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7" r:id="rId3"/>
    <p:sldId id="266" r:id="rId4"/>
    <p:sldId id="269" r:id="rId5"/>
    <p:sldId id="268" r:id="rId6"/>
    <p:sldId id="270" r:id="rId7"/>
    <p:sldId id="257" r:id="rId8"/>
    <p:sldId id="272" r:id="rId9"/>
    <p:sldId id="273" r:id="rId10"/>
    <p:sldId id="274" r:id="rId11"/>
    <p:sldId id="261" r:id="rId12"/>
    <p:sldId id="262" r:id="rId13"/>
    <p:sldId id="263" r:id="rId14"/>
    <p:sldId id="278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B38129-E8A4-460E-B52A-1C9A86FB8A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DA40A-6295-4FA9-A0B3-5B6B93D629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4467C-FC73-4B45-8176-C40AB56953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8F13-0A1B-4D57-A47C-F546D7F7AA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9586-A21A-461E-982A-8464A4848F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B1262-924A-424F-B43A-99B13087BD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B4ED-0132-4091-A1A7-213028DE8D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4F2E-8207-4F76-AA5E-D9DC6ADCBE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F52E-645E-45FD-8F49-531F2D5562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9A3F-E92C-4BA1-953B-D448F5D241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B55D3-ADAA-4B5E-BC08-A26FAC047D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C8E9D-3C90-466F-9ADB-E8787381D0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0A0147-F597-4C46-9A6B-4D6D74ECD0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5400" b="1" i="1" smtClean="0"/>
              <a:t>WYBRANE </a:t>
            </a:r>
            <a:r>
              <a:rPr lang="pl-PL" sz="6000" b="1" i="1" smtClean="0"/>
              <a:t>ALTERNATYWNE</a:t>
            </a:r>
            <a:r>
              <a:rPr lang="pl-PL" sz="5400" b="1" i="1" smtClean="0"/>
              <a:t> TEORIE   HANDLU MIĘDZYNARODOWEGO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027-12B4-4BA0-8194-92B34D038AD8}" type="slidenum">
              <a:rPr lang="pl-PL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b="1" dirty="0" smtClean="0"/>
              <a:t>	Opóźnienie popytu i opóźnienie</a:t>
            </a:r>
            <a:br>
              <a:rPr lang="pl-PL" sz="3200" b="1" dirty="0" smtClean="0"/>
            </a:br>
            <a:r>
              <a:rPr lang="pl-PL" sz="3200" b="1" dirty="0" smtClean="0"/>
              <a:t> 	reakcji według koncepcji M. Posnera</a:t>
            </a:r>
            <a:endParaRPr lang="en-US" sz="3200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Opóźnienie popytu jest równe – według Posnera – odstępowi czasu między pojawieniem się nowego towaru w kraju, który go jako pierwszy wyprodukował, a powstaniem popytu na ten nowy towar w jakimkolwiek drugim kraju.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Opóźnienie reakcji to odstęp czasu między powstaniem popytu na dany towar na rynku drugiego kraju a momentem podjęcia produkcji tego towaru przez miejscowych przedsiębiorców.</a:t>
            </a:r>
          </a:p>
        </p:txBody>
      </p:sp>
      <p:sp>
        <p:nvSpPr>
          <p:cNvPr id="1638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21611-DF7C-4BE9-8EEA-922B43111265}" type="slidenum">
              <a:rPr lang="pl-PL"/>
              <a:pPr>
                <a:defRPr/>
              </a:pPr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8153400" cy="792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b="1" dirty="0" smtClean="0"/>
              <a:t>Koncepcja cyklu życia produktu </a:t>
            </a:r>
            <a:br>
              <a:rPr lang="pl-PL" sz="3200" b="1" dirty="0" smtClean="0"/>
            </a:br>
            <a:r>
              <a:rPr lang="pl-PL" sz="3200" b="1" dirty="0" smtClean="0"/>
              <a:t>    R. </a:t>
            </a:r>
            <a:r>
              <a:rPr lang="pl-PL" sz="3200" b="1" dirty="0" err="1" smtClean="0"/>
              <a:t>Vernona</a:t>
            </a:r>
            <a:r>
              <a:rPr lang="pl-PL" sz="3200" b="1" dirty="0" smtClean="0"/>
              <a:t> a handel międzynarodowy</a:t>
            </a:r>
            <a:endParaRPr lang="en-US" sz="3200" b="1" dirty="0" smtClean="0"/>
          </a:p>
        </p:txBody>
      </p:sp>
      <p:pic>
        <p:nvPicPr>
          <p:cNvPr id="12291" name="Picture 4" descr="Obraz 0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3124200"/>
            <a:ext cx="7696200" cy="3352800"/>
          </a:xfrm>
          <a:noFill/>
        </p:spPr>
      </p:pic>
      <p:sp>
        <p:nvSpPr>
          <p:cNvPr id="174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B4601-A526-464D-B397-D5BFA26C7719}" type="slidenum">
              <a:rPr lang="pl-PL"/>
              <a:pPr>
                <a:defRPr/>
              </a:pPr>
              <a:t>11</a:t>
            </a:fld>
            <a:endParaRPr lang="pl-PL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533400" y="11430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228600" y="1219200"/>
            <a:ext cx="876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/>
              <a:t>Zgodnie z hipotezą cyklu życia produktu Vernona, transakcje międzynarodowe wynikają z uwarunkowanych technologicznie zmian </a:t>
            </a:r>
            <a:br>
              <a:rPr lang="pl-PL" sz="2000"/>
            </a:br>
            <a:r>
              <a:rPr lang="pl-PL" sz="2000"/>
              <a:t>w specjalizacji poszczególnych krajów w produkcji określonych wyrobów. Istotę tej koncepcji ilustruje poniższy rysunek. </a:t>
            </a:r>
            <a:endParaRPr 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10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b="1" dirty="0" smtClean="0"/>
              <a:t>Wymiana handlowa według hipotezy</a:t>
            </a:r>
            <a:br>
              <a:rPr lang="pl-PL" sz="3200" b="1" dirty="0" smtClean="0"/>
            </a:br>
            <a:r>
              <a:rPr lang="pl-PL" sz="3200" b="1" dirty="0" smtClean="0"/>
              <a:t>     nakładającego się popytu S. Lindera</a:t>
            </a:r>
            <a:endParaRPr lang="en-US" sz="3200" b="1" dirty="0" smtClean="0"/>
          </a:p>
        </p:txBody>
      </p:sp>
      <p:sp>
        <p:nvSpPr>
          <p:cNvPr id="1945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AE4F9-0E02-43EB-8A3A-F1D4A3C2DA64}" type="slidenum">
              <a:rPr lang="pl-PL"/>
              <a:pPr>
                <a:defRPr/>
              </a:pPr>
              <a:t>12</a:t>
            </a:fld>
            <a:endParaRPr lang="pl-PL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228600" y="1371600"/>
            <a:ext cx="876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pl-PL" sz="2000" b="1"/>
          </a:p>
          <a:p>
            <a:pPr marL="342900" indent="-342900" algn="just">
              <a:buFontTx/>
              <a:buChar char="•"/>
            </a:pPr>
            <a:r>
              <a:rPr lang="pl-PL" sz="2000"/>
              <a:t>HIPOTEZA GŁÓWNA Lindera: Eksport wyrobów gotowych występuje tylko w przypadku tych towarów, na które popyt w dwóch partnerskich krajach pokrywa się (tj. występuje równolegle). </a:t>
            </a:r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b="1" dirty="0" smtClean="0"/>
              <a:t> </a:t>
            </a:r>
            <a:r>
              <a:rPr lang="pl-PL" sz="2800" b="1" dirty="0" err="1" smtClean="0"/>
              <a:t>Oddziaływnie</a:t>
            </a:r>
            <a:r>
              <a:rPr lang="pl-PL" sz="2800" b="1" dirty="0" smtClean="0"/>
              <a:t> konkurencji monopolistycznej na handel zagraniczny według modelu P. </a:t>
            </a:r>
            <a:r>
              <a:rPr lang="pl-PL" sz="2800" b="1" dirty="0" err="1" smtClean="0"/>
              <a:t>Krugmana</a:t>
            </a:r>
            <a:endParaRPr lang="en-US" sz="2800" b="1" dirty="0" smtClean="0"/>
          </a:p>
        </p:txBody>
      </p:sp>
      <p:pic>
        <p:nvPicPr>
          <p:cNvPr id="14339" name="Picture 4" descr="Obraz 0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143000"/>
            <a:ext cx="4800600" cy="5302250"/>
          </a:xfrm>
          <a:noFill/>
        </p:spPr>
      </p:pic>
      <p:sp>
        <p:nvSpPr>
          <p:cNvPr id="2150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D867-7AE3-47D4-9F48-D8A5C400BA6A}" type="slidenum">
              <a:rPr lang="pl-PL"/>
              <a:pPr>
                <a:defRPr/>
              </a:pPr>
              <a:t>13</a:t>
            </a:fld>
            <a:endParaRPr lang="pl-PL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5029200" y="1143000"/>
            <a:ext cx="4038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1600"/>
              <a:t>Istota konkurencji monopolistycznej:</a:t>
            </a:r>
          </a:p>
          <a:p>
            <a:pPr algn="just"/>
            <a:r>
              <a:rPr lang="pl-PL" sz="1600"/>
              <a:t>Choć wiele przedsiębiorstw, to oferowane produkty nie są identyczne różne marki – lojalność konsumentów).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  <a:p>
            <a:pPr lvl="2" eaLnBrk="1" hangingPunct="1">
              <a:buFont typeface="Arial" charset="0"/>
              <a:buNone/>
            </a:pPr>
            <a:r>
              <a:rPr lang="pl-PL" smtClean="0"/>
              <a:t>			</a:t>
            </a:r>
          </a:p>
          <a:p>
            <a:pPr lvl="2" eaLnBrk="1" hangingPunct="1">
              <a:buFont typeface="Arial" charset="0"/>
              <a:buNone/>
            </a:pPr>
            <a:endParaRPr lang="pl-PL" smtClean="0"/>
          </a:p>
          <a:p>
            <a:pPr lvl="2" algn="ctr" eaLnBrk="1" hangingPunct="1">
              <a:buFont typeface="Arial" charset="0"/>
              <a:buNone/>
            </a:pPr>
            <a:endParaRPr lang="pl-PL" smtClean="0"/>
          </a:p>
          <a:p>
            <a:pPr lvl="2" algn="just" eaLnBrk="1" hangingPunct="1">
              <a:buFont typeface="Arial" charset="0"/>
              <a:buNone/>
            </a:pPr>
            <a:r>
              <a:rPr lang="pl-PL" sz="3600" b="1" smtClean="0"/>
              <a:t>			Dziękuje za uwagę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FE0A0-5A39-4B66-8555-E584F3CABCE8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smtClean="0"/>
              <a:t>	</a:t>
            </a:r>
            <a:r>
              <a:rPr lang="pl-PL" sz="4000" b="1" smtClean="0"/>
              <a:t>Główne zagadnienia</a:t>
            </a:r>
            <a:endParaRPr lang="en-US" sz="4000" b="1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pl-PL" sz="2400" b="1" smtClean="0"/>
              <a:t>Uwagi wstępne o alternatywnych teoriach wymiany międzynarodowej.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pl-PL" sz="2400" b="1" smtClean="0"/>
              <a:t>Wpływ korzyści skali produkcji na handel międzynarodowy według modelu M. Kempa.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pl-PL" sz="2400" b="1" smtClean="0"/>
              <a:t>Koncepcja handlu wewnątrzgałęziowego.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pl-PL" sz="2400" b="1" smtClean="0"/>
              <a:t>Wpływ opóźnienia naśladowczego na handel zagraniczny według hipotezy M. Posnera.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pl-PL" sz="2400" b="1" smtClean="0"/>
              <a:t>Koncepcja cyklu życia produktu R. Vernona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pl-PL" sz="2400" b="1" smtClean="0"/>
              <a:t>	a handel międzynarodowy.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pl-PL" sz="2400" b="1" smtClean="0"/>
              <a:t>6.	Wymiana handlowa według hipotezy nakładającego się popytu S. Lindera.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 startAt="7"/>
              <a:defRPr/>
            </a:pPr>
            <a:r>
              <a:rPr lang="pl-PL" sz="2400" b="1" smtClean="0"/>
              <a:t>Oddziaływnie konkurencji monopolistycznej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pl-PL" sz="2400" b="1" smtClean="0"/>
              <a:t>	na handel zagraniczny według modelu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pl-PL" sz="2400" b="1" smtClean="0"/>
              <a:t>	P. Krugmana.</a:t>
            </a:r>
            <a:endParaRPr lang="en-US" sz="2400" b="1" smtClean="0"/>
          </a:p>
        </p:txBody>
      </p:sp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510EE-948D-42C8-BA4E-5947F3188DF6}" type="slidenum">
              <a:rPr lang="pl-PL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 rtlCol="0"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pl-PL" sz="3200" b="1" dirty="0" smtClean="0"/>
              <a:t>Uwagi wstępne o alternatywnych teoriach wymiany międzynarodowej</a:t>
            </a:r>
            <a:endParaRPr lang="en-US" sz="3200" b="1" dirty="0" smtClean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4906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Uchylając przyjęte w teoriach ortodoksyjnych niektóre założenia upraszczające </a:t>
            </a:r>
            <a:br>
              <a:rPr lang="pl-PL" sz="2000" smtClean="0"/>
            </a:br>
            <a:r>
              <a:rPr lang="pl-PL" sz="2000" smtClean="0"/>
              <a:t>i próbując wyjaśnić w pogłębiony sposób zmiany zachodzące we współczesnej wymianie międzynarodowej, w ostatnich kilku dziesięcioleciach ekonomiści opracowali sporo nowych koncepcji teoretycznych, modeli  i hipotez, dotyczących handlu zagranicznego.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Powstałe w ostatnim okresie koncepcje nazywane są zazwyczaj NOWYMI lub ALTERNATYWNYMI teoriami handlu międzynarodowego. 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/>
          </a:p>
        </p:txBody>
      </p:sp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6E72-6A42-4F45-9695-0BA982E6424F}" type="slidenum">
              <a:rPr lang="pl-PL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838200"/>
          </a:xfrm>
        </p:spPr>
        <p:txBody>
          <a:bodyPr rtlCol="0"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pl-PL" sz="3200" b="1" dirty="0" smtClean="0"/>
              <a:t>   Wewnętrzne  korzyści skali produkcji: </a:t>
            </a:r>
            <a:br>
              <a:rPr lang="pl-PL" sz="3200" b="1" dirty="0" smtClean="0"/>
            </a:br>
            <a:r>
              <a:rPr lang="pl-PL" sz="3200" b="1" dirty="0" smtClean="0"/>
              <a:t>Pojęcie, źródła i przejawy</a:t>
            </a:r>
            <a:endParaRPr lang="en-US" sz="3200" b="1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algn="just" eaLnBrk="1" hangingPunct="1"/>
            <a:r>
              <a:rPr lang="pl-PL" sz="2000" smtClean="0"/>
              <a:t>Wewnętrzne korzyści skali występują wtedy, gdy obniżka przeciętnych kosztów wynika ze wzrostu wielkości produkcji danego wyrobu wewnątrz określonego przedsiębiorstwa.</a:t>
            </a:r>
          </a:p>
          <a:p>
            <a:pPr algn="just" eaLnBrk="1" hangingPunct="1">
              <a:buFontTx/>
              <a:buNone/>
            </a:pPr>
            <a:endParaRPr lang="pl-PL" sz="2000" smtClean="0"/>
          </a:p>
          <a:p>
            <a:pPr algn="just" eaLnBrk="1" hangingPunct="1"/>
            <a:r>
              <a:rPr lang="pl-PL" sz="2000" smtClean="0"/>
              <a:t>Źródła i przejawy występowania wewnętrznych korzyści skali: </a:t>
            </a:r>
          </a:p>
          <a:p>
            <a:pPr algn="just" eaLnBrk="1" hangingPunct="1">
              <a:buFontTx/>
              <a:buNone/>
            </a:pPr>
            <a:r>
              <a:rPr lang="pl-PL" sz="2000" smtClean="0"/>
              <a:t>	a) specjalizacja pracowników dzięki rozłożeniu procesu produkcji na szereg prostych czynności (np. przy szyciu odzieży);</a:t>
            </a:r>
          </a:p>
          <a:p>
            <a:pPr algn="just" eaLnBrk="1" hangingPunct="1">
              <a:buFontTx/>
              <a:buNone/>
            </a:pPr>
            <a:r>
              <a:rPr lang="pl-PL" sz="2000" smtClean="0"/>
              <a:t>	b) istnienie kosztów stałych (np. koszty ochrony budynku);  </a:t>
            </a:r>
          </a:p>
          <a:p>
            <a:pPr algn="just" eaLnBrk="1" hangingPunct="1">
              <a:buFontTx/>
              <a:buNone/>
            </a:pPr>
            <a:r>
              <a:rPr lang="pl-PL" sz="2000" smtClean="0"/>
              <a:t>	c) wykorzystanie nowoczesnych, bardziej wydajnych maszyn, urządzeń i linii technologicznych (np. automatyzacja), co opłacalne tylko przy dużej skali produkcji i dużym rynku zbytu; </a:t>
            </a:r>
          </a:p>
          <a:p>
            <a:pPr algn="just" eaLnBrk="1" hangingPunct="1">
              <a:buFontTx/>
              <a:buNone/>
            </a:pPr>
            <a:r>
              <a:rPr lang="pl-PL" sz="2000" smtClean="0"/>
              <a:t>	d) podjęcie produkcji ubocznej (np. wytwarzanie bieżników lub chodników w fabryce dywanów; produkcja kopert w zakładach wytwarzających papier do drukarek).</a:t>
            </a:r>
          </a:p>
          <a:p>
            <a:pPr eaLnBrk="1" hangingPunct="1"/>
            <a:endParaRPr lang="en-US" sz="2000" b="1" u="sng" smtClean="0"/>
          </a:p>
        </p:txBody>
      </p:sp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A88C7-63DB-471B-B6B1-D03402764BF1}" type="slidenum">
              <a:rPr lang="pl-PL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1219200"/>
          </a:xfrm>
        </p:spPr>
        <p:txBody>
          <a:bodyPr/>
          <a:lstStyle/>
          <a:p>
            <a:pPr marL="838200" indent="-838200" algn="l" eaLnBrk="1" hangingPunct="1"/>
            <a:r>
              <a:rPr lang="pl-PL" sz="2800" b="1" smtClean="0"/>
              <a:t>    Zewnętrzne korzyści skali produkcji i korzyści aglomeracji (koncentracji przestrzennej)</a:t>
            </a:r>
            <a:endParaRPr lang="en-US" sz="28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Natomiast zewnętrzne korzyści skali występują w sytuacji, kiedy spadek przeciętnych kosztów danego wyrobu wynika nie ze wzrostu wielkości jego produkcji wewnątrz samego przedsiębiorstwa, lecz wiąże się ze zwiększeniem skali produkcji w całej określonej gałęzi lub branży gospodarczej.</a:t>
            </a:r>
          </a:p>
        </p:txBody>
      </p:sp>
      <p:sp>
        <p:nvSpPr>
          <p:cNvPr id="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A0BC3-FB4D-4B20-87CD-9918786B194A}" type="slidenum">
              <a:rPr lang="pl-PL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1066800"/>
          </a:xfrm>
        </p:spPr>
        <p:txBody>
          <a:bodyPr rtlCol="0"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pl-PL" sz="2800" b="1" dirty="0" smtClean="0"/>
              <a:t>    Korzyści koncentracji przestrzennej produkcji </a:t>
            </a:r>
            <a:br>
              <a:rPr lang="pl-PL" sz="2800" b="1" dirty="0" smtClean="0"/>
            </a:br>
            <a:r>
              <a:rPr lang="pl-PL" sz="2800" b="1" dirty="0" smtClean="0"/>
              <a:t>w kontekście teorii „biegunów wzrostu”</a:t>
            </a:r>
            <a:br>
              <a:rPr lang="pl-PL" sz="2800" b="1" dirty="0" smtClean="0"/>
            </a:br>
            <a:r>
              <a:rPr lang="pl-PL" sz="2800" b="1" dirty="0" smtClean="0"/>
              <a:t>i koncepcji tzw. </a:t>
            </a:r>
            <a:r>
              <a:rPr lang="pl-PL" sz="2800" b="1" dirty="0" err="1" smtClean="0"/>
              <a:t>klastrów</a:t>
            </a:r>
            <a:endParaRPr lang="en-US" sz="28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868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W niedawnej przeszłości korzyści koncentracji przestrzennej (aglomeracji), </a:t>
            </a:r>
            <a:br>
              <a:rPr lang="pl-PL" sz="2000" smtClean="0"/>
            </a:br>
            <a:r>
              <a:rPr lang="pl-PL" sz="2000" smtClean="0"/>
              <a:t>w literaturze światowej uznawane były za podstawę teoretycznej koncepcji „biegunów wzrostu”. Głównym twórcą i popularyzatorem tej koncepcji był wybitny francuski ekonomista F. Perroux. 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Z kolei w ostatnim okresie dużą popularnością cieszy się koncepcja tzw. klastrów (</a:t>
            </a:r>
            <a:r>
              <a:rPr lang="pl-PL" sz="2000" i="1" smtClean="0"/>
              <a:t>clusters</a:t>
            </a:r>
            <a:r>
              <a:rPr lang="pl-PL" sz="2000" smtClean="0"/>
              <a:t>), „gron”  lub „skupisk branżowych” (wg określenia </a:t>
            </a:r>
            <a:br>
              <a:rPr lang="pl-PL" sz="2000" smtClean="0"/>
            </a:br>
            <a:r>
              <a:rPr lang="pl-PL" sz="2000" smtClean="0"/>
              <a:t>A. Zorskiej), traktowanych jako metoda poprawy konkurencyjności międzynarodowej i pobudzania innowacyjności. 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000" smtClean="0"/>
              <a:t>Zdaniem M. Portera, klaster to „grupa znajdujących się w geograficznym sąsiedztwie przedsiębiorstw i powiązanych z nimi instytucji, zajmujących się określoną dziedziną, połączona podobieństwami i wzajemnie się uzupełniająca”. Przykładem klaster meblarski pod Poznaniem.</a:t>
            </a:r>
            <a:endParaRPr lang="en-US" sz="2000" smtClean="0"/>
          </a:p>
        </p:txBody>
      </p:sp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27840-E2C6-427D-BFAC-9C2AE74899EC}" type="slidenum">
              <a:rPr lang="pl-PL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2800" b="1" smtClean="0"/>
              <a:t>	Graficzna prezentacja modelu M. Kempa</a:t>
            </a:r>
            <a:endParaRPr lang="en-US" sz="2800" b="1" smtClean="0"/>
          </a:p>
        </p:txBody>
      </p:sp>
      <p:pic>
        <p:nvPicPr>
          <p:cNvPr id="8195" name="Picture 4" descr="Obraz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838200"/>
            <a:ext cx="4648200" cy="4648200"/>
          </a:xfrm>
          <a:noFill/>
        </p:spPr>
      </p:pic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65E99-C920-4D89-AC6A-5D08644F9887}" type="slidenum">
              <a:rPr lang="pl-PL"/>
              <a:pPr>
                <a:defRPr/>
              </a:pPr>
              <a:t>7</a:t>
            </a:fld>
            <a:endParaRPr lang="pl-PL"/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5715000"/>
            <a:ext cx="472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Rys. 5.1. Korzyści ze skali produkcji jako podstawa handlu międzynarodowego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639762"/>
          </a:xfrm>
        </p:spPr>
        <p:txBody>
          <a:bodyPr/>
          <a:lstStyle/>
          <a:p>
            <a:pPr algn="l" eaLnBrk="1" hangingPunct="1"/>
            <a:r>
              <a:rPr lang="pl-PL" sz="2800" b="1" smtClean="0"/>
              <a:t>	Indeks handlu wewnątrzgałęziowego</a:t>
            </a:r>
            <a:r>
              <a:rPr lang="pl-PL" sz="2800" smtClean="0"/>
              <a:t> </a:t>
            </a:r>
            <a:endParaRPr lang="en-US" sz="2800" smtClean="0"/>
          </a:p>
        </p:txBody>
      </p:sp>
      <p:pic>
        <p:nvPicPr>
          <p:cNvPr id="9219" name="Picture 4" descr="bez tytułu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773238"/>
            <a:ext cx="6400800" cy="914400"/>
          </a:xfrm>
        </p:spPr>
      </p:pic>
      <p:pic>
        <p:nvPicPr>
          <p:cNvPr id="9220" name="Picture 3" descr="Obraz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2997200"/>
            <a:ext cx="6400800" cy="1295400"/>
          </a:xfrm>
        </p:spPr>
      </p:pic>
      <p:sp>
        <p:nvSpPr>
          <p:cNvPr id="2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982C0-FBB5-45AA-B07D-AAFFC705448B}" type="slidenum">
              <a:rPr lang="pl-PL"/>
              <a:pPr>
                <a:defRPr/>
              </a:pPr>
              <a:t>8</a:t>
            </a:fld>
            <a:endParaRPr lang="pl-PL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868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Indeks handlu wewnątrzgałęziowego można zapisać przy pomocy formuły:</a:t>
            </a:r>
            <a:endParaRPr lang="en-US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4648200"/>
            <a:ext cx="8305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/>
              <a:t>Wartość tego indeksu w granicach od 0 do 1: Kiedy dany kraj jest jedynie eksporterem lub importerem określonych towarów, to indeks=0 </a:t>
            </a:r>
            <a:br>
              <a:rPr lang="pl-PL"/>
            </a:br>
            <a:r>
              <a:rPr lang="pl-PL"/>
              <a:t>(np. w przypadku Polski tylko import win gronowych, stąd indeks dla wyrobów przemysłu winiarskiego wynosi 0). Natomiast, jeśli eksport równa się importowi towarów z danej gałęzi, to indeks handlu wewnątrzgałęziowego osiąga swą maksymalną wartość (tzn.=1).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534400" cy="944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b="1" dirty="0" smtClean="0"/>
              <a:t>Wpływ opóźnienia naśladowczego na handel</a:t>
            </a:r>
            <a:br>
              <a:rPr lang="pl-PL" sz="2800" b="1" dirty="0" smtClean="0"/>
            </a:br>
            <a:r>
              <a:rPr lang="pl-PL" sz="2800" b="1" dirty="0" smtClean="0"/>
              <a:t>	zagraniczny według hipotezy M. Posnera</a:t>
            </a:r>
            <a:endParaRPr lang="en-US" sz="28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pl-PL" sz="2000" b="1" smtClean="0"/>
              <a:t>	</a:t>
            </a:r>
            <a:r>
              <a:rPr lang="pl-PL" sz="2000" smtClean="0"/>
              <a:t>M. Posner - koncepcja opóźnienia naśladowczego (</a:t>
            </a:r>
            <a:r>
              <a:rPr lang="pl-PL" sz="2000" i="1" smtClean="0"/>
              <a:t>imitation leg</a:t>
            </a:r>
            <a:r>
              <a:rPr lang="pl-PL" sz="2000" smtClean="0"/>
              <a:t>). </a:t>
            </a:r>
          </a:p>
          <a:p>
            <a:pPr algn="just" eaLnBrk="1" hangingPunct="1"/>
            <a:r>
              <a:rPr lang="pl-PL" sz="2000" smtClean="0"/>
              <a:t>W myśl tej koncepcji, przyczyną prowadzenia wymiany międzynarodowej może być istnienie odstępu czasowego między momentem  rozpoczęcia produkcji danego towaru w 2 krajach.</a:t>
            </a:r>
          </a:p>
          <a:p>
            <a:pPr algn="just" eaLnBrk="1" hangingPunct="1"/>
            <a:r>
              <a:rPr lang="pl-PL" sz="2000" smtClean="0"/>
              <a:t>Rozwijając swą koncepcję, Posner wprowadził dwa podstawowe pojęcia: opóźnienie popytu i opóźnienie reakcji.</a:t>
            </a:r>
            <a:endParaRPr lang="en-US" sz="2000" smtClean="0"/>
          </a:p>
        </p:txBody>
      </p:sp>
      <p:sp>
        <p:nvSpPr>
          <p:cNvPr id="1536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1B1C0-33F5-47C3-A643-66C86B693215}" type="slidenum">
              <a:rPr lang="pl-PL"/>
              <a:pPr>
                <a:defRPr/>
              </a:pPr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373</Words>
  <Application>Microsoft Office PowerPoint</Application>
  <PresentationFormat>Pokaz na ekranie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WYBRANE ALTERNATYWNE TEORIE   HANDLU MIĘDZYNARODOWEGO</vt:lpstr>
      <vt:lpstr> Główne zagadnienia</vt:lpstr>
      <vt:lpstr>Uwagi wstępne o alternatywnych teoriach wymiany międzynarodowej</vt:lpstr>
      <vt:lpstr>   Wewnętrzne  korzyści skali produkcji:  Pojęcie, źródła i przejawy</vt:lpstr>
      <vt:lpstr>    Zewnętrzne korzyści skali produkcji i korzyści aglomeracji (koncentracji przestrzennej)</vt:lpstr>
      <vt:lpstr>    Korzyści koncentracji przestrzennej produkcji  w kontekście teorii „biegunów wzrostu” i koncepcji tzw. klastrów</vt:lpstr>
      <vt:lpstr> Graficzna prezentacja modelu M. Kempa</vt:lpstr>
      <vt:lpstr> Indeks handlu wewnątrzgałęziowego </vt:lpstr>
      <vt:lpstr>Wpływ opóźnienia naśladowczego na handel  zagraniczny według hipotezy M. Posnera</vt:lpstr>
      <vt:lpstr> Opóźnienie popytu i opóźnienie   reakcji według koncepcji M. Posnera</vt:lpstr>
      <vt:lpstr>Koncepcja cyklu życia produktu      R. Vernona a handel międzynarodowy</vt:lpstr>
      <vt:lpstr>Wymiana handlowa według hipotezy      nakładającego się popytu S. Lindera</vt:lpstr>
      <vt:lpstr> Oddziaływnie konkurencji monopolistycznej na handel zagraniczny według modelu P. Krugmana</vt:lpstr>
      <vt:lpstr>Slajd 14</vt:lpstr>
    </vt:vector>
  </TitlesOfParts>
  <Company>SGH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ALTERNATYWNE TEORIE</dc:title>
  <dc:creator>ss43894</dc:creator>
  <cp:lastModifiedBy>KatarzynaGodek</cp:lastModifiedBy>
  <cp:revision>27</cp:revision>
  <dcterms:created xsi:type="dcterms:W3CDTF">2007-11-13T13:49:27Z</dcterms:created>
  <dcterms:modified xsi:type="dcterms:W3CDTF">2021-10-08T10:45:06Z</dcterms:modified>
</cp:coreProperties>
</file>