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7"/>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Lst>
  <p:sldSz cx="9144000" cy="6858000" type="screen4x3"/>
  <p:notesSz cx="6858000" cy="9144000"/>
  <p:defaultTextStyle>
    <a:defPPr>
      <a:defRPr lang="pl-PL"/>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00"/>
    <a:srgbClr val="66FF33"/>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0" d="100"/>
          <a:sy n="70" d="100"/>
        </p:scale>
        <p:origin x="-2814" y="-96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pl-PL"/>
          </a:p>
        </p:txBody>
      </p:sp>
      <p:sp>
        <p:nvSpPr>
          <p:cNvPr id="2355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pl-PL"/>
          </a:p>
        </p:txBody>
      </p:sp>
      <p:sp>
        <p:nvSpPr>
          <p:cNvPr id="37892"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2355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pl-PL" noProof="0" smtClean="0"/>
              <a:t>Kliknij, aby edytować style wzorca tekstu</a:t>
            </a:r>
          </a:p>
          <a:p>
            <a:pPr lvl="1"/>
            <a:r>
              <a:rPr lang="pl-PL" noProof="0" smtClean="0"/>
              <a:t>Drugi poziom</a:t>
            </a:r>
          </a:p>
          <a:p>
            <a:pPr lvl="2"/>
            <a:r>
              <a:rPr lang="pl-PL" noProof="0" smtClean="0"/>
              <a:t>Trzeci poziom</a:t>
            </a:r>
          </a:p>
          <a:p>
            <a:pPr lvl="3"/>
            <a:r>
              <a:rPr lang="pl-PL" noProof="0" smtClean="0"/>
              <a:t>Czwarty poziom</a:t>
            </a:r>
          </a:p>
          <a:p>
            <a:pPr lvl="4"/>
            <a:r>
              <a:rPr lang="pl-PL" noProof="0" smtClean="0"/>
              <a:t>Piąty poziom</a:t>
            </a:r>
          </a:p>
        </p:txBody>
      </p:sp>
      <p:sp>
        <p:nvSpPr>
          <p:cNvPr id="2355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pl-PL"/>
          </a:p>
        </p:txBody>
      </p:sp>
      <p:sp>
        <p:nvSpPr>
          <p:cNvPr id="2355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B6938F8A-0E24-42A3-B4A3-98BAD6CBCD90}" type="slidenum">
              <a:rPr lang="pl-PL"/>
              <a:pPr>
                <a:defRPr/>
              </a:pPr>
              <a:t>‹#›</a:t>
            </a:fld>
            <a:endParaRPr lang="pl-PL"/>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smtClean="0"/>
              <a:t>Kliknij, aby edytować styl</a:t>
            </a:r>
            <a:endParaRPr lang="pl-PL"/>
          </a:p>
        </p:txBody>
      </p:sp>
      <p:sp>
        <p:nvSpPr>
          <p:cNvPr id="3" name="Podtytuł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pl-PL" smtClean="0"/>
              <a:t>Kliknij, aby edytować styl wzorca podtytułu</a:t>
            </a:r>
            <a:endParaRPr lang="pl-PL"/>
          </a:p>
        </p:txBody>
      </p:sp>
      <p:sp>
        <p:nvSpPr>
          <p:cNvPr id="4" name="Rectangle 4"/>
          <p:cNvSpPr>
            <a:spLocks noGrp="1" noChangeArrowheads="1"/>
          </p:cNvSpPr>
          <p:nvPr>
            <p:ph type="dt" sz="half" idx="10"/>
          </p:nvPr>
        </p:nvSpPr>
        <p:spPr>
          <a:ln/>
        </p:spPr>
        <p:txBody>
          <a:bodyPr/>
          <a:lstStyle>
            <a:lvl1pPr>
              <a:defRPr/>
            </a:lvl1pPr>
          </a:lstStyle>
          <a:p>
            <a:pPr>
              <a:defRPr/>
            </a:pPr>
            <a:endParaRPr lang="pl-PL"/>
          </a:p>
        </p:txBody>
      </p:sp>
      <p:sp>
        <p:nvSpPr>
          <p:cNvPr id="5" name="Rectangle 5"/>
          <p:cNvSpPr>
            <a:spLocks noGrp="1" noChangeArrowheads="1"/>
          </p:cNvSpPr>
          <p:nvPr>
            <p:ph type="ftr" sz="quarter" idx="11"/>
          </p:nvPr>
        </p:nvSpPr>
        <p:spPr>
          <a:ln/>
        </p:spPr>
        <p:txBody>
          <a:bodyPr/>
          <a:lstStyle>
            <a:lvl1pPr>
              <a:defRPr/>
            </a:lvl1pPr>
          </a:lstStyle>
          <a:p>
            <a:pPr>
              <a:defRPr/>
            </a:pPr>
            <a:endParaRPr lang="pl-PL"/>
          </a:p>
        </p:txBody>
      </p:sp>
      <p:sp>
        <p:nvSpPr>
          <p:cNvPr id="6" name="Rectangle 6"/>
          <p:cNvSpPr>
            <a:spLocks noGrp="1" noChangeArrowheads="1"/>
          </p:cNvSpPr>
          <p:nvPr>
            <p:ph type="sldNum" sz="quarter" idx="12"/>
          </p:nvPr>
        </p:nvSpPr>
        <p:spPr>
          <a:ln/>
        </p:spPr>
        <p:txBody>
          <a:bodyPr/>
          <a:lstStyle>
            <a:lvl1pPr>
              <a:defRPr/>
            </a:lvl1pPr>
          </a:lstStyle>
          <a:p>
            <a:pPr>
              <a:defRPr/>
            </a:pPr>
            <a:fld id="{2F058893-A54B-4BA7-AC07-BA1540151C8A}" type="slidenum">
              <a:rPr lang="pl-PL"/>
              <a:pPr>
                <a:defRPr/>
              </a:pPr>
              <a:t>‹#›</a:t>
            </a:fld>
            <a:endParaRPr lang="pl-P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Rectangle 4"/>
          <p:cNvSpPr>
            <a:spLocks noGrp="1" noChangeArrowheads="1"/>
          </p:cNvSpPr>
          <p:nvPr>
            <p:ph type="dt" sz="half" idx="10"/>
          </p:nvPr>
        </p:nvSpPr>
        <p:spPr>
          <a:ln/>
        </p:spPr>
        <p:txBody>
          <a:bodyPr/>
          <a:lstStyle>
            <a:lvl1pPr>
              <a:defRPr/>
            </a:lvl1pPr>
          </a:lstStyle>
          <a:p>
            <a:pPr>
              <a:defRPr/>
            </a:pPr>
            <a:endParaRPr lang="pl-PL"/>
          </a:p>
        </p:txBody>
      </p:sp>
      <p:sp>
        <p:nvSpPr>
          <p:cNvPr id="5" name="Rectangle 5"/>
          <p:cNvSpPr>
            <a:spLocks noGrp="1" noChangeArrowheads="1"/>
          </p:cNvSpPr>
          <p:nvPr>
            <p:ph type="ftr" sz="quarter" idx="11"/>
          </p:nvPr>
        </p:nvSpPr>
        <p:spPr>
          <a:ln/>
        </p:spPr>
        <p:txBody>
          <a:bodyPr/>
          <a:lstStyle>
            <a:lvl1pPr>
              <a:defRPr/>
            </a:lvl1pPr>
          </a:lstStyle>
          <a:p>
            <a:pPr>
              <a:defRPr/>
            </a:pPr>
            <a:endParaRPr lang="pl-PL"/>
          </a:p>
        </p:txBody>
      </p:sp>
      <p:sp>
        <p:nvSpPr>
          <p:cNvPr id="6" name="Rectangle 6"/>
          <p:cNvSpPr>
            <a:spLocks noGrp="1" noChangeArrowheads="1"/>
          </p:cNvSpPr>
          <p:nvPr>
            <p:ph type="sldNum" sz="quarter" idx="12"/>
          </p:nvPr>
        </p:nvSpPr>
        <p:spPr>
          <a:ln/>
        </p:spPr>
        <p:txBody>
          <a:bodyPr/>
          <a:lstStyle>
            <a:lvl1pPr>
              <a:defRPr/>
            </a:lvl1pPr>
          </a:lstStyle>
          <a:p>
            <a:pPr>
              <a:defRPr/>
            </a:pPr>
            <a:fld id="{D72D4B7D-876A-442C-BDFB-567632DADAB6}" type="slidenum">
              <a:rPr lang="pl-PL"/>
              <a:pPr>
                <a:defRPr/>
              </a:pPr>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smtClean="0"/>
              <a:t>Kliknij, aby edytować styl</a:t>
            </a:r>
            <a:endParaRPr lang="pl-PL"/>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Rectangle 4"/>
          <p:cNvSpPr>
            <a:spLocks noGrp="1" noChangeArrowheads="1"/>
          </p:cNvSpPr>
          <p:nvPr>
            <p:ph type="dt" sz="half" idx="10"/>
          </p:nvPr>
        </p:nvSpPr>
        <p:spPr>
          <a:ln/>
        </p:spPr>
        <p:txBody>
          <a:bodyPr/>
          <a:lstStyle>
            <a:lvl1pPr>
              <a:defRPr/>
            </a:lvl1pPr>
          </a:lstStyle>
          <a:p>
            <a:pPr>
              <a:defRPr/>
            </a:pPr>
            <a:endParaRPr lang="pl-PL"/>
          </a:p>
        </p:txBody>
      </p:sp>
      <p:sp>
        <p:nvSpPr>
          <p:cNvPr id="5" name="Rectangle 5"/>
          <p:cNvSpPr>
            <a:spLocks noGrp="1" noChangeArrowheads="1"/>
          </p:cNvSpPr>
          <p:nvPr>
            <p:ph type="ftr" sz="quarter" idx="11"/>
          </p:nvPr>
        </p:nvSpPr>
        <p:spPr>
          <a:ln/>
        </p:spPr>
        <p:txBody>
          <a:bodyPr/>
          <a:lstStyle>
            <a:lvl1pPr>
              <a:defRPr/>
            </a:lvl1pPr>
          </a:lstStyle>
          <a:p>
            <a:pPr>
              <a:defRPr/>
            </a:pPr>
            <a:endParaRPr lang="pl-PL"/>
          </a:p>
        </p:txBody>
      </p:sp>
      <p:sp>
        <p:nvSpPr>
          <p:cNvPr id="6" name="Rectangle 6"/>
          <p:cNvSpPr>
            <a:spLocks noGrp="1" noChangeArrowheads="1"/>
          </p:cNvSpPr>
          <p:nvPr>
            <p:ph type="sldNum" sz="quarter" idx="12"/>
          </p:nvPr>
        </p:nvSpPr>
        <p:spPr>
          <a:ln/>
        </p:spPr>
        <p:txBody>
          <a:bodyPr/>
          <a:lstStyle>
            <a:lvl1pPr>
              <a:defRPr/>
            </a:lvl1pPr>
          </a:lstStyle>
          <a:p>
            <a:pPr>
              <a:defRPr/>
            </a:pPr>
            <a:fld id="{05AB325B-2645-48C8-B34A-A416ADABB91A}" type="slidenum">
              <a:rPr lang="pl-PL"/>
              <a:pPr>
                <a:defRPr/>
              </a:pPr>
              <a:t>‹#›</a:t>
            </a:fld>
            <a:endParaRPr 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Rectangle 4"/>
          <p:cNvSpPr>
            <a:spLocks noGrp="1" noChangeArrowheads="1"/>
          </p:cNvSpPr>
          <p:nvPr>
            <p:ph type="dt" sz="half" idx="10"/>
          </p:nvPr>
        </p:nvSpPr>
        <p:spPr>
          <a:ln/>
        </p:spPr>
        <p:txBody>
          <a:bodyPr/>
          <a:lstStyle>
            <a:lvl1pPr>
              <a:defRPr/>
            </a:lvl1pPr>
          </a:lstStyle>
          <a:p>
            <a:pPr>
              <a:defRPr/>
            </a:pPr>
            <a:endParaRPr lang="pl-PL"/>
          </a:p>
        </p:txBody>
      </p:sp>
      <p:sp>
        <p:nvSpPr>
          <p:cNvPr id="5" name="Rectangle 5"/>
          <p:cNvSpPr>
            <a:spLocks noGrp="1" noChangeArrowheads="1"/>
          </p:cNvSpPr>
          <p:nvPr>
            <p:ph type="ftr" sz="quarter" idx="11"/>
          </p:nvPr>
        </p:nvSpPr>
        <p:spPr>
          <a:ln/>
        </p:spPr>
        <p:txBody>
          <a:bodyPr/>
          <a:lstStyle>
            <a:lvl1pPr>
              <a:defRPr/>
            </a:lvl1pPr>
          </a:lstStyle>
          <a:p>
            <a:pPr>
              <a:defRPr/>
            </a:pPr>
            <a:endParaRPr lang="pl-PL"/>
          </a:p>
        </p:txBody>
      </p:sp>
      <p:sp>
        <p:nvSpPr>
          <p:cNvPr id="6" name="Rectangle 6"/>
          <p:cNvSpPr>
            <a:spLocks noGrp="1" noChangeArrowheads="1"/>
          </p:cNvSpPr>
          <p:nvPr>
            <p:ph type="sldNum" sz="quarter" idx="12"/>
          </p:nvPr>
        </p:nvSpPr>
        <p:spPr>
          <a:ln/>
        </p:spPr>
        <p:txBody>
          <a:bodyPr/>
          <a:lstStyle>
            <a:lvl1pPr>
              <a:defRPr/>
            </a:lvl1pPr>
          </a:lstStyle>
          <a:p>
            <a:pPr>
              <a:defRPr/>
            </a:pPr>
            <a:fld id="{279CB988-0091-4350-84E8-6C75FF811EDA}" type="slidenum">
              <a:rPr lang="pl-PL"/>
              <a:pPr>
                <a:defRPr/>
              </a:pPr>
              <a:t>‹#›</a:t>
            </a:fld>
            <a:endParaRPr lang="pl-P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smtClean="0"/>
              <a:t>Kliknij, aby edytować styl</a:t>
            </a:r>
            <a:endParaRPr lang="pl-PL"/>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pl-PL" smtClean="0"/>
              <a:t>Kliknij, aby edytować style wzorca tekstu</a:t>
            </a:r>
          </a:p>
        </p:txBody>
      </p:sp>
      <p:sp>
        <p:nvSpPr>
          <p:cNvPr id="4" name="Rectangle 4"/>
          <p:cNvSpPr>
            <a:spLocks noGrp="1" noChangeArrowheads="1"/>
          </p:cNvSpPr>
          <p:nvPr>
            <p:ph type="dt" sz="half" idx="10"/>
          </p:nvPr>
        </p:nvSpPr>
        <p:spPr>
          <a:ln/>
        </p:spPr>
        <p:txBody>
          <a:bodyPr/>
          <a:lstStyle>
            <a:lvl1pPr>
              <a:defRPr/>
            </a:lvl1pPr>
          </a:lstStyle>
          <a:p>
            <a:pPr>
              <a:defRPr/>
            </a:pPr>
            <a:endParaRPr lang="pl-PL"/>
          </a:p>
        </p:txBody>
      </p:sp>
      <p:sp>
        <p:nvSpPr>
          <p:cNvPr id="5" name="Rectangle 5"/>
          <p:cNvSpPr>
            <a:spLocks noGrp="1" noChangeArrowheads="1"/>
          </p:cNvSpPr>
          <p:nvPr>
            <p:ph type="ftr" sz="quarter" idx="11"/>
          </p:nvPr>
        </p:nvSpPr>
        <p:spPr>
          <a:ln/>
        </p:spPr>
        <p:txBody>
          <a:bodyPr/>
          <a:lstStyle>
            <a:lvl1pPr>
              <a:defRPr/>
            </a:lvl1pPr>
          </a:lstStyle>
          <a:p>
            <a:pPr>
              <a:defRPr/>
            </a:pPr>
            <a:endParaRPr lang="pl-PL"/>
          </a:p>
        </p:txBody>
      </p:sp>
      <p:sp>
        <p:nvSpPr>
          <p:cNvPr id="6" name="Rectangle 6"/>
          <p:cNvSpPr>
            <a:spLocks noGrp="1" noChangeArrowheads="1"/>
          </p:cNvSpPr>
          <p:nvPr>
            <p:ph type="sldNum" sz="quarter" idx="12"/>
          </p:nvPr>
        </p:nvSpPr>
        <p:spPr>
          <a:ln/>
        </p:spPr>
        <p:txBody>
          <a:bodyPr/>
          <a:lstStyle>
            <a:lvl1pPr>
              <a:defRPr/>
            </a:lvl1pPr>
          </a:lstStyle>
          <a:p>
            <a:pPr>
              <a:defRPr/>
            </a:pPr>
            <a:fld id="{03AE3FD1-D5DB-4CBD-A998-BA287593CC5A}" type="slidenum">
              <a:rPr lang="pl-PL"/>
              <a:pPr>
                <a:defRPr/>
              </a:pPr>
              <a:t>‹#›</a:t>
            </a:fld>
            <a:endParaRPr lang="pl-P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Rectangle 4"/>
          <p:cNvSpPr>
            <a:spLocks noGrp="1" noChangeArrowheads="1"/>
          </p:cNvSpPr>
          <p:nvPr>
            <p:ph type="dt" sz="half" idx="10"/>
          </p:nvPr>
        </p:nvSpPr>
        <p:spPr>
          <a:ln/>
        </p:spPr>
        <p:txBody>
          <a:bodyPr/>
          <a:lstStyle>
            <a:lvl1pPr>
              <a:defRPr/>
            </a:lvl1pPr>
          </a:lstStyle>
          <a:p>
            <a:pPr>
              <a:defRPr/>
            </a:pPr>
            <a:endParaRPr lang="pl-PL"/>
          </a:p>
        </p:txBody>
      </p:sp>
      <p:sp>
        <p:nvSpPr>
          <p:cNvPr id="6" name="Rectangle 5"/>
          <p:cNvSpPr>
            <a:spLocks noGrp="1" noChangeArrowheads="1"/>
          </p:cNvSpPr>
          <p:nvPr>
            <p:ph type="ftr" sz="quarter" idx="11"/>
          </p:nvPr>
        </p:nvSpPr>
        <p:spPr>
          <a:ln/>
        </p:spPr>
        <p:txBody>
          <a:bodyPr/>
          <a:lstStyle>
            <a:lvl1pPr>
              <a:defRPr/>
            </a:lvl1pPr>
          </a:lstStyle>
          <a:p>
            <a:pPr>
              <a:defRPr/>
            </a:pPr>
            <a:endParaRPr lang="pl-PL"/>
          </a:p>
        </p:txBody>
      </p:sp>
      <p:sp>
        <p:nvSpPr>
          <p:cNvPr id="7" name="Rectangle 6"/>
          <p:cNvSpPr>
            <a:spLocks noGrp="1" noChangeArrowheads="1"/>
          </p:cNvSpPr>
          <p:nvPr>
            <p:ph type="sldNum" sz="quarter" idx="12"/>
          </p:nvPr>
        </p:nvSpPr>
        <p:spPr>
          <a:ln/>
        </p:spPr>
        <p:txBody>
          <a:bodyPr/>
          <a:lstStyle>
            <a:lvl1pPr>
              <a:defRPr/>
            </a:lvl1pPr>
          </a:lstStyle>
          <a:p>
            <a:pPr>
              <a:defRPr/>
            </a:pPr>
            <a:fld id="{B8EAEC4B-DD0E-4CEE-BC1C-1729DFEF1993}" type="slidenum">
              <a:rPr lang="pl-PL"/>
              <a:pPr>
                <a:defRPr/>
              </a:pPr>
              <a:t>‹#›</a:t>
            </a:fld>
            <a:endParaRPr lang="pl-P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smtClean="0"/>
              <a:t>Kliknij, aby edytować styl</a:t>
            </a:r>
            <a:endParaRPr lang="pl-PL"/>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Rectangle 4"/>
          <p:cNvSpPr>
            <a:spLocks noGrp="1" noChangeArrowheads="1"/>
          </p:cNvSpPr>
          <p:nvPr>
            <p:ph type="dt" sz="half" idx="10"/>
          </p:nvPr>
        </p:nvSpPr>
        <p:spPr>
          <a:ln/>
        </p:spPr>
        <p:txBody>
          <a:bodyPr/>
          <a:lstStyle>
            <a:lvl1pPr>
              <a:defRPr/>
            </a:lvl1pPr>
          </a:lstStyle>
          <a:p>
            <a:pPr>
              <a:defRPr/>
            </a:pPr>
            <a:endParaRPr lang="pl-PL"/>
          </a:p>
        </p:txBody>
      </p:sp>
      <p:sp>
        <p:nvSpPr>
          <p:cNvPr id="8" name="Rectangle 5"/>
          <p:cNvSpPr>
            <a:spLocks noGrp="1" noChangeArrowheads="1"/>
          </p:cNvSpPr>
          <p:nvPr>
            <p:ph type="ftr" sz="quarter" idx="11"/>
          </p:nvPr>
        </p:nvSpPr>
        <p:spPr>
          <a:ln/>
        </p:spPr>
        <p:txBody>
          <a:bodyPr/>
          <a:lstStyle>
            <a:lvl1pPr>
              <a:defRPr/>
            </a:lvl1pPr>
          </a:lstStyle>
          <a:p>
            <a:pPr>
              <a:defRPr/>
            </a:pPr>
            <a:endParaRPr lang="pl-PL"/>
          </a:p>
        </p:txBody>
      </p:sp>
      <p:sp>
        <p:nvSpPr>
          <p:cNvPr id="9" name="Rectangle 6"/>
          <p:cNvSpPr>
            <a:spLocks noGrp="1" noChangeArrowheads="1"/>
          </p:cNvSpPr>
          <p:nvPr>
            <p:ph type="sldNum" sz="quarter" idx="12"/>
          </p:nvPr>
        </p:nvSpPr>
        <p:spPr>
          <a:ln/>
        </p:spPr>
        <p:txBody>
          <a:bodyPr/>
          <a:lstStyle>
            <a:lvl1pPr>
              <a:defRPr/>
            </a:lvl1pPr>
          </a:lstStyle>
          <a:p>
            <a:pPr>
              <a:defRPr/>
            </a:pPr>
            <a:fld id="{FFA3A8A4-D9F5-4EBE-84C6-65E3F30F10F0}" type="slidenum">
              <a:rPr lang="pl-PL"/>
              <a:pPr>
                <a:defRPr/>
              </a:pPr>
              <a:t>‹#›</a:t>
            </a:fld>
            <a:endParaRPr lang="pl-P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Rectangle 4"/>
          <p:cNvSpPr>
            <a:spLocks noGrp="1" noChangeArrowheads="1"/>
          </p:cNvSpPr>
          <p:nvPr>
            <p:ph type="dt" sz="half" idx="10"/>
          </p:nvPr>
        </p:nvSpPr>
        <p:spPr>
          <a:ln/>
        </p:spPr>
        <p:txBody>
          <a:bodyPr/>
          <a:lstStyle>
            <a:lvl1pPr>
              <a:defRPr/>
            </a:lvl1pPr>
          </a:lstStyle>
          <a:p>
            <a:pPr>
              <a:defRPr/>
            </a:pPr>
            <a:endParaRPr lang="pl-PL"/>
          </a:p>
        </p:txBody>
      </p:sp>
      <p:sp>
        <p:nvSpPr>
          <p:cNvPr id="4" name="Rectangle 5"/>
          <p:cNvSpPr>
            <a:spLocks noGrp="1" noChangeArrowheads="1"/>
          </p:cNvSpPr>
          <p:nvPr>
            <p:ph type="ftr" sz="quarter" idx="11"/>
          </p:nvPr>
        </p:nvSpPr>
        <p:spPr>
          <a:ln/>
        </p:spPr>
        <p:txBody>
          <a:bodyPr/>
          <a:lstStyle>
            <a:lvl1pPr>
              <a:defRPr/>
            </a:lvl1pPr>
          </a:lstStyle>
          <a:p>
            <a:pPr>
              <a:defRPr/>
            </a:pPr>
            <a:endParaRPr lang="pl-PL"/>
          </a:p>
        </p:txBody>
      </p:sp>
      <p:sp>
        <p:nvSpPr>
          <p:cNvPr id="5" name="Rectangle 6"/>
          <p:cNvSpPr>
            <a:spLocks noGrp="1" noChangeArrowheads="1"/>
          </p:cNvSpPr>
          <p:nvPr>
            <p:ph type="sldNum" sz="quarter" idx="12"/>
          </p:nvPr>
        </p:nvSpPr>
        <p:spPr>
          <a:ln/>
        </p:spPr>
        <p:txBody>
          <a:bodyPr/>
          <a:lstStyle>
            <a:lvl1pPr>
              <a:defRPr/>
            </a:lvl1pPr>
          </a:lstStyle>
          <a:p>
            <a:pPr>
              <a:defRPr/>
            </a:pPr>
            <a:fld id="{7D4076B4-9B6E-4A8D-9AA9-3A4C0392C3E4}" type="slidenum">
              <a:rPr lang="pl-PL"/>
              <a:pPr>
                <a:defRPr/>
              </a:pPr>
              <a:t>‹#›</a:t>
            </a:fld>
            <a:endParaRPr lang="pl-P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pl-PL"/>
          </a:p>
        </p:txBody>
      </p:sp>
      <p:sp>
        <p:nvSpPr>
          <p:cNvPr id="3" name="Rectangle 5"/>
          <p:cNvSpPr>
            <a:spLocks noGrp="1" noChangeArrowheads="1"/>
          </p:cNvSpPr>
          <p:nvPr>
            <p:ph type="ftr" sz="quarter" idx="11"/>
          </p:nvPr>
        </p:nvSpPr>
        <p:spPr>
          <a:ln/>
        </p:spPr>
        <p:txBody>
          <a:bodyPr/>
          <a:lstStyle>
            <a:lvl1pPr>
              <a:defRPr/>
            </a:lvl1pPr>
          </a:lstStyle>
          <a:p>
            <a:pPr>
              <a:defRPr/>
            </a:pPr>
            <a:endParaRPr lang="pl-PL"/>
          </a:p>
        </p:txBody>
      </p:sp>
      <p:sp>
        <p:nvSpPr>
          <p:cNvPr id="4" name="Rectangle 6"/>
          <p:cNvSpPr>
            <a:spLocks noGrp="1" noChangeArrowheads="1"/>
          </p:cNvSpPr>
          <p:nvPr>
            <p:ph type="sldNum" sz="quarter" idx="12"/>
          </p:nvPr>
        </p:nvSpPr>
        <p:spPr>
          <a:ln/>
        </p:spPr>
        <p:txBody>
          <a:bodyPr/>
          <a:lstStyle>
            <a:lvl1pPr>
              <a:defRPr/>
            </a:lvl1pPr>
          </a:lstStyle>
          <a:p>
            <a:pPr>
              <a:defRPr/>
            </a:pPr>
            <a:fld id="{B8C70C38-D073-49F7-8C78-2F5DCA0308FB}" type="slidenum">
              <a:rPr lang="pl-PL"/>
              <a:pPr>
                <a:defRPr/>
              </a:pPr>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smtClean="0"/>
              <a:t>Kliknij, aby edytować styl</a:t>
            </a:r>
            <a:endParaRPr lang="pl-PL"/>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Rectangle 4"/>
          <p:cNvSpPr>
            <a:spLocks noGrp="1" noChangeArrowheads="1"/>
          </p:cNvSpPr>
          <p:nvPr>
            <p:ph type="dt" sz="half" idx="10"/>
          </p:nvPr>
        </p:nvSpPr>
        <p:spPr>
          <a:ln/>
        </p:spPr>
        <p:txBody>
          <a:bodyPr/>
          <a:lstStyle>
            <a:lvl1pPr>
              <a:defRPr/>
            </a:lvl1pPr>
          </a:lstStyle>
          <a:p>
            <a:pPr>
              <a:defRPr/>
            </a:pPr>
            <a:endParaRPr lang="pl-PL"/>
          </a:p>
        </p:txBody>
      </p:sp>
      <p:sp>
        <p:nvSpPr>
          <p:cNvPr id="6" name="Rectangle 5"/>
          <p:cNvSpPr>
            <a:spLocks noGrp="1" noChangeArrowheads="1"/>
          </p:cNvSpPr>
          <p:nvPr>
            <p:ph type="ftr" sz="quarter" idx="11"/>
          </p:nvPr>
        </p:nvSpPr>
        <p:spPr>
          <a:ln/>
        </p:spPr>
        <p:txBody>
          <a:bodyPr/>
          <a:lstStyle>
            <a:lvl1pPr>
              <a:defRPr/>
            </a:lvl1pPr>
          </a:lstStyle>
          <a:p>
            <a:pPr>
              <a:defRPr/>
            </a:pPr>
            <a:endParaRPr lang="pl-PL"/>
          </a:p>
        </p:txBody>
      </p:sp>
      <p:sp>
        <p:nvSpPr>
          <p:cNvPr id="7" name="Rectangle 6"/>
          <p:cNvSpPr>
            <a:spLocks noGrp="1" noChangeArrowheads="1"/>
          </p:cNvSpPr>
          <p:nvPr>
            <p:ph type="sldNum" sz="quarter" idx="12"/>
          </p:nvPr>
        </p:nvSpPr>
        <p:spPr>
          <a:ln/>
        </p:spPr>
        <p:txBody>
          <a:bodyPr/>
          <a:lstStyle>
            <a:lvl1pPr>
              <a:defRPr/>
            </a:lvl1pPr>
          </a:lstStyle>
          <a:p>
            <a:pPr>
              <a:defRPr/>
            </a:pPr>
            <a:fld id="{9A960901-3799-4CB1-B26E-CE75B0DEAA49}" type="slidenum">
              <a:rPr lang="pl-PL"/>
              <a:pPr>
                <a:defRPr/>
              </a:pPr>
              <a:t>‹#›</a:t>
            </a:fld>
            <a:endParaRPr lang="pl-P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smtClean="0"/>
              <a:t>Kliknij, aby edytować styl</a:t>
            </a:r>
            <a:endParaRPr lang="pl-PL"/>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pl-PL" noProof="0" smtClean="0"/>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Rectangle 4"/>
          <p:cNvSpPr>
            <a:spLocks noGrp="1" noChangeArrowheads="1"/>
          </p:cNvSpPr>
          <p:nvPr>
            <p:ph type="dt" sz="half" idx="10"/>
          </p:nvPr>
        </p:nvSpPr>
        <p:spPr>
          <a:ln/>
        </p:spPr>
        <p:txBody>
          <a:bodyPr/>
          <a:lstStyle>
            <a:lvl1pPr>
              <a:defRPr/>
            </a:lvl1pPr>
          </a:lstStyle>
          <a:p>
            <a:pPr>
              <a:defRPr/>
            </a:pPr>
            <a:endParaRPr lang="pl-PL"/>
          </a:p>
        </p:txBody>
      </p:sp>
      <p:sp>
        <p:nvSpPr>
          <p:cNvPr id="6" name="Rectangle 5"/>
          <p:cNvSpPr>
            <a:spLocks noGrp="1" noChangeArrowheads="1"/>
          </p:cNvSpPr>
          <p:nvPr>
            <p:ph type="ftr" sz="quarter" idx="11"/>
          </p:nvPr>
        </p:nvSpPr>
        <p:spPr>
          <a:ln/>
        </p:spPr>
        <p:txBody>
          <a:bodyPr/>
          <a:lstStyle>
            <a:lvl1pPr>
              <a:defRPr/>
            </a:lvl1pPr>
          </a:lstStyle>
          <a:p>
            <a:pPr>
              <a:defRPr/>
            </a:pPr>
            <a:endParaRPr lang="pl-PL"/>
          </a:p>
        </p:txBody>
      </p:sp>
      <p:sp>
        <p:nvSpPr>
          <p:cNvPr id="7" name="Rectangle 6"/>
          <p:cNvSpPr>
            <a:spLocks noGrp="1" noChangeArrowheads="1"/>
          </p:cNvSpPr>
          <p:nvPr>
            <p:ph type="sldNum" sz="quarter" idx="12"/>
          </p:nvPr>
        </p:nvSpPr>
        <p:spPr>
          <a:ln/>
        </p:spPr>
        <p:txBody>
          <a:bodyPr/>
          <a:lstStyle>
            <a:lvl1pPr>
              <a:defRPr/>
            </a:lvl1pPr>
          </a:lstStyle>
          <a:p>
            <a:pPr>
              <a:defRPr/>
            </a:pPr>
            <a:fld id="{3DA4CE92-21A9-4220-A3C3-6064058F18E1}" type="slidenum">
              <a:rPr lang="pl-PL"/>
              <a:pPr>
                <a:defRPr/>
              </a:pPr>
              <a:t>‹#›</a:t>
            </a:fld>
            <a:endParaRPr lang="pl-P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pl-PL" smtClean="0"/>
              <a:t>Kliknij, aby edytować styl wzorca tytułu</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pl-PL"/>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pl-PL"/>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19B5484A-7242-4959-88FC-F109D3420411}" type="slidenum">
              <a:rPr lang="pl-PL"/>
              <a:pPr>
                <a:defRPr/>
              </a:pPr>
              <a:t>‹#›</a:t>
            </a:fld>
            <a:endParaRPr lang="pl-P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https://mfiles.pl/pl/index.php/Efektywno%C5%9B%C4%87" TargetMode="External"/><Relationship Id="rId2" Type="http://schemas.openxmlformats.org/officeDocument/2006/relationships/hyperlink" Target="https://mfiles.pl/pl/index.php/Udzia%C5%82_w_rynku" TargetMode="External"/><Relationship Id="rId1" Type="http://schemas.openxmlformats.org/officeDocument/2006/relationships/slideLayout" Target="../slideLayouts/slideLayout2.xml"/><Relationship Id="rId5" Type="http://schemas.openxmlformats.org/officeDocument/2006/relationships/hyperlink" Target="https://mfiles.pl/pl/index.php/Cel" TargetMode="External"/><Relationship Id="rId4" Type="http://schemas.openxmlformats.org/officeDocument/2006/relationships/hyperlink" Target="https://mfiles.pl/pl/index.php/Sprawno%C5%9B%C4%87" TargetMode="External"/></Relationships>
</file>

<file path=ppt/slides/_rels/slide34.xml.rels><?xml version="1.0" encoding="UTF-8" standalone="yes"?>
<Relationships xmlns="http://schemas.openxmlformats.org/package/2006/relationships"><Relationship Id="rId3" Type="http://schemas.openxmlformats.org/officeDocument/2006/relationships/hyperlink" Target="https://mfiles.pl/pl/index.php/OECD" TargetMode="External"/><Relationship Id="rId2" Type="http://schemas.openxmlformats.org/officeDocument/2006/relationships/hyperlink" Target="https://mfiles.pl/pl/index.php/Makroekonomia" TargetMode="External"/><Relationship Id="rId1" Type="http://schemas.openxmlformats.org/officeDocument/2006/relationships/slideLayout" Target="../slideLayouts/slideLayout2.xml"/><Relationship Id="rId4" Type="http://schemas.openxmlformats.org/officeDocument/2006/relationships/hyperlink" Target="https://mfiles.pl/pl/index.php/Motywacja" TargetMode="External"/></Relationships>
</file>

<file path=ppt/slides/_rels/slide35.xml.rels><?xml version="1.0" encoding="UTF-8" standalone="yes"?>
<Relationships xmlns="http://schemas.openxmlformats.org/package/2006/relationships"><Relationship Id="rId3" Type="http://schemas.openxmlformats.org/officeDocument/2006/relationships/hyperlink" Target="https://mfiles.pl/pl/index.php/Mikroekonomia" TargetMode="External"/><Relationship Id="rId2" Type="http://schemas.openxmlformats.org/officeDocument/2006/relationships/hyperlink" Target="http://www.wzieu.pl/zn/724/ZN_724.pdf" TargetMode="External"/><Relationship Id="rId1" Type="http://schemas.openxmlformats.org/officeDocument/2006/relationships/slideLayout" Target="../slideLayouts/slideLayout2.xml"/><Relationship Id="rId4" Type="http://schemas.openxmlformats.org/officeDocument/2006/relationships/hyperlink" Target="http://www.tstefaniuk.uph.edu.pl/zeszyty/archiwalne/100-2014_13.pdf"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hyperlink" Target="http://pl.wikipedia.org/wiki/Bariera_wyj%C5%9Bcia" TargetMode="External"/><Relationship Id="rId3" Type="http://schemas.openxmlformats.org/officeDocument/2006/relationships/hyperlink" Target="http://pl.wikipedia.org/w/index.php?title=Edward_Chamberlin&amp;action=edit&amp;redlink=1" TargetMode="External"/><Relationship Id="rId7" Type="http://schemas.openxmlformats.org/officeDocument/2006/relationships/hyperlink" Target="http://pl.wikipedia.org/wiki/Bariery_wej%C5%9Bcia" TargetMode="External"/><Relationship Id="rId2" Type="http://schemas.openxmlformats.org/officeDocument/2006/relationships/hyperlink" Target="http://pl.wikipedia.org/wiki/Rynek_%28ekonomia%29" TargetMode="External"/><Relationship Id="rId1" Type="http://schemas.openxmlformats.org/officeDocument/2006/relationships/slideLayout" Target="../slideLayouts/slideLayout2.xml"/><Relationship Id="rId6" Type="http://schemas.openxmlformats.org/officeDocument/2006/relationships/hyperlink" Target="http://pl.wikipedia.org/wiki/Konkurencja_%28ekonomia%29" TargetMode="External"/><Relationship Id="rId11" Type="http://schemas.openxmlformats.org/officeDocument/2006/relationships/hyperlink" Target="http://pl.wikipedia.org/wiki/Endogeniczne_modele_wzrostu_gospodarczego" TargetMode="External"/><Relationship Id="rId5" Type="http://schemas.openxmlformats.org/officeDocument/2006/relationships/hyperlink" Target="http://pl.wikipedia.org/wiki/Monopol" TargetMode="External"/><Relationship Id="rId10" Type="http://schemas.openxmlformats.org/officeDocument/2006/relationships/hyperlink" Target="http://pl.wikipedia.org/wiki/Konkurencja_doskona%C5%82a" TargetMode="External"/><Relationship Id="rId4" Type="http://schemas.openxmlformats.org/officeDocument/2006/relationships/hyperlink" Target="http://pl.wikipedia.org/wiki/Joan_Robinson" TargetMode="External"/><Relationship Id="rId9" Type="http://schemas.openxmlformats.org/officeDocument/2006/relationships/hyperlink" Target="http://pl.wikipedia.org/wiki/Krzywa_popytu"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Symbol zastępczy numeru slajdu 5"/>
          <p:cNvSpPr>
            <a:spLocks noGrp="1"/>
          </p:cNvSpPr>
          <p:nvPr>
            <p:ph type="sldNum" sz="quarter" idx="12"/>
          </p:nvPr>
        </p:nvSpPr>
        <p:spPr>
          <a:noFill/>
        </p:spPr>
        <p:txBody>
          <a:bodyPr/>
          <a:lstStyle/>
          <a:p>
            <a:fld id="{8C53AED6-A3FC-4AA8-AF17-C8A1CB0EB28A}" type="slidenum">
              <a:rPr lang="pl-PL" smtClean="0"/>
              <a:pPr/>
              <a:t>1</a:t>
            </a:fld>
            <a:endParaRPr lang="pl-PL" smtClean="0"/>
          </a:p>
        </p:txBody>
      </p:sp>
      <p:sp>
        <p:nvSpPr>
          <p:cNvPr id="2051" name="Rectangle 2"/>
          <p:cNvSpPr>
            <a:spLocks noGrp="1" noChangeArrowheads="1"/>
          </p:cNvSpPr>
          <p:nvPr>
            <p:ph type="ctrTitle"/>
          </p:nvPr>
        </p:nvSpPr>
        <p:spPr>
          <a:xfrm>
            <a:off x="762000" y="2060575"/>
            <a:ext cx="8382000" cy="1470025"/>
          </a:xfrm>
        </p:spPr>
        <p:txBody>
          <a:bodyPr/>
          <a:lstStyle/>
          <a:p>
            <a:pPr eaLnBrk="1" hangingPunct="1"/>
            <a:r>
              <a:rPr lang="pl-PL" sz="5400" smtClean="0"/>
              <a:t> </a:t>
            </a:r>
            <a:r>
              <a:rPr lang="pl-PL" sz="3600" smtClean="0"/>
              <a:t>Teorie popytowo-podażowe / wzajemnego popytu, podobieństwa preferencji, zróżnicowania produktu </a:t>
            </a:r>
            <a:endParaRPr lang="pl-PL" sz="3600" b="1" i="1" smtClean="0"/>
          </a:p>
        </p:txBody>
      </p:sp>
      <p:sp>
        <p:nvSpPr>
          <p:cNvPr id="2052" name="Rectangle 3"/>
          <p:cNvSpPr>
            <a:spLocks noGrp="1" noChangeArrowheads="1"/>
          </p:cNvSpPr>
          <p:nvPr>
            <p:ph type="subTitle" idx="1"/>
          </p:nvPr>
        </p:nvSpPr>
        <p:spPr/>
        <p:txBody>
          <a:bodyPr/>
          <a:lstStyle/>
          <a:p>
            <a:pPr eaLnBrk="1" hangingPunct="1"/>
            <a:endParaRPr lang="pl-PL" smtClean="0"/>
          </a:p>
          <a:p>
            <a:pPr eaLnBrk="1" hangingPunct="1"/>
            <a:endParaRPr lang="pl-PL" smtClean="0"/>
          </a:p>
          <a:p>
            <a:pPr eaLnBrk="1" hangingPunct="1"/>
            <a:endParaRPr lang="en-US" smtClean="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ytuł 1"/>
          <p:cNvSpPr>
            <a:spLocks noGrp="1"/>
          </p:cNvSpPr>
          <p:nvPr>
            <p:ph type="title"/>
          </p:nvPr>
        </p:nvSpPr>
        <p:spPr/>
        <p:txBody>
          <a:bodyPr/>
          <a:lstStyle/>
          <a:p>
            <a:endParaRPr lang="pl-PL" smtClean="0"/>
          </a:p>
        </p:txBody>
      </p:sp>
      <p:sp>
        <p:nvSpPr>
          <p:cNvPr id="11267" name="Symbol zastępczy zawartości 2"/>
          <p:cNvSpPr>
            <a:spLocks noGrp="1"/>
          </p:cNvSpPr>
          <p:nvPr>
            <p:ph idx="1"/>
          </p:nvPr>
        </p:nvSpPr>
        <p:spPr>
          <a:xfrm>
            <a:off x="1042988" y="1600200"/>
            <a:ext cx="7643812" cy="4525963"/>
          </a:xfrm>
        </p:spPr>
        <p:txBody>
          <a:bodyPr/>
          <a:lstStyle/>
          <a:p>
            <a:pPr algn="just">
              <a:buFontTx/>
              <a:buNone/>
            </a:pPr>
            <a:r>
              <a:rPr lang="pl-PL" sz="2400" smtClean="0"/>
              <a:t>	dywersyfikacja  - rozgałęzienie, urozmaicenie produkcji, rozszerzanie jej na różnorakie, odległe od siebie dziedziny, zwłaszcza  po to, aby straty poniesione w jednej móc wyrównywać zyskami osiągniętymi w innej branży</a:t>
            </a:r>
          </a:p>
        </p:txBody>
      </p:sp>
      <p:sp>
        <p:nvSpPr>
          <p:cNvPr id="11268" name="Symbol zastępczy numeru slajdu 3"/>
          <p:cNvSpPr>
            <a:spLocks noGrp="1"/>
          </p:cNvSpPr>
          <p:nvPr>
            <p:ph type="sldNum" sz="quarter" idx="12"/>
          </p:nvPr>
        </p:nvSpPr>
        <p:spPr>
          <a:noFill/>
        </p:spPr>
        <p:txBody>
          <a:bodyPr/>
          <a:lstStyle/>
          <a:p>
            <a:fld id="{EC792B3A-4183-4B5B-9F79-FE5060D947CA}" type="slidenum">
              <a:rPr lang="pl-PL" smtClean="0"/>
              <a:pPr/>
              <a:t>10</a:t>
            </a:fld>
            <a:endParaRPr lang="pl-PL"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ytuł 1"/>
          <p:cNvSpPr>
            <a:spLocks noGrp="1"/>
          </p:cNvSpPr>
          <p:nvPr>
            <p:ph type="title"/>
          </p:nvPr>
        </p:nvSpPr>
        <p:spPr/>
        <p:txBody>
          <a:bodyPr/>
          <a:lstStyle/>
          <a:p>
            <a:endParaRPr lang="pl-PL" smtClean="0"/>
          </a:p>
        </p:txBody>
      </p:sp>
      <p:sp>
        <p:nvSpPr>
          <p:cNvPr id="12291" name="Symbol zastępczy zawartości 2"/>
          <p:cNvSpPr>
            <a:spLocks noGrp="1"/>
          </p:cNvSpPr>
          <p:nvPr>
            <p:ph idx="1"/>
          </p:nvPr>
        </p:nvSpPr>
        <p:spPr>
          <a:xfrm>
            <a:off x="1042988" y="1600200"/>
            <a:ext cx="7643812" cy="4525963"/>
          </a:xfrm>
        </p:spPr>
        <p:txBody>
          <a:bodyPr/>
          <a:lstStyle/>
          <a:p>
            <a:pPr algn="just">
              <a:buFontTx/>
              <a:buNone/>
            </a:pPr>
            <a:r>
              <a:rPr lang="pl-PL" sz="2400" smtClean="0"/>
              <a:t>	Zróżnicowanie ze względu na kraj jest tezą  </a:t>
            </a:r>
            <a:br>
              <a:rPr lang="pl-PL" sz="2400" smtClean="0"/>
            </a:br>
            <a:r>
              <a:rPr lang="pl-PL" sz="2400" smtClean="0"/>
              <a:t>P.S. Armingtona, który twierdził, że inwestorzy </a:t>
            </a:r>
            <a:br>
              <a:rPr lang="pl-PL" sz="2400" smtClean="0"/>
            </a:br>
            <a:r>
              <a:rPr lang="pl-PL" sz="2400" smtClean="0"/>
              <a:t>i konsumenci traktują zazwyczaj identyczne produkty z różnych krajów jako odmienne / tzw. teza Armingtona /. Takie zachowanie ma uzasadnienie zarówno racjonalne, jak i wynikające z czynników politycznych, psychologicznych, kulturowych itd.</a:t>
            </a:r>
          </a:p>
          <a:p>
            <a:endParaRPr lang="pl-PL" smtClean="0"/>
          </a:p>
        </p:txBody>
      </p:sp>
      <p:sp>
        <p:nvSpPr>
          <p:cNvPr id="12292" name="Symbol zastępczy numeru slajdu 3"/>
          <p:cNvSpPr>
            <a:spLocks noGrp="1"/>
          </p:cNvSpPr>
          <p:nvPr>
            <p:ph type="sldNum" sz="quarter" idx="12"/>
          </p:nvPr>
        </p:nvSpPr>
        <p:spPr>
          <a:noFill/>
        </p:spPr>
        <p:txBody>
          <a:bodyPr/>
          <a:lstStyle/>
          <a:p>
            <a:fld id="{F399C9FC-A004-46C4-B9D4-6A019599CB8E}" type="slidenum">
              <a:rPr lang="pl-PL" smtClean="0"/>
              <a:pPr/>
              <a:t>11</a:t>
            </a:fld>
            <a:endParaRPr lang="pl-PL"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ytuł 1"/>
          <p:cNvSpPr>
            <a:spLocks noGrp="1"/>
          </p:cNvSpPr>
          <p:nvPr>
            <p:ph type="title"/>
          </p:nvPr>
        </p:nvSpPr>
        <p:spPr/>
        <p:txBody>
          <a:bodyPr/>
          <a:lstStyle/>
          <a:p>
            <a:endParaRPr lang="pl-PL" smtClean="0"/>
          </a:p>
        </p:txBody>
      </p:sp>
      <p:sp>
        <p:nvSpPr>
          <p:cNvPr id="13315" name="Symbol zastępczy zawartości 2"/>
          <p:cNvSpPr>
            <a:spLocks noGrp="1"/>
          </p:cNvSpPr>
          <p:nvPr>
            <p:ph idx="1"/>
          </p:nvPr>
        </p:nvSpPr>
        <p:spPr>
          <a:xfrm>
            <a:off x="971550" y="1600200"/>
            <a:ext cx="7715250" cy="4525963"/>
          </a:xfrm>
        </p:spPr>
        <p:txBody>
          <a:bodyPr/>
          <a:lstStyle/>
          <a:p>
            <a:pPr algn="just"/>
            <a:r>
              <a:rPr lang="pl-PL" sz="1800" smtClean="0"/>
              <a:t>Drugie zróżnicowanie przyjmuje, że przedsiębiorstwa działające </a:t>
            </a:r>
            <a:br>
              <a:rPr lang="pl-PL" sz="1800" smtClean="0"/>
            </a:br>
            <a:r>
              <a:rPr lang="pl-PL" sz="1800" smtClean="0"/>
              <a:t>w warunkach konkurencji monopolistycznej i dążące do osiągnięcia swoich celów poprzez maksymalizację zysku przez elastyczną reakcję na dywersyfikacje wymagań konsumentów, starają się oferować coraz szerszą gamę produktów. Wyroby te są zróżnicowane jeżeli chodzi o jakość, wygląd, styl, parametry techniczno-użytkowe, koszt wytworzenia. Zróżnicowanie rzeczywiste lub pozorne jest  również wynikiem zastosowania odmiennych technik marketingowych lub wynikiem subiektywnych odczuć konsumentów. Teoria zróżnicowanie produktów ma charakter dynamiczny co ma wyraz w tym, że im wyższe dochody tym preferencje nabywców są coraz bardziej zróżnicowane. Bogacących się konsumentów stać na coraz droższe towary, wyróżniające się na tle konkurencji dodatkowymi atrybutami. Wzrost dochodów pociąga za sobą wzrost siły nabywczej, zwiększenie chłonności rynku, zmianę preferencji konsumentów a co za tym idzie powoduje pojawienie się nowych, zróżnicowanych towarów.</a:t>
            </a:r>
            <a:r>
              <a:rPr lang="pl-PL" sz="1800" b="1" smtClean="0"/>
              <a:t>  </a:t>
            </a:r>
            <a:endParaRPr lang="pl-PL" sz="1800" smtClean="0"/>
          </a:p>
          <a:p>
            <a:pPr algn="just"/>
            <a:endParaRPr lang="pl-PL" smtClean="0"/>
          </a:p>
        </p:txBody>
      </p:sp>
      <p:sp>
        <p:nvSpPr>
          <p:cNvPr id="13316" name="Symbol zastępczy numeru slajdu 3"/>
          <p:cNvSpPr>
            <a:spLocks noGrp="1"/>
          </p:cNvSpPr>
          <p:nvPr>
            <p:ph type="sldNum" sz="quarter" idx="12"/>
          </p:nvPr>
        </p:nvSpPr>
        <p:spPr>
          <a:noFill/>
        </p:spPr>
        <p:txBody>
          <a:bodyPr/>
          <a:lstStyle/>
          <a:p>
            <a:fld id="{A02F3680-5A18-49D4-92CE-47ED8041E74D}" type="slidenum">
              <a:rPr lang="pl-PL" smtClean="0"/>
              <a:pPr/>
              <a:t>12</a:t>
            </a:fld>
            <a:endParaRPr lang="pl-PL"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ytuł 1"/>
          <p:cNvSpPr>
            <a:spLocks noGrp="1"/>
          </p:cNvSpPr>
          <p:nvPr>
            <p:ph type="title"/>
          </p:nvPr>
        </p:nvSpPr>
        <p:spPr/>
        <p:txBody>
          <a:bodyPr/>
          <a:lstStyle/>
          <a:p>
            <a:endParaRPr lang="pl-PL" smtClean="0"/>
          </a:p>
        </p:txBody>
      </p:sp>
      <p:sp>
        <p:nvSpPr>
          <p:cNvPr id="14339" name="Symbol zastępczy zawartości 2"/>
          <p:cNvSpPr>
            <a:spLocks noGrp="1"/>
          </p:cNvSpPr>
          <p:nvPr>
            <p:ph idx="1"/>
          </p:nvPr>
        </p:nvSpPr>
        <p:spPr>
          <a:xfrm>
            <a:off x="1258888" y="1600200"/>
            <a:ext cx="7427912" cy="4525963"/>
          </a:xfrm>
        </p:spPr>
        <p:txBody>
          <a:bodyPr/>
          <a:lstStyle/>
          <a:p>
            <a:pPr algn="just">
              <a:buFontTx/>
              <a:buNone/>
            </a:pPr>
            <a:r>
              <a:rPr lang="pl-PL" sz="2400" smtClean="0"/>
              <a:t>	</a:t>
            </a:r>
            <a:r>
              <a:rPr lang="pl-PL" sz="2000" smtClean="0"/>
              <a:t>Wśród teoretyków ekonomii istnieją różnice w klasyfikacji teorii popytowo-podażowych.  O ile teoria podobieństwa preferencji  i teoria zróżnicowanie produktu znajduje się we wszystkich zestawieniach to teoria wzajemnego popytu, która bazuje na poglądach J. S. Milla nie zawsze jest wymieniana. Natomiast teoria handlu wewnątrzgałęziowego jest często klasyfikowana jako oddzielna teoria handlu międzynarodowego.</a:t>
            </a:r>
          </a:p>
        </p:txBody>
      </p:sp>
      <p:sp>
        <p:nvSpPr>
          <p:cNvPr id="14340" name="Symbol zastępczy numeru slajdu 3"/>
          <p:cNvSpPr>
            <a:spLocks noGrp="1"/>
          </p:cNvSpPr>
          <p:nvPr>
            <p:ph type="sldNum" sz="quarter" idx="12"/>
          </p:nvPr>
        </p:nvSpPr>
        <p:spPr>
          <a:noFill/>
        </p:spPr>
        <p:txBody>
          <a:bodyPr/>
          <a:lstStyle/>
          <a:p>
            <a:fld id="{C0E3E659-C420-4192-A744-54E348E5F919}" type="slidenum">
              <a:rPr lang="pl-PL" smtClean="0"/>
              <a:pPr/>
              <a:t>13</a:t>
            </a:fld>
            <a:endParaRPr lang="pl-PL"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ytuł 1"/>
          <p:cNvSpPr>
            <a:spLocks noGrp="1"/>
          </p:cNvSpPr>
          <p:nvPr>
            <p:ph type="title"/>
          </p:nvPr>
        </p:nvSpPr>
        <p:spPr/>
        <p:txBody>
          <a:bodyPr/>
          <a:lstStyle/>
          <a:p>
            <a:endParaRPr lang="pl-PL" smtClean="0"/>
          </a:p>
        </p:txBody>
      </p:sp>
      <p:sp>
        <p:nvSpPr>
          <p:cNvPr id="15363" name="Symbol zastępczy zawartości 2"/>
          <p:cNvSpPr>
            <a:spLocks noGrp="1"/>
          </p:cNvSpPr>
          <p:nvPr>
            <p:ph idx="1"/>
          </p:nvPr>
        </p:nvSpPr>
        <p:spPr>
          <a:xfrm>
            <a:off x="1042988" y="1600200"/>
            <a:ext cx="7643812" cy="4525963"/>
          </a:xfrm>
        </p:spPr>
        <p:txBody>
          <a:bodyPr/>
          <a:lstStyle/>
          <a:p>
            <a:pPr algn="ctr">
              <a:buFontTx/>
              <a:buNone/>
            </a:pPr>
            <a:r>
              <a:rPr lang="pl-PL" b="1" smtClean="0"/>
              <a:t>	 </a:t>
            </a:r>
            <a:r>
              <a:rPr lang="pl-PL" sz="2000" b="1" smtClean="0"/>
              <a:t>Teoria handlu wewnątrzgałęziowego </a:t>
            </a:r>
            <a:endParaRPr lang="pl-PL" sz="2000" smtClean="0"/>
          </a:p>
          <a:p>
            <a:pPr algn="just">
              <a:buFontTx/>
              <a:buNone/>
            </a:pPr>
            <a:r>
              <a:rPr lang="pl-PL" sz="2000" smtClean="0"/>
              <a:t>	Definicja teorii handlu wewnątrzgałęziowego została sformułowana przez H.G.Grubela i P.J.Lloyda „ … zajmuje się ona analizą istoty i efektami ekonomicznymi zjawiska równoległego importu i eksportu produktów w ramach tych samych gałęzi przez poszczególne kraje. Zasadnicza różnica miedzy teorią klasyczną a teorią handlu wewnątrzgałęziowego polega na tym, że przedmiotem rozważań tej drugiej są przede wszystkim wyroby będące bliskimi substytutami w sferze konsumpcji, produkcji lub w obu tych sferach łącznie”.</a:t>
            </a:r>
          </a:p>
          <a:p>
            <a:endParaRPr lang="pl-PL" sz="2400" smtClean="0"/>
          </a:p>
        </p:txBody>
      </p:sp>
      <p:sp>
        <p:nvSpPr>
          <p:cNvPr id="15364" name="Symbol zastępczy numeru slajdu 3"/>
          <p:cNvSpPr>
            <a:spLocks noGrp="1"/>
          </p:cNvSpPr>
          <p:nvPr>
            <p:ph type="sldNum" sz="quarter" idx="12"/>
          </p:nvPr>
        </p:nvSpPr>
        <p:spPr>
          <a:noFill/>
        </p:spPr>
        <p:txBody>
          <a:bodyPr/>
          <a:lstStyle/>
          <a:p>
            <a:fld id="{95511C34-1861-47C9-8101-5B3CAE6E62C9}" type="slidenum">
              <a:rPr lang="pl-PL" smtClean="0"/>
              <a:pPr/>
              <a:t>14</a:t>
            </a:fld>
            <a:endParaRPr lang="pl-PL"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ytuł 1"/>
          <p:cNvSpPr>
            <a:spLocks noGrp="1"/>
          </p:cNvSpPr>
          <p:nvPr>
            <p:ph type="title"/>
          </p:nvPr>
        </p:nvSpPr>
        <p:spPr/>
        <p:txBody>
          <a:bodyPr/>
          <a:lstStyle/>
          <a:p>
            <a:endParaRPr lang="pl-PL" smtClean="0"/>
          </a:p>
        </p:txBody>
      </p:sp>
      <p:sp>
        <p:nvSpPr>
          <p:cNvPr id="16387" name="Symbol zastępczy zawartości 2"/>
          <p:cNvSpPr>
            <a:spLocks noGrp="1"/>
          </p:cNvSpPr>
          <p:nvPr>
            <p:ph idx="1"/>
          </p:nvPr>
        </p:nvSpPr>
        <p:spPr>
          <a:xfrm>
            <a:off x="1042988" y="1600200"/>
            <a:ext cx="7643812" cy="4525963"/>
          </a:xfrm>
        </p:spPr>
        <p:txBody>
          <a:bodyPr/>
          <a:lstStyle/>
          <a:p>
            <a:pPr algn="just">
              <a:buFontTx/>
              <a:buNone/>
            </a:pPr>
            <a:r>
              <a:rPr lang="pl-PL" sz="2400" smtClean="0"/>
              <a:t>	</a:t>
            </a:r>
            <a:r>
              <a:rPr lang="pl-PL" sz="2000" smtClean="0"/>
              <a:t>Równoległy import i eksport produktów tej samej gałęzi, ma istotny wpływ na rozmiar i strukturę międzynarodowych obrotów handlowych, zwłaszcza artykułów przetworzonych, które przynoszą znaczne korzyści ekonomiczne. Współczesny handel wewnątrzgałęziowy odbywa się głównie pomiędzy krajami wysoko uprzemysłowionymi, o zbliżonych strukturach popytu i poziomie PKB, czyli USA, Europą Zachodnią i Azją Południowo-Wschodnią.</a:t>
            </a:r>
          </a:p>
          <a:p>
            <a:pPr>
              <a:buFontTx/>
              <a:buNone/>
            </a:pPr>
            <a:endParaRPr lang="pl-PL" sz="2400" smtClean="0"/>
          </a:p>
          <a:p>
            <a:endParaRPr lang="pl-PL" smtClean="0"/>
          </a:p>
        </p:txBody>
      </p:sp>
      <p:sp>
        <p:nvSpPr>
          <p:cNvPr id="16388" name="Symbol zastępczy numeru slajdu 3"/>
          <p:cNvSpPr>
            <a:spLocks noGrp="1"/>
          </p:cNvSpPr>
          <p:nvPr>
            <p:ph type="sldNum" sz="quarter" idx="12"/>
          </p:nvPr>
        </p:nvSpPr>
        <p:spPr>
          <a:noFill/>
        </p:spPr>
        <p:txBody>
          <a:bodyPr/>
          <a:lstStyle/>
          <a:p>
            <a:fld id="{12750CEA-8BB8-4E55-BE8E-8C77CBD227D2}" type="slidenum">
              <a:rPr lang="pl-PL" smtClean="0"/>
              <a:pPr/>
              <a:t>15</a:t>
            </a:fld>
            <a:endParaRPr lang="pl-PL" smtClean="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ytuł 1"/>
          <p:cNvSpPr>
            <a:spLocks noGrp="1"/>
          </p:cNvSpPr>
          <p:nvPr>
            <p:ph type="title"/>
          </p:nvPr>
        </p:nvSpPr>
        <p:spPr/>
        <p:txBody>
          <a:bodyPr/>
          <a:lstStyle/>
          <a:p>
            <a:endParaRPr lang="pl-PL" smtClean="0"/>
          </a:p>
        </p:txBody>
      </p:sp>
      <p:sp>
        <p:nvSpPr>
          <p:cNvPr id="17411" name="Symbol zastępczy zawartości 2"/>
          <p:cNvSpPr>
            <a:spLocks noGrp="1"/>
          </p:cNvSpPr>
          <p:nvPr>
            <p:ph idx="1"/>
          </p:nvPr>
        </p:nvSpPr>
        <p:spPr>
          <a:xfrm>
            <a:off x="971550" y="1600200"/>
            <a:ext cx="7715250" cy="4525963"/>
          </a:xfrm>
        </p:spPr>
        <p:txBody>
          <a:bodyPr/>
          <a:lstStyle/>
          <a:p>
            <a:pPr algn="just">
              <a:buFontTx/>
              <a:buNone/>
            </a:pPr>
            <a:r>
              <a:rPr lang="pl-PL" sz="2000" smtClean="0"/>
              <a:t>	Główne przyczyny stałego wzrostu znaczenia handlu wewnątrzgałęziowego w gospodarce światowej to :</a:t>
            </a:r>
          </a:p>
          <a:p>
            <a:pPr algn="just">
              <a:buFontTx/>
              <a:buNone/>
            </a:pPr>
            <a:r>
              <a:rPr lang="pl-PL" sz="2000" smtClean="0"/>
              <a:t>	-zbliżenie się do siebie wielu państw pod względem rozwoju gospodarczego,    zwłaszcza jak uwzględni się parytet siły nabywczej wynikające z tego stopniowo postępujące ujednolicenie gustów nabywców w różnych krajach, prowadzące do nakładania się popytu.</a:t>
            </a:r>
          </a:p>
          <a:p>
            <a:pPr algn="just">
              <a:buFontTx/>
              <a:buNone/>
            </a:pPr>
            <a:r>
              <a:rPr lang="pl-PL" sz="2000" smtClean="0"/>
              <a:t> 	-liberalizację w gospodarce światowej</a:t>
            </a:r>
          </a:p>
          <a:p>
            <a:pPr algn="just">
              <a:buFontTx/>
              <a:buNone/>
            </a:pPr>
            <a:r>
              <a:rPr lang="pl-PL" sz="2000" smtClean="0"/>
              <a:t> 	-strategie firm w liberalizującej się gospodarce</a:t>
            </a:r>
          </a:p>
          <a:p>
            <a:endParaRPr lang="pl-PL" smtClean="0"/>
          </a:p>
        </p:txBody>
      </p:sp>
      <p:sp>
        <p:nvSpPr>
          <p:cNvPr id="17412" name="Symbol zastępczy numeru slajdu 3"/>
          <p:cNvSpPr>
            <a:spLocks noGrp="1"/>
          </p:cNvSpPr>
          <p:nvPr>
            <p:ph type="sldNum" sz="quarter" idx="12"/>
          </p:nvPr>
        </p:nvSpPr>
        <p:spPr>
          <a:noFill/>
        </p:spPr>
        <p:txBody>
          <a:bodyPr/>
          <a:lstStyle/>
          <a:p>
            <a:fld id="{7D84E903-593F-4D2A-AFAA-E86AD21F1F2D}" type="slidenum">
              <a:rPr lang="pl-PL" smtClean="0"/>
              <a:pPr/>
              <a:t>16</a:t>
            </a:fld>
            <a:endParaRPr lang="pl-PL" smtClean="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ytuł 1"/>
          <p:cNvSpPr>
            <a:spLocks noGrp="1"/>
          </p:cNvSpPr>
          <p:nvPr>
            <p:ph type="title"/>
          </p:nvPr>
        </p:nvSpPr>
        <p:spPr/>
        <p:txBody>
          <a:bodyPr/>
          <a:lstStyle/>
          <a:p>
            <a:endParaRPr lang="pl-PL" smtClean="0"/>
          </a:p>
        </p:txBody>
      </p:sp>
      <p:sp>
        <p:nvSpPr>
          <p:cNvPr id="18435" name="Symbol zastępczy zawartości 2"/>
          <p:cNvSpPr>
            <a:spLocks noGrp="1"/>
          </p:cNvSpPr>
          <p:nvPr>
            <p:ph idx="1"/>
          </p:nvPr>
        </p:nvSpPr>
        <p:spPr>
          <a:xfrm>
            <a:off x="1187450" y="1600200"/>
            <a:ext cx="7499350" cy="4525963"/>
          </a:xfrm>
        </p:spPr>
        <p:txBody>
          <a:bodyPr/>
          <a:lstStyle/>
          <a:p>
            <a:pPr algn="just">
              <a:buFontTx/>
              <a:buNone/>
            </a:pPr>
            <a:r>
              <a:rPr lang="pl-PL" sz="2400" smtClean="0"/>
              <a:t>	H.G.Grubel podzielił handel wewnątrzgałęziowy na :</a:t>
            </a:r>
          </a:p>
          <a:p>
            <a:pPr algn="just"/>
            <a:r>
              <a:rPr lang="pl-PL" sz="2400" smtClean="0"/>
              <a:t>1/ handel produktami jednorodnymi,</a:t>
            </a:r>
          </a:p>
          <a:p>
            <a:pPr algn="just"/>
            <a:r>
              <a:rPr lang="pl-PL" sz="2400" smtClean="0"/>
              <a:t>2/ handel produktami zróżnicowanymi.</a:t>
            </a:r>
          </a:p>
          <a:p>
            <a:pPr algn="just">
              <a:buFontTx/>
              <a:buNone/>
            </a:pPr>
            <a:endParaRPr lang="pl-PL" sz="2400" smtClean="0"/>
          </a:p>
          <a:p>
            <a:endParaRPr lang="pl-PL" smtClean="0"/>
          </a:p>
        </p:txBody>
      </p:sp>
      <p:sp>
        <p:nvSpPr>
          <p:cNvPr id="18436" name="Symbol zastępczy numeru slajdu 3"/>
          <p:cNvSpPr>
            <a:spLocks noGrp="1"/>
          </p:cNvSpPr>
          <p:nvPr>
            <p:ph type="sldNum" sz="quarter" idx="12"/>
          </p:nvPr>
        </p:nvSpPr>
        <p:spPr>
          <a:noFill/>
        </p:spPr>
        <p:txBody>
          <a:bodyPr/>
          <a:lstStyle/>
          <a:p>
            <a:fld id="{F771AA02-17AA-4DC4-9034-D374E8244A14}" type="slidenum">
              <a:rPr lang="pl-PL" smtClean="0"/>
              <a:pPr/>
              <a:t>17</a:t>
            </a:fld>
            <a:endParaRPr lang="pl-PL" smtClean="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ytuł 1"/>
          <p:cNvSpPr>
            <a:spLocks noGrp="1"/>
          </p:cNvSpPr>
          <p:nvPr>
            <p:ph type="title"/>
          </p:nvPr>
        </p:nvSpPr>
        <p:spPr/>
        <p:txBody>
          <a:bodyPr/>
          <a:lstStyle/>
          <a:p>
            <a:endParaRPr lang="pl-PL" smtClean="0"/>
          </a:p>
        </p:txBody>
      </p:sp>
      <p:sp>
        <p:nvSpPr>
          <p:cNvPr id="19459" name="Symbol zastępczy zawartości 2"/>
          <p:cNvSpPr>
            <a:spLocks noGrp="1"/>
          </p:cNvSpPr>
          <p:nvPr>
            <p:ph idx="1"/>
          </p:nvPr>
        </p:nvSpPr>
        <p:spPr>
          <a:xfrm>
            <a:off x="1187450" y="1600200"/>
            <a:ext cx="7777163" cy="4525963"/>
          </a:xfrm>
        </p:spPr>
        <p:txBody>
          <a:bodyPr/>
          <a:lstStyle/>
          <a:p>
            <a:pPr algn="just">
              <a:buFontTx/>
              <a:buNone/>
            </a:pPr>
            <a:r>
              <a:rPr lang="pl-PL" sz="1400" b="1" smtClean="0"/>
              <a:t>	</a:t>
            </a:r>
            <a:r>
              <a:rPr lang="pl-PL" sz="1600" b="1" smtClean="0"/>
              <a:t>Ad.1 /</a:t>
            </a:r>
            <a:r>
              <a:rPr lang="pl-PL" sz="1600" smtClean="0"/>
              <a:t>  Jeżeli chodzi o handel produktami jednorodnymi H.G.Grubel wyróżnia :</a:t>
            </a:r>
          </a:p>
          <a:p>
            <a:pPr algn="just">
              <a:buFontTx/>
              <a:buNone/>
            </a:pPr>
            <a:r>
              <a:rPr lang="pl-PL" sz="1600" smtClean="0"/>
              <a:t>	a/ </a:t>
            </a:r>
            <a:r>
              <a:rPr lang="pl-PL" sz="1600" u="sng" smtClean="0"/>
              <a:t>handel przygraniczny</a:t>
            </a:r>
            <a:r>
              <a:rPr lang="pl-PL" sz="1600" smtClean="0"/>
              <a:t> – występujący najczęściej i dotyczący określonych towarów np. piasku, wody, węgla. Spowodowany jest głównie dążeniem do minimalizacji kosztów transportu czy utrwalonymi przyzwyczajeniami.</a:t>
            </a:r>
          </a:p>
          <a:p>
            <a:pPr algn="just">
              <a:buFontTx/>
              <a:buNone/>
            </a:pPr>
            <a:r>
              <a:rPr lang="pl-PL" sz="1600" smtClean="0"/>
              <a:t>	b/ </a:t>
            </a:r>
            <a:r>
              <a:rPr lang="pl-PL" sz="1600" u="sng" smtClean="0"/>
              <a:t>reeksport </a:t>
            </a:r>
            <a:r>
              <a:rPr lang="pl-PL" sz="1600" smtClean="0"/>
              <a:t>– przywóz określonych wyrobów w celu ich szybkiego wywozu po przeprowadzeniu  zabiegów o charakterze produkcyjno-handlowym np. uszlachetnianie, sortowanie, pakowanie/</a:t>
            </a:r>
          </a:p>
          <a:p>
            <a:pPr algn="just">
              <a:buFontTx/>
              <a:buNone/>
            </a:pPr>
            <a:r>
              <a:rPr lang="pl-PL" sz="1600" smtClean="0"/>
              <a:t>	c</a:t>
            </a:r>
            <a:r>
              <a:rPr lang="pl-PL" sz="1600" u="sng" smtClean="0"/>
              <a:t>/ handel cykliczny</a:t>
            </a:r>
            <a:r>
              <a:rPr lang="pl-PL" sz="1600" smtClean="0"/>
              <a:t> – powodowany specyficznymi cyklami w popycie lub w podaży wynikającymi z odmiennej koniunktury lub zmienności warunków atmosferycznych np. import i eksport określonych owoców w danym okresie roku. Może to dotyczyć również obrotu towarów o określonym cyklu życia produktu lub luki technologicznej np. import innowacji, a następnie podjęcie produkcji i eksport. Do tej grupy zalicza się też równoległy import i eksport będący wynikiem odmiennego rozkładu szczytów energetycznych, czyli inaczej mówiąc nierównomiernego zapotrzebowania sąsiadujących ze sobą krajów lub regionów na energie elektryczną w poszczególnych okresach w roku.</a:t>
            </a:r>
          </a:p>
          <a:p>
            <a:pPr algn="just">
              <a:buFontTx/>
              <a:buNone/>
            </a:pPr>
            <a:r>
              <a:rPr lang="pl-PL" sz="1600" smtClean="0"/>
              <a:t>	d</a:t>
            </a:r>
            <a:r>
              <a:rPr lang="pl-PL" sz="1600" u="sng" smtClean="0"/>
              <a:t>/ handel towarami strategicznymi</a:t>
            </a:r>
            <a:r>
              <a:rPr lang="pl-PL" sz="1600" smtClean="0"/>
              <a:t> np: gaz, węgiel, ropa naftowa.</a:t>
            </a:r>
          </a:p>
          <a:p>
            <a:endParaRPr lang="pl-PL" sz="1400" smtClean="0"/>
          </a:p>
          <a:p>
            <a:endParaRPr lang="pl-PL" smtClean="0"/>
          </a:p>
        </p:txBody>
      </p:sp>
      <p:sp>
        <p:nvSpPr>
          <p:cNvPr id="19460" name="Symbol zastępczy numeru slajdu 3"/>
          <p:cNvSpPr>
            <a:spLocks noGrp="1"/>
          </p:cNvSpPr>
          <p:nvPr>
            <p:ph type="sldNum" sz="quarter" idx="12"/>
          </p:nvPr>
        </p:nvSpPr>
        <p:spPr>
          <a:noFill/>
        </p:spPr>
        <p:txBody>
          <a:bodyPr/>
          <a:lstStyle/>
          <a:p>
            <a:fld id="{C4D20F7F-336F-488B-8605-3DC0D1D6D226}" type="slidenum">
              <a:rPr lang="pl-PL" smtClean="0"/>
              <a:pPr/>
              <a:t>18</a:t>
            </a:fld>
            <a:endParaRPr lang="pl-PL" smtClean="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ytuł 1"/>
          <p:cNvSpPr>
            <a:spLocks noGrp="1"/>
          </p:cNvSpPr>
          <p:nvPr>
            <p:ph type="title"/>
          </p:nvPr>
        </p:nvSpPr>
        <p:spPr/>
        <p:txBody>
          <a:bodyPr/>
          <a:lstStyle/>
          <a:p>
            <a:endParaRPr lang="pl-PL" smtClean="0"/>
          </a:p>
        </p:txBody>
      </p:sp>
      <p:sp>
        <p:nvSpPr>
          <p:cNvPr id="20483" name="Symbol zastępczy zawartości 2"/>
          <p:cNvSpPr>
            <a:spLocks noGrp="1"/>
          </p:cNvSpPr>
          <p:nvPr>
            <p:ph idx="1"/>
          </p:nvPr>
        </p:nvSpPr>
        <p:spPr>
          <a:xfrm>
            <a:off x="971550" y="1600200"/>
            <a:ext cx="7993063" cy="4525963"/>
          </a:xfrm>
        </p:spPr>
        <p:txBody>
          <a:bodyPr/>
          <a:lstStyle/>
          <a:p>
            <a:pPr algn="just">
              <a:buFontTx/>
              <a:buNone/>
            </a:pPr>
            <a:r>
              <a:rPr lang="pl-PL" sz="2000" smtClean="0"/>
              <a:t>	H.G.Grubel i P.J.Lloyd wskazują na następujące przyczyny rozwoju handlu produktami jednorodnymi w :</a:t>
            </a:r>
          </a:p>
          <a:p>
            <a:pPr algn="just"/>
            <a:r>
              <a:rPr lang="pl-PL" sz="2000" smtClean="0"/>
              <a:t> różnicach kosztów transportu między producentem i nabywcą</a:t>
            </a:r>
          </a:p>
          <a:p>
            <a:pPr algn="just"/>
            <a:r>
              <a:rPr lang="pl-PL" sz="2000" smtClean="0"/>
              <a:t> opóźnieniu miedzy momentem produkcji i konsumpcji</a:t>
            </a:r>
          </a:p>
          <a:p>
            <a:pPr algn="just"/>
            <a:r>
              <a:rPr lang="pl-PL" sz="2000" smtClean="0"/>
              <a:t> zróżnicowaniu produktów</a:t>
            </a:r>
          </a:p>
          <a:p>
            <a:pPr algn="just"/>
            <a:r>
              <a:rPr lang="pl-PL" sz="2000" smtClean="0"/>
              <a:t>dążeniu przedsiębiorstw do osiągania korzyści ze skali produktu  i zbytu</a:t>
            </a:r>
          </a:p>
          <a:p>
            <a:pPr algn="just"/>
            <a:r>
              <a:rPr lang="pl-PL" sz="2000" smtClean="0"/>
              <a:t>luce technologicznej i przechodzeniu wyrobów przez poszczególne fazy</a:t>
            </a:r>
          </a:p>
          <a:p>
            <a:pPr algn="just"/>
            <a:r>
              <a:rPr lang="pl-PL" sz="2000" smtClean="0"/>
              <a:t>podziale pracy między poszczególnymi filiami wielkich przedsiębiorstw transportowych.</a:t>
            </a:r>
          </a:p>
          <a:p>
            <a:endParaRPr lang="pl-PL" smtClean="0"/>
          </a:p>
        </p:txBody>
      </p:sp>
      <p:sp>
        <p:nvSpPr>
          <p:cNvPr id="20484" name="Symbol zastępczy numeru slajdu 3"/>
          <p:cNvSpPr>
            <a:spLocks noGrp="1"/>
          </p:cNvSpPr>
          <p:nvPr>
            <p:ph type="sldNum" sz="quarter" idx="12"/>
          </p:nvPr>
        </p:nvSpPr>
        <p:spPr>
          <a:noFill/>
        </p:spPr>
        <p:txBody>
          <a:bodyPr/>
          <a:lstStyle/>
          <a:p>
            <a:fld id="{3BAEA09B-15B7-4AAD-9BB9-C09D2CEE01A8}" type="slidenum">
              <a:rPr lang="pl-PL" smtClean="0"/>
              <a:pPr/>
              <a:t>19</a:t>
            </a:fld>
            <a:endParaRPr lang="pl-PL"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ytuł 1"/>
          <p:cNvSpPr>
            <a:spLocks noGrp="1"/>
          </p:cNvSpPr>
          <p:nvPr>
            <p:ph type="title"/>
          </p:nvPr>
        </p:nvSpPr>
        <p:spPr/>
        <p:txBody>
          <a:bodyPr/>
          <a:lstStyle/>
          <a:p>
            <a:endParaRPr lang="pl-PL" smtClean="0"/>
          </a:p>
        </p:txBody>
      </p:sp>
      <p:sp>
        <p:nvSpPr>
          <p:cNvPr id="3075" name="Symbol zastępczy zawartości 2"/>
          <p:cNvSpPr>
            <a:spLocks noGrp="1"/>
          </p:cNvSpPr>
          <p:nvPr>
            <p:ph idx="1"/>
          </p:nvPr>
        </p:nvSpPr>
        <p:spPr>
          <a:xfrm>
            <a:off x="1042988" y="1600200"/>
            <a:ext cx="7643812" cy="4525963"/>
          </a:xfrm>
        </p:spPr>
        <p:txBody>
          <a:bodyPr/>
          <a:lstStyle/>
          <a:p>
            <a:pPr algn="just">
              <a:buFontTx/>
              <a:buNone/>
            </a:pPr>
            <a:r>
              <a:rPr lang="pl-PL" sz="2400" smtClean="0"/>
              <a:t>	Teorie popytowo - podażowe próbują wyjaśniać istotę wymiany międzynarodowej z uwzględnieniem zarówno strony popytowej, jak i podażowej (jednoczesny import i eksport wytwarzanych produktów); wśród nich możemy wyróżnić:</a:t>
            </a:r>
          </a:p>
          <a:p>
            <a:pPr algn="just"/>
            <a:r>
              <a:rPr lang="pl-PL" sz="2400" smtClean="0"/>
              <a:t>teorię wzajemnego popytu</a:t>
            </a:r>
          </a:p>
          <a:p>
            <a:pPr algn="just"/>
            <a:r>
              <a:rPr lang="pl-PL" sz="2400" smtClean="0"/>
              <a:t>teorię podobieństwa  preferencji</a:t>
            </a:r>
          </a:p>
          <a:p>
            <a:pPr algn="just"/>
            <a:r>
              <a:rPr lang="pl-PL" sz="2400" smtClean="0"/>
              <a:t>teorię zróżnicowania produktu.</a:t>
            </a:r>
          </a:p>
          <a:p>
            <a:endParaRPr lang="pl-PL" smtClean="0"/>
          </a:p>
        </p:txBody>
      </p:sp>
      <p:sp>
        <p:nvSpPr>
          <p:cNvPr id="3076" name="Symbol zastępczy numeru slajdu 3"/>
          <p:cNvSpPr>
            <a:spLocks noGrp="1"/>
          </p:cNvSpPr>
          <p:nvPr>
            <p:ph type="sldNum" sz="quarter" idx="12"/>
          </p:nvPr>
        </p:nvSpPr>
        <p:spPr>
          <a:noFill/>
        </p:spPr>
        <p:txBody>
          <a:bodyPr/>
          <a:lstStyle/>
          <a:p>
            <a:fld id="{13D5F100-C1AF-480A-A7B4-06EF0D1BB774}" type="slidenum">
              <a:rPr lang="pl-PL" smtClean="0"/>
              <a:pPr/>
              <a:t>2</a:t>
            </a:fld>
            <a:endParaRPr lang="pl-PL" smtClean="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ytuł 1"/>
          <p:cNvSpPr>
            <a:spLocks noGrp="1"/>
          </p:cNvSpPr>
          <p:nvPr>
            <p:ph type="title"/>
          </p:nvPr>
        </p:nvSpPr>
        <p:spPr/>
        <p:txBody>
          <a:bodyPr/>
          <a:lstStyle/>
          <a:p>
            <a:endParaRPr lang="pl-PL" smtClean="0"/>
          </a:p>
        </p:txBody>
      </p:sp>
      <p:sp>
        <p:nvSpPr>
          <p:cNvPr id="21507" name="Symbol zastępczy zawartości 2"/>
          <p:cNvSpPr>
            <a:spLocks noGrp="1"/>
          </p:cNvSpPr>
          <p:nvPr>
            <p:ph idx="1"/>
          </p:nvPr>
        </p:nvSpPr>
        <p:spPr>
          <a:xfrm>
            <a:off x="1042988" y="1600200"/>
            <a:ext cx="7643812" cy="4525963"/>
          </a:xfrm>
        </p:spPr>
        <p:txBody>
          <a:bodyPr/>
          <a:lstStyle/>
          <a:p>
            <a:pPr algn="just">
              <a:buFontTx/>
              <a:buNone/>
            </a:pPr>
            <a:r>
              <a:rPr lang="pl-PL" sz="2000" b="1" smtClean="0"/>
              <a:t>	Ad.2 /</a:t>
            </a:r>
            <a:r>
              <a:rPr lang="pl-PL" sz="2000" smtClean="0"/>
              <a:t> Jeżeli chodzi o handel produktami zróżnicowanymi H.G.Grubel wyróżnia obroty trzema grupami towarów będących substytutami w :</a:t>
            </a:r>
          </a:p>
          <a:p>
            <a:pPr algn="just"/>
            <a:r>
              <a:rPr lang="pl-PL" sz="2000" smtClean="0"/>
              <a:t>produkcji, w sensie możliwości ich wytwarzania przy wykorzystywaniu zbliżonych nakładów czynników wytwórczych i zbliżonej technologii np. gazolina, parafina</a:t>
            </a:r>
          </a:p>
          <a:p>
            <a:pPr algn="just"/>
            <a:r>
              <a:rPr lang="pl-PL" sz="2000" smtClean="0"/>
              <a:t> konsumpcji np. tłuszcze zwierzęce i roślinne</a:t>
            </a:r>
          </a:p>
          <a:p>
            <a:pPr algn="just"/>
            <a:r>
              <a:rPr lang="pl-PL" sz="2000" smtClean="0"/>
              <a:t>zarówno  produkcji, jak i w konsumpcji np. handel samochodami.</a:t>
            </a:r>
          </a:p>
          <a:p>
            <a:pPr>
              <a:buFontTx/>
              <a:buNone/>
            </a:pPr>
            <a:endParaRPr lang="pl-PL" smtClean="0"/>
          </a:p>
          <a:p>
            <a:endParaRPr lang="pl-PL" smtClean="0"/>
          </a:p>
        </p:txBody>
      </p:sp>
      <p:sp>
        <p:nvSpPr>
          <p:cNvPr id="21508" name="Symbol zastępczy numeru slajdu 3"/>
          <p:cNvSpPr>
            <a:spLocks noGrp="1"/>
          </p:cNvSpPr>
          <p:nvPr>
            <p:ph type="sldNum" sz="quarter" idx="12"/>
          </p:nvPr>
        </p:nvSpPr>
        <p:spPr>
          <a:noFill/>
        </p:spPr>
        <p:txBody>
          <a:bodyPr/>
          <a:lstStyle/>
          <a:p>
            <a:fld id="{B358BCCB-667B-4040-BC8D-CDDCA9E17731}" type="slidenum">
              <a:rPr lang="pl-PL" smtClean="0"/>
              <a:pPr/>
              <a:t>20</a:t>
            </a:fld>
            <a:endParaRPr lang="pl-PL" smtClean="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ytuł 1"/>
          <p:cNvSpPr>
            <a:spLocks noGrp="1"/>
          </p:cNvSpPr>
          <p:nvPr>
            <p:ph type="title"/>
          </p:nvPr>
        </p:nvSpPr>
        <p:spPr/>
        <p:txBody>
          <a:bodyPr/>
          <a:lstStyle/>
          <a:p>
            <a:endParaRPr lang="pl-PL" smtClean="0"/>
          </a:p>
        </p:txBody>
      </p:sp>
      <p:sp>
        <p:nvSpPr>
          <p:cNvPr id="22531" name="Symbol zastępczy zawartości 2"/>
          <p:cNvSpPr>
            <a:spLocks noGrp="1"/>
          </p:cNvSpPr>
          <p:nvPr>
            <p:ph idx="1"/>
          </p:nvPr>
        </p:nvSpPr>
        <p:spPr>
          <a:xfrm>
            <a:off x="971550" y="1600200"/>
            <a:ext cx="7715250" cy="4525963"/>
          </a:xfrm>
        </p:spPr>
        <p:txBody>
          <a:bodyPr/>
          <a:lstStyle/>
          <a:p>
            <a:pPr algn="just">
              <a:buFontTx/>
              <a:buNone/>
            </a:pPr>
            <a:r>
              <a:rPr lang="pl-PL" sz="2000" smtClean="0"/>
              <a:t>	Kolejnym etapem w rozwoju teorii handlu wewnątrzgałęziowego było przyjęcie założenia, że teoretyczna analiza handlu wewnątrzgałęziowego nie jest możliwa z innej perspektywy niż mikro-ekonomiczna gdyż podstawowymi podmiotami uczestniczącymi w wymianie są przedsiębiorstwa, a nie państwa. Przedsiębiorstwa określają charakter, kształt i kierunek wymiany wewnątrzgałęziowej, a wprowadzenie polityki liberalnej pozwoliło na dostęp do wielu zamkniętych dotąd rynków narodowych.</a:t>
            </a:r>
          </a:p>
          <a:p>
            <a:endParaRPr lang="pl-PL" smtClean="0"/>
          </a:p>
        </p:txBody>
      </p:sp>
      <p:sp>
        <p:nvSpPr>
          <p:cNvPr id="22532" name="Symbol zastępczy numeru slajdu 3"/>
          <p:cNvSpPr>
            <a:spLocks noGrp="1"/>
          </p:cNvSpPr>
          <p:nvPr>
            <p:ph type="sldNum" sz="quarter" idx="12"/>
          </p:nvPr>
        </p:nvSpPr>
        <p:spPr>
          <a:noFill/>
        </p:spPr>
        <p:txBody>
          <a:bodyPr/>
          <a:lstStyle/>
          <a:p>
            <a:fld id="{A8DC8127-5CF5-4ECC-B507-6D4EEFD860D2}" type="slidenum">
              <a:rPr lang="pl-PL" smtClean="0"/>
              <a:pPr/>
              <a:t>21</a:t>
            </a:fld>
            <a:endParaRPr lang="pl-PL" smtClean="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ytuł 1"/>
          <p:cNvSpPr>
            <a:spLocks noGrp="1"/>
          </p:cNvSpPr>
          <p:nvPr>
            <p:ph type="title"/>
          </p:nvPr>
        </p:nvSpPr>
        <p:spPr/>
        <p:txBody>
          <a:bodyPr/>
          <a:lstStyle/>
          <a:p>
            <a:endParaRPr lang="pl-PL" smtClean="0"/>
          </a:p>
        </p:txBody>
      </p:sp>
      <p:sp>
        <p:nvSpPr>
          <p:cNvPr id="23555" name="Symbol zastępczy zawartości 2"/>
          <p:cNvSpPr>
            <a:spLocks noGrp="1"/>
          </p:cNvSpPr>
          <p:nvPr>
            <p:ph idx="1"/>
          </p:nvPr>
        </p:nvSpPr>
        <p:spPr>
          <a:xfrm>
            <a:off x="1187450" y="1600200"/>
            <a:ext cx="7499350" cy="4525963"/>
          </a:xfrm>
        </p:spPr>
        <p:txBody>
          <a:bodyPr/>
          <a:lstStyle/>
          <a:p>
            <a:pPr algn="just">
              <a:buFontTx/>
              <a:buNone/>
            </a:pPr>
            <a:r>
              <a:rPr lang="pl-PL" sz="2000" smtClean="0"/>
              <a:t>	Krugamn P. wyróżnia handel międzygałęziowy / Inter- industry trade/ i wewnątrzgałęziowy /intra-industry trade/. Handel międzygałęziowy rozwija się zgodnie z zasadą kosztów względnych / zawsze korzystna jest specjalizacja w tej dziedzinie produkcji, w której dany podmiot ma stosunkową przewagę w wydajności nad innymi podmiotami, natomiast nie korzystna jest specjalizacja w tej dziedzinie gdzie tej przewagi nie ma /.  Natomiast podstawową przyczyną rozwoju handlu wewnątrzgałęziowego jest dążenie firmy do osiągania korzyści ze skali produkcji i zbytu.</a:t>
            </a:r>
          </a:p>
          <a:p>
            <a:pPr algn="just"/>
            <a:endParaRPr lang="pl-PL" smtClean="0"/>
          </a:p>
        </p:txBody>
      </p:sp>
      <p:sp>
        <p:nvSpPr>
          <p:cNvPr id="23556" name="Symbol zastępczy numeru slajdu 3"/>
          <p:cNvSpPr>
            <a:spLocks noGrp="1"/>
          </p:cNvSpPr>
          <p:nvPr>
            <p:ph type="sldNum" sz="quarter" idx="12"/>
          </p:nvPr>
        </p:nvSpPr>
        <p:spPr>
          <a:noFill/>
        </p:spPr>
        <p:txBody>
          <a:bodyPr/>
          <a:lstStyle/>
          <a:p>
            <a:fld id="{1653CCD7-E02E-4799-AAF7-7D4A27100220}" type="slidenum">
              <a:rPr lang="pl-PL" smtClean="0"/>
              <a:pPr/>
              <a:t>22</a:t>
            </a:fld>
            <a:endParaRPr lang="pl-PL" smtClean="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ytuł 1"/>
          <p:cNvSpPr>
            <a:spLocks noGrp="1"/>
          </p:cNvSpPr>
          <p:nvPr>
            <p:ph type="title"/>
          </p:nvPr>
        </p:nvSpPr>
        <p:spPr/>
        <p:txBody>
          <a:bodyPr/>
          <a:lstStyle/>
          <a:p>
            <a:endParaRPr lang="pl-PL" smtClean="0"/>
          </a:p>
        </p:txBody>
      </p:sp>
      <p:sp>
        <p:nvSpPr>
          <p:cNvPr id="24579" name="Symbol zastępczy zawartości 2"/>
          <p:cNvSpPr>
            <a:spLocks noGrp="1"/>
          </p:cNvSpPr>
          <p:nvPr>
            <p:ph idx="1"/>
          </p:nvPr>
        </p:nvSpPr>
        <p:spPr>
          <a:xfrm>
            <a:off x="971550" y="1600200"/>
            <a:ext cx="7715250" cy="4525963"/>
          </a:xfrm>
        </p:spPr>
        <p:txBody>
          <a:bodyPr/>
          <a:lstStyle/>
          <a:p>
            <a:pPr algn="just">
              <a:buFontTx/>
              <a:buNone/>
            </a:pPr>
            <a:r>
              <a:rPr lang="pl-PL" sz="2400" smtClean="0"/>
              <a:t>	W modelu handlu wewnątrzgałęziowego podstawa wymiany jest związana z trzema czynnikami:</a:t>
            </a:r>
          </a:p>
          <a:p>
            <a:pPr algn="just"/>
            <a:r>
              <a:rPr lang="pl-PL" sz="2400" smtClean="0"/>
              <a:t>zróżnicowaniem dóbr</a:t>
            </a:r>
          </a:p>
          <a:p>
            <a:pPr algn="just"/>
            <a:r>
              <a:rPr lang="pl-PL" sz="2400" smtClean="0"/>
              <a:t>korzyściami skali</a:t>
            </a:r>
          </a:p>
          <a:p>
            <a:pPr algn="just"/>
            <a:r>
              <a:rPr lang="pl-PL" sz="2400" smtClean="0"/>
              <a:t>konkurencją niedoskonałą.</a:t>
            </a:r>
          </a:p>
          <a:p>
            <a:endParaRPr lang="pl-PL" smtClean="0"/>
          </a:p>
        </p:txBody>
      </p:sp>
      <p:sp>
        <p:nvSpPr>
          <p:cNvPr id="24580" name="Symbol zastępczy numeru slajdu 3"/>
          <p:cNvSpPr>
            <a:spLocks noGrp="1"/>
          </p:cNvSpPr>
          <p:nvPr>
            <p:ph type="sldNum" sz="quarter" idx="12"/>
          </p:nvPr>
        </p:nvSpPr>
        <p:spPr>
          <a:noFill/>
        </p:spPr>
        <p:txBody>
          <a:bodyPr/>
          <a:lstStyle/>
          <a:p>
            <a:fld id="{4FEDC74E-5C5F-44A1-8B21-0EE63924C577}" type="slidenum">
              <a:rPr lang="pl-PL" smtClean="0"/>
              <a:pPr/>
              <a:t>23</a:t>
            </a:fld>
            <a:endParaRPr lang="pl-PL" smtClean="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ytuł 1"/>
          <p:cNvSpPr>
            <a:spLocks noGrp="1"/>
          </p:cNvSpPr>
          <p:nvPr>
            <p:ph type="title"/>
          </p:nvPr>
        </p:nvSpPr>
        <p:spPr/>
        <p:txBody>
          <a:bodyPr/>
          <a:lstStyle/>
          <a:p>
            <a:endParaRPr lang="pl-PL" smtClean="0"/>
          </a:p>
        </p:txBody>
      </p:sp>
      <p:sp>
        <p:nvSpPr>
          <p:cNvPr id="25603" name="Symbol zastępczy zawartości 2"/>
          <p:cNvSpPr>
            <a:spLocks noGrp="1"/>
          </p:cNvSpPr>
          <p:nvPr>
            <p:ph idx="1"/>
          </p:nvPr>
        </p:nvSpPr>
        <p:spPr>
          <a:xfrm>
            <a:off x="1187450" y="1600200"/>
            <a:ext cx="7499350" cy="4525963"/>
          </a:xfrm>
        </p:spPr>
        <p:txBody>
          <a:bodyPr/>
          <a:lstStyle/>
          <a:p>
            <a:pPr algn="just">
              <a:buFontTx/>
              <a:buNone/>
            </a:pPr>
            <a:r>
              <a:rPr lang="pl-PL" sz="2400" smtClean="0"/>
              <a:t>	</a:t>
            </a:r>
            <a:r>
              <a:rPr lang="pl-PL" sz="2000" smtClean="0"/>
              <a:t>Podsumowując należy przedstawić korzyści wynikające z handlu wewnątrzgałęziowego:</a:t>
            </a:r>
          </a:p>
          <a:p>
            <a:pPr algn="just"/>
            <a:r>
              <a:rPr lang="pl-PL" sz="2000" smtClean="0"/>
              <a:t>wzrost dostępności towarów dla konsumentów. Towary oferowane są w większej liczbie odmian, wariantów, przez wytwórców z kraju i zagranicy, na rynkach krajowych i zagranicznych. Konsumenci mając zdecydowanie większy wybór przez co popyt na odmienność i różnorodność jest lepiej zaspokojony co przekłada się na wzrost zamożności ich i danych państw.</a:t>
            </a:r>
          </a:p>
          <a:p>
            <a:endParaRPr lang="pl-PL" smtClean="0"/>
          </a:p>
        </p:txBody>
      </p:sp>
      <p:sp>
        <p:nvSpPr>
          <p:cNvPr id="25604" name="Symbol zastępczy numeru slajdu 3"/>
          <p:cNvSpPr>
            <a:spLocks noGrp="1"/>
          </p:cNvSpPr>
          <p:nvPr>
            <p:ph type="sldNum" sz="quarter" idx="12"/>
          </p:nvPr>
        </p:nvSpPr>
        <p:spPr>
          <a:noFill/>
        </p:spPr>
        <p:txBody>
          <a:bodyPr/>
          <a:lstStyle/>
          <a:p>
            <a:fld id="{86971D14-8ACE-4860-AB3C-A588074D7D42}" type="slidenum">
              <a:rPr lang="pl-PL" smtClean="0"/>
              <a:pPr/>
              <a:t>24</a:t>
            </a:fld>
            <a:endParaRPr lang="pl-PL" smtClean="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ytuł 1"/>
          <p:cNvSpPr>
            <a:spLocks noGrp="1"/>
          </p:cNvSpPr>
          <p:nvPr>
            <p:ph type="title"/>
          </p:nvPr>
        </p:nvSpPr>
        <p:spPr/>
        <p:txBody>
          <a:bodyPr/>
          <a:lstStyle/>
          <a:p>
            <a:endParaRPr lang="pl-PL" smtClean="0"/>
          </a:p>
        </p:txBody>
      </p:sp>
      <p:sp>
        <p:nvSpPr>
          <p:cNvPr id="26627" name="Symbol zastępczy zawartości 2"/>
          <p:cNvSpPr>
            <a:spLocks noGrp="1"/>
          </p:cNvSpPr>
          <p:nvPr>
            <p:ph idx="1"/>
          </p:nvPr>
        </p:nvSpPr>
        <p:spPr>
          <a:xfrm>
            <a:off x="1042988" y="1600200"/>
            <a:ext cx="7643812" cy="4525963"/>
          </a:xfrm>
        </p:spPr>
        <p:txBody>
          <a:bodyPr/>
          <a:lstStyle/>
          <a:p>
            <a:pPr algn="just"/>
            <a:r>
              <a:rPr lang="pl-PL" sz="2000" smtClean="0"/>
              <a:t>spadek kosztów produkcji w porównaniu do gospodarki zamkniętej/ autarkia/.Specjalizacja wewnątrzgałęziowa prowadzi do wydłużenia serii produkcyjnych, przekładającego się n uzyskiwanie korzyści skali i obniżkę kosztów przeciętnych. Korzyści skali uzyskuje się w okresie krótkim i długim. W wyniku tego ceny towarów powinny spadać na wszystkich rynkach i jednocześnie powinien rosną wolumen sprzedaży. </a:t>
            </a:r>
          </a:p>
          <a:p>
            <a:endParaRPr lang="pl-PL" smtClean="0"/>
          </a:p>
        </p:txBody>
      </p:sp>
      <p:sp>
        <p:nvSpPr>
          <p:cNvPr id="26628" name="Symbol zastępczy numeru slajdu 3"/>
          <p:cNvSpPr>
            <a:spLocks noGrp="1"/>
          </p:cNvSpPr>
          <p:nvPr>
            <p:ph type="sldNum" sz="quarter" idx="12"/>
          </p:nvPr>
        </p:nvSpPr>
        <p:spPr>
          <a:noFill/>
        </p:spPr>
        <p:txBody>
          <a:bodyPr/>
          <a:lstStyle/>
          <a:p>
            <a:fld id="{F88FA119-ECE1-4501-ADA1-7782508BA2CE}" type="slidenum">
              <a:rPr lang="pl-PL" smtClean="0"/>
              <a:pPr/>
              <a:t>25</a:t>
            </a:fld>
            <a:endParaRPr lang="pl-PL" smtClean="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ytuł 1"/>
          <p:cNvSpPr>
            <a:spLocks noGrp="1"/>
          </p:cNvSpPr>
          <p:nvPr>
            <p:ph type="title"/>
          </p:nvPr>
        </p:nvSpPr>
        <p:spPr/>
        <p:txBody>
          <a:bodyPr/>
          <a:lstStyle/>
          <a:p>
            <a:endParaRPr lang="pl-PL" smtClean="0"/>
          </a:p>
        </p:txBody>
      </p:sp>
      <p:sp>
        <p:nvSpPr>
          <p:cNvPr id="27651" name="Symbol zastępczy zawartości 2"/>
          <p:cNvSpPr>
            <a:spLocks noGrp="1"/>
          </p:cNvSpPr>
          <p:nvPr>
            <p:ph idx="1"/>
          </p:nvPr>
        </p:nvSpPr>
        <p:spPr>
          <a:xfrm>
            <a:off x="971550" y="1600200"/>
            <a:ext cx="7715250" cy="4525963"/>
          </a:xfrm>
        </p:spPr>
        <p:txBody>
          <a:bodyPr/>
          <a:lstStyle/>
          <a:p>
            <a:pPr algn="just"/>
            <a:r>
              <a:rPr lang="pl-PL" sz="2000" smtClean="0"/>
              <a:t>wzrost rozmiarów rynku na poszczególne towary. Są one oferowane w większej liczbie odmian docelowych oraz wytwarzane bardziej wydajnie. Rosną rozmiary tzw. mikro-rynków również na nowe typy produktów, a w następstwie powiększają się rozmiary globalnego rynku zbytu we wszystkich krajach-partnerach. Do wymiany włączane są kolejne państwa o podobnym PKB i strukturze popytu. Rośnie wymiana międzynarodowa i poprawiają się warunki dostępu do rynków eksportowych.</a:t>
            </a:r>
          </a:p>
          <a:p>
            <a:pPr algn="just"/>
            <a:r>
              <a:rPr lang="pl-PL" sz="2000" smtClean="0"/>
              <a:t>zmniejszenie wpływu handlu na podział dochodów miedzy podstawowe czynniki produkcji, gdyż korzyści z wymiany mogą uzyskiwać wszystkie czynniki produkcji.</a:t>
            </a:r>
          </a:p>
          <a:p>
            <a:endParaRPr lang="pl-PL" smtClean="0"/>
          </a:p>
        </p:txBody>
      </p:sp>
      <p:sp>
        <p:nvSpPr>
          <p:cNvPr id="27652" name="Symbol zastępczy numeru slajdu 3"/>
          <p:cNvSpPr>
            <a:spLocks noGrp="1"/>
          </p:cNvSpPr>
          <p:nvPr>
            <p:ph type="sldNum" sz="quarter" idx="12"/>
          </p:nvPr>
        </p:nvSpPr>
        <p:spPr>
          <a:noFill/>
        </p:spPr>
        <p:txBody>
          <a:bodyPr/>
          <a:lstStyle/>
          <a:p>
            <a:fld id="{21C1D34D-BB03-4299-ADB0-DEEE7CB13CB9}" type="slidenum">
              <a:rPr lang="pl-PL" smtClean="0"/>
              <a:pPr/>
              <a:t>26</a:t>
            </a:fld>
            <a:endParaRPr lang="pl-PL" smtClean="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ytuł 1"/>
          <p:cNvSpPr>
            <a:spLocks noGrp="1"/>
          </p:cNvSpPr>
          <p:nvPr>
            <p:ph type="title"/>
          </p:nvPr>
        </p:nvSpPr>
        <p:spPr/>
        <p:txBody>
          <a:bodyPr/>
          <a:lstStyle/>
          <a:p>
            <a:endParaRPr lang="pl-PL" smtClean="0"/>
          </a:p>
        </p:txBody>
      </p:sp>
      <p:sp>
        <p:nvSpPr>
          <p:cNvPr id="28675" name="Symbol zastępczy zawartości 2"/>
          <p:cNvSpPr>
            <a:spLocks noGrp="1"/>
          </p:cNvSpPr>
          <p:nvPr>
            <p:ph idx="1"/>
          </p:nvPr>
        </p:nvSpPr>
        <p:spPr>
          <a:xfrm>
            <a:off x="971550" y="1600200"/>
            <a:ext cx="7715250" cy="4525963"/>
          </a:xfrm>
        </p:spPr>
        <p:txBody>
          <a:bodyPr/>
          <a:lstStyle/>
          <a:p>
            <a:pPr algn="just">
              <a:buFontTx/>
              <a:buNone/>
            </a:pPr>
            <a:r>
              <a:rPr lang="pl-PL" sz="1800" smtClean="0"/>
              <a:t>LITERATURA:</a:t>
            </a:r>
          </a:p>
          <a:p>
            <a:pPr algn="just">
              <a:buFontTx/>
              <a:buNone/>
            </a:pPr>
            <a:r>
              <a:rPr lang="pl-PL" sz="1800" smtClean="0"/>
              <a:t> </a:t>
            </a:r>
          </a:p>
          <a:p>
            <a:pPr algn="just">
              <a:buFontTx/>
              <a:buNone/>
            </a:pPr>
            <a:r>
              <a:rPr lang="pl-PL" sz="1800" smtClean="0"/>
              <a:t>	Jan Rymarczyk „Międzynarodowe stosunki gospodarcze” Wyd. Polskie Wydawnictwo Ekonomiczne  Warszawa 2006</a:t>
            </a:r>
          </a:p>
          <a:p>
            <a:pPr algn="just">
              <a:buFontTx/>
              <a:buNone/>
            </a:pPr>
            <a:r>
              <a:rPr lang="pl-PL" sz="1800" smtClean="0"/>
              <a:t>	Józef Misala” Wymiana międzynarodowa i gospodarka światowa. Teoria i mechanizmy funkcjonowania” Wyd. Szkoła Główna Handlowa w Warszawie Warszawa2005</a:t>
            </a:r>
          </a:p>
          <a:p>
            <a:pPr algn="just">
              <a:buFontTx/>
              <a:buNone/>
            </a:pPr>
            <a:r>
              <a:rPr lang="pl-PL" sz="1800" smtClean="0"/>
              <a:t>	Stanisław Flejterski Piotr T. Wahl „ Ekonomia Globalna. Synteza”  Wyd. DIFIN  Warszawa 2003</a:t>
            </a:r>
          </a:p>
          <a:p>
            <a:pPr algn="just">
              <a:buFontTx/>
              <a:buNone/>
            </a:pPr>
            <a:r>
              <a:rPr lang="pl-PL" sz="1800" smtClean="0"/>
              <a:t>	A. Zielińska-Głębocka  „ Wprowadzenie do ekonomii międzynarodowej. Teoria handlu i polityki handlowej.” Wyd. Uniwersytetu Gdańskiego 1997</a:t>
            </a:r>
          </a:p>
          <a:p>
            <a:pPr algn="just">
              <a:buFontTx/>
              <a:buNone/>
            </a:pPr>
            <a:r>
              <a:rPr lang="pl-PL" sz="1800" smtClean="0"/>
              <a:t> </a:t>
            </a:r>
          </a:p>
          <a:p>
            <a:endParaRPr lang="pl-PL" smtClean="0"/>
          </a:p>
        </p:txBody>
      </p:sp>
      <p:sp>
        <p:nvSpPr>
          <p:cNvPr id="28676" name="Symbol zastępczy numeru slajdu 3"/>
          <p:cNvSpPr>
            <a:spLocks noGrp="1"/>
          </p:cNvSpPr>
          <p:nvPr>
            <p:ph type="sldNum" sz="quarter" idx="12"/>
          </p:nvPr>
        </p:nvSpPr>
        <p:spPr>
          <a:noFill/>
        </p:spPr>
        <p:txBody>
          <a:bodyPr/>
          <a:lstStyle/>
          <a:p>
            <a:fld id="{5A0B1105-94E6-4E0B-8EF4-208913DC4E70}" type="slidenum">
              <a:rPr lang="pl-PL" smtClean="0"/>
              <a:pPr/>
              <a:t>27</a:t>
            </a:fld>
            <a:endParaRPr lang="pl-PL" smtClean="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ytuł 1"/>
          <p:cNvSpPr>
            <a:spLocks noGrp="1"/>
          </p:cNvSpPr>
          <p:nvPr>
            <p:ph type="title"/>
          </p:nvPr>
        </p:nvSpPr>
        <p:spPr/>
        <p:txBody>
          <a:bodyPr/>
          <a:lstStyle/>
          <a:p>
            <a:endParaRPr lang="pl-PL" smtClean="0"/>
          </a:p>
        </p:txBody>
      </p:sp>
      <p:sp>
        <p:nvSpPr>
          <p:cNvPr id="29699" name="Symbol zastępczy zawartości 2"/>
          <p:cNvSpPr>
            <a:spLocks noGrp="1"/>
          </p:cNvSpPr>
          <p:nvPr>
            <p:ph idx="1"/>
          </p:nvPr>
        </p:nvSpPr>
        <p:spPr/>
        <p:txBody>
          <a:bodyPr/>
          <a:lstStyle/>
          <a:p>
            <a:pPr lvl="4">
              <a:buFontTx/>
              <a:buNone/>
            </a:pPr>
            <a:endParaRPr lang="pl-PL" sz="6000" smtClean="0"/>
          </a:p>
          <a:p>
            <a:pPr lvl="4">
              <a:buFontTx/>
              <a:buNone/>
            </a:pPr>
            <a:r>
              <a:rPr lang="pl-PL" sz="6000" smtClean="0"/>
              <a:t>Konkurencyjność</a:t>
            </a:r>
          </a:p>
        </p:txBody>
      </p:sp>
      <p:sp>
        <p:nvSpPr>
          <p:cNvPr id="29700" name="Symbol zastępczy numeru slajdu 3"/>
          <p:cNvSpPr>
            <a:spLocks noGrp="1"/>
          </p:cNvSpPr>
          <p:nvPr>
            <p:ph type="sldNum" sz="quarter" idx="12"/>
          </p:nvPr>
        </p:nvSpPr>
        <p:spPr>
          <a:noFill/>
        </p:spPr>
        <p:txBody>
          <a:bodyPr/>
          <a:lstStyle/>
          <a:p>
            <a:fld id="{1296655A-4647-40EE-82F6-31B0799E4652}" type="slidenum">
              <a:rPr lang="pl-PL" smtClean="0"/>
              <a:pPr/>
              <a:t>28</a:t>
            </a:fld>
            <a:endParaRPr lang="pl-PL" smtClean="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ytuł 1"/>
          <p:cNvSpPr>
            <a:spLocks noGrp="1"/>
          </p:cNvSpPr>
          <p:nvPr>
            <p:ph type="title"/>
          </p:nvPr>
        </p:nvSpPr>
        <p:spPr/>
        <p:txBody>
          <a:bodyPr/>
          <a:lstStyle/>
          <a:p>
            <a:endParaRPr lang="pl-PL" smtClean="0"/>
          </a:p>
        </p:txBody>
      </p:sp>
      <p:sp>
        <p:nvSpPr>
          <p:cNvPr id="30723" name="Symbol zastępczy zawartości 2"/>
          <p:cNvSpPr>
            <a:spLocks noGrp="1"/>
          </p:cNvSpPr>
          <p:nvPr>
            <p:ph idx="1"/>
          </p:nvPr>
        </p:nvSpPr>
        <p:spPr>
          <a:xfrm>
            <a:off x="1116013" y="1600200"/>
            <a:ext cx="7570787" cy="4525963"/>
          </a:xfrm>
        </p:spPr>
        <p:txBody>
          <a:bodyPr/>
          <a:lstStyle/>
          <a:p>
            <a:pPr algn="just">
              <a:buFontTx/>
              <a:buNone/>
            </a:pPr>
            <a:r>
              <a:rPr lang="pl-PL" smtClean="0"/>
              <a:t>	</a:t>
            </a:r>
            <a:r>
              <a:rPr lang="pl-PL" sz="2400" smtClean="0"/>
              <a:t>Konkurencyjność - zdolność konkurowania, czyli prowadzenia działań dążących do osiągnięcia takich samych lub zbliżonych celów, o które w tym samym czasie i w takim samym otoczeniu zabiegają inne podmioty gospodarcze. Konkurencyjność można zdefiniować, jako umiejętność planowania, kreowania i sprzedawania produktu bardziej atrakcyjnego od produktów konkurencji.</a:t>
            </a:r>
          </a:p>
        </p:txBody>
      </p:sp>
      <p:sp>
        <p:nvSpPr>
          <p:cNvPr id="30724" name="Symbol zastępczy numeru slajdu 3"/>
          <p:cNvSpPr>
            <a:spLocks noGrp="1"/>
          </p:cNvSpPr>
          <p:nvPr>
            <p:ph type="sldNum" sz="quarter" idx="12"/>
          </p:nvPr>
        </p:nvSpPr>
        <p:spPr>
          <a:noFill/>
        </p:spPr>
        <p:txBody>
          <a:bodyPr/>
          <a:lstStyle/>
          <a:p>
            <a:fld id="{06963B3C-8EB6-4CD1-9C1A-B241821D424B}" type="slidenum">
              <a:rPr lang="pl-PL" smtClean="0"/>
              <a:pPr/>
              <a:t>29</a:t>
            </a:fld>
            <a:endParaRPr lang="pl-PL"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ytuł 1"/>
          <p:cNvSpPr>
            <a:spLocks noGrp="1"/>
          </p:cNvSpPr>
          <p:nvPr>
            <p:ph type="title"/>
          </p:nvPr>
        </p:nvSpPr>
        <p:spPr>
          <a:xfrm>
            <a:off x="1187450" y="188913"/>
            <a:ext cx="8229600" cy="1143000"/>
          </a:xfrm>
        </p:spPr>
        <p:txBody>
          <a:bodyPr/>
          <a:lstStyle/>
          <a:p>
            <a:r>
              <a:rPr lang="pl-PL" sz="3200" b="1" smtClean="0"/>
              <a:t>Teoria wzajemnego popytu</a:t>
            </a:r>
            <a:r>
              <a:rPr lang="pl-PL" b="1" smtClean="0"/>
              <a:t>.</a:t>
            </a:r>
            <a:r>
              <a:rPr lang="pl-PL" smtClean="0"/>
              <a:t/>
            </a:r>
            <a:br>
              <a:rPr lang="pl-PL" smtClean="0"/>
            </a:br>
            <a:endParaRPr lang="pl-PL" smtClean="0"/>
          </a:p>
        </p:txBody>
      </p:sp>
      <p:sp>
        <p:nvSpPr>
          <p:cNvPr id="4099" name="Symbol zastępczy zawartości 2"/>
          <p:cNvSpPr>
            <a:spLocks noGrp="1"/>
          </p:cNvSpPr>
          <p:nvPr>
            <p:ph idx="1"/>
          </p:nvPr>
        </p:nvSpPr>
        <p:spPr>
          <a:xfrm>
            <a:off x="1042988" y="1125538"/>
            <a:ext cx="7643812" cy="5000625"/>
          </a:xfrm>
        </p:spPr>
        <p:txBody>
          <a:bodyPr/>
          <a:lstStyle/>
          <a:p>
            <a:pPr algn="just">
              <a:buFontTx/>
              <a:buNone/>
            </a:pPr>
            <a:r>
              <a:rPr lang="pl-PL" sz="2000" smtClean="0"/>
              <a:t>	Zgodnie z teorią wzajemnego popytu, bazującą na poglądach J. S. Milla, struktura realizowanej wymiany międzynarodowej jest powiązana zarówno z wielkością kosztów względnych (komparatywnych), jak i ze zgłaszanym popytem na dane towary. Teoria ta wyjaśnia strukturę handlu następująco: państwa słabiej rozwinięte, mało nowoczesne, które  nie posiadają atrakcyjnej oferty eksportowej, zgłaszające duży popyt na wyroby importowane, odnoszą małe korzyści z wymiany; z kolei państwa lepiej rozwinięte, mające do dyspozycji nowoczesne technologie produkcyjne, wytwarzające szeroki asortyment nowoczesnych produktów </a:t>
            </a:r>
            <a:br>
              <a:rPr lang="pl-PL" sz="2000" smtClean="0"/>
            </a:br>
            <a:r>
              <a:rPr lang="pl-PL" sz="2000" smtClean="0"/>
              <a:t>i eksportujące te wyroby, zgłaszające mniejszy popyt na dobra importowane, odnoszą duże korzyści z wymiany handlowej.</a:t>
            </a:r>
          </a:p>
          <a:p>
            <a:endParaRPr lang="pl-PL" sz="1800" smtClean="0"/>
          </a:p>
        </p:txBody>
      </p:sp>
      <p:sp>
        <p:nvSpPr>
          <p:cNvPr id="4100" name="Symbol zastępczy numeru slajdu 3"/>
          <p:cNvSpPr>
            <a:spLocks noGrp="1"/>
          </p:cNvSpPr>
          <p:nvPr>
            <p:ph type="sldNum" sz="quarter" idx="12"/>
          </p:nvPr>
        </p:nvSpPr>
        <p:spPr>
          <a:noFill/>
        </p:spPr>
        <p:txBody>
          <a:bodyPr/>
          <a:lstStyle/>
          <a:p>
            <a:fld id="{FE1C57AB-1975-4FEB-8748-7C928FCA3D89}" type="slidenum">
              <a:rPr lang="pl-PL" smtClean="0"/>
              <a:pPr/>
              <a:t>3</a:t>
            </a:fld>
            <a:endParaRPr lang="pl-PL" smtClean="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ytuł 1"/>
          <p:cNvSpPr>
            <a:spLocks noGrp="1"/>
          </p:cNvSpPr>
          <p:nvPr>
            <p:ph type="title"/>
          </p:nvPr>
        </p:nvSpPr>
        <p:spPr/>
        <p:txBody>
          <a:bodyPr/>
          <a:lstStyle/>
          <a:p>
            <a:endParaRPr lang="pl-PL" smtClean="0"/>
          </a:p>
        </p:txBody>
      </p:sp>
      <p:sp>
        <p:nvSpPr>
          <p:cNvPr id="31747" name="Symbol zastępczy zawartości 2"/>
          <p:cNvSpPr>
            <a:spLocks noGrp="1"/>
          </p:cNvSpPr>
          <p:nvPr>
            <p:ph idx="1"/>
          </p:nvPr>
        </p:nvSpPr>
        <p:spPr>
          <a:xfrm>
            <a:off x="914400" y="1628775"/>
            <a:ext cx="8229600" cy="4525963"/>
          </a:xfrm>
        </p:spPr>
        <p:txBody>
          <a:bodyPr/>
          <a:lstStyle/>
          <a:p>
            <a:pPr algn="ctr">
              <a:buFontTx/>
              <a:buNone/>
            </a:pPr>
            <a:r>
              <a:rPr lang="pl-PL" sz="1800" smtClean="0"/>
              <a:t>	</a:t>
            </a:r>
            <a:r>
              <a:rPr lang="pl-PL" sz="1600" smtClean="0"/>
              <a:t>Rodzaje konkurencyjności</a:t>
            </a:r>
          </a:p>
          <a:p>
            <a:pPr algn="just"/>
            <a:r>
              <a:rPr lang="pl-PL" sz="1600" smtClean="0"/>
              <a:t>Rodzaje konkurencyjności według kryterium:</a:t>
            </a:r>
          </a:p>
          <a:p>
            <a:pPr algn="just"/>
            <a:r>
              <a:rPr lang="pl-PL" sz="1600" b="1" smtClean="0"/>
              <a:t>Działań lub skutków</a:t>
            </a:r>
            <a:r>
              <a:rPr lang="pl-PL" sz="1600" smtClean="0"/>
              <a:t>, można wyróżnić konkurencyjność </a:t>
            </a:r>
            <a:r>
              <a:rPr lang="pl-PL" sz="1600" b="1" smtClean="0"/>
              <a:t>czynnikową</a:t>
            </a:r>
            <a:r>
              <a:rPr lang="pl-PL" sz="1600" smtClean="0"/>
              <a:t> i </a:t>
            </a:r>
            <a:r>
              <a:rPr lang="pl-PL" sz="1600" b="1" smtClean="0"/>
              <a:t>wynikową</a:t>
            </a:r>
            <a:r>
              <a:rPr lang="pl-PL" sz="1600" smtClean="0"/>
              <a:t>. </a:t>
            </a:r>
            <a:r>
              <a:rPr lang="pl-PL" sz="1600" b="1" smtClean="0"/>
              <a:t>Konkurencyjność czynnikowa</a:t>
            </a:r>
            <a:r>
              <a:rPr lang="pl-PL" sz="1600" smtClean="0"/>
              <a:t> wyróżnia zalety przedsiębiorstwa, jakie zapewniają mu długookresową przewagę konkurencyjną, są to takie elementy jak: zdolność eksploatowania zasobów firmy, szybkość odpowiedzi na przeobrażenia zachodzące na rynku. </a:t>
            </a:r>
            <a:r>
              <a:rPr lang="pl-PL" sz="1600" b="1" smtClean="0"/>
              <a:t>Konkurencyjność wynikowa</a:t>
            </a:r>
            <a:r>
              <a:rPr lang="pl-PL" sz="1600" smtClean="0"/>
              <a:t> wskazuje skutki konkurowania, są nimi: udziały i pozycja przedsiębiorstwa na rynku, wyniki sprzedaży, wyniki finansowe.</a:t>
            </a:r>
          </a:p>
          <a:p>
            <a:pPr algn="just"/>
            <a:r>
              <a:rPr lang="pl-PL" sz="1600" b="1" smtClean="0"/>
              <a:t>Przedziału oceny</a:t>
            </a:r>
            <a:r>
              <a:rPr lang="pl-PL" sz="1600" smtClean="0"/>
              <a:t>, który wyodrębnia konkurencyjność </a:t>
            </a:r>
            <a:r>
              <a:rPr lang="pl-PL" sz="1600" b="1" smtClean="0"/>
              <a:t>operacyjną</a:t>
            </a:r>
            <a:r>
              <a:rPr lang="pl-PL" sz="1600" smtClean="0"/>
              <a:t> i </a:t>
            </a:r>
            <a:r>
              <a:rPr lang="pl-PL" sz="1600" b="1" smtClean="0"/>
              <a:t>systemową</a:t>
            </a:r>
            <a:r>
              <a:rPr lang="pl-PL" sz="1600" smtClean="0"/>
              <a:t>. </a:t>
            </a:r>
            <a:r>
              <a:rPr lang="pl-PL" sz="1600" b="1" smtClean="0"/>
              <a:t>Konkurencyjność operacyjna</a:t>
            </a:r>
            <a:r>
              <a:rPr lang="pl-PL" sz="1600" smtClean="0"/>
              <a:t> obejmuje umiejętności techniczne, które ułatwiają funkcjonowanie przedsiębiorstwa na danym rynku. Natomiast </a:t>
            </a:r>
            <a:r>
              <a:rPr lang="pl-PL" sz="1600" b="1" smtClean="0"/>
              <a:t>konkurencyjność systemowa</a:t>
            </a:r>
            <a:r>
              <a:rPr lang="pl-PL" sz="1600" smtClean="0"/>
              <a:t> stanowi o przewadze konkurencyjnej, to szeroki zakres działań przedsiębiorstwa, które prowadzą do ulepszenia i unowocześnienia procesów firmy.</a:t>
            </a:r>
          </a:p>
          <a:p>
            <a:pPr algn="just"/>
            <a:r>
              <a:rPr lang="pl-PL" sz="1600" b="1" smtClean="0"/>
              <a:t>Momentu oceny konkurencyjności</a:t>
            </a:r>
            <a:r>
              <a:rPr lang="pl-PL" sz="1600" smtClean="0"/>
              <a:t>, wyróżnia się </a:t>
            </a:r>
            <a:r>
              <a:rPr lang="pl-PL" sz="1600" b="1" smtClean="0"/>
              <a:t>konkurencyjność ex post</a:t>
            </a:r>
            <a:r>
              <a:rPr lang="pl-PL" sz="1600" smtClean="0"/>
              <a:t> oraz </a:t>
            </a:r>
            <a:r>
              <a:rPr lang="pl-PL" sz="1600" b="1" smtClean="0"/>
              <a:t>ex ante</a:t>
            </a:r>
            <a:r>
              <a:rPr lang="pl-PL" sz="1600" smtClean="0"/>
              <a:t>. Pierwsza z nich bada poziom konkurencyjności, jaką podmiot zdążył już osiągnąć, natomiast konkurencyjność </a:t>
            </a:r>
            <a:r>
              <a:rPr lang="pl-PL" sz="1600" b="1" smtClean="0"/>
              <a:t>ex ante</a:t>
            </a:r>
            <a:r>
              <a:rPr lang="pl-PL" sz="1600" smtClean="0"/>
              <a:t> skupia się na możliwościach, jakie podmiot najprawdopodobniej osiągnie w przyszłości.</a:t>
            </a:r>
          </a:p>
          <a:p>
            <a:pPr>
              <a:buFontTx/>
              <a:buNone/>
            </a:pPr>
            <a:endParaRPr lang="pl-PL" smtClean="0"/>
          </a:p>
        </p:txBody>
      </p:sp>
      <p:sp>
        <p:nvSpPr>
          <p:cNvPr id="31748" name="Symbol zastępczy numeru slajdu 3"/>
          <p:cNvSpPr>
            <a:spLocks noGrp="1"/>
          </p:cNvSpPr>
          <p:nvPr>
            <p:ph type="sldNum" sz="quarter" idx="12"/>
          </p:nvPr>
        </p:nvSpPr>
        <p:spPr>
          <a:noFill/>
        </p:spPr>
        <p:txBody>
          <a:bodyPr/>
          <a:lstStyle/>
          <a:p>
            <a:fld id="{7D1E1C59-17AE-48DB-94D3-C0912497DAC2}" type="slidenum">
              <a:rPr lang="pl-PL" smtClean="0"/>
              <a:pPr/>
              <a:t>30</a:t>
            </a:fld>
            <a:endParaRPr lang="pl-PL" smtClean="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ytuł 1"/>
          <p:cNvSpPr>
            <a:spLocks noGrp="1"/>
          </p:cNvSpPr>
          <p:nvPr>
            <p:ph type="title"/>
          </p:nvPr>
        </p:nvSpPr>
        <p:spPr/>
        <p:txBody>
          <a:bodyPr/>
          <a:lstStyle/>
          <a:p>
            <a:endParaRPr lang="pl-PL" smtClean="0"/>
          </a:p>
        </p:txBody>
      </p:sp>
      <p:sp>
        <p:nvSpPr>
          <p:cNvPr id="32771" name="Symbol zastępczy zawartości 2"/>
          <p:cNvSpPr>
            <a:spLocks noGrp="1"/>
          </p:cNvSpPr>
          <p:nvPr>
            <p:ph idx="1"/>
          </p:nvPr>
        </p:nvSpPr>
        <p:spPr>
          <a:xfrm>
            <a:off x="684213" y="1628775"/>
            <a:ext cx="8229600" cy="4525963"/>
          </a:xfrm>
        </p:spPr>
        <p:txBody>
          <a:bodyPr/>
          <a:lstStyle/>
          <a:p>
            <a:pPr algn="just"/>
            <a:r>
              <a:rPr lang="pl-PL" sz="2000" b="1" smtClean="0"/>
              <a:t>Obszaru występowania</a:t>
            </a:r>
            <a:r>
              <a:rPr lang="pl-PL" sz="2000" smtClean="0"/>
              <a:t>, koncentruje się wyróżnieniu rynków, na których działa badany podmiot</a:t>
            </a:r>
          </a:p>
          <a:p>
            <a:pPr algn="just"/>
            <a:r>
              <a:rPr lang="pl-PL" sz="2000" b="1" smtClean="0"/>
              <a:t>Stron relacji rynkowych</a:t>
            </a:r>
            <a:r>
              <a:rPr lang="pl-PL" sz="2000" smtClean="0"/>
              <a:t>, wskazuje konkurencyjność opartą na </a:t>
            </a:r>
            <a:r>
              <a:rPr lang="pl-PL" sz="2000" b="1" smtClean="0"/>
              <a:t>“wejściach”</a:t>
            </a:r>
            <a:r>
              <a:rPr lang="pl-PL" sz="2000" smtClean="0"/>
              <a:t> i </a:t>
            </a:r>
            <a:r>
              <a:rPr lang="pl-PL" sz="2000" b="1" smtClean="0"/>
              <a:t>“wyjściach”</a:t>
            </a:r>
            <a:r>
              <a:rPr lang="pl-PL" sz="2000" smtClean="0"/>
              <a:t>. </a:t>
            </a:r>
            <a:r>
              <a:rPr lang="pl-PL" sz="2000" b="1" smtClean="0"/>
              <a:t>Konkurencyjność oparta na wejściach</a:t>
            </a:r>
            <a:r>
              <a:rPr lang="pl-PL" sz="2000" smtClean="0"/>
              <a:t> dotyczy działań przedsiębiorstwa związanych z pozyskiwaniem zasobów. </a:t>
            </a:r>
            <a:r>
              <a:rPr lang="pl-PL" sz="2000" b="1" smtClean="0"/>
              <a:t>Konkurencyjność oparta na wyjściach</a:t>
            </a:r>
            <a:r>
              <a:rPr lang="pl-PL" sz="2000" smtClean="0"/>
              <a:t> to zdolność adaptacji oferowanego dobra na rynku zbytu.</a:t>
            </a:r>
          </a:p>
          <a:p>
            <a:endParaRPr lang="pl-PL" smtClean="0"/>
          </a:p>
        </p:txBody>
      </p:sp>
      <p:sp>
        <p:nvSpPr>
          <p:cNvPr id="32772" name="Symbol zastępczy numeru slajdu 3"/>
          <p:cNvSpPr>
            <a:spLocks noGrp="1"/>
          </p:cNvSpPr>
          <p:nvPr>
            <p:ph type="sldNum" sz="quarter" idx="12"/>
          </p:nvPr>
        </p:nvSpPr>
        <p:spPr>
          <a:noFill/>
        </p:spPr>
        <p:txBody>
          <a:bodyPr/>
          <a:lstStyle/>
          <a:p>
            <a:fld id="{690A9500-E99F-4189-8DAA-6A9BC98A070F}" type="slidenum">
              <a:rPr lang="pl-PL" smtClean="0"/>
              <a:pPr/>
              <a:t>31</a:t>
            </a:fld>
            <a:endParaRPr lang="pl-PL" smtClean="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ytuł 1"/>
          <p:cNvSpPr>
            <a:spLocks noGrp="1"/>
          </p:cNvSpPr>
          <p:nvPr>
            <p:ph type="title"/>
          </p:nvPr>
        </p:nvSpPr>
        <p:spPr/>
        <p:txBody>
          <a:bodyPr/>
          <a:lstStyle/>
          <a:p>
            <a:endParaRPr lang="pl-PL" smtClean="0"/>
          </a:p>
        </p:txBody>
      </p:sp>
      <p:sp>
        <p:nvSpPr>
          <p:cNvPr id="33795" name="Symbol zastępczy zawartości 2"/>
          <p:cNvSpPr>
            <a:spLocks noGrp="1"/>
          </p:cNvSpPr>
          <p:nvPr>
            <p:ph idx="1"/>
          </p:nvPr>
        </p:nvSpPr>
        <p:spPr>
          <a:xfrm>
            <a:off x="684213" y="1628775"/>
            <a:ext cx="8229600" cy="4525963"/>
          </a:xfrm>
        </p:spPr>
        <p:txBody>
          <a:bodyPr/>
          <a:lstStyle/>
          <a:p>
            <a:pPr algn="just"/>
            <a:r>
              <a:rPr lang="pl-PL" sz="1600" b="1" smtClean="0"/>
              <a:t>Czasu obserwacji</a:t>
            </a:r>
            <a:r>
              <a:rPr lang="pl-PL" sz="1600" smtClean="0"/>
              <a:t>, dzieli się na konkurencyjność </a:t>
            </a:r>
            <a:r>
              <a:rPr lang="pl-PL" sz="1600" b="1" smtClean="0"/>
              <a:t>statyczną</a:t>
            </a:r>
            <a:r>
              <a:rPr lang="pl-PL" sz="1600" smtClean="0"/>
              <a:t> i </a:t>
            </a:r>
            <a:r>
              <a:rPr lang="pl-PL" sz="1600" b="1" smtClean="0"/>
              <a:t>dynamiczną</a:t>
            </a:r>
            <a:r>
              <a:rPr lang="pl-PL" sz="1600" smtClean="0"/>
              <a:t>. Pierwsza z nich odzwierciedla stan i możliwości danego podmiotu względem jego konkurentów. </a:t>
            </a:r>
            <a:r>
              <a:rPr lang="pl-PL" sz="1600" b="1" smtClean="0"/>
              <a:t>Konkurencyjność dynamiczna</a:t>
            </a:r>
            <a:r>
              <a:rPr lang="pl-PL" sz="1600" smtClean="0"/>
              <a:t> wskazuje potencjał przedsiębiorstwa i jego zdolność do przystosowania się do przemian zachodzących na rynku.</a:t>
            </a:r>
          </a:p>
          <a:p>
            <a:pPr algn="just"/>
            <a:r>
              <a:rPr lang="pl-PL" sz="1600" b="1" smtClean="0"/>
              <a:t>Poziomu</a:t>
            </a:r>
            <a:r>
              <a:rPr lang="pl-PL" sz="1600" smtClean="0"/>
              <a:t>, w którym dokonuje się porównania ze sobą planowanych wyników z faktycznym rezultatem. Na podstawie wyników porównania wyróżnić można trzy rodzaje konkurencyjności, są nimi: </a:t>
            </a:r>
            <a:r>
              <a:rPr lang="pl-PL" sz="1600" b="1" smtClean="0"/>
              <a:t>konkurencyjność normalna, mniej niż normalna, więcej niż normalna</a:t>
            </a:r>
            <a:r>
              <a:rPr lang="pl-PL" sz="1600" smtClean="0"/>
              <a:t>. </a:t>
            </a:r>
            <a:r>
              <a:rPr lang="pl-PL" sz="1600" b="1" smtClean="0"/>
              <a:t>Konkurencyjność normalna</a:t>
            </a:r>
            <a:r>
              <a:rPr lang="pl-PL" sz="1600" smtClean="0"/>
              <a:t> ma miejsce, wtedy, gdy faktyczne rezultaty pokrywają się z oczekiwanymi efektami. </a:t>
            </a:r>
            <a:r>
              <a:rPr lang="pl-PL" sz="1600" b="1" smtClean="0"/>
              <a:t>Konkurencyjność mniej niż normalna</a:t>
            </a:r>
            <a:r>
              <a:rPr lang="pl-PL" sz="1600" smtClean="0"/>
              <a:t> występuje, gdy faktyczne wyniki są niższe niż planowane przez interesariuszy. </a:t>
            </a:r>
            <a:r>
              <a:rPr lang="pl-PL" sz="1600" b="1" smtClean="0"/>
              <a:t>Konkurencyjność więcej niż normalna</a:t>
            </a:r>
            <a:r>
              <a:rPr lang="pl-PL" sz="1600" smtClean="0"/>
              <a:t>, pojawia się, wtedy, gdy faktyczne wyniki są wyższe niż oczekiwania interesariuszy.</a:t>
            </a:r>
          </a:p>
          <a:p>
            <a:pPr algn="just"/>
            <a:r>
              <a:rPr lang="pl-PL" sz="1600" b="1" smtClean="0"/>
              <a:t>Strony rynku</a:t>
            </a:r>
            <a:r>
              <a:rPr lang="pl-PL" sz="1600" smtClean="0"/>
              <a:t>, w którym konkurencyjność bada się w zależności od </a:t>
            </a:r>
            <a:r>
              <a:rPr lang="pl-PL" sz="1600" b="1" smtClean="0"/>
              <a:t>strony podażowej i popytowej</a:t>
            </a:r>
            <a:r>
              <a:rPr lang="pl-PL" sz="1600" smtClean="0"/>
              <a:t>. </a:t>
            </a:r>
            <a:r>
              <a:rPr lang="pl-PL" sz="1600" b="1" smtClean="0"/>
              <a:t>Konkurencyjność podażowa</a:t>
            </a:r>
            <a:r>
              <a:rPr lang="pl-PL" sz="1600" smtClean="0"/>
              <a:t> odnosi się do wszystkich dążeń producentów mających na celu pozyskanie konsumentów. </a:t>
            </a:r>
            <a:r>
              <a:rPr lang="pl-PL" sz="1600" b="1" smtClean="0"/>
              <a:t>Konkurencyjność popytowa</a:t>
            </a:r>
            <a:r>
              <a:rPr lang="pl-PL" sz="1600" smtClean="0"/>
              <a:t> ma miejsce, wtedy, gdy na rynku występuje niedobór podaży w stosunku do popytu. W celu pozyskania dobra konsumenci zabiegają o przychylność przedstawicieli podaży.</a:t>
            </a:r>
          </a:p>
          <a:p>
            <a:endParaRPr lang="pl-PL" smtClean="0"/>
          </a:p>
        </p:txBody>
      </p:sp>
      <p:sp>
        <p:nvSpPr>
          <p:cNvPr id="33796" name="Symbol zastępczy numeru slajdu 3"/>
          <p:cNvSpPr>
            <a:spLocks noGrp="1"/>
          </p:cNvSpPr>
          <p:nvPr>
            <p:ph type="sldNum" sz="quarter" idx="12"/>
          </p:nvPr>
        </p:nvSpPr>
        <p:spPr>
          <a:noFill/>
        </p:spPr>
        <p:txBody>
          <a:bodyPr/>
          <a:lstStyle/>
          <a:p>
            <a:fld id="{B83F4476-F39F-454F-9D30-90368141D57E}" type="slidenum">
              <a:rPr lang="pl-PL" smtClean="0"/>
              <a:pPr/>
              <a:t>32</a:t>
            </a:fld>
            <a:endParaRPr lang="pl-PL" smtClean="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ytuł 1"/>
          <p:cNvSpPr>
            <a:spLocks noGrp="1"/>
          </p:cNvSpPr>
          <p:nvPr>
            <p:ph type="title"/>
          </p:nvPr>
        </p:nvSpPr>
        <p:spPr/>
        <p:txBody>
          <a:bodyPr/>
          <a:lstStyle/>
          <a:p>
            <a:endParaRPr lang="pl-PL" smtClean="0"/>
          </a:p>
        </p:txBody>
      </p:sp>
      <p:sp>
        <p:nvSpPr>
          <p:cNvPr id="34819" name="Symbol zastępczy zawartości 2"/>
          <p:cNvSpPr>
            <a:spLocks noGrp="1"/>
          </p:cNvSpPr>
          <p:nvPr>
            <p:ph idx="1"/>
          </p:nvPr>
        </p:nvSpPr>
        <p:spPr>
          <a:xfrm>
            <a:off x="914400" y="1628775"/>
            <a:ext cx="8229600" cy="4525963"/>
          </a:xfrm>
        </p:spPr>
        <p:txBody>
          <a:bodyPr/>
          <a:lstStyle/>
          <a:p>
            <a:pPr algn="ctr">
              <a:buFontTx/>
              <a:buNone/>
            </a:pPr>
            <a:r>
              <a:rPr lang="pl-PL" sz="2000" smtClean="0"/>
              <a:t>	Przewaga konkurencyjna</a:t>
            </a:r>
          </a:p>
          <a:p>
            <a:pPr algn="just">
              <a:buFontTx/>
              <a:buNone/>
            </a:pPr>
            <a:r>
              <a:rPr lang="pl-PL" sz="2000" smtClean="0"/>
              <a:t>	Konkurencyjność jest właściwością przedsiębiorstwa warunkującą możliwość osiągnięcia przez nie przewagi nad podmiotami działającymi w tej samej branży na rynku. Może się ona przejawiać w:</a:t>
            </a:r>
          </a:p>
          <a:p>
            <a:pPr algn="just"/>
            <a:r>
              <a:rPr lang="pl-PL" sz="2000" smtClean="0"/>
              <a:t>możliwości zaoferowania niższej ceny, wyższej jakości lub innych atrakcyjnych cech produktu bardziej korzystnych od rywali,</a:t>
            </a:r>
          </a:p>
          <a:p>
            <a:pPr algn="just"/>
            <a:r>
              <a:rPr lang="pl-PL" sz="2000" smtClean="0"/>
              <a:t>umiejętności utrzymania i powiększania </a:t>
            </a:r>
            <a:r>
              <a:rPr lang="pl-PL" sz="2000" smtClean="0">
                <a:hlinkClick r:id="rId2" tooltip="Udział w rynku"/>
              </a:rPr>
              <a:t>udziałów w rynku</a:t>
            </a:r>
            <a:r>
              <a:rPr lang="pl-PL" sz="2000" smtClean="0"/>
              <a:t>,</a:t>
            </a:r>
          </a:p>
          <a:p>
            <a:pPr algn="just"/>
            <a:r>
              <a:rPr lang="pl-PL" sz="2000" smtClean="0"/>
              <a:t>zdolności do podnoszenia wewnętrznej </a:t>
            </a:r>
            <a:r>
              <a:rPr lang="pl-PL" sz="2000" smtClean="0">
                <a:hlinkClick r:id="rId3" tooltip="Efektywność"/>
              </a:rPr>
              <a:t>efektywności</a:t>
            </a:r>
            <a:r>
              <a:rPr lang="pl-PL" sz="2000" smtClean="0"/>
              <a:t>/</a:t>
            </a:r>
            <a:r>
              <a:rPr lang="pl-PL" sz="2000" smtClean="0">
                <a:hlinkClick r:id="rId4" tooltip="Sprawność"/>
              </a:rPr>
              <a:t>sprawności</a:t>
            </a:r>
            <a:r>
              <a:rPr lang="pl-PL" sz="2000" smtClean="0"/>
              <a:t> funkcjonowania przedsiębiorstwa,</a:t>
            </a:r>
          </a:p>
          <a:p>
            <a:pPr algn="just"/>
            <a:r>
              <a:rPr lang="pl-PL" sz="2000" smtClean="0"/>
              <a:t>zdolności do skutecznego realizowania </a:t>
            </a:r>
            <a:r>
              <a:rPr lang="pl-PL" sz="2000" smtClean="0">
                <a:hlinkClick r:id="rId5" tooltip="Cel"/>
              </a:rPr>
              <a:t>celów</a:t>
            </a:r>
            <a:r>
              <a:rPr lang="pl-PL" sz="2000" smtClean="0"/>
              <a:t> na rynku.</a:t>
            </a:r>
          </a:p>
          <a:p>
            <a:endParaRPr lang="pl-PL" smtClean="0"/>
          </a:p>
        </p:txBody>
      </p:sp>
      <p:sp>
        <p:nvSpPr>
          <p:cNvPr id="34820" name="Symbol zastępczy numeru slajdu 3"/>
          <p:cNvSpPr>
            <a:spLocks noGrp="1"/>
          </p:cNvSpPr>
          <p:nvPr>
            <p:ph type="sldNum" sz="quarter" idx="12"/>
          </p:nvPr>
        </p:nvSpPr>
        <p:spPr>
          <a:noFill/>
        </p:spPr>
        <p:txBody>
          <a:bodyPr/>
          <a:lstStyle/>
          <a:p>
            <a:fld id="{B13B57D9-50AA-4038-B660-28CA581202EA}" type="slidenum">
              <a:rPr lang="pl-PL" smtClean="0"/>
              <a:pPr/>
              <a:t>33</a:t>
            </a:fld>
            <a:endParaRPr lang="pl-PL" smtClean="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ytuł 1"/>
          <p:cNvSpPr>
            <a:spLocks noGrp="1"/>
          </p:cNvSpPr>
          <p:nvPr>
            <p:ph type="title"/>
          </p:nvPr>
        </p:nvSpPr>
        <p:spPr/>
        <p:txBody>
          <a:bodyPr/>
          <a:lstStyle/>
          <a:p>
            <a:endParaRPr lang="pl-PL" smtClean="0"/>
          </a:p>
        </p:txBody>
      </p:sp>
      <p:sp>
        <p:nvSpPr>
          <p:cNvPr id="35843" name="Symbol zastępczy zawartości 2"/>
          <p:cNvSpPr>
            <a:spLocks noGrp="1"/>
          </p:cNvSpPr>
          <p:nvPr>
            <p:ph idx="1"/>
          </p:nvPr>
        </p:nvSpPr>
        <p:spPr>
          <a:xfrm>
            <a:off x="755650" y="1628775"/>
            <a:ext cx="8229600" cy="4525963"/>
          </a:xfrm>
        </p:spPr>
        <p:txBody>
          <a:bodyPr/>
          <a:lstStyle/>
          <a:p>
            <a:pPr algn="ctr">
              <a:buFontTx/>
              <a:buNone/>
            </a:pPr>
            <a:r>
              <a:rPr lang="pl-PL" sz="1800" smtClean="0"/>
              <a:t>	Konkurencyjność międzynarodowa</a:t>
            </a:r>
          </a:p>
          <a:p>
            <a:pPr algn="just"/>
            <a:r>
              <a:rPr lang="pl-PL" sz="1800" smtClean="0"/>
              <a:t>W teorii </a:t>
            </a:r>
            <a:r>
              <a:rPr lang="pl-PL" sz="1800" smtClean="0">
                <a:hlinkClick r:id="rId2" tooltip="Makroekonomia"/>
              </a:rPr>
              <a:t>makroekonomii</a:t>
            </a:r>
            <a:r>
              <a:rPr lang="pl-PL" sz="1800" smtClean="0"/>
              <a:t> funkcjonuje pojęcie </a:t>
            </a:r>
            <a:r>
              <a:rPr lang="pl-PL" sz="1800" i="1" smtClean="0"/>
              <a:t>konkurencyjności międzynarodowej</a:t>
            </a:r>
            <a:r>
              <a:rPr lang="pl-PL" sz="1800" smtClean="0"/>
              <a:t>, która analizę przenosi do poziomu ponadnarodowego badając i porównując konkurencyjność gospodarek poszczególnych krajów.</a:t>
            </a:r>
          </a:p>
          <a:p>
            <a:pPr algn="just"/>
            <a:r>
              <a:rPr lang="pl-PL" sz="1800" smtClean="0"/>
              <a:t>Według definicji </a:t>
            </a:r>
            <a:r>
              <a:rPr lang="pl-PL" sz="1800" smtClean="0">
                <a:hlinkClick r:id="rId3" tooltip="OECD"/>
              </a:rPr>
              <a:t>OECD</a:t>
            </a:r>
            <a:r>
              <a:rPr lang="pl-PL" sz="1800" smtClean="0"/>
              <a:t> konkurencyjność międzynarodowa oznacza zdolność firm, przemysłów, regionów, krajów lub ponadnarodowych ugrupowań do sprostania międzynarodowej konkurencyjności oraz do trwałego zapewnienia wysokiej stopy zwrotu od zastosowanych czynników produkcji i wysokiego poziomu zatrudnienia. Jest to zdolność gospodarki do osiągania możliwie największych korzyści z uczestnictwa w międzynarodowym podziale pracy. Korzyści te związane są z kształtowaniem się międzynarodowej pozycji konkurencyjnej. Ogólnie można stwierdzić, że konkurencyjność międzynarodowa to zdolność oraz </a:t>
            </a:r>
            <a:r>
              <a:rPr lang="pl-PL" sz="1800" smtClean="0">
                <a:hlinkClick r:id="rId4" tooltip="Motywacja"/>
              </a:rPr>
              <a:t>motywacja</a:t>
            </a:r>
            <a:r>
              <a:rPr lang="pl-PL" sz="1800" smtClean="0"/>
              <a:t> danej gospodarki do długookresowego rozwoju gospodarczego w warunkach gospodarki otwartej.</a:t>
            </a:r>
          </a:p>
          <a:p>
            <a:endParaRPr lang="pl-PL" smtClean="0"/>
          </a:p>
        </p:txBody>
      </p:sp>
      <p:sp>
        <p:nvSpPr>
          <p:cNvPr id="35844" name="Symbol zastępczy numeru slajdu 3"/>
          <p:cNvSpPr>
            <a:spLocks noGrp="1"/>
          </p:cNvSpPr>
          <p:nvPr>
            <p:ph type="sldNum" sz="quarter" idx="12"/>
          </p:nvPr>
        </p:nvSpPr>
        <p:spPr>
          <a:noFill/>
        </p:spPr>
        <p:txBody>
          <a:bodyPr/>
          <a:lstStyle/>
          <a:p>
            <a:fld id="{FBE48945-AED6-4FE6-A5F6-6170D16F3C1C}" type="slidenum">
              <a:rPr lang="pl-PL" smtClean="0"/>
              <a:pPr/>
              <a:t>34</a:t>
            </a:fld>
            <a:endParaRPr lang="pl-PL" smtClean="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ytuł 1"/>
          <p:cNvSpPr>
            <a:spLocks noGrp="1"/>
          </p:cNvSpPr>
          <p:nvPr>
            <p:ph type="title"/>
          </p:nvPr>
        </p:nvSpPr>
        <p:spPr/>
        <p:txBody>
          <a:bodyPr/>
          <a:lstStyle/>
          <a:p>
            <a:endParaRPr lang="pl-PL" smtClean="0"/>
          </a:p>
        </p:txBody>
      </p:sp>
      <p:sp>
        <p:nvSpPr>
          <p:cNvPr id="36867" name="Symbol zastępczy zawartości 2"/>
          <p:cNvSpPr>
            <a:spLocks noGrp="1"/>
          </p:cNvSpPr>
          <p:nvPr>
            <p:ph idx="1"/>
          </p:nvPr>
        </p:nvSpPr>
        <p:spPr>
          <a:xfrm>
            <a:off x="914400" y="1412875"/>
            <a:ext cx="8229600" cy="4525963"/>
          </a:xfrm>
        </p:spPr>
        <p:txBody>
          <a:bodyPr/>
          <a:lstStyle/>
          <a:p>
            <a:pPr algn="ctr">
              <a:buFontTx/>
              <a:buNone/>
            </a:pPr>
            <a:r>
              <a:rPr lang="pl-PL" sz="1600" smtClean="0"/>
              <a:t>	Bibliografia</a:t>
            </a:r>
          </a:p>
          <a:p>
            <a:r>
              <a:rPr lang="pl-PL" sz="1600" smtClean="0"/>
              <a:t>Faulkner D. (1996) </a:t>
            </a:r>
            <a:r>
              <a:rPr lang="pl-PL" sz="1600" i="1" smtClean="0"/>
              <a:t>Bosman C., Strategie konkurencji</a:t>
            </a:r>
            <a:r>
              <a:rPr lang="pl-PL" sz="1600" smtClean="0"/>
              <a:t>, Gebethner i s-ka, Warszawa.</a:t>
            </a:r>
          </a:p>
          <a:p>
            <a:r>
              <a:rPr lang="pl-PL" sz="1600" smtClean="0"/>
              <a:t>Leśniewski M. (2015) </a:t>
            </a:r>
            <a:r>
              <a:rPr lang="pl-PL" sz="1600" i="1" smtClean="0"/>
              <a:t>Konkurencyjność miękka przedsiębiorstw</a:t>
            </a:r>
            <a:r>
              <a:rPr lang="pl-PL" sz="1600" smtClean="0"/>
              <a:t>, Difin, Warszawa.</a:t>
            </a:r>
          </a:p>
          <a:p>
            <a:r>
              <a:rPr lang="pl-PL" sz="1600" smtClean="0"/>
              <a:t>Łongiewska-Wijas E. (2012) </a:t>
            </a:r>
            <a:r>
              <a:rPr lang="pl-PL" sz="1600" i="1" smtClean="0">
                <a:hlinkClick r:id="rId2"/>
              </a:rPr>
              <a:t>Przedsiębiorczość szansą rozwoju regionu. T. 1, Polityka wsparcia i kreowania przedsiębiorczości</a:t>
            </a:r>
            <a:r>
              <a:rPr lang="pl-PL" sz="1600" smtClean="0"/>
              <a:t> [w:] Zeszyty Naukowe Uniwersytetu Szczecińskiego, nr 97.</a:t>
            </a:r>
          </a:p>
          <a:p>
            <a:r>
              <a:rPr lang="pl-PL" sz="1600" smtClean="0"/>
              <a:t>Łyżwa E. (2014) </a:t>
            </a:r>
            <a:r>
              <a:rPr lang="pl-PL" sz="1600" i="1" smtClean="0"/>
              <a:t>Innowacyjność przedsiębiorstw a konkurencyjność regionów</a:t>
            </a:r>
            <a:r>
              <a:rPr lang="pl-PL" sz="1600" smtClean="0"/>
              <a:t>, Wydawnictwo Uniwersytetu Jana Kochanowskiego, Kielce.</a:t>
            </a:r>
          </a:p>
          <a:p>
            <a:r>
              <a:rPr lang="pl-PL" sz="1600" smtClean="0"/>
              <a:t>Marciniak S. (1995) </a:t>
            </a:r>
            <a:r>
              <a:rPr lang="pl-PL" sz="1600" i="1" smtClean="0"/>
              <a:t>Makro i </a:t>
            </a:r>
            <a:r>
              <a:rPr lang="pl-PL" sz="1600" i="1" smtClean="0">
                <a:hlinkClick r:id="rId3" tooltip="Mikroekonomia"/>
              </a:rPr>
              <a:t>mikroekonomia</a:t>
            </a:r>
            <a:r>
              <a:rPr lang="pl-PL" sz="1600" i="1" smtClean="0"/>
              <a:t> dla inżynierów</a:t>
            </a:r>
            <a:r>
              <a:rPr lang="pl-PL" sz="1600" smtClean="0"/>
              <a:t>, PWN, Warszawa.</a:t>
            </a:r>
          </a:p>
          <a:p>
            <a:r>
              <a:rPr lang="pl-PL" sz="1600" smtClean="0"/>
              <a:t>Nowacki R. (red.) (2010) </a:t>
            </a:r>
            <a:r>
              <a:rPr lang="pl-PL" sz="1600" i="1" smtClean="0"/>
              <a:t>Innowacyjność w zarządzaniu a konkurencyjność przedsiębiorstwa</a:t>
            </a:r>
            <a:r>
              <a:rPr lang="pl-PL" sz="1600" smtClean="0"/>
              <a:t>, Difin, Warszawa.</a:t>
            </a:r>
          </a:p>
          <a:p>
            <a:r>
              <a:rPr lang="pl-PL" sz="1600" smtClean="0"/>
              <a:t>Stefaniuk T. (2014) </a:t>
            </a:r>
            <a:r>
              <a:rPr lang="pl-PL" sz="1600" i="1" smtClean="0">
                <a:hlinkClick r:id="rId4"/>
              </a:rPr>
              <a:t>Model partnerstwa uczelni wyższych z podmiotami otoczenia konkurencyjności</a:t>
            </a:r>
            <a:r>
              <a:rPr lang="pl-PL" sz="1600" smtClean="0"/>
              <a:t> [w:] Zeszyty Naukowe Uniwersytetu Przyrodniczo-Humanistycznego w Siedlcach, nr 100, s. 181-191.</a:t>
            </a:r>
          </a:p>
          <a:p>
            <a:endParaRPr lang="pl-PL" smtClean="0"/>
          </a:p>
        </p:txBody>
      </p:sp>
      <p:sp>
        <p:nvSpPr>
          <p:cNvPr id="36868" name="Symbol zastępczy numeru slajdu 3"/>
          <p:cNvSpPr>
            <a:spLocks noGrp="1"/>
          </p:cNvSpPr>
          <p:nvPr>
            <p:ph type="sldNum" sz="quarter" idx="12"/>
          </p:nvPr>
        </p:nvSpPr>
        <p:spPr>
          <a:noFill/>
        </p:spPr>
        <p:txBody>
          <a:bodyPr/>
          <a:lstStyle/>
          <a:p>
            <a:fld id="{C3BE1767-BDD2-47C3-A2DC-2F1B0F33AC97}" type="slidenum">
              <a:rPr lang="pl-PL" smtClean="0"/>
              <a:pPr/>
              <a:t>35</a:t>
            </a:fld>
            <a:endParaRPr lang="pl-PL"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ytuł 1"/>
          <p:cNvSpPr>
            <a:spLocks noGrp="1"/>
          </p:cNvSpPr>
          <p:nvPr>
            <p:ph type="title"/>
          </p:nvPr>
        </p:nvSpPr>
        <p:spPr/>
        <p:txBody>
          <a:bodyPr/>
          <a:lstStyle/>
          <a:p>
            <a:endParaRPr lang="pl-PL" smtClean="0"/>
          </a:p>
        </p:txBody>
      </p:sp>
      <p:sp>
        <p:nvSpPr>
          <p:cNvPr id="5123" name="Symbol zastępczy zawartości 2"/>
          <p:cNvSpPr>
            <a:spLocks noGrp="1"/>
          </p:cNvSpPr>
          <p:nvPr>
            <p:ph idx="1"/>
          </p:nvPr>
        </p:nvSpPr>
        <p:spPr>
          <a:xfrm>
            <a:off x="1116013" y="1600200"/>
            <a:ext cx="7570787" cy="4525963"/>
          </a:xfrm>
        </p:spPr>
        <p:txBody>
          <a:bodyPr/>
          <a:lstStyle/>
          <a:p>
            <a:pPr algn="just">
              <a:buFontTx/>
              <a:buNone/>
            </a:pPr>
            <a:r>
              <a:rPr lang="pl-PL" sz="2400" b="1" smtClean="0"/>
              <a:t>	</a:t>
            </a:r>
            <a:r>
              <a:rPr lang="pl-PL" sz="2000" b="1" smtClean="0"/>
              <a:t>Teoria podobieństwa preferencji</a:t>
            </a:r>
            <a:r>
              <a:rPr lang="pl-PL" sz="2000" smtClean="0"/>
              <a:t>, nazywana również teorią ujednoliconej struktury popytu, opracowana przez szwedzkiego ekonomistę Stefana Burenstama - Lindera, który w 1961 r. opublikował pracę pod tytułem Essay on Trade and Transformation / Essej o handlu i transformacji/. Teoria ta nie obejmuje całości wymiany międzynarodowej, lecz tylko międzynarodowy handel wyrobami przemysłowymi. Według S.B.Lindera bowiem międzynarodową  wymianę surowców i płodów rolnych da się wytłumaczyć za pomocą teorii neoczynnikowych. </a:t>
            </a:r>
          </a:p>
          <a:p>
            <a:endParaRPr lang="pl-PL" smtClean="0"/>
          </a:p>
        </p:txBody>
      </p:sp>
      <p:sp>
        <p:nvSpPr>
          <p:cNvPr id="5124" name="Symbol zastępczy numeru slajdu 3"/>
          <p:cNvSpPr>
            <a:spLocks noGrp="1"/>
          </p:cNvSpPr>
          <p:nvPr>
            <p:ph type="sldNum" sz="quarter" idx="12"/>
          </p:nvPr>
        </p:nvSpPr>
        <p:spPr>
          <a:noFill/>
        </p:spPr>
        <p:txBody>
          <a:bodyPr/>
          <a:lstStyle/>
          <a:p>
            <a:fld id="{5BBF14DA-0ABD-4303-AC18-72FB355288D4}" type="slidenum">
              <a:rPr lang="pl-PL" smtClean="0"/>
              <a:pPr/>
              <a:t>4</a:t>
            </a:fld>
            <a:endParaRPr lang="pl-PL"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ytuł 1"/>
          <p:cNvSpPr>
            <a:spLocks noGrp="1"/>
          </p:cNvSpPr>
          <p:nvPr>
            <p:ph type="title"/>
          </p:nvPr>
        </p:nvSpPr>
        <p:spPr/>
        <p:txBody>
          <a:bodyPr/>
          <a:lstStyle/>
          <a:p>
            <a:endParaRPr lang="pl-PL" smtClean="0"/>
          </a:p>
        </p:txBody>
      </p:sp>
      <p:sp>
        <p:nvSpPr>
          <p:cNvPr id="6147" name="Symbol zastępczy zawartości 2"/>
          <p:cNvSpPr>
            <a:spLocks noGrp="1"/>
          </p:cNvSpPr>
          <p:nvPr>
            <p:ph idx="1"/>
          </p:nvPr>
        </p:nvSpPr>
        <p:spPr>
          <a:xfrm>
            <a:off x="1042988" y="1600200"/>
            <a:ext cx="7643812" cy="4525963"/>
          </a:xfrm>
        </p:spPr>
        <p:txBody>
          <a:bodyPr/>
          <a:lstStyle/>
          <a:p>
            <a:pPr algn="just">
              <a:buFontTx/>
              <a:buNone/>
            </a:pPr>
            <a:r>
              <a:rPr lang="pl-PL" sz="2000" smtClean="0"/>
              <a:t>	Jego zdaniem kraj eksportuje głównie takie artykuły, na które istnieje już popyt na rynku wewnętrznym. Określone zapotrzebowanie społeczeństwa gwarantuje podjęcie opłacalnej produkcji i prowadzenie skutecznej konkurencji z producentami  identycznych lub podobnych dóbr zagranicznych. Linder zakłada, że ograniczone informacje o rynkach zagranicznych i duże ryzyko podejmowania produkcji eksportowej przy jednoczesnym dobrym rozpoznaniu potrzeb krajowych konsumentów decyduje o skierowaniu produkcji większości dóbr przemysłowych na rynek wewnętrzny. Dopiero reprezentatywny popyt wewnętrzny wyznacza możliwości eksportowe.</a:t>
            </a:r>
          </a:p>
          <a:p>
            <a:endParaRPr lang="pl-PL" smtClean="0"/>
          </a:p>
        </p:txBody>
      </p:sp>
      <p:sp>
        <p:nvSpPr>
          <p:cNvPr id="6148" name="Symbol zastępczy numeru slajdu 3"/>
          <p:cNvSpPr>
            <a:spLocks noGrp="1"/>
          </p:cNvSpPr>
          <p:nvPr>
            <p:ph type="sldNum" sz="quarter" idx="12"/>
          </p:nvPr>
        </p:nvSpPr>
        <p:spPr>
          <a:noFill/>
        </p:spPr>
        <p:txBody>
          <a:bodyPr/>
          <a:lstStyle/>
          <a:p>
            <a:fld id="{190A5CF4-4642-4C1D-AFC1-83C97ACA751E}" type="slidenum">
              <a:rPr lang="pl-PL" smtClean="0"/>
              <a:pPr/>
              <a:t>5</a:t>
            </a:fld>
            <a:endParaRPr lang="pl-PL"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ytuł 1"/>
          <p:cNvSpPr>
            <a:spLocks noGrp="1"/>
          </p:cNvSpPr>
          <p:nvPr>
            <p:ph type="title"/>
          </p:nvPr>
        </p:nvSpPr>
        <p:spPr/>
        <p:txBody>
          <a:bodyPr/>
          <a:lstStyle/>
          <a:p>
            <a:endParaRPr lang="pl-PL" smtClean="0"/>
          </a:p>
        </p:txBody>
      </p:sp>
      <p:sp>
        <p:nvSpPr>
          <p:cNvPr id="7171" name="Symbol zastępczy zawartości 2"/>
          <p:cNvSpPr>
            <a:spLocks noGrp="1"/>
          </p:cNvSpPr>
          <p:nvPr>
            <p:ph idx="1"/>
          </p:nvPr>
        </p:nvSpPr>
        <p:spPr>
          <a:xfrm>
            <a:off x="1116013" y="1600200"/>
            <a:ext cx="7570787" cy="4525963"/>
          </a:xfrm>
        </p:spPr>
        <p:txBody>
          <a:bodyPr/>
          <a:lstStyle/>
          <a:p>
            <a:pPr algn="just">
              <a:buFontTx/>
              <a:buNone/>
            </a:pPr>
            <a:r>
              <a:rPr lang="pl-PL" sz="2400" smtClean="0"/>
              <a:t>	</a:t>
            </a:r>
            <a:r>
              <a:rPr lang="pl-PL" sz="2000" smtClean="0"/>
              <a:t>Zdaniem Lindera firmy szukające zbytu za granicą, </a:t>
            </a:r>
            <a:br>
              <a:rPr lang="pl-PL" sz="2000" smtClean="0"/>
            </a:br>
            <a:r>
              <a:rPr lang="pl-PL" sz="2000" smtClean="0"/>
              <a:t>w naturalny sposób będą poszukiwać rynków zbliżonych maksymalnie pod kątem popytu do rynku rodzimego czyli będą szukać rynku o reprezentatywnym popycie. Najczęściej będą to rynki bliskie geograficznie, gdzie popyt nie zawsze może być zaspokojony mimo rozwoju własnej produkcji, a zatem duża część produktów, na które istnieje zapotrzebowanie, może być przedmiotem importu i eksportu. </a:t>
            </a:r>
          </a:p>
        </p:txBody>
      </p:sp>
      <p:sp>
        <p:nvSpPr>
          <p:cNvPr id="7172" name="Symbol zastępczy numeru slajdu 3"/>
          <p:cNvSpPr>
            <a:spLocks noGrp="1"/>
          </p:cNvSpPr>
          <p:nvPr>
            <p:ph type="sldNum" sz="quarter" idx="12"/>
          </p:nvPr>
        </p:nvSpPr>
        <p:spPr>
          <a:noFill/>
        </p:spPr>
        <p:txBody>
          <a:bodyPr/>
          <a:lstStyle/>
          <a:p>
            <a:fld id="{CC9CB6B4-10A3-40A7-8CD4-08EA177CDCD1}" type="slidenum">
              <a:rPr lang="pl-PL" smtClean="0"/>
              <a:pPr/>
              <a:t>6</a:t>
            </a:fld>
            <a:endParaRPr lang="pl-PL"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ytuł 1"/>
          <p:cNvSpPr>
            <a:spLocks noGrp="1"/>
          </p:cNvSpPr>
          <p:nvPr>
            <p:ph type="title"/>
          </p:nvPr>
        </p:nvSpPr>
        <p:spPr/>
        <p:txBody>
          <a:bodyPr/>
          <a:lstStyle/>
          <a:p>
            <a:endParaRPr lang="pl-PL" smtClean="0"/>
          </a:p>
        </p:txBody>
      </p:sp>
      <p:sp>
        <p:nvSpPr>
          <p:cNvPr id="8195" name="Symbol zastępczy zawartości 2"/>
          <p:cNvSpPr>
            <a:spLocks noGrp="1"/>
          </p:cNvSpPr>
          <p:nvPr>
            <p:ph idx="1"/>
          </p:nvPr>
        </p:nvSpPr>
        <p:spPr>
          <a:xfrm>
            <a:off x="1187450" y="1600200"/>
            <a:ext cx="7499350" cy="4525963"/>
          </a:xfrm>
        </p:spPr>
        <p:txBody>
          <a:bodyPr/>
          <a:lstStyle/>
          <a:p>
            <a:pPr algn="just">
              <a:buFontTx/>
              <a:buNone/>
            </a:pPr>
            <a:r>
              <a:rPr lang="pl-PL" sz="1800" smtClean="0"/>
              <a:t>	W związku z tym Linder wysuwa tezę, </a:t>
            </a:r>
            <a:r>
              <a:rPr lang="pl-PL" sz="1800" b="1" smtClean="0"/>
              <a:t>że intensywność handlu międzynarodowego artykułami przemysłowymi jest tym większa, im bardziej zbliżone są do siebie struktury popytu krajów – partnerów. </a:t>
            </a:r>
            <a:endParaRPr lang="pl-PL" sz="1800" smtClean="0"/>
          </a:p>
          <a:p>
            <a:pPr algn="just">
              <a:buFontTx/>
              <a:buNone/>
            </a:pPr>
            <a:r>
              <a:rPr lang="pl-PL" sz="1800" smtClean="0"/>
              <a:t>	Za kolejny czynnik podstawowy Linder uznaje poziom dochodu per capita i wysuwa tezę, </a:t>
            </a:r>
            <a:r>
              <a:rPr lang="pl-PL" sz="1800" b="1" smtClean="0"/>
              <a:t>że handel międzynarodowy artykułami przemysłowymi jest tym bardziej intensywny, im mniejsze są różnice przeciętnych dochodów indywidualnych.  </a:t>
            </a:r>
            <a:r>
              <a:rPr lang="pl-PL" sz="1800" smtClean="0"/>
              <a:t>Nabywcy zaspokajają zbliżone lub takie same potrzeby, kupując podobne lub wręcz te same produkty. Wobec tego im te popyty reprezentatywne w danych krajach będą bardziej zbliżone do siebie, będą się nakładać, tym zakres i intensywność wymiany handlowej między nimi będzie większa. Sytuacja taka występuje najczęściej w wymianie handlowej pomiędzy państwami wysoko rozwiniętymi i uprzemysłowionymi, gdzie istnieją niewielkie różnice w PKB w przeliczeniu na mieszkańca.</a:t>
            </a:r>
          </a:p>
          <a:p>
            <a:endParaRPr lang="pl-PL" sz="1800" smtClean="0"/>
          </a:p>
        </p:txBody>
      </p:sp>
      <p:sp>
        <p:nvSpPr>
          <p:cNvPr id="8196" name="Symbol zastępczy numeru slajdu 3"/>
          <p:cNvSpPr>
            <a:spLocks noGrp="1"/>
          </p:cNvSpPr>
          <p:nvPr>
            <p:ph type="sldNum" sz="quarter" idx="12"/>
          </p:nvPr>
        </p:nvSpPr>
        <p:spPr>
          <a:noFill/>
        </p:spPr>
        <p:txBody>
          <a:bodyPr/>
          <a:lstStyle/>
          <a:p>
            <a:fld id="{5EC4529B-483F-4B9C-A158-93CA92C46811}" type="slidenum">
              <a:rPr lang="pl-PL" smtClean="0"/>
              <a:pPr/>
              <a:t>7</a:t>
            </a:fld>
            <a:endParaRPr lang="pl-PL"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ytuł 1"/>
          <p:cNvSpPr>
            <a:spLocks noGrp="1"/>
          </p:cNvSpPr>
          <p:nvPr>
            <p:ph type="title"/>
          </p:nvPr>
        </p:nvSpPr>
        <p:spPr/>
        <p:txBody>
          <a:bodyPr/>
          <a:lstStyle/>
          <a:p>
            <a:endParaRPr lang="pl-PL" smtClean="0"/>
          </a:p>
        </p:txBody>
      </p:sp>
      <p:sp>
        <p:nvSpPr>
          <p:cNvPr id="9219" name="Symbol zastępczy zawartości 2"/>
          <p:cNvSpPr>
            <a:spLocks noGrp="1"/>
          </p:cNvSpPr>
          <p:nvPr>
            <p:ph idx="1"/>
          </p:nvPr>
        </p:nvSpPr>
        <p:spPr>
          <a:xfrm>
            <a:off x="971550" y="1600200"/>
            <a:ext cx="7715250" cy="4525963"/>
          </a:xfrm>
        </p:spPr>
        <p:txBody>
          <a:bodyPr/>
          <a:lstStyle/>
          <a:p>
            <a:pPr algn="just">
              <a:buFontTx/>
              <a:buNone/>
            </a:pPr>
            <a:r>
              <a:rPr lang="pl-PL" sz="2000" smtClean="0"/>
              <a:t>	Kolejną teorię popytowo-podażową – </a:t>
            </a:r>
            <a:r>
              <a:rPr lang="pl-PL" sz="2000" b="1" smtClean="0"/>
              <a:t>teorię zróżnicowanych produktów</a:t>
            </a:r>
            <a:r>
              <a:rPr lang="pl-PL" sz="2000" smtClean="0"/>
              <a:t> opracowali P.S.Armington, G.C.Hufbauer, H.Hesse   Zgodnie z tą teorią, zróżnicowania produktów, rozmiary i struktura obrotów handlowych są pochodną postępującej dywersyfikacji produktów przemysłowych i w mniejszym stopniu usług. Dotychczas w teoriach klasycznych badano wymianę międzynarodową towarami jednorodnymi. Jednak współczesna wymiana takimi towarami, szczególnie pomiędzy krajami wysoko uprzemysłowionymi,  traci na znaczeniu. Zyskuje natomiast wolumen obrotów dobrami zróżnicowanymi, będącymi substytutami, służącymi do zaspokajania podobnych lub takich samych potrzeb. </a:t>
            </a:r>
          </a:p>
          <a:p>
            <a:pPr algn="just">
              <a:buFontTx/>
              <a:buNone/>
            </a:pPr>
            <a:r>
              <a:rPr lang="pl-PL" sz="2000" smtClean="0"/>
              <a:t>	Zróżnicowanie produktów  dzieli się na dwa rodzaje: zróżnicowanie ze względu na kraj ich pochodzenia oraz zróżnicowanie w wyniku konkurencji monopolistycznej dywersyfikacji popytu i polityki przedsiębiorstw</a:t>
            </a:r>
          </a:p>
        </p:txBody>
      </p:sp>
      <p:sp>
        <p:nvSpPr>
          <p:cNvPr id="9220" name="Symbol zastępczy numeru slajdu 3"/>
          <p:cNvSpPr>
            <a:spLocks noGrp="1"/>
          </p:cNvSpPr>
          <p:nvPr>
            <p:ph type="sldNum" sz="quarter" idx="12"/>
          </p:nvPr>
        </p:nvSpPr>
        <p:spPr>
          <a:noFill/>
        </p:spPr>
        <p:txBody>
          <a:bodyPr/>
          <a:lstStyle/>
          <a:p>
            <a:fld id="{964437C3-55BC-4555-9029-338E8CF00AD6}" type="slidenum">
              <a:rPr lang="pl-PL" smtClean="0"/>
              <a:pPr/>
              <a:t>8</a:t>
            </a:fld>
            <a:endParaRPr lang="pl-PL"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ytuł 1"/>
          <p:cNvSpPr>
            <a:spLocks noGrp="1"/>
          </p:cNvSpPr>
          <p:nvPr>
            <p:ph type="title"/>
          </p:nvPr>
        </p:nvSpPr>
        <p:spPr/>
        <p:txBody>
          <a:bodyPr/>
          <a:lstStyle/>
          <a:p>
            <a:endParaRPr lang="pl-PL" smtClean="0"/>
          </a:p>
        </p:txBody>
      </p:sp>
      <p:sp>
        <p:nvSpPr>
          <p:cNvPr id="10243" name="Symbol zastępczy zawartości 2"/>
          <p:cNvSpPr>
            <a:spLocks noGrp="1"/>
          </p:cNvSpPr>
          <p:nvPr>
            <p:ph idx="1"/>
          </p:nvPr>
        </p:nvSpPr>
        <p:spPr>
          <a:xfrm>
            <a:off x="1116013" y="1600200"/>
            <a:ext cx="7570787" cy="4525963"/>
          </a:xfrm>
        </p:spPr>
        <p:txBody>
          <a:bodyPr/>
          <a:lstStyle/>
          <a:p>
            <a:pPr algn="just">
              <a:buFontTx/>
              <a:buNone/>
            </a:pPr>
            <a:r>
              <a:rPr lang="pl-PL" sz="1800" smtClean="0"/>
              <a:t>	Konkurencja monopolistyczna to teoretyczna forma </a:t>
            </a:r>
            <a:r>
              <a:rPr lang="pl-PL" sz="1800" u="sng" smtClean="0">
                <a:hlinkClick r:id="rId2" tooltip="Rynek (ekonomia)"/>
              </a:rPr>
              <a:t>rynku</a:t>
            </a:r>
            <a:r>
              <a:rPr lang="pl-PL" sz="1800" smtClean="0"/>
              <a:t> zaproponowana i pierwotnie analizowana przez amerykańskiego ekonomistę </a:t>
            </a:r>
            <a:r>
              <a:rPr lang="pl-PL" sz="1800" u="sng" smtClean="0">
                <a:hlinkClick r:id="rId3" tooltip="Edward Chamberlin (strona nie istnieje)"/>
              </a:rPr>
              <a:t>Edwarda Chamberlina</a:t>
            </a:r>
            <a:r>
              <a:rPr lang="pl-PL" sz="1800" smtClean="0"/>
              <a:t>, a później rozwinięta przez angielską ekonomistkę </a:t>
            </a:r>
            <a:r>
              <a:rPr lang="pl-PL" sz="1800" u="sng" smtClean="0">
                <a:hlinkClick r:id="rId4" tooltip="Joan Robinson"/>
              </a:rPr>
              <a:t>Joan Robinson</a:t>
            </a:r>
            <a:r>
              <a:rPr lang="pl-PL" sz="1800" smtClean="0"/>
              <a:t>. Posiada cechy zarówno </a:t>
            </a:r>
            <a:r>
              <a:rPr lang="pl-PL" sz="1800" u="sng" smtClean="0">
                <a:hlinkClick r:id="rId5" tooltip="Monopol"/>
              </a:rPr>
              <a:t>monopolu</a:t>
            </a:r>
            <a:r>
              <a:rPr lang="pl-PL" sz="1800" smtClean="0"/>
              <a:t> jak i </a:t>
            </a:r>
            <a:r>
              <a:rPr lang="pl-PL" sz="1800" u="sng" smtClean="0">
                <a:hlinkClick r:id="rId6" tooltip="Konkurencja (ekonomia)"/>
              </a:rPr>
              <a:t>konkurencji</a:t>
            </a:r>
            <a:r>
              <a:rPr lang="pl-PL" sz="1800" smtClean="0"/>
              <a:t>. Konkurencja monopolistyczna charakteryzuje się tym, że na rynku współzawodniczy wiele przedsiębiorstw i nie istnieją </a:t>
            </a:r>
            <a:r>
              <a:rPr lang="pl-PL" sz="1800" u="sng" smtClean="0">
                <a:hlinkClick r:id="rId7" tooltip="Bariery wejścia"/>
              </a:rPr>
              <a:t>bariery wejścia</a:t>
            </a:r>
            <a:r>
              <a:rPr lang="pl-PL" sz="1800" smtClean="0"/>
              <a:t> ani </a:t>
            </a:r>
            <a:r>
              <a:rPr lang="pl-PL" sz="1800" u="sng" smtClean="0">
                <a:hlinkClick r:id="rId8" tooltip="Bariera wyjścia"/>
              </a:rPr>
              <a:t>bariery wyjścia</a:t>
            </a:r>
            <a:r>
              <a:rPr lang="pl-PL" sz="1800" smtClean="0"/>
              <a:t>, podobnie jak w konkurencji. Z drugiej strony produkty wytwarzane przez firmy są niejednorodne, dzięki czemu </a:t>
            </a:r>
            <a:r>
              <a:rPr lang="pl-PL" sz="1800" u="sng" smtClean="0">
                <a:hlinkClick r:id="rId9" tooltip="Krzywa popytu"/>
              </a:rPr>
              <a:t>krzywa popytu</a:t>
            </a:r>
            <a:r>
              <a:rPr lang="pl-PL" sz="1800" smtClean="0"/>
              <a:t> na produkt każdej z firm jest malejąca. Jest to cecha charakterystyczna dla monopolu i różni się od </a:t>
            </a:r>
            <a:r>
              <a:rPr lang="pl-PL" sz="1800" u="sng" smtClean="0">
                <a:hlinkClick r:id="rId10" tooltip="Konkurencja doskonała"/>
              </a:rPr>
              <a:t>konkurencji doskonałej</a:t>
            </a:r>
            <a:r>
              <a:rPr lang="pl-PL" sz="1800" smtClean="0"/>
              <a:t>, gdzie krzywa popytu jest pozioma. Mimo że firmy produkują zróżnicowane produkty, zakłada się, że struktura ich kosztów jest jednakowa. Model konkurencji monopolistycznej jest często częścią składową bardziej skomplikowanych modeli ekonomicznych. Przykładowo wykorzystuje się go zazwyczaj przy formułowaniu </a:t>
            </a:r>
            <a:r>
              <a:rPr lang="pl-PL" sz="1800" u="sng" smtClean="0">
                <a:hlinkClick r:id="rId11" tooltip="Endogeniczne modele wzrostu gospodarczego"/>
              </a:rPr>
              <a:t>endogenicznych modeli wzrostu gospodarczego</a:t>
            </a:r>
            <a:r>
              <a:rPr lang="pl-PL" sz="1800" smtClean="0"/>
              <a:t>.</a:t>
            </a:r>
          </a:p>
          <a:p>
            <a:endParaRPr lang="pl-PL" smtClean="0"/>
          </a:p>
        </p:txBody>
      </p:sp>
      <p:sp>
        <p:nvSpPr>
          <p:cNvPr id="10244" name="Symbol zastępczy numeru slajdu 3"/>
          <p:cNvSpPr>
            <a:spLocks noGrp="1"/>
          </p:cNvSpPr>
          <p:nvPr>
            <p:ph type="sldNum" sz="quarter" idx="12"/>
          </p:nvPr>
        </p:nvSpPr>
        <p:spPr>
          <a:noFill/>
        </p:spPr>
        <p:txBody>
          <a:bodyPr/>
          <a:lstStyle/>
          <a:p>
            <a:fld id="{BD775CEE-0584-46E6-A69E-769188578A2C}" type="slidenum">
              <a:rPr lang="pl-PL" smtClean="0"/>
              <a:pPr/>
              <a:t>9</a:t>
            </a:fld>
            <a:endParaRPr lang="pl-PL" smtClean="0"/>
          </a:p>
        </p:txBody>
      </p:sp>
    </p:spTree>
  </p:cSld>
  <p:clrMapOvr>
    <a:masterClrMapping/>
  </p:clrMapOvr>
</p:sld>
</file>

<file path=ppt/theme/theme1.xml><?xml version="1.0" encoding="utf-8"?>
<a:theme xmlns:a="http://schemas.openxmlformats.org/drawingml/2006/main" name="Projekt domyślny">
  <a:themeElements>
    <a:clrScheme name="Projekt domyślny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Projekt domyślny">
      <a:majorFont>
        <a:latin typeface="Arial"/>
        <a:ea typeface=""/>
        <a:cs typeface=""/>
      </a:majorFont>
      <a:minorFont>
        <a:latin typeface="Arial"/>
        <a:ea typeface=""/>
        <a:cs typeface=""/>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Projekt domyślny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rojekt domyślny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Projekt domyślny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Projekt domyślny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Projekt domyślny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Projekt domyślny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Projekt domyślny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Projekt domyślny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Projekt domyślny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Projekt domyślny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Projekt domyślny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Projekt domyślny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Motyw pakiet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1422</TotalTime>
  <Words>236</Words>
  <Application>Microsoft Office PowerPoint</Application>
  <PresentationFormat>Pokaz na ekranie (4:3)</PresentationFormat>
  <Paragraphs>129</Paragraphs>
  <Slides>35</Slides>
  <Notes>0</Notes>
  <HiddenSlides>0</HiddenSlides>
  <MMClips>0</MMClips>
  <ScaleCrop>false</ScaleCrop>
  <HeadingPairs>
    <vt:vector size="6" baseType="variant">
      <vt:variant>
        <vt:lpstr>Używane czcionki</vt:lpstr>
      </vt:variant>
      <vt:variant>
        <vt:i4>1</vt:i4>
      </vt:variant>
      <vt:variant>
        <vt:lpstr>Motyw</vt:lpstr>
      </vt:variant>
      <vt:variant>
        <vt:i4>1</vt:i4>
      </vt:variant>
      <vt:variant>
        <vt:lpstr>Tytuły slajdów</vt:lpstr>
      </vt:variant>
      <vt:variant>
        <vt:i4>35</vt:i4>
      </vt:variant>
    </vt:vector>
  </HeadingPairs>
  <TitlesOfParts>
    <vt:vector size="37" baseType="lpstr">
      <vt:lpstr>Arial</vt:lpstr>
      <vt:lpstr>Projekt domyślny</vt:lpstr>
      <vt:lpstr> Teorie popytowo-podażowe / wzajemnego popytu, podobieństwa preferencji, zróżnicowania produktu </vt:lpstr>
      <vt:lpstr>Slajd 2</vt:lpstr>
      <vt:lpstr>Teoria wzajemnego popytu. </vt:lpstr>
      <vt:lpstr>Slajd 4</vt:lpstr>
      <vt:lpstr>Slajd 5</vt:lpstr>
      <vt:lpstr>Slajd 6</vt:lpstr>
      <vt:lpstr>Slajd 7</vt:lpstr>
      <vt:lpstr>Slajd 8</vt:lpstr>
      <vt:lpstr>Slajd 9</vt:lpstr>
      <vt:lpstr>Slajd 10</vt:lpstr>
      <vt:lpstr>Slajd 11</vt:lpstr>
      <vt:lpstr>Slajd 12</vt:lpstr>
      <vt:lpstr>Slajd 13</vt:lpstr>
      <vt:lpstr>Slajd 14</vt:lpstr>
      <vt:lpstr>Slajd 15</vt:lpstr>
      <vt:lpstr>Slajd 16</vt:lpstr>
      <vt:lpstr>Slajd 17</vt:lpstr>
      <vt:lpstr>Slajd 18</vt:lpstr>
      <vt:lpstr>Slajd 19</vt:lpstr>
      <vt:lpstr>Slajd 20</vt:lpstr>
      <vt:lpstr>Slajd 21</vt:lpstr>
      <vt:lpstr>Slajd 22</vt:lpstr>
      <vt:lpstr>Slajd 23</vt:lpstr>
      <vt:lpstr>Slajd 24</vt:lpstr>
      <vt:lpstr>Slajd 25</vt:lpstr>
      <vt:lpstr>Slajd 26</vt:lpstr>
      <vt:lpstr>Slajd 27</vt:lpstr>
      <vt:lpstr>Slajd 28</vt:lpstr>
      <vt:lpstr>Slajd 29</vt:lpstr>
      <vt:lpstr>Slajd 30</vt:lpstr>
      <vt:lpstr>Slajd 31</vt:lpstr>
      <vt:lpstr>Slajd 32</vt:lpstr>
      <vt:lpstr>Slajd 33</vt:lpstr>
      <vt:lpstr>Slajd 34</vt:lpstr>
      <vt:lpstr>Slajd 35</vt:lpstr>
    </vt:vector>
  </TitlesOfParts>
  <Company>SGH</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ALTERNATYWNE TEORIE</dc:title>
  <dc:creator>ss43894</dc:creator>
  <cp:lastModifiedBy>KatarzynaGodek</cp:lastModifiedBy>
  <cp:revision>57</cp:revision>
  <dcterms:created xsi:type="dcterms:W3CDTF">2007-11-13T13:49:27Z</dcterms:created>
  <dcterms:modified xsi:type="dcterms:W3CDTF">2021-10-08T10:44:52Z</dcterms:modified>
</cp:coreProperties>
</file>