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63" r:id="rId4"/>
    <p:sldId id="272" r:id="rId5"/>
    <p:sldId id="268" r:id="rId6"/>
    <p:sldId id="270" r:id="rId7"/>
    <p:sldId id="274" r:id="rId8"/>
    <p:sldId id="281" r:id="rId9"/>
    <p:sldId id="282" r:id="rId10"/>
    <p:sldId id="316" r:id="rId11"/>
    <p:sldId id="284" r:id="rId12"/>
    <p:sldId id="288" r:id="rId13"/>
    <p:sldId id="319" r:id="rId14"/>
    <p:sldId id="320" r:id="rId15"/>
    <p:sldId id="289" r:id="rId16"/>
    <p:sldId id="290" r:id="rId17"/>
    <p:sldId id="300" r:id="rId18"/>
    <p:sldId id="329" r:id="rId19"/>
    <p:sldId id="306" r:id="rId20"/>
    <p:sldId id="302" r:id="rId21"/>
    <p:sldId id="330" r:id="rId22"/>
  </p:sldIdLst>
  <p:sldSz cx="9144000" cy="6858000" type="screen4x3"/>
  <p:notesSz cx="6858000" cy="9144000"/>
  <p:defaultTex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pl-PL"/>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pl-PL"/>
          </a:p>
        </p:txBody>
      </p:sp>
      <p:sp>
        <p:nvSpPr>
          <p:cNvPr id="2355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pl-PL"/>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385373A-DA6B-433B-A9A1-14D53A07FFA9}" type="slidenum">
              <a:rPr lang="pl-PL"/>
              <a:pPr>
                <a:defRPr/>
              </a:pPr>
              <a:t>‹#›</a:t>
            </a:fld>
            <a:endParaRPr lang="pl-P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lvl1pPr>
              <a:defRPr/>
            </a:lvl1pPr>
          </a:lstStyle>
          <a:p>
            <a:pPr>
              <a:defRPr/>
            </a:pPr>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E3766E84-F8D3-4EE8-8CCD-A134C9948643}" type="slidenum">
              <a:rPr lang="pl-PL"/>
              <a:pPr>
                <a:defRPr/>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5DF8BC4F-A8E6-48BE-B1D0-9E50F4C396D3}" type="slidenum">
              <a:rPr lang="pl-PL"/>
              <a:pPr>
                <a:defRPr/>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EC4C9E66-B6C9-441B-82B5-ACA60CE3DAAA}" type="slidenum">
              <a:rPr lang="pl-PL"/>
              <a:pPr>
                <a:defRPr/>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80AA356A-15C3-4B23-9C0E-08F22DD13C74}" type="slidenum">
              <a:rPr lang="pl-PL"/>
              <a:pPr>
                <a:defRPr/>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pPr>
              <a:defRPr/>
            </a:pPr>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0D748242-BD68-4015-BC9C-1B8A59DD9657}" type="slidenum">
              <a:rPr lang="pl-PL"/>
              <a:pPr>
                <a:defRPr/>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3"/>
          <p:cNvSpPr>
            <a:spLocks noGrp="1"/>
          </p:cNvSpPr>
          <p:nvPr>
            <p:ph type="dt" sz="half" idx="10"/>
          </p:nvPr>
        </p:nvSpPr>
        <p:spPr/>
        <p:txBody>
          <a:bodyPr/>
          <a:lstStyle>
            <a:lvl1pPr>
              <a:defRPr/>
            </a:lvl1pPr>
          </a:lstStyle>
          <a:p>
            <a:pPr>
              <a:defRPr/>
            </a:pPr>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8B2E7ABF-D72E-4BA4-BF36-AAC057C3B737}" type="slidenum">
              <a:rPr lang="pl-PL"/>
              <a:pPr>
                <a:defRPr/>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3"/>
          <p:cNvSpPr>
            <a:spLocks noGrp="1"/>
          </p:cNvSpPr>
          <p:nvPr>
            <p:ph type="dt" sz="half" idx="10"/>
          </p:nvPr>
        </p:nvSpPr>
        <p:spPr/>
        <p:txBody>
          <a:bodyPr/>
          <a:lstStyle>
            <a:lvl1pPr>
              <a:defRPr/>
            </a:lvl1pPr>
          </a:lstStyle>
          <a:p>
            <a:pPr>
              <a:defRPr/>
            </a:pPr>
            <a:endParaRPr lang="pl-PL"/>
          </a:p>
        </p:txBody>
      </p:sp>
      <p:sp>
        <p:nvSpPr>
          <p:cNvPr id="8" name="Symbol zastępczy stopki 4"/>
          <p:cNvSpPr>
            <a:spLocks noGrp="1"/>
          </p:cNvSpPr>
          <p:nvPr>
            <p:ph type="ftr" sz="quarter" idx="11"/>
          </p:nvPr>
        </p:nvSpPr>
        <p:spPr/>
        <p:txBody>
          <a:bodyPr/>
          <a:lstStyle>
            <a:lvl1pPr>
              <a:defRPr/>
            </a:lvl1pPr>
          </a:lstStyle>
          <a:p>
            <a:pPr>
              <a:defRPr/>
            </a:pPr>
            <a:endParaRPr lang="pl-PL"/>
          </a:p>
        </p:txBody>
      </p:sp>
      <p:sp>
        <p:nvSpPr>
          <p:cNvPr id="9" name="Symbol zastępczy numeru slajdu 5"/>
          <p:cNvSpPr>
            <a:spLocks noGrp="1"/>
          </p:cNvSpPr>
          <p:nvPr>
            <p:ph type="sldNum" sz="quarter" idx="12"/>
          </p:nvPr>
        </p:nvSpPr>
        <p:spPr/>
        <p:txBody>
          <a:bodyPr/>
          <a:lstStyle>
            <a:lvl1pPr>
              <a:defRPr/>
            </a:lvl1pPr>
          </a:lstStyle>
          <a:p>
            <a:pPr>
              <a:defRPr/>
            </a:pPr>
            <a:fld id="{63A3E9F5-05FC-45E3-AE94-1C0D5D4D3D0F}" type="slidenum">
              <a:rPr lang="pl-PL"/>
              <a:pPr>
                <a:defRPr/>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3"/>
          <p:cNvSpPr>
            <a:spLocks noGrp="1"/>
          </p:cNvSpPr>
          <p:nvPr>
            <p:ph type="dt" sz="half" idx="10"/>
          </p:nvPr>
        </p:nvSpPr>
        <p:spPr/>
        <p:txBody>
          <a:bodyPr/>
          <a:lstStyle>
            <a:lvl1pPr>
              <a:defRPr/>
            </a:lvl1pPr>
          </a:lstStyle>
          <a:p>
            <a:pPr>
              <a:defRPr/>
            </a:pPr>
            <a:endParaRPr lang="pl-PL"/>
          </a:p>
        </p:txBody>
      </p:sp>
      <p:sp>
        <p:nvSpPr>
          <p:cNvPr id="4" name="Symbol zastępczy stopki 4"/>
          <p:cNvSpPr>
            <a:spLocks noGrp="1"/>
          </p:cNvSpPr>
          <p:nvPr>
            <p:ph type="ftr" sz="quarter" idx="11"/>
          </p:nvPr>
        </p:nvSpPr>
        <p:spPr/>
        <p:txBody>
          <a:bodyPr/>
          <a:lstStyle>
            <a:lvl1pPr>
              <a:defRPr/>
            </a:lvl1pPr>
          </a:lstStyle>
          <a:p>
            <a:pPr>
              <a:defRPr/>
            </a:pPr>
            <a:endParaRPr lang="pl-PL"/>
          </a:p>
        </p:txBody>
      </p:sp>
      <p:sp>
        <p:nvSpPr>
          <p:cNvPr id="5" name="Symbol zastępczy numeru slajdu 5"/>
          <p:cNvSpPr>
            <a:spLocks noGrp="1"/>
          </p:cNvSpPr>
          <p:nvPr>
            <p:ph type="sldNum" sz="quarter" idx="12"/>
          </p:nvPr>
        </p:nvSpPr>
        <p:spPr/>
        <p:txBody>
          <a:bodyPr/>
          <a:lstStyle>
            <a:lvl1pPr>
              <a:defRPr/>
            </a:lvl1pPr>
          </a:lstStyle>
          <a:p>
            <a:pPr>
              <a:defRPr/>
            </a:pPr>
            <a:fld id="{4474BE99-6573-4410-9C2F-EF5DDB6C8C96}" type="slidenum">
              <a:rPr lang="pl-PL"/>
              <a:pPr>
                <a:defRPr/>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p:cNvSpPr>
            <a:spLocks noGrp="1"/>
          </p:cNvSpPr>
          <p:nvPr>
            <p:ph type="dt" sz="half" idx="10"/>
          </p:nvPr>
        </p:nvSpPr>
        <p:spPr/>
        <p:txBody>
          <a:bodyPr/>
          <a:lstStyle>
            <a:lvl1pPr>
              <a:defRPr/>
            </a:lvl1pPr>
          </a:lstStyle>
          <a:p>
            <a:pPr>
              <a:defRPr/>
            </a:pPr>
            <a:endParaRPr lang="pl-PL"/>
          </a:p>
        </p:txBody>
      </p:sp>
      <p:sp>
        <p:nvSpPr>
          <p:cNvPr id="3" name="Symbol zastępczy stopki 4"/>
          <p:cNvSpPr>
            <a:spLocks noGrp="1"/>
          </p:cNvSpPr>
          <p:nvPr>
            <p:ph type="ftr" sz="quarter" idx="11"/>
          </p:nvPr>
        </p:nvSpPr>
        <p:spPr/>
        <p:txBody>
          <a:bodyPr/>
          <a:lstStyle>
            <a:lvl1pPr>
              <a:defRPr/>
            </a:lvl1pPr>
          </a:lstStyle>
          <a:p>
            <a:pPr>
              <a:defRPr/>
            </a:pPr>
            <a:endParaRPr lang="pl-PL"/>
          </a:p>
        </p:txBody>
      </p:sp>
      <p:sp>
        <p:nvSpPr>
          <p:cNvPr id="4" name="Symbol zastępczy numeru slajdu 5"/>
          <p:cNvSpPr>
            <a:spLocks noGrp="1"/>
          </p:cNvSpPr>
          <p:nvPr>
            <p:ph type="sldNum" sz="quarter" idx="12"/>
          </p:nvPr>
        </p:nvSpPr>
        <p:spPr/>
        <p:txBody>
          <a:bodyPr/>
          <a:lstStyle>
            <a:lvl1pPr>
              <a:defRPr/>
            </a:lvl1pPr>
          </a:lstStyle>
          <a:p>
            <a:pPr>
              <a:defRPr/>
            </a:pPr>
            <a:fld id="{768DD3C6-71D0-4E31-AA24-B04A745F7811}" type="slidenum">
              <a:rPr lang="pl-PL"/>
              <a:pPr>
                <a:defRPr/>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D962BFFF-BDB1-47DC-BE56-5D7D03966415}" type="slidenum">
              <a:rPr lang="pl-PL"/>
              <a:pPr>
                <a:defRPr/>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E674C87B-FC63-4757-8FF5-3F90B3562910}" type="slidenum">
              <a:rPr lang="pl-PL"/>
              <a:pPr>
                <a:defRPr/>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Symbol zastępczy tytuł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p>
        </p:txBody>
      </p:sp>
      <p:sp>
        <p:nvSpPr>
          <p:cNvPr id="2051" name="Symbol zastępczy tekst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CF86099-A460-4EC8-888C-46D35E997EC0}"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2400" y="2130425"/>
            <a:ext cx="8839200" cy="1470025"/>
          </a:xfrm>
        </p:spPr>
        <p:txBody>
          <a:bodyPr rtlCol="0">
            <a:normAutofit fontScale="90000"/>
          </a:bodyPr>
          <a:lstStyle/>
          <a:p>
            <a:pPr eaLnBrk="1" fontAlgn="auto" hangingPunct="1">
              <a:spcAft>
                <a:spcPts val="0"/>
              </a:spcAft>
              <a:defRPr/>
            </a:pPr>
            <a:r>
              <a:rPr lang="pl-PL" sz="2000" b="1" i="1" dirty="0" smtClean="0">
                <a:solidFill>
                  <a:schemeClr val="accent2"/>
                </a:solidFill>
                <a:effectLst>
                  <a:outerShdw blurRad="38100" dist="38100" dir="2700000" algn="tl">
                    <a:srgbClr val="000000"/>
                  </a:outerShdw>
                </a:effectLst>
              </a:rPr>
              <a:t/>
            </a:r>
            <a:br>
              <a:rPr lang="pl-PL" sz="2000" b="1" i="1" dirty="0" smtClean="0">
                <a:solidFill>
                  <a:schemeClr val="accent2"/>
                </a:solidFill>
                <a:effectLst>
                  <a:outerShdw blurRad="38100" dist="38100" dir="2700000" algn="tl">
                    <a:srgbClr val="000000"/>
                  </a:outerShdw>
                </a:effectLst>
              </a:rPr>
            </a:br>
            <a:r>
              <a:rPr lang="pl-PL" sz="2000" b="1" i="1" dirty="0" smtClean="0">
                <a:solidFill>
                  <a:schemeClr val="accent2"/>
                </a:solidFill>
                <a:effectLst>
                  <a:outerShdw blurRad="38100" dist="38100" dir="2700000" algn="tl">
                    <a:srgbClr val="000000"/>
                  </a:outerShdw>
                </a:effectLst>
              </a:rPr>
              <a:t/>
            </a:r>
            <a:br>
              <a:rPr lang="pl-PL" sz="2000" b="1" i="1" dirty="0" smtClean="0">
                <a:solidFill>
                  <a:schemeClr val="accent2"/>
                </a:solidFill>
                <a:effectLst>
                  <a:outerShdw blurRad="38100" dist="38100" dir="2700000" algn="tl">
                    <a:srgbClr val="000000"/>
                  </a:outerShdw>
                </a:effectLst>
              </a:rPr>
            </a:br>
            <a:r>
              <a:rPr lang="pl-PL" sz="2000" b="1" i="1" dirty="0" smtClean="0">
                <a:solidFill>
                  <a:schemeClr val="accent2"/>
                </a:solidFill>
                <a:effectLst>
                  <a:outerShdw blurRad="38100" dist="38100" dir="2700000" algn="tl">
                    <a:srgbClr val="000000"/>
                  </a:outerShdw>
                </a:effectLst>
              </a:rPr>
              <a:t> </a:t>
            </a:r>
            <a:br>
              <a:rPr lang="pl-PL" sz="2000" b="1" i="1" dirty="0" smtClean="0">
                <a:solidFill>
                  <a:schemeClr val="accent2"/>
                </a:solidFill>
                <a:effectLst>
                  <a:outerShdw blurRad="38100" dist="38100" dir="2700000" algn="tl">
                    <a:srgbClr val="000000"/>
                  </a:outerShdw>
                </a:effectLst>
              </a:rPr>
            </a:br>
            <a:r>
              <a:rPr lang="pl-PL" sz="2000" b="1" i="1" dirty="0" smtClean="0">
                <a:solidFill>
                  <a:schemeClr val="accent2"/>
                </a:solidFill>
                <a:effectLst>
                  <a:outerShdw blurRad="38100" dist="38100" dir="2700000" algn="tl">
                    <a:srgbClr val="000000"/>
                  </a:outerShdw>
                </a:effectLst>
              </a:rPr>
              <a:t/>
            </a:r>
            <a:br>
              <a:rPr lang="pl-PL" sz="2000" b="1" i="1" dirty="0" smtClean="0">
                <a:solidFill>
                  <a:schemeClr val="accent2"/>
                </a:solidFill>
                <a:effectLst>
                  <a:outerShdw blurRad="38100" dist="38100" dir="2700000" algn="tl">
                    <a:srgbClr val="000000"/>
                  </a:outerShdw>
                </a:effectLst>
              </a:rPr>
            </a:br>
            <a:r>
              <a:rPr lang="pl-PL" sz="4800" b="1" i="1" dirty="0" smtClean="0">
                <a:latin typeface="Times New Roman" charset="0"/>
              </a:rPr>
              <a:t>TEORETYCZNE KONCEPCJE </a:t>
            </a:r>
            <a:r>
              <a:rPr lang="pl-PL" sz="5400" b="1" i="1" dirty="0" smtClean="0">
                <a:latin typeface="Times New Roman" charset="0"/>
              </a:rPr>
              <a:t>KORPORACJI</a:t>
            </a:r>
            <a:br>
              <a:rPr lang="pl-PL" sz="5400" b="1" i="1" dirty="0" smtClean="0">
                <a:latin typeface="Times New Roman" charset="0"/>
              </a:rPr>
            </a:br>
            <a:r>
              <a:rPr lang="pl-PL" sz="5400" b="1" i="1" dirty="0" smtClean="0">
                <a:latin typeface="Times New Roman" charset="0"/>
              </a:rPr>
              <a:t>      TRANSNARODOWYCH </a:t>
            </a:r>
            <a:r>
              <a:rPr lang="pl-PL" sz="4000" b="1" i="1" dirty="0" smtClean="0">
                <a:latin typeface="Times New Roman" charset="0"/>
              </a:rPr>
              <a:t/>
            </a:r>
            <a:br>
              <a:rPr lang="pl-PL" sz="4000" b="1" i="1" dirty="0" smtClean="0">
                <a:latin typeface="Times New Roman" charset="0"/>
              </a:rPr>
            </a:br>
            <a:r>
              <a:rPr lang="pl-PL" b="1" i="1" dirty="0" smtClean="0">
                <a:latin typeface="Times New Roman" charset="0"/>
              </a:rPr>
              <a:t>I BEZPOŚREDNICH INWESTYCJI</a:t>
            </a:r>
            <a:br>
              <a:rPr lang="pl-PL" b="1" i="1" dirty="0" smtClean="0">
                <a:latin typeface="Times New Roman" charset="0"/>
              </a:rPr>
            </a:br>
            <a:r>
              <a:rPr lang="pl-PL" b="1" i="1" dirty="0" smtClean="0">
                <a:latin typeface="Times New Roman" charset="0"/>
              </a:rPr>
              <a:t>      ZAGRANICZNYCH</a:t>
            </a:r>
            <a:r>
              <a:rPr lang="pl-PL" b="1" i="1" dirty="0" smtClean="0">
                <a:effectLst>
                  <a:outerShdw blurRad="38100" dist="38100" dir="2700000" algn="tl">
                    <a:srgbClr val="FFFFFF"/>
                  </a:outerShdw>
                </a:effectLst>
              </a:rPr>
              <a:t> </a:t>
            </a:r>
            <a:br>
              <a:rPr lang="pl-PL" b="1" i="1" dirty="0" smtClean="0">
                <a:effectLst>
                  <a:outerShdw blurRad="38100" dist="38100" dir="2700000" algn="tl">
                    <a:srgbClr val="FFFFFF"/>
                  </a:outerShdw>
                </a:effectLst>
              </a:rPr>
            </a:br>
            <a:r>
              <a:rPr lang="pl-PL" sz="3600" b="1" dirty="0" smtClean="0">
                <a:effectLst>
                  <a:outerShdw blurRad="38100" dist="38100" dir="2700000" algn="tl">
                    <a:srgbClr val="FFFFFF"/>
                  </a:outerShdw>
                </a:effectLst>
              </a:rPr>
              <a:t/>
            </a:r>
            <a:br>
              <a:rPr lang="pl-PL" sz="3600" b="1" dirty="0" smtClean="0">
                <a:effectLst>
                  <a:outerShdw blurRad="38100" dist="38100" dir="2700000" algn="tl">
                    <a:srgbClr val="FFFFFF"/>
                  </a:outerShdw>
                </a:effectLst>
              </a:rPr>
            </a:br>
            <a:r>
              <a:rPr lang="pl-PL" sz="3600" b="1" dirty="0" smtClean="0">
                <a:effectLst>
                  <a:outerShdw blurRad="38100" dist="38100" dir="2700000" algn="tl">
                    <a:srgbClr val="FFFFFF"/>
                  </a:outerShdw>
                </a:effectLst>
              </a:rPr>
              <a:t/>
            </a:r>
            <a:br>
              <a:rPr lang="pl-PL" sz="3600" b="1" dirty="0" smtClean="0">
                <a:effectLst>
                  <a:outerShdw blurRad="38100" dist="38100" dir="2700000" algn="tl">
                    <a:srgbClr val="FFFFFF"/>
                  </a:outerShdw>
                </a:effectLst>
              </a:rPr>
            </a:br>
            <a:endParaRPr lang="pl-PL" sz="1800" b="1"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04800" y="274638"/>
            <a:ext cx="8610600" cy="1173162"/>
          </a:xfrm>
        </p:spPr>
        <p:txBody>
          <a:bodyPr/>
          <a:lstStyle/>
          <a:p>
            <a:pPr marL="838200" indent="-838200" eaLnBrk="1" hangingPunct="1"/>
            <a:r>
              <a:rPr lang="pl-PL" sz="3200" b="1" smtClean="0">
                <a:latin typeface="Times New Roman" charset="0"/>
              </a:rPr>
              <a:t>Koncepcja zależności przepływów BIZ  </a:t>
            </a:r>
            <a:br>
              <a:rPr lang="pl-PL" sz="3200" b="1" smtClean="0">
                <a:latin typeface="Times New Roman" charset="0"/>
              </a:rPr>
            </a:br>
            <a:r>
              <a:rPr lang="pl-PL" sz="3200" b="1" smtClean="0">
                <a:latin typeface="Times New Roman" charset="0"/>
              </a:rPr>
              <a:t>od etapu rozwoju gospodarki narodowej według T. Ozawy (A)</a:t>
            </a:r>
          </a:p>
        </p:txBody>
      </p:sp>
      <p:sp>
        <p:nvSpPr>
          <p:cNvPr id="12291" name="Rectangle 3"/>
          <p:cNvSpPr>
            <a:spLocks noGrp="1" noChangeArrowheads="1"/>
          </p:cNvSpPr>
          <p:nvPr>
            <p:ph idx="1"/>
          </p:nvPr>
        </p:nvSpPr>
        <p:spPr>
          <a:xfrm>
            <a:off x="152400" y="1600200"/>
            <a:ext cx="8763000" cy="4876800"/>
          </a:xfrm>
        </p:spPr>
        <p:txBody>
          <a:bodyPr/>
          <a:lstStyle/>
          <a:p>
            <a:pPr algn="just" eaLnBrk="1" hangingPunct="1">
              <a:lnSpc>
                <a:spcPct val="90000"/>
              </a:lnSpc>
            </a:pPr>
            <a:r>
              <a:rPr lang="pl-PL" sz="1800" smtClean="0">
                <a:latin typeface="Times New Roman" charset="0"/>
              </a:rPr>
              <a:t>Za punkt wyjścia swej analizy inny japoński ekonomista T. Ozawa przyjął (w 1992 r.) zaproponowaną wcześniej przez M. Portera (w 1990 r.) klasyfikację różnych krajów według czterech etapów rozwoju ich gospodarek narodowych:</a:t>
            </a:r>
          </a:p>
          <a:p>
            <a:pPr algn="just" eaLnBrk="1" hangingPunct="1">
              <a:lnSpc>
                <a:spcPct val="90000"/>
              </a:lnSpc>
              <a:buFontTx/>
              <a:buNone/>
            </a:pPr>
            <a:r>
              <a:rPr lang="pl-PL" sz="1800" smtClean="0">
                <a:latin typeface="Times New Roman" charset="0"/>
              </a:rPr>
              <a:t>	1) faza rozwoju napędzanego przez czynniki podstawowe, tj. pracę i surowce</a:t>
            </a:r>
          </a:p>
          <a:p>
            <a:pPr algn="just" eaLnBrk="1" hangingPunct="1">
              <a:lnSpc>
                <a:spcPct val="90000"/>
              </a:lnSpc>
              <a:buFontTx/>
              <a:buNone/>
            </a:pPr>
            <a:r>
              <a:rPr lang="pl-PL" sz="1800" smtClean="0">
                <a:latin typeface="Times New Roman" charset="0"/>
              </a:rPr>
              <a:t>          (</a:t>
            </a:r>
            <a:r>
              <a:rPr lang="pl-PL" sz="1800" i="1" smtClean="0">
                <a:latin typeface="Times New Roman" charset="0"/>
              </a:rPr>
              <a:t>factor-driven stage</a:t>
            </a:r>
            <a:r>
              <a:rPr lang="pl-PL" sz="1800" smtClean="0">
                <a:latin typeface="Times New Roman" charset="0"/>
              </a:rPr>
              <a:t>),</a:t>
            </a:r>
          </a:p>
          <a:p>
            <a:pPr algn="just" eaLnBrk="1" hangingPunct="1">
              <a:lnSpc>
                <a:spcPct val="90000"/>
              </a:lnSpc>
              <a:buFontTx/>
              <a:buNone/>
            </a:pPr>
            <a:r>
              <a:rPr lang="pl-PL" sz="1800" smtClean="0">
                <a:latin typeface="Times New Roman" charset="0"/>
              </a:rPr>
              <a:t>	2) etap rozwoju napędzanego przez akumulację kapitału i  inwestycje </a:t>
            </a:r>
          </a:p>
          <a:p>
            <a:pPr algn="just" eaLnBrk="1" hangingPunct="1">
              <a:lnSpc>
                <a:spcPct val="90000"/>
              </a:lnSpc>
              <a:buFontTx/>
              <a:buNone/>
            </a:pPr>
            <a:r>
              <a:rPr lang="pl-PL" sz="1800" smtClean="0">
                <a:latin typeface="Times New Roman" charset="0"/>
              </a:rPr>
              <a:t>          (</a:t>
            </a:r>
            <a:r>
              <a:rPr lang="pl-PL" sz="1800" i="1" smtClean="0">
                <a:latin typeface="Times New Roman" charset="0"/>
              </a:rPr>
              <a:t>investment-driven stage</a:t>
            </a:r>
            <a:r>
              <a:rPr lang="pl-PL" sz="1800" smtClean="0">
                <a:latin typeface="Times New Roman" charset="0"/>
              </a:rPr>
              <a:t>),</a:t>
            </a:r>
          </a:p>
          <a:p>
            <a:pPr algn="just" eaLnBrk="1" hangingPunct="1">
              <a:lnSpc>
                <a:spcPct val="90000"/>
              </a:lnSpc>
              <a:buFontTx/>
              <a:buNone/>
            </a:pPr>
            <a:r>
              <a:rPr lang="pl-PL" sz="1800" smtClean="0">
                <a:latin typeface="Times New Roman" charset="0"/>
              </a:rPr>
              <a:t>	3) faza rozwoju napędzanego przez innowacje techniczne (</a:t>
            </a:r>
            <a:r>
              <a:rPr lang="pl-PL" sz="1800" i="1" smtClean="0">
                <a:latin typeface="Times New Roman" charset="0"/>
              </a:rPr>
              <a:t>innovation-driven stage</a:t>
            </a:r>
            <a:r>
              <a:rPr lang="pl-PL" sz="1800" smtClean="0">
                <a:latin typeface="Times New Roman" charset="0"/>
              </a:rPr>
              <a:t>),</a:t>
            </a:r>
          </a:p>
          <a:p>
            <a:pPr algn="just" eaLnBrk="1" hangingPunct="1">
              <a:lnSpc>
                <a:spcPct val="90000"/>
              </a:lnSpc>
              <a:buFontTx/>
              <a:buNone/>
            </a:pPr>
            <a:r>
              <a:rPr lang="pl-PL" sz="1800" smtClean="0">
                <a:latin typeface="Times New Roman" charset="0"/>
              </a:rPr>
              <a:t>	4) faza rozwoju napędzanego przez dobrobyt (</a:t>
            </a:r>
            <a:r>
              <a:rPr lang="pl-PL" sz="1800" i="1" smtClean="0">
                <a:latin typeface="Times New Roman" charset="0"/>
              </a:rPr>
              <a:t>wealth-driven stage</a:t>
            </a:r>
            <a:r>
              <a:rPr lang="pl-PL" sz="1800" smtClean="0">
                <a:latin typeface="Times New Roman" charset="0"/>
              </a:rPr>
              <a:t>).</a:t>
            </a:r>
          </a:p>
          <a:p>
            <a:pPr algn="just" eaLnBrk="1" hangingPunct="1">
              <a:lnSpc>
                <a:spcPct val="90000"/>
              </a:lnSpc>
            </a:pPr>
            <a:r>
              <a:rPr lang="pl-PL" sz="1800" smtClean="0">
                <a:latin typeface="Times New Roman" charset="0"/>
              </a:rPr>
              <a:t>Według Ozawy, w praktyce występuje ewolucja kierunków geograficznych i struktury sektorowej przepływów BIZ wraz z przechodzeniem od niższych do wyższych etapów rozwoju gospodarki narodowej poszczególnych krajów. </a:t>
            </a:r>
          </a:p>
        </p:txBody>
      </p:sp>
      <p:sp>
        <p:nvSpPr>
          <p:cNvPr id="2" name="Symbol zastępczy numeru slajdu 5"/>
          <p:cNvSpPr>
            <a:spLocks noGrp="1"/>
          </p:cNvSpPr>
          <p:nvPr>
            <p:ph type="sldNum" sz="quarter" idx="12"/>
          </p:nvPr>
        </p:nvSpPr>
        <p:spPr/>
        <p:txBody>
          <a:bodyPr/>
          <a:lstStyle/>
          <a:p>
            <a:pPr>
              <a:defRPr/>
            </a:pPr>
            <a:fld id="{0A605BDA-7078-4154-BCCE-E1E5CD90CCF8}" type="slidenum">
              <a:rPr lang="pl-PL"/>
              <a:pPr>
                <a:defRPr/>
              </a:pPr>
              <a:t>10</a:t>
            </a:fld>
            <a:endParaRPr lang="pl-PL"/>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52400" y="304800"/>
            <a:ext cx="8839200" cy="715963"/>
          </a:xfrm>
        </p:spPr>
        <p:txBody>
          <a:bodyPr/>
          <a:lstStyle/>
          <a:p>
            <a:pPr marL="838200" indent="-838200" eaLnBrk="1" hangingPunct="1"/>
            <a:r>
              <a:rPr lang="pl-PL" sz="2800" b="1" smtClean="0">
                <a:latin typeface="Times New Roman" charset="0"/>
              </a:rPr>
              <a:t>WYBRANE  TEORIE  UMIĘDZYNARODOWIENIA  DZIAŁALNOŚCI  PRZEDSIĘBIORSTW</a:t>
            </a:r>
            <a:endParaRPr lang="pl-PL" sz="3200" b="1" smtClean="0">
              <a:latin typeface="Times New Roman" charset="0"/>
            </a:endParaRPr>
          </a:p>
        </p:txBody>
      </p:sp>
      <p:sp>
        <p:nvSpPr>
          <p:cNvPr id="13315" name="Rectangle 3"/>
          <p:cNvSpPr>
            <a:spLocks noGrp="1" noChangeArrowheads="1"/>
          </p:cNvSpPr>
          <p:nvPr>
            <p:ph idx="1"/>
          </p:nvPr>
        </p:nvSpPr>
        <p:spPr>
          <a:xfrm>
            <a:off x="228600" y="1196975"/>
            <a:ext cx="8915400" cy="5280025"/>
          </a:xfrm>
        </p:spPr>
        <p:txBody>
          <a:bodyPr/>
          <a:lstStyle/>
          <a:p>
            <a:pPr algn="just" eaLnBrk="1" hangingPunct="1">
              <a:lnSpc>
                <a:spcPct val="90000"/>
              </a:lnSpc>
            </a:pPr>
            <a:r>
              <a:rPr lang="pl-PL" sz="2000" smtClean="0">
                <a:latin typeface="Times New Roman" charset="0"/>
              </a:rPr>
              <a:t>Zaliczane do tej grupy teorie, które próbują wyjaśnić determinanty działalności KTN (a w szczególności przyczyny podejmowania przez nie BIZ), zwane też są teoriami produkcji międzynarodowej (J. Cieślik), teoriami mikroekonomicznymi (J. Misala), teoriami zakładającymi konkurencję niedoskonałą (tj. działanie w warunkach monopolu lub oligopolu – I.A. Moosa), czy wreszcie teoriami traktującymi BIZ jako zjawisko realne (K. Przybylska).</a:t>
            </a:r>
          </a:p>
          <a:p>
            <a:pPr algn="just" eaLnBrk="1" hangingPunct="1">
              <a:lnSpc>
                <a:spcPct val="90000"/>
              </a:lnSpc>
            </a:pPr>
            <a:r>
              <a:rPr lang="pl-PL" sz="2000" smtClean="0">
                <a:latin typeface="Times New Roman" charset="0"/>
              </a:rPr>
              <a:t>W ramach tej grupy teorii wyodrębnia się wiele koncepcji, które można podzielić – w ślad za K. Przybylską - na 3 podstawowe podgrupy:</a:t>
            </a:r>
          </a:p>
          <a:p>
            <a:pPr algn="just" eaLnBrk="1" hangingPunct="1">
              <a:lnSpc>
                <a:spcPct val="90000"/>
              </a:lnSpc>
              <a:buFontTx/>
              <a:buNone/>
            </a:pPr>
            <a:r>
              <a:rPr lang="pl-PL" sz="2000" smtClean="0">
                <a:latin typeface="Times New Roman" charset="0"/>
              </a:rPr>
              <a:t>	1) teorie przewag monopolistycznych KTN,</a:t>
            </a:r>
          </a:p>
          <a:p>
            <a:pPr algn="just" eaLnBrk="1" hangingPunct="1">
              <a:lnSpc>
                <a:spcPct val="90000"/>
              </a:lnSpc>
              <a:buFontTx/>
              <a:buNone/>
            </a:pPr>
            <a:r>
              <a:rPr lang="pl-PL" sz="2000" smtClean="0">
                <a:latin typeface="Times New Roman" charset="0"/>
              </a:rPr>
              <a:t>	2) teoria międzynarodowego cyklu życia produktu,</a:t>
            </a:r>
          </a:p>
          <a:p>
            <a:pPr algn="just" eaLnBrk="1" hangingPunct="1">
              <a:lnSpc>
                <a:spcPct val="90000"/>
              </a:lnSpc>
              <a:buFontTx/>
              <a:buNone/>
            </a:pPr>
            <a:r>
              <a:rPr lang="pl-PL" sz="2000" smtClean="0">
                <a:latin typeface="Times New Roman" charset="0"/>
              </a:rPr>
              <a:t>	3) teoria internalizacji działalności KTN.</a:t>
            </a:r>
          </a:p>
          <a:p>
            <a:pPr eaLnBrk="1" hangingPunct="1">
              <a:lnSpc>
                <a:spcPct val="90000"/>
              </a:lnSpc>
            </a:pPr>
            <a:endParaRPr lang="pl-PL" sz="2000" b="1" smtClean="0">
              <a:latin typeface="Times New Roman" charset="0"/>
            </a:endParaRPr>
          </a:p>
        </p:txBody>
      </p:sp>
      <p:sp>
        <p:nvSpPr>
          <p:cNvPr id="2" name="Symbol zastępczy numeru slajdu 5"/>
          <p:cNvSpPr>
            <a:spLocks noGrp="1"/>
          </p:cNvSpPr>
          <p:nvPr>
            <p:ph type="sldNum" sz="quarter" idx="12"/>
          </p:nvPr>
        </p:nvSpPr>
        <p:spPr/>
        <p:txBody>
          <a:bodyPr/>
          <a:lstStyle/>
          <a:p>
            <a:pPr>
              <a:defRPr/>
            </a:pPr>
            <a:fld id="{634A4C72-8899-421D-A392-A6569EF89BCF}" type="slidenum">
              <a:rPr lang="pl-PL"/>
              <a:pPr>
                <a:defRPr/>
              </a:pPr>
              <a:t>11</a:t>
            </a:fld>
            <a:endParaRPr lang="pl-PL"/>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04800" y="274638"/>
            <a:ext cx="8534400" cy="944562"/>
          </a:xfrm>
        </p:spPr>
        <p:txBody>
          <a:bodyPr/>
          <a:lstStyle/>
          <a:p>
            <a:pPr marL="838200" indent="-838200" eaLnBrk="1" hangingPunct="1"/>
            <a:r>
              <a:rPr lang="pl-PL" sz="3200" b="1" smtClean="0">
                <a:latin typeface="Times New Roman" charset="0"/>
              </a:rPr>
              <a:t>Teoria międzynarodowego cyklu życia </a:t>
            </a:r>
            <a:br>
              <a:rPr lang="pl-PL" sz="3200" b="1" smtClean="0">
                <a:latin typeface="Times New Roman" charset="0"/>
              </a:rPr>
            </a:br>
            <a:r>
              <a:rPr lang="pl-PL" sz="3200" b="1" smtClean="0">
                <a:latin typeface="Times New Roman" charset="0"/>
              </a:rPr>
              <a:t>produktu (A)</a:t>
            </a:r>
          </a:p>
        </p:txBody>
      </p:sp>
      <p:sp>
        <p:nvSpPr>
          <p:cNvPr id="14339" name="Rectangle 3"/>
          <p:cNvSpPr>
            <a:spLocks noGrp="1" noChangeArrowheads="1"/>
          </p:cNvSpPr>
          <p:nvPr>
            <p:ph idx="1"/>
          </p:nvPr>
        </p:nvSpPr>
        <p:spPr>
          <a:xfrm>
            <a:off x="250825" y="1295400"/>
            <a:ext cx="8713788" cy="5181600"/>
          </a:xfrm>
        </p:spPr>
        <p:txBody>
          <a:bodyPr/>
          <a:lstStyle/>
          <a:p>
            <a:pPr algn="just" eaLnBrk="1" hangingPunct="1">
              <a:lnSpc>
                <a:spcPct val="90000"/>
              </a:lnSpc>
            </a:pPr>
            <a:r>
              <a:rPr lang="pl-PL" sz="2000" smtClean="0">
                <a:latin typeface="Times New Roman" charset="0"/>
              </a:rPr>
              <a:t>Badania nad wpływem cyklu życia różnych produktów  na działalność międzynarodową przedsiębiorstw zapoczątkował H.V. Posner, który w roku  1961 opracował koncepcję opóźnienia naśladowczego (</a:t>
            </a:r>
            <a:r>
              <a:rPr lang="pl-PL" sz="2000" i="1" smtClean="0">
                <a:latin typeface="Times New Roman" charset="0"/>
              </a:rPr>
              <a:t>imitation leg</a:t>
            </a:r>
            <a:r>
              <a:rPr lang="pl-PL" sz="2000" smtClean="0">
                <a:latin typeface="Times New Roman" charset="0"/>
              </a:rPr>
              <a:t>), zwaną także teorią luki technologicznej. </a:t>
            </a:r>
          </a:p>
          <a:p>
            <a:pPr algn="just" eaLnBrk="1" hangingPunct="1">
              <a:lnSpc>
                <a:spcPct val="90000"/>
              </a:lnSpc>
            </a:pPr>
            <a:r>
              <a:rPr lang="pl-PL" sz="2000" smtClean="0">
                <a:latin typeface="Times New Roman" charset="0"/>
              </a:rPr>
              <a:t>W myśl tej koncepcji, przesłanką prowadzenia wymiany międzynarodowej może być istnienie odstępu czasowego między momentem  rozpoczęcia produkcji danego towaru w poszczególnych krajach.</a:t>
            </a:r>
          </a:p>
          <a:p>
            <a:pPr algn="just" eaLnBrk="1" hangingPunct="1">
              <a:lnSpc>
                <a:spcPct val="90000"/>
              </a:lnSpc>
            </a:pPr>
            <a:r>
              <a:rPr lang="pl-PL" sz="2000" smtClean="0">
                <a:latin typeface="Times New Roman" charset="0"/>
              </a:rPr>
              <a:t>Próbując wykorzystać tę koncepcję przede wszystkim do wyjaśnienia przyczyn handlu międzynarodowego artykułami przemysłowymi, Posner wprowadził dwa podstawowe pojęcia: opóźnienie popytu i opóźnienie reakcji. </a:t>
            </a:r>
          </a:p>
          <a:p>
            <a:pPr algn="just" eaLnBrk="1" hangingPunct="1">
              <a:lnSpc>
                <a:spcPct val="90000"/>
              </a:lnSpc>
            </a:pPr>
            <a:r>
              <a:rPr lang="pl-PL" sz="2000" smtClean="0">
                <a:latin typeface="Times New Roman" charset="0"/>
              </a:rPr>
              <a:t>Opóźnienie popytu jest równe – według Posnera – odstępowi czasu między pojawieniem się nowego towaru w kraju, który go jako pierwszy wyprodukował, a powstaniem popytu na ten nowy towar w jakimkolwiek drugim kraju.</a:t>
            </a:r>
          </a:p>
          <a:p>
            <a:pPr algn="just" eaLnBrk="1" hangingPunct="1">
              <a:lnSpc>
                <a:spcPct val="90000"/>
              </a:lnSpc>
            </a:pPr>
            <a:r>
              <a:rPr lang="pl-PL" sz="2000" smtClean="0">
                <a:latin typeface="Times New Roman" charset="0"/>
              </a:rPr>
              <a:t>Opóźnienie reakcji to odstęp czasu między powstaniem popytu na dany towar na rynku drugiego kraju a momentem podjęcia produkcji tego towaru przez miejscowych przedsiębiorców.</a:t>
            </a:r>
          </a:p>
        </p:txBody>
      </p:sp>
      <p:sp>
        <p:nvSpPr>
          <p:cNvPr id="2" name="Symbol zastępczy numeru slajdu 5"/>
          <p:cNvSpPr>
            <a:spLocks noGrp="1"/>
          </p:cNvSpPr>
          <p:nvPr>
            <p:ph type="sldNum" sz="quarter" idx="12"/>
          </p:nvPr>
        </p:nvSpPr>
        <p:spPr/>
        <p:txBody>
          <a:bodyPr/>
          <a:lstStyle/>
          <a:p>
            <a:pPr>
              <a:defRPr/>
            </a:pPr>
            <a:fld id="{84BA60FD-B16A-4931-BA4B-6CE44C29518C}" type="slidenum">
              <a:rPr lang="pl-PL"/>
              <a:pPr>
                <a:defRPr/>
              </a:pPr>
              <a:t>12</a:t>
            </a:fld>
            <a:endParaRPr lang="pl-PL"/>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04800" y="274638"/>
            <a:ext cx="8534400" cy="868362"/>
          </a:xfrm>
        </p:spPr>
        <p:txBody>
          <a:bodyPr/>
          <a:lstStyle/>
          <a:p>
            <a:pPr marL="838200" indent="-838200" eaLnBrk="1" hangingPunct="1"/>
            <a:r>
              <a:rPr lang="pl-PL" sz="3200" b="1" smtClean="0">
                <a:latin typeface="Times New Roman" charset="0"/>
              </a:rPr>
              <a:t>Teoria międzynarodowego cyklu życia </a:t>
            </a:r>
            <a:br>
              <a:rPr lang="pl-PL" sz="3200" b="1" smtClean="0">
                <a:latin typeface="Times New Roman" charset="0"/>
              </a:rPr>
            </a:br>
            <a:r>
              <a:rPr lang="pl-PL" sz="3200" b="1" smtClean="0">
                <a:latin typeface="Times New Roman" charset="0"/>
              </a:rPr>
              <a:t>produktu (B)</a:t>
            </a:r>
          </a:p>
        </p:txBody>
      </p:sp>
      <p:sp>
        <p:nvSpPr>
          <p:cNvPr id="15363" name="Rectangle 3"/>
          <p:cNvSpPr>
            <a:spLocks noGrp="1" noChangeArrowheads="1"/>
          </p:cNvSpPr>
          <p:nvPr>
            <p:ph idx="1"/>
          </p:nvPr>
        </p:nvSpPr>
        <p:spPr>
          <a:xfrm>
            <a:off x="152400" y="1295400"/>
            <a:ext cx="8991600" cy="5029200"/>
          </a:xfrm>
        </p:spPr>
        <p:txBody>
          <a:bodyPr/>
          <a:lstStyle/>
          <a:p>
            <a:pPr algn="just" eaLnBrk="1" hangingPunct="1">
              <a:lnSpc>
                <a:spcPct val="90000"/>
              </a:lnSpc>
            </a:pPr>
            <a:r>
              <a:rPr lang="pl-PL" sz="1800" smtClean="0">
                <a:latin typeface="Times New Roman" charset="0"/>
                <a:cs typeface="Times New Roman" charset="0"/>
              </a:rPr>
              <a:t>Posner twierdził, że eksport nowego towaru przez „ kraj-innowatora”  do innego kraju odbywa się w okresie równym różnicy między opóźnieniem popytu i opóźnieniem reakcji. BIZ alternatywą eksportu, jeśli występują bariery celne lub pazataryfowe w zakresie dostępu do rynków zagranicznych.</a:t>
            </a:r>
          </a:p>
          <a:p>
            <a:pPr algn="just" eaLnBrk="1" hangingPunct="1">
              <a:lnSpc>
                <a:spcPct val="90000"/>
              </a:lnSpc>
            </a:pPr>
            <a:r>
              <a:rPr lang="pl-PL" sz="1800" smtClean="0">
                <a:latin typeface="Times New Roman" charset="0"/>
                <a:cs typeface="Times New Roman" charset="0"/>
              </a:rPr>
              <a:t>Przykłady dóbr, których eksport wynikał z opóźnienia naśladowczego: sprzedaż po II wojnie światowej w krajach Europy Zachodniej amerykańskich pończoch elastycznych i tkanin syntetycznych; eksport do Polski w latach 60.  zagranicznych okryć z ortalionu i koszul męskich typu non-iron (po uruchomieniu produkcji własnej w naszym kraju import tych produktów został wstrzymany).  </a:t>
            </a:r>
            <a:endParaRPr lang="en-US" sz="1800" smtClean="0">
              <a:latin typeface="Times New Roman" charset="0"/>
              <a:cs typeface="Times New Roman" charset="0"/>
            </a:endParaRPr>
          </a:p>
          <a:p>
            <a:pPr algn="just" eaLnBrk="1" hangingPunct="1">
              <a:lnSpc>
                <a:spcPct val="90000"/>
              </a:lnSpc>
            </a:pPr>
            <a:r>
              <a:rPr lang="pl-PL" sz="1800" smtClean="0">
                <a:latin typeface="Times New Roman" charset="0"/>
                <a:cs typeface="Times New Roman" charset="0"/>
              </a:rPr>
              <a:t> Dorobek Posnera wykorzystany został w 1966 r. przez R. Vernona - uważanego powszechnie w światowej literaturze ekonomicznej za twórcę teorii międzynarodowego cyklu produkcji - do analizy nie tylko wymiany handlowej, ale także BIZ. Rozszerzone wersje tej teorii przedstawili również: S. Hirch i R. Shons (1975 - 1976 r.)</a:t>
            </a:r>
          </a:p>
          <a:p>
            <a:pPr algn="just" eaLnBrk="1" hangingPunct="1">
              <a:lnSpc>
                <a:spcPct val="90000"/>
              </a:lnSpc>
            </a:pPr>
            <a:r>
              <a:rPr lang="pl-PL" sz="1800" smtClean="0">
                <a:latin typeface="Times New Roman" charset="0"/>
                <a:cs typeface="Times New Roman" charset="0"/>
              </a:rPr>
              <a:t>Według powyższej koncepcji, cykl życia produktu obejmuje 3 główne fazy: </a:t>
            </a:r>
          </a:p>
          <a:p>
            <a:pPr algn="just" eaLnBrk="1" hangingPunct="1">
              <a:lnSpc>
                <a:spcPct val="90000"/>
              </a:lnSpc>
              <a:buFontTx/>
              <a:buNone/>
            </a:pPr>
            <a:r>
              <a:rPr lang="pl-PL" sz="1800" smtClean="0">
                <a:latin typeface="Times New Roman" charset="0"/>
                <a:cs typeface="Times New Roman" charset="0"/>
              </a:rPr>
              <a:t>	-- wstępną fazę produktu innowacyjnego, </a:t>
            </a:r>
          </a:p>
          <a:p>
            <a:pPr algn="just" eaLnBrk="1" hangingPunct="1">
              <a:lnSpc>
                <a:spcPct val="90000"/>
              </a:lnSpc>
              <a:buFontTx/>
              <a:buNone/>
            </a:pPr>
            <a:r>
              <a:rPr lang="pl-PL" sz="1800" smtClean="0">
                <a:latin typeface="Times New Roman" charset="0"/>
                <a:cs typeface="Times New Roman" charset="0"/>
              </a:rPr>
              <a:t>	-- fazę produktu dojrzałego,</a:t>
            </a:r>
          </a:p>
          <a:p>
            <a:pPr algn="just" eaLnBrk="1" hangingPunct="1">
              <a:lnSpc>
                <a:spcPct val="90000"/>
              </a:lnSpc>
              <a:buFontTx/>
              <a:buNone/>
            </a:pPr>
            <a:r>
              <a:rPr lang="pl-PL" sz="1800" smtClean="0">
                <a:latin typeface="Times New Roman" charset="0"/>
                <a:cs typeface="Times New Roman" charset="0"/>
              </a:rPr>
              <a:t>	-- fazę produktu standaryzowanego (zwana też fazą schyłkową).</a:t>
            </a:r>
          </a:p>
        </p:txBody>
      </p:sp>
      <p:sp>
        <p:nvSpPr>
          <p:cNvPr id="2" name="Symbol zastępczy numeru slajdu 5"/>
          <p:cNvSpPr>
            <a:spLocks noGrp="1"/>
          </p:cNvSpPr>
          <p:nvPr>
            <p:ph type="sldNum" sz="quarter" idx="12"/>
          </p:nvPr>
        </p:nvSpPr>
        <p:spPr/>
        <p:txBody>
          <a:bodyPr/>
          <a:lstStyle/>
          <a:p>
            <a:pPr>
              <a:defRPr/>
            </a:pPr>
            <a:fld id="{72C12571-9411-4176-8C26-28B3A5B9E931}" type="slidenum">
              <a:rPr lang="pl-PL"/>
              <a:pPr>
                <a:defRPr/>
              </a:pPr>
              <a:t>13</a:t>
            </a:fld>
            <a:endParaRPr lang="pl-PL"/>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04800" y="274638"/>
            <a:ext cx="8610600" cy="792162"/>
          </a:xfrm>
        </p:spPr>
        <p:txBody>
          <a:bodyPr/>
          <a:lstStyle/>
          <a:p>
            <a:pPr marL="838200" indent="-838200" eaLnBrk="1" hangingPunct="1"/>
            <a:r>
              <a:rPr lang="pl-PL" sz="3200" b="1" smtClean="0">
                <a:latin typeface="Times New Roman" charset="0"/>
              </a:rPr>
              <a:t>Teoria międzynarodowego cyklu życia </a:t>
            </a:r>
            <a:br>
              <a:rPr lang="pl-PL" sz="3200" b="1" smtClean="0">
                <a:latin typeface="Times New Roman" charset="0"/>
              </a:rPr>
            </a:br>
            <a:r>
              <a:rPr lang="pl-PL" sz="3200" b="1" smtClean="0">
                <a:latin typeface="Times New Roman" charset="0"/>
              </a:rPr>
              <a:t>produktu (C)</a:t>
            </a:r>
          </a:p>
        </p:txBody>
      </p:sp>
      <p:sp>
        <p:nvSpPr>
          <p:cNvPr id="16387" name="Rectangle 3"/>
          <p:cNvSpPr>
            <a:spLocks noGrp="1" noChangeArrowheads="1"/>
          </p:cNvSpPr>
          <p:nvPr>
            <p:ph idx="1"/>
          </p:nvPr>
        </p:nvSpPr>
        <p:spPr>
          <a:xfrm>
            <a:off x="250825" y="1371600"/>
            <a:ext cx="8713788" cy="5105400"/>
          </a:xfrm>
        </p:spPr>
        <p:txBody>
          <a:bodyPr/>
          <a:lstStyle/>
          <a:p>
            <a:pPr eaLnBrk="1" hangingPunct="1"/>
            <a:endParaRPr lang="pl-PL" sz="2400" b="1" u="sng" smtClean="0">
              <a:latin typeface="Times New Roman" charset="0"/>
            </a:endParaRPr>
          </a:p>
          <a:p>
            <a:pPr eaLnBrk="1" hangingPunct="1">
              <a:buFontTx/>
              <a:buNone/>
            </a:pPr>
            <a:endParaRPr lang="pl-PL" sz="2400" b="1" u="sng" smtClean="0">
              <a:latin typeface="Times New Roman" charset="0"/>
            </a:endParaRPr>
          </a:p>
          <a:p>
            <a:pPr eaLnBrk="1" hangingPunct="1"/>
            <a:endParaRPr lang="pl-PL" sz="2400" b="1" u="sng" smtClean="0">
              <a:latin typeface="Times New Roman" charset="0"/>
            </a:endParaRPr>
          </a:p>
          <a:p>
            <a:pPr eaLnBrk="1" hangingPunct="1"/>
            <a:endParaRPr lang="pl-PL" sz="2400" b="1" u="sng" smtClean="0">
              <a:latin typeface="Times New Roman" charset="0"/>
            </a:endParaRPr>
          </a:p>
          <a:p>
            <a:pPr eaLnBrk="1" hangingPunct="1"/>
            <a:endParaRPr lang="pl-PL" sz="2400" b="1" u="sng" smtClean="0">
              <a:latin typeface="Times New Roman" charset="0"/>
            </a:endParaRPr>
          </a:p>
          <a:p>
            <a:pPr eaLnBrk="1" hangingPunct="1"/>
            <a:endParaRPr lang="pl-PL" sz="2400" b="1" u="sng" smtClean="0">
              <a:latin typeface="Times New Roman" charset="0"/>
            </a:endParaRPr>
          </a:p>
          <a:p>
            <a:pPr eaLnBrk="1" hangingPunct="1"/>
            <a:endParaRPr lang="pl-PL" sz="2400" b="1" u="sng" smtClean="0">
              <a:latin typeface="Times New Roman" charset="0"/>
            </a:endParaRPr>
          </a:p>
          <a:p>
            <a:pPr eaLnBrk="1" hangingPunct="1"/>
            <a:endParaRPr lang="pl-PL" sz="2400" b="1" u="sng" smtClean="0">
              <a:latin typeface="Times New Roman" charset="0"/>
            </a:endParaRPr>
          </a:p>
          <a:p>
            <a:pPr eaLnBrk="1" hangingPunct="1"/>
            <a:endParaRPr lang="pl-PL" sz="2400" b="1" u="sng" smtClean="0">
              <a:latin typeface="Times New Roman" charset="0"/>
            </a:endParaRPr>
          </a:p>
        </p:txBody>
      </p:sp>
      <p:sp>
        <p:nvSpPr>
          <p:cNvPr id="2" name="Symbol zastępczy numeru slajdu 5"/>
          <p:cNvSpPr>
            <a:spLocks noGrp="1"/>
          </p:cNvSpPr>
          <p:nvPr>
            <p:ph type="sldNum" sz="quarter" idx="12"/>
          </p:nvPr>
        </p:nvSpPr>
        <p:spPr/>
        <p:txBody>
          <a:bodyPr/>
          <a:lstStyle/>
          <a:p>
            <a:pPr>
              <a:defRPr/>
            </a:pPr>
            <a:fld id="{12E3AFAB-E4BA-4F89-818B-34461F3FEF53}" type="slidenum">
              <a:rPr lang="pl-PL"/>
              <a:pPr>
                <a:defRPr/>
              </a:pPr>
              <a:t>14</a:t>
            </a:fld>
            <a:endParaRPr lang="pl-PL"/>
          </a:p>
        </p:txBody>
      </p:sp>
      <p:pic>
        <p:nvPicPr>
          <p:cNvPr id="16389" name="Picture 4" descr="Obraz 005"/>
          <p:cNvPicPr>
            <a:picLocks noChangeAspect="1" noChangeArrowheads="1"/>
          </p:cNvPicPr>
          <p:nvPr/>
        </p:nvPicPr>
        <p:blipFill>
          <a:blip r:embed="rId2" cstate="print"/>
          <a:srcRect/>
          <a:stretch>
            <a:fillRect/>
          </a:stretch>
        </p:blipFill>
        <p:spPr bwMode="auto">
          <a:xfrm>
            <a:off x="304800" y="1295400"/>
            <a:ext cx="8610600" cy="38862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79388" y="274638"/>
            <a:ext cx="8785225" cy="490537"/>
          </a:xfrm>
        </p:spPr>
        <p:txBody>
          <a:bodyPr/>
          <a:lstStyle/>
          <a:p>
            <a:pPr marL="838200" indent="-838200" eaLnBrk="1" hangingPunct="1"/>
            <a:r>
              <a:rPr lang="pl-PL" sz="3200" b="1" smtClean="0">
                <a:latin typeface="Times New Roman" charset="0"/>
              </a:rPr>
              <a:t> Teoria internalizacji działalności KTN</a:t>
            </a:r>
          </a:p>
        </p:txBody>
      </p:sp>
      <p:sp>
        <p:nvSpPr>
          <p:cNvPr id="17411" name="Rectangle 3"/>
          <p:cNvSpPr>
            <a:spLocks noGrp="1" noChangeArrowheads="1"/>
          </p:cNvSpPr>
          <p:nvPr>
            <p:ph idx="1"/>
          </p:nvPr>
        </p:nvSpPr>
        <p:spPr>
          <a:xfrm>
            <a:off x="250825" y="836613"/>
            <a:ext cx="8713788" cy="5640387"/>
          </a:xfrm>
        </p:spPr>
        <p:txBody>
          <a:bodyPr/>
          <a:lstStyle/>
          <a:p>
            <a:pPr algn="just" eaLnBrk="1" hangingPunct="1">
              <a:lnSpc>
                <a:spcPct val="90000"/>
              </a:lnSpc>
            </a:pPr>
            <a:r>
              <a:rPr lang="pl-PL" sz="2000" smtClean="0">
                <a:latin typeface="Times New Roman" charset="0"/>
              </a:rPr>
              <a:t>Powyższa teoria zwana też bywa koncepcją transakcji wewnętrznych, bo - po pierwsze – nawiązuje do teorii kosztów transakcyjnych R. Coase’a (z 1937 r.), a po drugie – próbuje wyjaśnić proces zastępowania transakcji na rynku zewnętrznym wymianą wewnętrzną przedsiębiorstwa w ramach działalności KTN (tj. obrotami wewnątrzkorporacyjnymi.</a:t>
            </a:r>
          </a:p>
          <a:p>
            <a:pPr algn="just" eaLnBrk="1" hangingPunct="1">
              <a:lnSpc>
                <a:spcPct val="90000"/>
              </a:lnSpc>
            </a:pPr>
            <a:r>
              <a:rPr lang="pl-PL" sz="2000" smtClean="0">
                <a:latin typeface="Times New Roman" charset="0"/>
              </a:rPr>
              <a:t>Największym dorobkiem w zakresie rozwoju tej teorii KTN (i BIZ) mogą pochwalić się zwłaszcza: Williamson (1975 r.), Buckley-Casson (1976 r.), Hymer (1976 r.), Rugman (1980 r.), Teece (1986 r.) i Madhok (1998 r.).</a:t>
            </a:r>
          </a:p>
          <a:p>
            <a:pPr algn="just" eaLnBrk="1" hangingPunct="1">
              <a:lnSpc>
                <a:spcPct val="90000"/>
              </a:lnSpc>
            </a:pPr>
            <a:r>
              <a:rPr lang="pl-PL" sz="2000" smtClean="0">
                <a:latin typeface="Times New Roman" charset="0"/>
              </a:rPr>
              <a:t>Koszty transakcyjne obejmują koszty upowszechnienia informacji o możliwości zawarcia transakcji, identyfikacji potencjalnych partnerów, negocjacji warunków transakcji (z ceną włącznie), sformułowania kontraktu i jego realizacji.</a:t>
            </a:r>
          </a:p>
          <a:p>
            <a:pPr algn="just" eaLnBrk="1" hangingPunct="1">
              <a:lnSpc>
                <a:spcPct val="90000"/>
              </a:lnSpc>
            </a:pPr>
            <a:r>
              <a:rPr lang="pl-PL" sz="2000" smtClean="0">
                <a:latin typeface="Times New Roman" charset="0"/>
              </a:rPr>
              <a:t>Internalizacja działalności (w obliczu zawodności rynku zewnętrznego, tj. </a:t>
            </a:r>
            <a:r>
              <a:rPr lang="pl-PL" sz="2000" i="1" smtClean="0">
                <a:latin typeface="Times New Roman" charset="0"/>
              </a:rPr>
              <a:t>market failure</a:t>
            </a:r>
            <a:r>
              <a:rPr lang="pl-PL" sz="2000" smtClean="0">
                <a:latin typeface="Times New Roman" charset="0"/>
              </a:rPr>
              <a:t>) poprzez utworzenie rynku wewnątrzkorporacyjnego pozwala KTN na uniknięcie kosztów transakcyjnych, choć niektóre transakcje firmy te musza nadal zawierać za pośrednictwem rynku zewnętrznego.</a:t>
            </a:r>
          </a:p>
          <a:p>
            <a:pPr algn="just" eaLnBrk="1" hangingPunct="1">
              <a:lnSpc>
                <a:spcPct val="90000"/>
              </a:lnSpc>
            </a:pPr>
            <a:r>
              <a:rPr lang="pl-PL" sz="2000" smtClean="0">
                <a:latin typeface="Times New Roman" charset="0"/>
              </a:rPr>
              <a:t>Podstawowym założeniem tej teorii: istnienie konkurencji oligopolistycznej (lub monopolistycznej) i występowanie związanych z tym przewag.</a:t>
            </a:r>
          </a:p>
        </p:txBody>
      </p:sp>
      <p:sp>
        <p:nvSpPr>
          <p:cNvPr id="2" name="Symbol zastępczy numeru slajdu 5"/>
          <p:cNvSpPr>
            <a:spLocks noGrp="1"/>
          </p:cNvSpPr>
          <p:nvPr>
            <p:ph type="sldNum" sz="quarter" idx="12"/>
          </p:nvPr>
        </p:nvSpPr>
        <p:spPr/>
        <p:txBody>
          <a:bodyPr/>
          <a:lstStyle/>
          <a:p>
            <a:pPr>
              <a:defRPr/>
            </a:pPr>
            <a:fld id="{6EF21A06-DA9B-4EC6-B9DC-BCC964108EDB}" type="slidenum">
              <a:rPr lang="pl-PL"/>
              <a:pPr>
                <a:defRPr/>
              </a:pPr>
              <a:t>15</a:t>
            </a:fld>
            <a:endParaRPr lang="pl-PL"/>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457200"/>
            <a:ext cx="8785225" cy="1173163"/>
          </a:xfrm>
        </p:spPr>
        <p:txBody>
          <a:bodyPr/>
          <a:lstStyle/>
          <a:p>
            <a:pPr marL="838200" indent="-838200" eaLnBrk="1" hangingPunct="1"/>
            <a:r>
              <a:rPr lang="pl-PL" sz="3200" b="1" smtClean="0">
                <a:latin typeface="Times New Roman" charset="0"/>
              </a:rPr>
              <a:t>GŁÓWNE ELEMENTY PARADYGMATU OLI - EKLEKTYCZNEJ  TEORII PRODUKCJI MIĘDZYNARODOWEJ (A)</a:t>
            </a:r>
          </a:p>
        </p:txBody>
      </p:sp>
      <p:sp>
        <p:nvSpPr>
          <p:cNvPr id="18435" name="Rectangle 3"/>
          <p:cNvSpPr>
            <a:spLocks noGrp="1" noChangeArrowheads="1"/>
          </p:cNvSpPr>
          <p:nvPr>
            <p:ph idx="1"/>
          </p:nvPr>
        </p:nvSpPr>
        <p:spPr>
          <a:xfrm>
            <a:off x="179388" y="1981200"/>
            <a:ext cx="8785225" cy="4495800"/>
          </a:xfrm>
        </p:spPr>
        <p:txBody>
          <a:bodyPr/>
          <a:lstStyle/>
          <a:p>
            <a:pPr algn="just" eaLnBrk="1" hangingPunct="1"/>
            <a:r>
              <a:rPr lang="pl-PL" sz="2000" smtClean="0">
                <a:latin typeface="Times New Roman" charset="0"/>
              </a:rPr>
              <a:t>Najbardziej popularną teorią, która wyjaśnia w miarę całościowo determinanty działalności KTN i motywy podejmowania BIZ, jest bezsprzecznie eklektyczna teoria produkcji międzynarodowej, której autorem jest J.H. Dunning. Pierwszą jej wersję przedstawił on w 1973 r.</a:t>
            </a:r>
          </a:p>
          <a:p>
            <a:pPr algn="just" eaLnBrk="1" hangingPunct="1">
              <a:buFontTx/>
              <a:buNone/>
            </a:pPr>
            <a:r>
              <a:rPr lang="pl-PL" sz="2000" smtClean="0">
                <a:latin typeface="Times New Roman" charset="0"/>
              </a:rPr>
              <a:t>	Od tej pory ciągle ją modyfikuje, wzbogaca i rozszerza o nowe aspekty.</a:t>
            </a:r>
          </a:p>
          <a:p>
            <a:pPr algn="just" eaLnBrk="1" hangingPunct="1">
              <a:buFontTx/>
              <a:buNone/>
            </a:pPr>
            <a:endParaRPr lang="pl-PL" sz="2000" smtClean="0">
              <a:latin typeface="Times New Roman" charset="0"/>
            </a:endParaRPr>
          </a:p>
          <a:p>
            <a:pPr algn="just" eaLnBrk="1" hangingPunct="1"/>
            <a:r>
              <a:rPr lang="pl-PL" sz="2000" smtClean="0">
                <a:latin typeface="Times New Roman" charset="0"/>
              </a:rPr>
              <a:t>Teoria Dunninga stanowiła od początku mistrzowską  kompilację (lub syntezę) i rozwinięcie dorobku trzech wcześniejszych teorii cząstkowych.</a:t>
            </a:r>
          </a:p>
          <a:p>
            <a:pPr algn="just" eaLnBrk="1" hangingPunct="1">
              <a:buFontTx/>
              <a:buNone/>
            </a:pPr>
            <a:r>
              <a:rPr lang="pl-PL" sz="2000" smtClean="0">
                <a:latin typeface="Times New Roman" charset="0"/>
              </a:rPr>
              <a:t>	Wykorzystując je, Dunning zaprezentował własną teorię, która zwana jest paradygmatem OLI, od pierwszych liter 3 angielskich słów: ownership (O), location (L) oraz internalization (I), które określają źródła 3 grup  podstawowych przewag KTN wyodrębnionych przez autora. </a:t>
            </a:r>
          </a:p>
        </p:txBody>
      </p:sp>
      <p:sp>
        <p:nvSpPr>
          <p:cNvPr id="2" name="Symbol zastępczy numeru slajdu 5"/>
          <p:cNvSpPr>
            <a:spLocks noGrp="1"/>
          </p:cNvSpPr>
          <p:nvPr>
            <p:ph type="sldNum" sz="quarter" idx="12"/>
          </p:nvPr>
        </p:nvSpPr>
        <p:spPr/>
        <p:txBody>
          <a:bodyPr/>
          <a:lstStyle/>
          <a:p>
            <a:pPr>
              <a:defRPr/>
            </a:pPr>
            <a:fld id="{80944E7C-4128-4C70-9230-290F2BC78790}" type="slidenum">
              <a:rPr lang="pl-PL"/>
              <a:pPr>
                <a:defRPr/>
              </a:pPr>
              <a:t>16</a:t>
            </a:fld>
            <a:endParaRPr lang="pl-PL"/>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a:xfrm>
            <a:off x="179388" y="274638"/>
            <a:ext cx="8659812" cy="1249362"/>
          </a:xfrm>
        </p:spPr>
        <p:txBody>
          <a:bodyPr/>
          <a:lstStyle/>
          <a:p>
            <a:pPr marL="838200" indent="-838200" eaLnBrk="1" hangingPunct="1"/>
            <a:r>
              <a:rPr lang="pl-PL" sz="3200" b="1" smtClean="0">
                <a:latin typeface="Times New Roman" charset="0"/>
              </a:rPr>
              <a:t>Główne elementy paradygmatu OLI </a:t>
            </a:r>
            <a:br>
              <a:rPr lang="pl-PL" sz="3200" b="1" smtClean="0">
                <a:latin typeface="Times New Roman" charset="0"/>
              </a:rPr>
            </a:br>
            <a:r>
              <a:rPr lang="pl-PL" sz="3200" b="1" smtClean="0">
                <a:latin typeface="Times New Roman" charset="0"/>
              </a:rPr>
              <a:t>– eklektycznej teorii produkcji międzynarodowej  (B)</a:t>
            </a:r>
          </a:p>
        </p:txBody>
      </p:sp>
      <p:sp>
        <p:nvSpPr>
          <p:cNvPr id="19459" name="Rectangle 1027"/>
          <p:cNvSpPr>
            <a:spLocks noGrp="1" noChangeArrowheads="1"/>
          </p:cNvSpPr>
          <p:nvPr>
            <p:ph idx="1"/>
          </p:nvPr>
        </p:nvSpPr>
        <p:spPr>
          <a:xfrm>
            <a:off x="179388" y="1828800"/>
            <a:ext cx="8785225" cy="4648200"/>
          </a:xfrm>
        </p:spPr>
        <p:txBody>
          <a:bodyPr/>
          <a:lstStyle/>
          <a:p>
            <a:pPr algn="just" eaLnBrk="1" hangingPunct="1">
              <a:lnSpc>
                <a:spcPct val="90000"/>
              </a:lnSpc>
            </a:pPr>
            <a:r>
              <a:rPr lang="pl-PL" sz="2400" smtClean="0">
                <a:latin typeface="Times New Roman" charset="0"/>
              </a:rPr>
              <a:t>Pierwszą z nich są przewagi o charakterze oligopolistycznym, jakimi odznaczają się poszczególne KTN z racji posiadanego przez nie prawa własności szeroko pojętych aktywów. Dlatego też nazywane są one specyficznymi przewagami własnościowymi (</a:t>
            </a:r>
            <a:r>
              <a:rPr lang="pl-PL" sz="2400" i="1" smtClean="0">
                <a:latin typeface="Times New Roman" charset="0"/>
              </a:rPr>
              <a:t>ownership specific advantages</a:t>
            </a:r>
            <a:r>
              <a:rPr lang="pl-PL" sz="2400" smtClean="0">
                <a:latin typeface="Times New Roman" charset="0"/>
              </a:rPr>
              <a:t>).</a:t>
            </a:r>
          </a:p>
          <a:p>
            <a:pPr algn="just" eaLnBrk="1" hangingPunct="1">
              <a:lnSpc>
                <a:spcPct val="90000"/>
              </a:lnSpc>
              <a:buFontTx/>
              <a:buNone/>
            </a:pPr>
            <a:endParaRPr lang="pl-PL" sz="2400" smtClean="0">
              <a:latin typeface="Times New Roman" charset="0"/>
            </a:endParaRPr>
          </a:p>
          <a:p>
            <a:pPr algn="just" eaLnBrk="1" hangingPunct="1">
              <a:lnSpc>
                <a:spcPct val="90000"/>
              </a:lnSpc>
            </a:pPr>
            <a:r>
              <a:rPr lang="pl-PL" sz="2400" smtClean="0">
                <a:latin typeface="Times New Roman" charset="0"/>
              </a:rPr>
              <a:t>Drugą grupę tworzą przewagi KTN z tytułu specyfiki lokalizacji ich działalności ekonomicznej  (</a:t>
            </a:r>
            <a:r>
              <a:rPr lang="pl-PL" sz="2400" i="1" smtClean="0">
                <a:latin typeface="Times New Roman" charset="0"/>
              </a:rPr>
              <a:t>location specific advantages</a:t>
            </a:r>
            <a:r>
              <a:rPr lang="pl-PL" sz="2400" smtClean="0">
                <a:latin typeface="Times New Roman" charset="0"/>
              </a:rPr>
              <a:t>).</a:t>
            </a:r>
          </a:p>
          <a:p>
            <a:pPr algn="just" eaLnBrk="1" hangingPunct="1">
              <a:lnSpc>
                <a:spcPct val="90000"/>
              </a:lnSpc>
              <a:buFontTx/>
              <a:buNone/>
            </a:pPr>
            <a:endParaRPr lang="pl-PL" sz="2400" smtClean="0">
              <a:latin typeface="Times New Roman" charset="0"/>
            </a:endParaRPr>
          </a:p>
          <a:p>
            <a:pPr algn="just" eaLnBrk="1" hangingPunct="1">
              <a:lnSpc>
                <a:spcPct val="90000"/>
              </a:lnSpc>
            </a:pPr>
            <a:r>
              <a:rPr lang="pl-PL" sz="2400" smtClean="0">
                <a:latin typeface="Times New Roman" charset="0"/>
              </a:rPr>
              <a:t>Trzecia grupa to specyficzne przewagi związane z internalizacją KTN (</a:t>
            </a:r>
            <a:r>
              <a:rPr lang="pl-PL" sz="2400" i="1" smtClean="0">
                <a:latin typeface="Times New Roman" charset="0"/>
              </a:rPr>
              <a:t>internalization incentive advantages).</a:t>
            </a:r>
            <a:endParaRPr lang="pl-PL" sz="2400" smtClean="0">
              <a:latin typeface="Times New Roman" charset="0"/>
            </a:endParaRPr>
          </a:p>
        </p:txBody>
      </p:sp>
      <p:sp>
        <p:nvSpPr>
          <p:cNvPr id="2" name="Symbol zastępczy numeru slajdu 5"/>
          <p:cNvSpPr>
            <a:spLocks noGrp="1"/>
          </p:cNvSpPr>
          <p:nvPr>
            <p:ph type="sldNum" sz="quarter" idx="12"/>
          </p:nvPr>
        </p:nvSpPr>
        <p:spPr/>
        <p:txBody>
          <a:bodyPr/>
          <a:lstStyle/>
          <a:p>
            <a:pPr>
              <a:defRPr/>
            </a:pPr>
            <a:fld id="{11CD4773-FC82-4996-AE1A-25BA116FAB44}" type="slidenum">
              <a:rPr lang="pl-PL"/>
              <a:pPr>
                <a:defRPr/>
              </a:pPr>
              <a:t>17</a:t>
            </a:fld>
            <a:endParaRPr lang="pl-PL"/>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152400" y="274638"/>
            <a:ext cx="8991600" cy="417512"/>
          </a:xfrm>
        </p:spPr>
        <p:txBody>
          <a:bodyPr/>
          <a:lstStyle/>
          <a:p>
            <a:pPr marL="838200" indent="-838200" eaLnBrk="1" hangingPunct="1"/>
            <a:r>
              <a:rPr lang="pl-PL" sz="3200" b="1" smtClean="0">
                <a:latin typeface="Times New Roman" charset="0"/>
              </a:rPr>
              <a:t>Paradygmat OLI – przewagi lokalizacyjne </a:t>
            </a:r>
          </a:p>
        </p:txBody>
      </p:sp>
      <p:graphicFrame>
        <p:nvGraphicFramePr>
          <p:cNvPr id="1026" name="Object 3"/>
          <p:cNvGraphicFramePr>
            <a:graphicFrameLocks noChangeAspect="1"/>
          </p:cNvGraphicFramePr>
          <p:nvPr>
            <p:ph idx="1"/>
          </p:nvPr>
        </p:nvGraphicFramePr>
        <p:xfrm>
          <a:off x="304800" y="1781175"/>
          <a:ext cx="8077200" cy="4438650"/>
        </p:xfrm>
        <a:graphic>
          <a:graphicData uri="http://schemas.openxmlformats.org/presentationml/2006/ole">
            <p:oleObj spid="_x0000_s1026" name="Photo Editor Photo" r:id="rId3" imgW="7504762" imgH="4123810" progId="MSPhotoEd.3">
              <p:embed/>
            </p:oleObj>
          </a:graphicData>
        </a:graphic>
      </p:graphicFrame>
      <p:sp>
        <p:nvSpPr>
          <p:cNvPr id="2" name="Symbol zastępczy numeru slajdu 5"/>
          <p:cNvSpPr>
            <a:spLocks noGrp="1"/>
          </p:cNvSpPr>
          <p:nvPr>
            <p:ph type="sldNum" sz="quarter" idx="12"/>
          </p:nvPr>
        </p:nvSpPr>
        <p:spPr/>
        <p:txBody>
          <a:bodyPr/>
          <a:lstStyle/>
          <a:p>
            <a:pPr>
              <a:defRPr/>
            </a:pPr>
            <a:fld id="{B09CEB51-222D-45E9-B72F-E3D4BA78B3DC}" type="slidenum">
              <a:rPr lang="pl-PL"/>
              <a:pPr>
                <a:defRPr/>
              </a:pPr>
              <a:t>18</a:t>
            </a:fld>
            <a:endParaRPr lang="pl-PL"/>
          </a:p>
        </p:txBody>
      </p:sp>
      <p:sp>
        <p:nvSpPr>
          <p:cNvPr id="1029" name="Text Box 4"/>
          <p:cNvSpPr txBox="1">
            <a:spLocks noChangeArrowheads="1"/>
          </p:cNvSpPr>
          <p:nvPr/>
        </p:nvSpPr>
        <p:spPr bwMode="auto">
          <a:xfrm>
            <a:off x="136525" y="798513"/>
            <a:ext cx="8245475" cy="641350"/>
          </a:xfrm>
          <a:prstGeom prst="rect">
            <a:avLst/>
          </a:prstGeom>
          <a:noFill/>
          <a:ln w="9525">
            <a:noFill/>
            <a:miter lim="800000"/>
            <a:headEnd/>
            <a:tailEnd/>
          </a:ln>
        </p:spPr>
        <p:txBody>
          <a:bodyPr>
            <a:spAutoFit/>
          </a:bodyPr>
          <a:lstStyle/>
          <a:p>
            <a:pPr algn="ctr"/>
            <a:r>
              <a:rPr lang="pl-PL" b="1">
                <a:latin typeface="Times New Roman" charset="0"/>
              </a:rPr>
              <a:t>      </a:t>
            </a:r>
            <a:r>
              <a:rPr lang="pl-PL">
                <a:latin typeface="Times New Roman" charset="0"/>
              </a:rPr>
              <a:t>Schemat modelu ARK, tj. „modelu geograficznie osadzonych źródeł działań,</a:t>
            </a:r>
          </a:p>
          <a:p>
            <a:pPr algn="ctr"/>
            <a:r>
              <a:rPr lang="pl-PL">
                <a:latin typeface="Times New Roman" charset="0"/>
              </a:rPr>
              <a:t>                           zasobów i wiedzy” (według podręcznika Zorskiej) </a:t>
            </a:r>
            <a:endParaRPr lang="en-US">
              <a:latin typeface="Times New Roman"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pl-PL" sz="3200" b="1" smtClean="0">
                <a:latin typeface="Times New Roman" charset="0"/>
              </a:rPr>
              <a:t>Paradygmat OLI  a nowy paradygmat </a:t>
            </a:r>
            <a:br>
              <a:rPr lang="pl-PL" sz="3200" b="1" smtClean="0">
                <a:latin typeface="Times New Roman" charset="0"/>
              </a:rPr>
            </a:br>
            <a:r>
              <a:rPr lang="pl-PL" sz="3200" b="1" smtClean="0">
                <a:latin typeface="Times New Roman" charset="0"/>
              </a:rPr>
              <a:t>rozwoju według Dunninga </a:t>
            </a:r>
            <a:endParaRPr lang="en-US" sz="3200" b="1" smtClean="0">
              <a:latin typeface="Times New Roman" charset="0"/>
            </a:endParaRPr>
          </a:p>
        </p:txBody>
      </p:sp>
      <p:pic>
        <p:nvPicPr>
          <p:cNvPr id="20483" name="Picture 3"/>
          <p:cNvPicPr>
            <a:picLocks noGrp="1" noChangeAspect="1" noChangeArrowheads="1"/>
          </p:cNvPicPr>
          <p:nvPr>
            <p:ph idx="1"/>
          </p:nvPr>
        </p:nvPicPr>
        <p:blipFill>
          <a:blip r:embed="rId2" cstate="print"/>
          <a:srcRect/>
          <a:stretch>
            <a:fillRect/>
          </a:stretch>
        </p:blipFill>
        <p:spPr>
          <a:xfrm>
            <a:off x="685800" y="1600200"/>
            <a:ext cx="6781800" cy="4038600"/>
          </a:xfrm>
        </p:spPr>
      </p:pic>
      <p:sp>
        <p:nvSpPr>
          <p:cNvPr id="2" name="Symbol zastępczy numeru slajdu 5"/>
          <p:cNvSpPr>
            <a:spLocks noGrp="1"/>
          </p:cNvSpPr>
          <p:nvPr>
            <p:ph type="sldNum" sz="quarter" idx="12"/>
          </p:nvPr>
        </p:nvSpPr>
        <p:spPr/>
        <p:txBody>
          <a:bodyPr/>
          <a:lstStyle/>
          <a:p>
            <a:pPr>
              <a:defRPr/>
            </a:pPr>
            <a:fld id="{65DEBF97-1033-4679-827C-DE4CE80B6693}" type="slidenum">
              <a:rPr lang="pl-PL"/>
              <a:pPr>
                <a:defRPr/>
              </a:pPr>
              <a:t>19</a:t>
            </a:fld>
            <a:endParaRPr lang="pl-PL"/>
          </a:p>
        </p:txBody>
      </p:sp>
      <p:sp>
        <p:nvSpPr>
          <p:cNvPr id="20485" name="Text Box 4"/>
          <p:cNvSpPr txBox="1">
            <a:spLocks noChangeArrowheads="1"/>
          </p:cNvSpPr>
          <p:nvPr/>
        </p:nvSpPr>
        <p:spPr bwMode="auto">
          <a:xfrm>
            <a:off x="746125" y="5903913"/>
            <a:ext cx="7600950" cy="641350"/>
          </a:xfrm>
          <a:prstGeom prst="rect">
            <a:avLst/>
          </a:prstGeom>
          <a:noFill/>
          <a:ln w="9525">
            <a:noFill/>
            <a:miter lim="800000"/>
            <a:headEnd/>
            <a:tailEnd/>
          </a:ln>
        </p:spPr>
        <p:txBody>
          <a:bodyPr wrap="none">
            <a:spAutoFit/>
          </a:bodyPr>
          <a:lstStyle/>
          <a:p>
            <a:r>
              <a:rPr lang="pl-PL" b="1" i="1"/>
              <a:t>Schemat obrazujący wykorzystanie dorobku Sena, Northa i Stiglitza </a:t>
            </a:r>
          </a:p>
          <a:p>
            <a:r>
              <a:rPr lang="pl-PL" b="1" i="1"/>
              <a:t>przy opracowywaniu przez Dunninga nowego paradygmatu rozwoju</a:t>
            </a:r>
            <a:endParaRPr lang="en-US" b="1" i="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457200" y="274638"/>
            <a:ext cx="8305800" cy="792162"/>
          </a:xfrm>
        </p:spPr>
        <p:txBody>
          <a:bodyPr rtlCol="0">
            <a:normAutofit fontScale="90000"/>
          </a:bodyPr>
          <a:lstStyle/>
          <a:p>
            <a:pPr eaLnBrk="1" fontAlgn="auto" hangingPunct="1">
              <a:spcAft>
                <a:spcPts val="0"/>
              </a:spcAft>
              <a:tabLst>
                <a:tab pos="3408363" algn="l"/>
              </a:tabLst>
              <a:defRPr/>
            </a:pPr>
            <a:r>
              <a:rPr lang="pl-PL" sz="2400" b="1" smtClean="0">
                <a:solidFill>
                  <a:schemeClr val="accent2"/>
                </a:solidFill>
              </a:rPr>
              <a:t/>
            </a:r>
            <a:br>
              <a:rPr lang="pl-PL" sz="2400" b="1" smtClean="0">
                <a:solidFill>
                  <a:schemeClr val="accent2"/>
                </a:solidFill>
              </a:rPr>
            </a:br>
            <a:r>
              <a:rPr lang="pl-PL" sz="3600" b="1" smtClean="0">
                <a:latin typeface="Times New Roman" charset="0"/>
              </a:rPr>
              <a:t>PODSTAWOWE ZAGADNIENIA</a:t>
            </a:r>
            <a:r>
              <a:rPr lang="pl-PL" sz="2400" b="1" smtClean="0">
                <a:solidFill>
                  <a:schemeClr val="accent2"/>
                </a:solidFill>
              </a:rPr>
              <a:t/>
            </a:r>
            <a:br>
              <a:rPr lang="pl-PL" sz="2400" b="1" smtClean="0">
                <a:solidFill>
                  <a:schemeClr val="accent2"/>
                </a:solidFill>
              </a:rPr>
            </a:br>
            <a:endParaRPr lang="pl-PL" sz="2400" b="1" smtClean="0">
              <a:solidFill>
                <a:schemeClr val="accent2"/>
              </a:solidFill>
            </a:endParaRPr>
          </a:p>
        </p:txBody>
      </p:sp>
      <p:sp>
        <p:nvSpPr>
          <p:cNvPr id="4099" name="Rectangle 3"/>
          <p:cNvSpPr>
            <a:spLocks noGrp="1" noChangeArrowheads="1"/>
          </p:cNvSpPr>
          <p:nvPr>
            <p:ph idx="1"/>
          </p:nvPr>
        </p:nvSpPr>
        <p:spPr>
          <a:xfrm>
            <a:off x="457200" y="1066800"/>
            <a:ext cx="8458200" cy="5105400"/>
          </a:xfrm>
        </p:spPr>
        <p:txBody>
          <a:bodyPr/>
          <a:lstStyle/>
          <a:p>
            <a:pPr marL="812800" indent="-812800" eaLnBrk="1" hangingPunct="1">
              <a:buFontTx/>
              <a:buNone/>
            </a:pPr>
            <a:r>
              <a:rPr lang="pl-PL" sz="2400" b="1" smtClean="0">
                <a:latin typeface="Times New Roman" charset="0"/>
              </a:rPr>
              <a:t>1.	Cele i k</a:t>
            </a:r>
            <a:r>
              <a:rPr lang="pl-PL" sz="2400" b="1" smtClean="0">
                <a:latin typeface="Times New Roman" charset="0"/>
                <a:cs typeface="Times New Roman" charset="0"/>
              </a:rPr>
              <a:t>lasyfikacje teoretycznych koncepcji  </a:t>
            </a:r>
            <a:r>
              <a:rPr lang="pl-PL" sz="2400" b="1" smtClean="0">
                <a:latin typeface="Times New Roman" charset="0"/>
              </a:rPr>
              <a:t>KTN i </a:t>
            </a:r>
            <a:r>
              <a:rPr lang="pl-PL" sz="2400" b="1" smtClean="0">
                <a:latin typeface="Times New Roman" charset="0"/>
                <a:cs typeface="Times New Roman" charset="0"/>
              </a:rPr>
              <a:t>BIZ.</a:t>
            </a:r>
          </a:p>
          <a:p>
            <a:pPr marL="812800" indent="-812800" algn="just" eaLnBrk="1" hangingPunct="1">
              <a:buFontTx/>
              <a:buAutoNum type="arabicPeriod" startAt="2"/>
            </a:pPr>
            <a:r>
              <a:rPr lang="pl-PL" sz="2400" b="1" smtClean="0">
                <a:latin typeface="Times New Roman" charset="0"/>
                <a:cs typeface="Times New Roman" charset="0"/>
              </a:rPr>
              <a:t>Makroekonomiczne koncepcje bezpo</a:t>
            </a:r>
            <a:r>
              <a:rPr lang="pl-PL" sz="2400" b="1" smtClean="0">
                <a:latin typeface="Times New Roman" charset="0"/>
              </a:rPr>
              <a:t>ś</a:t>
            </a:r>
            <a:r>
              <a:rPr lang="pl-PL" sz="2400" b="1" smtClean="0">
                <a:latin typeface="Times New Roman" charset="0"/>
                <a:cs typeface="Times New Roman" charset="0"/>
              </a:rPr>
              <a:t>rednich</a:t>
            </a:r>
            <a:endParaRPr lang="pl-PL" sz="2400" b="1" smtClean="0">
              <a:latin typeface="Times New Roman" charset="0"/>
            </a:endParaRPr>
          </a:p>
          <a:p>
            <a:pPr marL="812800" indent="-812800" algn="just" eaLnBrk="1" hangingPunct="1">
              <a:buFontTx/>
              <a:buNone/>
            </a:pPr>
            <a:r>
              <a:rPr lang="pl-PL" sz="2400" b="1" smtClean="0">
                <a:latin typeface="Times New Roman" charset="0"/>
              </a:rPr>
              <a:t>	</a:t>
            </a:r>
            <a:r>
              <a:rPr lang="pl-PL" sz="2400" b="1" smtClean="0">
                <a:latin typeface="Times New Roman" charset="0"/>
                <a:cs typeface="Times New Roman" charset="0"/>
              </a:rPr>
              <a:t> inwestycji zagranicznych.</a:t>
            </a:r>
            <a:endParaRPr lang="pl-PL" sz="2400" b="1" smtClean="0">
              <a:latin typeface="Times New Roman" charset="0"/>
            </a:endParaRPr>
          </a:p>
          <a:p>
            <a:pPr marL="812800" indent="-812800" eaLnBrk="1" hangingPunct="1">
              <a:buFontTx/>
              <a:buNone/>
            </a:pPr>
            <a:r>
              <a:rPr lang="pl-PL" sz="2400" b="1" smtClean="0">
                <a:latin typeface="Times New Roman" charset="0"/>
              </a:rPr>
              <a:t>3.	</a:t>
            </a:r>
            <a:r>
              <a:rPr lang="pl-PL" sz="2400" b="1" smtClean="0">
                <a:latin typeface="Times New Roman" charset="0"/>
                <a:cs typeface="Times New Roman" charset="0"/>
              </a:rPr>
              <a:t>Wa</a:t>
            </a:r>
            <a:r>
              <a:rPr lang="pl-PL" sz="2400" b="1" smtClean="0">
                <a:latin typeface="Times New Roman" charset="0"/>
              </a:rPr>
              <a:t>ż</a:t>
            </a:r>
            <a:r>
              <a:rPr lang="pl-PL" sz="2400" b="1" smtClean="0">
                <a:latin typeface="Times New Roman" charset="0"/>
                <a:cs typeface="Times New Roman" charset="0"/>
              </a:rPr>
              <a:t>niejsze teorie umi</a:t>
            </a:r>
            <a:r>
              <a:rPr lang="pl-PL" sz="2400" b="1" smtClean="0">
                <a:latin typeface="Times New Roman" charset="0"/>
              </a:rPr>
              <a:t>ę</a:t>
            </a:r>
            <a:r>
              <a:rPr lang="pl-PL" sz="2400" b="1" smtClean="0">
                <a:latin typeface="Times New Roman" charset="0"/>
                <a:cs typeface="Times New Roman" charset="0"/>
              </a:rPr>
              <a:t>dzynarodowienia dzia</a:t>
            </a:r>
            <a:r>
              <a:rPr lang="pl-PL" sz="2400" b="1" smtClean="0">
                <a:latin typeface="Times New Roman" charset="0"/>
              </a:rPr>
              <a:t>ł</a:t>
            </a:r>
            <a:r>
              <a:rPr lang="pl-PL" sz="2400" b="1" smtClean="0">
                <a:latin typeface="Times New Roman" charset="0"/>
                <a:cs typeface="Times New Roman" charset="0"/>
              </a:rPr>
              <a:t>alno</a:t>
            </a:r>
            <a:r>
              <a:rPr lang="pl-PL" sz="2400" b="1" smtClean="0">
                <a:latin typeface="Times New Roman" charset="0"/>
              </a:rPr>
              <a:t>ś</a:t>
            </a:r>
            <a:r>
              <a:rPr lang="pl-PL" sz="2400" b="1" smtClean="0">
                <a:latin typeface="Times New Roman" charset="0"/>
                <a:cs typeface="Times New Roman" charset="0"/>
              </a:rPr>
              <a:t>ci przedsi</a:t>
            </a:r>
            <a:r>
              <a:rPr lang="pl-PL" sz="2400" b="1" smtClean="0">
                <a:latin typeface="Times New Roman" charset="0"/>
              </a:rPr>
              <a:t>ę</a:t>
            </a:r>
            <a:r>
              <a:rPr lang="pl-PL" sz="2400" b="1" smtClean="0">
                <a:latin typeface="Times New Roman" charset="0"/>
                <a:cs typeface="Times New Roman" charset="0"/>
              </a:rPr>
              <a:t>biorstw.</a:t>
            </a:r>
            <a:endParaRPr lang="pl-PL" sz="2400" b="1" smtClean="0">
              <a:latin typeface="Times New Roman" charset="0"/>
            </a:endParaRPr>
          </a:p>
          <a:p>
            <a:pPr marL="812800" indent="-812800" eaLnBrk="1" hangingPunct="1">
              <a:buFontTx/>
              <a:buAutoNum type="arabicPeriod" startAt="4"/>
            </a:pPr>
            <a:r>
              <a:rPr lang="pl-PL" sz="2400" b="1" smtClean="0">
                <a:latin typeface="Times New Roman" charset="0"/>
              </a:rPr>
              <a:t>Główne</a:t>
            </a:r>
            <a:r>
              <a:rPr lang="pl-PL" sz="2400" b="1" smtClean="0">
                <a:latin typeface="Times New Roman" charset="0"/>
                <a:cs typeface="Times New Roman" charset="0"/>
              </a:rPr>
              <a:t> elementy paradygmatu OLI - eklektycznej teorii produkcji mi</a:t>
            </a:r>
            <a:r>
              <a:rPr lang="pl-PL" sz="2400" b="1" smtClean="0">
                <a:latin typeface="Times New Roman" charset="0"/>
              </a:rPr>
              <a:t>ę</a:t>
            </a:r>
            <a:r>
              <a:rPr lang="pl-PL" sz="2400" b="1" smtClean="0">
                <a:latin typeface="Times New Roman" charset="0"/>
                <a:cs typeface="Times New Roman" charset="0"/>
              </a:rPr>
              <a:t>dzynarodowej.</a:t>
            </a:r>
            <a:endParaRPr lang="pl-PL" sz="2400" b="1" smtClean="0">
              <a:latin typeface="Times New Roman" charset="0"/>
            </a:endParaRPr>
          </a:p>
          <a:p>
            <a:pPr marL="812800" indent="-812800" algn="just" eaLnBrk="1" hangingPunct="1">
              <a:buFontTx/>
              <a:buAutoNum type="arabicPeriod" startAt="5"/>
            </a:pPr>
            <a:r>
              <a:rPr lang="pl-PL" sz="2400" b="1" smtClean="0">
                <a:latin typeface="Times New Roman" charset="0"/>
              </a:rPr>
              <a:t>Paradygmat OLI a nowy paradygmat rozwoju </a:t>
            </a:r>
          </a:p>
          <a:p>
            <a:pPr marL="812800" indent="-812800" algn="just" eaLnBrk="1" hangingPunct="1">
              <a:buFontTx/>
              <a:buNone/>
            </a:pPr>
            <a:r>
              <a:rPr lang="pl-PL" sz="2400" b="1" smtClean="0">
                <a:latin typeface="Times New Roman" charset="0"/>
              </a:rPr>
              <a:t>	według </a:t>
            </a:r>
            <a:r>
              <a:rPr lang="pl-PL" sz="2400" b="1" smtClean="0">
                <a:latin typeface="Times New Roman" charset="0"/>
                <a:cs typeface="Times New Roman" charset="0"/>
              </a:rPr>
              <a:t> Dunninga</a:t>
            </a:r>
            <a:r>
              <a:rPr lang="pl-PL" sz="2400" b="1" smtClean="0">
                <a:latin typeface="Times New Roman" charset="0"/>
              </a:rPr>
              <a:t>.</a:t>
            </a:r>
          </a:p>
          <a:p>
            <a:pPr marL="812800" indent="-812800" algn="just" eaLnBrk="1" hangingPunct="1">
              <a:buFontTx/>
              <a:buNone/>
            </a:pPr>
            <a:r>
              <a:rPr lang="pl-PL" sz="2400" b="1" smtClean="0">
                <a:latin typeface="Times New Roman" charset="0"/>
              </a:rPr>
              <a:t>6.	Determinanty ekspansji KTN i </a:t>
            </a:r>
            <a:r>
              <a:rPr lang="pl-PL" sz="2400" b="1" smtClean="0">
                <a:latin typeface="Times New Roman" charset="0"/>
                <a:cs typeface="Times New Roman" charset="0"/>
              </a:rPr>
              <a:t>BIZ w </a:t>
            </a:r>
            <a:r>
              <a:rPr lang="pl-PL" sz="2400" b="1" smtClean="0">
                <a:latin typeface="Times New Roman" charset="0"/>
              </a:rPr>
              <a:t>ś</a:t>
            </a:r>
            <a:r>
              <a:rPr lang="pl-PL" sz="2400" b="1" smtClean="0">
                <a:latin typeface="Times New Roman" charset="0"/>
                <a:cs typeface="Times New Roman" charset="0"/>
              </a:rPr>
              <a:t>wietle teorii</a:t>
            </a:r>
            <a:endParaRPr lang="pl-PL" sz="2400" b="1" smtClean="0">
              <a:latin typeface="Times New Roman" charset="0"/>
            </a:endParaRPr>
          </a:p>
          <a:p>
            <a:pPr marL="812800" indent="-812800" algn="just" eaLnBrk="1" hangingPunct="1">
              <a:buFontTx/>
              <a:buNone/>
            </a:pPr>
            <a:r>
              <a:rPr lang="pl-PL" sz="2400" b="1" smtClean="0">
                <a:latin typeface="Times New Roman" charset="0"/>
              </a:rPr>
              <a:t>	</a:t>
            </a:r>
            <a:r>
              <a:rPr lang="pl-PL" sz="2400" b="1" smtClean="0">
                <a:latin typeface="Times New Roman" charset="0"/>
                <a:cs typeface="Times New Roman" charset="0"/>
              </a:rPr>
              <a:t>lokalizacji</a:t>
            </a:r>
            <a:r>
              <a:rPr lang="pl-PL" sz="2400" b="1" smtClean="0">
                <a:latin typeface="Times New Roman" charset="0"/>
              </a:rPr>
              <a:t> działalności gospodarczej</a:t>
            </a:r>
            <a:r>
              <a:rPr lang="pl-PL" sz="2400" b="1" smtClean="0">
                <a:latin typeface="Times New Roman" charset="0"/>
                <a:cs typeface="Times New Roman" charset="0"/>
              </a:rPr>
              <a:t>.</a:t>
            </a:r>
          </a:p>
          <a:p>
            <a:pPr marL="812800" indent="-812800" algn="just" eaLnBrk="1" hangingPunct="1">
              <a:buFontTx/>
              <a:buNone/>
            </a:pPr>
            <a:endParaRPr lang="pl-PL" sz="2400" b="1" smtClean="0">
              <a:latin typeface="Times New Roman" charset="0"/>
            </a:endParaRPr>
          </a:p>
        </p:txBody>
      </p:sp>
      <p:sp>
        <p:nvSpPr>
          <p:cNvPr id="8194" name="Symbol zastępczy numeru slajdu 5"/>
          <p:cNvSpPr>
            <a:spLocks noGrp="1"/>
          </p:cNvSpPr>
          <p:nvPr>
            <p:ph type="sldNum" sz="quarter" idx="12"/>
          </p:nvPr>
        </p:nvSpPr>
        <p:spPr/>
        <p:txBody>
          <a:bodyPr/>
          <a:lstStyle/>
          <a:p>
            <a:pPr>
              <a:defRPr/>
            </a:pPr>
            <a:fld id="{1737B5DE-5636-4F80-9164-3C52E109CFF2}" type="slidenum">
              <a:rPr lang="pl-PL"/>
              <a:pPr>
                <a:defRPr/>
              </a:pPr>
              <a:t>2</a:t>
            </a:fld>
            <a:endParaRPr lang="pl-PL"/>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79388" y="274638"/>
            <a:ext cx="8736012" cy="1020762"/>
          </a:xfrm>
        </p:spPr>
        <p:txBody>
          <a:bodyPr/>
          <a:lstStyle/>
          <a:p>
            <a:pPr marL="838200" indent="-838200" eaLnBrk="1" hangingPunct="1"/>
            <a:r>
              <a:rPr lang="pl-PL" sz="3200" b="1" smtClean="0">
                <a:latin typeface="Times New Roman" charset="0"/>
              </a:rPr>
              <a:t>Determinanty ekspansji KTN i BIZ </a:t>
            </a:r>
            <a:br>
              <a:rPr lang="pl-PL" sz="3200" b="1" smtClean="0">
                <a:latin typeface="Times New Roman" charset="0"/>
              </a:rPr>
            </a:br>
            <a:r>
              <a:rPr lang="pl-PL" sz="3200" b="1" smtClean="0">
                <a:latin typeface="Times New Roman" charset="0"/>
              </a:rPr>
              <a:t>w świetle teorii lokalizacji </a:t>
            </a:r>
          </a:p>
        </p:txBody>
      </p:sp>
      <p:sp>
        <p:nvSpPr>
          <p:cNvPr id="21507" name="Rectangle 3"/>
          <p:cNvSpPr>
            <a:spLocks noGrp="1" noChangeArrowheads="1"/>
          </p:cNvSpPr>
          <p:nvPr>
            <p:ph idx="1"/>
          </p:nvPr>
        </p:nvSpPr>
        <p:spPr>
          <a:xfrm>
            <a:off x="179388" y="1447800"/>
            <a:ext cx="8605837" cy="4670425"/>
          </a:xfrm>
        </p:spPr>
        <p:txBody>
          <a:bodyPr/>
          <a:lstStyle/>
          <a:p>
            <a:pPr algn="just" eaLnBrk="1" hangingPunct="1">
              <a:lnSpc>
                <a:spcPct val="90000"/>
              </a:lnSpc>
            </a:pPr>
            <a:r>
              <a:rPr lang="pl-PL" sz="1800" smtClean="0">
                <a:latin typeface="Times New Roman" charset="0"/>
              </a:rPr>
              <a:t>Według opinii J. Misali, analizując dorobek teorii lokalizacji w kontekście zmian zachodzących w gospodarce światowej, należy uwzględniać zwłaszcza fakt występowania efektów alokacyjnych, akumulacyjnych</a:t>
            </a:r>
          </a:p>
          <a:p>
            <a:pPr algn="just" eaLnBrk="1" hangingPunct="1">
              <a:lnSpc>
                <a:spcPct val="90000"/>
              </a:lnSpc>
              <a:buFontTx/>
              <a:buNone/>
            </a:pPr>
            <a:r>
              <a:rPr lang="pl-PL" sz="1800" smtClean="0">
                <a:latin typeface="Times New Roman" charset="0"/>
              </a:rPr>
              <a:t>	i lokalizacyjnych międzynarodowego podziału pracy.</a:t>
            </a:r>
          </a:p>
          <a:p>
            <a:pPr algn="just" eaLnBrk="1" hangingPunct="1">
              <a:lnSpc>
                <a:spcPct val="90000"/>
              </a:lnSpc>
            </a:pPr>
            <a:r>
              <a:rPr lang="pl-PL" sz="1800" smtClean="0">
                <a:latin typeface="Times New Roman" charset="0"/>
              </a:rPr>
              <a:t>Efekty alokacyjne to całość bezpośrednich i pośrednich skutków optymalizacji alokacji zasobów w skali międzynarodowej (m. in. dzięki działalności inwestycyjnej KTN).</a:t>
            </a:r>
          </a:p>
          <a:p>
            <a:pPr algn="just" eaLnBrk="1" hangingPunct="1">
              <a:lnSpc>
                <a:spcPct val="90000"/>
              </a:lnSpc>
            </a:pPr>
            <a:r>
              <a:rPr lang="pl-PL" sz="1800" smtClean="0">
                <a:latin typeface="Times New Roman" charset="0"/>
              </a:rPr>
              <a:t>Efekty akumulacyjne pojawiają się wskutek tego, że poszczególne regiony i kraje świata dysponują odmiennymi warunkami akumulacji oraz pomnażania czynników wytwórczych (co w szczególności doskonale potrafią wykorzystywać KTN).</a:t>
            </a:r>
          </a:p>
          <a:p>
            <a:pPr algn="just" eaLnBrk="1" hangingPunct="1">
              <a:lnSpc>
                <a:spcPct val="90000"/>
              </a:lnSpc>
            </a:pPr>
            <a:r>
              <a:rPr lang="pl-PL" sz="1800" smtClean="0">
                <a:latin typeface="Times New Roman" charset="0"/>
              </a:rPr>
              <a:t>Efekty lokalizacyjne są ściśle powiązane ze skutkami akumulacyjnymi i alokacyjnymi międzynarodowej działalności gospodarczej. Źródłem ich występowania jest zróżnicowanie poszczególnych krajów pod względem stopnia mobilności czynników produkcji (siły roboczej, kapitału produkcyjnego i wiedzy technicznej), jak też stanu środowiska naturalnego. Stąd także bierze się jednocześnie odmienna atrakcyjność poszczególnych krajów dla KTN.</a:t>
            </a:r>
          </a:p>
          <a:p>
            <a:pPr eaLnBrk="1" hangingPunct="1">
              <a:lnSpc>
                <a:spcPct val="90000"/>
              </a:lnSpc>
            </a:pPr>
            <a:endParaRPr lang="pl-PL" sz="2000" b="1" smtClean="0">
              <a:latin typeface="Times New Roman" charset="0"/>
            </a:endParaRPr>
          </a:p>
        </p:txBody>
      </p:sp>
      <p:sp>
        <p:nvSpPr>
          <p:cNvPr id="2" name="Symbol zastępczy numeru slajdu 5"/>
          <p:cNvSpPr>
            <a:spLocks noGrp="1"/>
          </p:cNvSpPr>
          <p:nvPr>
            <p:ph type="sldNum" sz="quarter" idx="12"/>
          </p:nvPr>
        </p:nvSpPr>
        <p:spPr/>
        <p:txBody>
          <a:bodyPr/>
          <a:lstStyle/>
          <a:p>
            <a:pPr>
              <a:defRPr/>
            </a:pPr>
            <a:fld id="{F9E4BD67-4825-4ED6-B8B6-75CEE4662E9E}" type="slidenum">
              <a:rPr lang="pl-PL"/>
              <a:pPr>
                <a:defRPr/>
              </a:pPr>
              <a:t>20</a:t>
            </a:fld>
            <a:endParaRPr lang="pl-PL"/>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ytuł 1"/>
          <p:cNvSpPr>
            <a:spLocks noGrp="1"/>
          </p:cNvSpPr>
          <p:nvPr>
            <p:ph type="title"/>
          </p:nvPr>
        </p:nvSpPr>
        <p:spPr/>
        <p:txBody>
          <a:bodyPr/>
          <a:lstStyle/>
          <a:p>
            <a:pPr eaLnBrk="1" hangingPunct="1"/>
            <a:endParaRPr lang="pl-PL" smtClean="0"/>
          </a:p>
        </p:txBody>
      </p:sp>
      <p:sp>
        <p:nvSpPr>
          <p:cNvPr id="22531" name="Symbol zastępczy zawartości 2"/>
          <p:cNvSpPr>
            <a:spLocks noGrp="1"/>
          </p:cNvSpPr>
          <p:nvPr>
            <p:ph idx="1"/>
          </p:nvPr>
        </p:nvSpPr>
        <p:spPr/>
        <p:txBody>
          <a:bodyPr/>
          <a:lstStyle/>
          <a:p>
            <a:pPr eaLnBrk="1" hangingPunct="1"/>
            <a:endParaRPr lang="pl-PL" smtClean="0"/>
          </a:p>
          <a:p>
            <a:pPr eaLnBrk="1" hangingPunct="1"/>
            <a:endParaRPr lang="pl-PL" smtClean="0"/>
          </a:p>
          <a:p>
            <a:pPr eaLnBrk="1" hangingPunct="1"/>
            <a:endParaRPr lang="pl-PL" smtClean="0"/>
          </a:p>
          <a:p>
            <a:pPr algn="ctr" eaLnBrk="1" hangingPunct="1">
              <a:buFont typeface="Arial" charset="0"/>
              <a:buNone/>
            </a:pPr>
            <a:r>
              <a:rPr lang="pl-PL" smtClean="0">
                <a:latin typeface="Times New Roman" charset="0"/>
                <a:cs typeface="Times New Roman" charset="0"/>
              </a:rPr>
              <a:t>Dziękuję za uwagę</a:t>
            </a:r>
          </a:p>
        </p:txBody>
      </p:sp>
      <p:sp>
        <p:nvSpPr>
          <p:cNvPr id="4" name="Symbol zastępczy numeru slajdu 3"/>
          <p:cNvSpPr>
            <a:spLocks noGrp="1"/>
          </p:cNvSpPr>
          <p:nvPr>
            <p:ph type="sldNum" sz="quarter" idx="12"/>
          </p:nvPr>
        </p:nvSpPr>
        <p:spPr/>
        <p:txBody>
          <a:bodyPr/>
          <a:lstStyle/>
          <a:p>
            <a:pPr>
              <a:defRPr/>
            </a:pPr>
            <a:fld id="{D44BE5EE-B06A-4611-B984-C34A31122EF6}" type="slidenum">
              <a:rPr lang="pl-PL" smtClean="0"/>
              <a:pPr>
                <a:defRPr/>
              </a:pPr>
              <a:t>21</a:t>
            </a:fld>
            <a:endParaRPr lang="pl-PL"/>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762000" y="457200"/>
            <a:ext cx="7981950" cy="863600"/>
          </a:xfrm>
        </p:spPr>
        <p:txBody>
          <a:bodyPr rtlCol="0">
            <a:normAutofit fontScale="90000"/>
          </a:bodyPr>
          <a:lstStyle/>
          <a:p>
            <a:pPr marL="838200" indent="-838200" eaLnBrk="1" fontAlgn="auto" hangingPunct="1">
              <a:spcAft>
                <a:spcPts val="0"/>
              </a:spcAft>
              <a:defRPr/>
            </a:pPr>
            <a:r>
              <a:rPr lang="pl-PL" sz="3200" b="1" dirty="0" smtClean="0">
                <a:latin typeface="Times New Roman" charset="0"/>
              </a:rPr>
              <a:t>CELE   TEORETYCZNYCH ROZWAŻAŃ NAD</a:t>
            </a:r>
            <a:r>
              <a:rPr lang="pl-PL" sz="3200" b="1" dirty="0" smtClean="0">
                <a:latin typeface="Times New Roman" charset="0"/>
                <a:cs typeface="Times New Roman" charset="0"/>
              </a:rPr>
              <a:t> </a:t>
            </a:r>
            <a:r>
              <a:rPr lang="pl-PL" sz="3200" b="1" dirty="0" smtClean="0">
                <a:latin typeface="Times New Roman" charset="0"/>
              </a:rPr>
              <a:t>KTN i </a:t>
            </a:r>
            <a:r>
              <a:rPr lang="pl-PL" sz="3200" b="1" dirty="0" smtClean="0">
                <a:latin typeface="Times New Roman" charset="0"/>
                <a:cs typeface="Times New Roman" charset="0"/>
              </a:rPr>
              <a:t>BIZ </a:t>
            </a:r>
            <a:r>
              <a:rPr lang="pl-PL" sz="3200" b="1" dirty="0" smtClean="0">
                <a:latin typeface="Times New Roman" charset="0"/>
              </a:rPr>
              <a:t>(A)</a:t>
            </a:r>
          </a:p>
        </p:txBody>
      </p:sp>
      <p:sp>
        <p:nvSpPr>
          <p:cNvPr id="5123" name="Rectangle 3"/>
          <p:cNvSpPr>
            <a:spLocks noGrp="1" noChangeArrowheads="1"/>
          </p:cNvSpPr>
          <p:nvPr>
            <p:ph idx="1"/>
          </p:nvPr>
        </p:nvSpPr>
        <p:spPr>
          <a:xfrm>
            <a:off x="457200" y="1412875"/>
            <a:ext cx="8458200" cy="5064125"/>
          </a:xfrm>
        </p:spPr>
        <p:txBody>
          <a:bodyPr/>
          <a:lstStyle/>
          <a:p>
            <a:pPr algn="just" eaLnBrk="1" hangingPunct="1">
              <a:lnSpc>
                <a:spcPct val="80000"/>
              </a:lnSpc>
              <a:buFontTx/>
              <a:buNone/>
            </a:pPr>
            <a:r>
              <a:rPr lang="pl-PL" sz="2400" b="1" smtClean="0">
                <a:latin typeface="Times New Roman" charset="0"/>
              </a:rPr>
              <a:t>	       </a:t>
            </a:r>
            <a:r>
              <a:rPr lang="pl-PL" sz="2400" smtClean="0">
                <a:latin typeface="Times New Roman" charset="0"/>
              </a:rPr>
              <a:t>Celem teoretycznych rozważań nad KTN i BIZ jest poszukiwanie odpowiedzi przede wszystkim na następujące pytania:</a:t>
            </a:r>
          </a:p>
          <a:p>
            <a:pPr algn="just" eaLnBrk="1" hangingPunct="1">
              <a:lnSpc>
                <a:spcPct val="80000"/>
              </a:lnSpc>
              <a:buFontTx/>
              <a:buNone/>
            </a:pPr>
            <a:r>
              <a:rPr lang="pl-PL" sz="2400" smtClean="0">
                <a:latin typeface="Times New Roman" charset="0"/>
              </a:rPr>
              <a:t>	1)  Dlaczego jedne przedsiębiorstwa krajowe przekształcają się w KTN, a inne ograniczają swoją działalność do obszaru danego kraju?</a:t>
            </a:r>
          </a:p>
          <a:p>
            <a:pPr algn="just" eaLnBrk="1" hangingPunct="1">
              <a:lnSpc>
                <a:spcPct val="80000"/>
              </a:lnSpc>
              <a:buFontTx/>
              <a:buNone/>
            </a:pPr>
            <a:r>
              <a:rPr lang="pl-PL" sz="2400" smtClean="0">
                <a:latin typeface="Times New Roman" charset="0"/>
              </a:rPr>
              <a:t>	2)   Dlaczego KTN decydują się na ekspansję zewnętrzną poprzez tę specyficzną metodę wchodzenia na obce rynki, jaką są BIZ? Jakie czynniki o tym przesądzają?</a:t>
            </a:r>
          </a:p>
          <a:p>
            <a:pPr algn="just" eaLnBrk="1" hangingPunct="1">
              <a:lnSpc>
                <a:spcPct val="80000"/>
              </a:lnSpc>
              <a:buFontTx/>
              <a:buNone/>
            </a:pPr>
            <a:r>
              <a:rPr lang="pl-PL" sz="2400" smtClean="0">
                <a:latin typeface="Times New Roman" charset="0"/>
              </a:rPr>
              <a:t>	3)   Jakie przesłanki determinują wybór określonych sektorów, gałęzi i branż działalności inwestycyjnej KTN? </a:t>
            </a:r>
          </a:p>
          <a:p>
            <a:pPr algn="just" eaLnBrk="1" hangingPunct="1">
              <a:lnSpc>
                <a:spcPct val="80000"/>
              </a:lnSpc>
              <a:buFontTx/>
              <a:buNone/>
            </a:pPr>
            <a:r>
              <a:rPr lang="pl-PL" sz="2400" smtClean="0">
                <a:latin typeface="Times New Roman" charset="0"/>
              </a:rPr>
              <a:t>	4)   Dlaczego KTN preferują lokować swoją działalność w jednych krajach, a omijają inne kraje?</a:t>
            </a:r>
          </a:p>
          <a:p>
            <a:pPr algn="just" eaLnBrk="1" hangingPunct="1">
              <a:lnSpc>
                <a:spcPct val="80000"/>
              </a:lnSpc>
              <a:buFontTx/>
              <a:buNone/>
            </a:pPr>
            <a:r>
              <a:rPr lang="pl-PL" sz="2400" smtClean="0">
                <a:latin typeface="Times New Roman" charset="0"/>
              </a:rPr>
              <a:t>	5)   Jaki wpływ na decyzje inwestycyjne KTN wywierają władze państwowe krajów przyjmujących i krajów pochodzenia?</a:t>
            </a:r>
          </a:p>
        </p:txBody>
      </p:sp>
      <p:sp>
        <p:nvSpPr>
          <p:cNvPr id="9218" name="Symbol zastępczy numeru slajdu 5"/>
          <p:cNvSpPr>
            <a:spLocks noGrp="1"/>
          </p:cNvSpPr>
          <p:nvPr>
            <p:ph type="sldNum" sz="quarter" idx="12"/>
          </p:nvPr>
        </p:nvSpPr>
        <p:spPr/>
        <p:txBody>
          <a:bodyPr/>
          <a:lstStyle/>
          <a:p>
            <a:pPr>
              <a:defRPr/>
            </a:pPr>
            <a:fld id="{0686DB8B-D076-477C-8C4B-69560AA9F8CD}" type="slidenum">
              <a:rPr lang="pl-PL"/>
              <a:pPr>
                <a:defRPr/>
              </a:pPr>
              <a:t>3</a:t>
            </a:fld>
            <a:endParaRPr lang="pl-PL"/>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2000" y="274638"/>
            <a:ext cx="7696200" cy="1173162"/>
          </a:xfrm>
        </p:spPr>
        <p:txBody>
          <a:bodyPr/>
          <a:lstStyle/>
          <a:p>
            <a:pPr marL="838200" indent="-838200" eaLnBrk="1" hangingPunct="1"/>
            <a:r>
              <a:rPr lang="pl-PL" sz="3200" b="1" smtClean="0">
                <a:latin typeface="Times New Roman" charset="0"/>
              </a:rPr>
              <a:t>Cel</a:t>
            </a:r>
            <a:r>
              <a:rPr lang="pl-PL" sz="3200" b="1" smtClean="0">
                <a:latin typeface="Times New Roman" charset="0"/>
                <a:cs typeface="Times New Roman" charset="0"/>
              </a:rPr>
              <a:t>e teoretycznych rozważań </a:t>
            </a:r>
            <a:r>
              <a:rPr lang="pl-PL" sz="3200" b="1" smtClean="0">
                <a:latin typeface="Times New Roman" charset="0"/>
              </a:rPr>
              <a:t/>
            </a:r>
            <a:br>
              <a:rPr lang="pl-PL" sz="3200" b="1" smtClean="0">
                <a:latin typeface="Times New Roman" charset="0"/>
              </a:rPr>
            </a:br>
            <a:r>
              <a:rPr lang="pl-PL" sz="3200" b="1" smtClean="0">
                <a:latin typeface="Times New Roman" charset="0"/>
                <a:cs typeface="Times New Roman" charset="0"/>
              </a:rPr>
              <a:t>nad  </a:t>
            </a:r>
            <a:r>
              <a:rPr lang="pl-PL" sz="3200" b="1" smtClean="0">
                <a:latin typeface="Times New Roman" charset="0"/>
              </a:rPr>
              <a:t>KTN i </a:t>
            </a:r>
            <a:r>
              <a:rPr lang="pl-PL" sz="3200" b="1" smtClean="0">
                <a:latin typeface="Times New Roman" charset="0"/>
                <a:cs typeface="Times New Roman" charset="0"/>
              </a:rPr>
              <a:t>BIZ</a:t>
            </a:r>
            <a:r>
              <a:rPr lang="pl-PL" sz="3200" b="1" smtClean="0">
                <a:latin typeface="Times New Roman" charset="0"/>
              </a:rPr>
              <a:t> (B)</a:t>
            </a:r>
          </a:p>
        </p:txBody>
      </p:sp>
      <p:sp>
        <p:nvSpPr>
          <p:cNvPr id="6147" name="Rectangle 3"/>
          <p:cNvSpPr>
            <a:spLocks noGrp="1" noChangeArrowheads="1"/>
          </p:cNvSpPr>
          <p:nvPr>
            <p:ph idx="1"/>
          </p:nvPr>
        </p:nvSpPr>
        <p:spPr>
          <a:xfrm>
            <a:off x="457200" y="1600200"/>
            <a:ext cx="8229600" cy="4876800"/>
          </a:xfrm>
        </p:spPr>
        <p:txBody>
          <a:bodyPr/>
          <a:lstStyle/>
          <a:p>
            <a:pPr algn="just" eaLnBrk="1" hangingPunct="1">
              <a:lnSpc>
                <a:spcPct val="90000"/>
              </a:lnSpc>
              <a:buFontTx/>
              <a:buNone/>
            </a:pPr>
            <a:r>
              <a:rPr lang="pl-PL" sz="2400" b="1" smtClean="0">
                <a:latin typeface="Times New Roman" charset="0"/>
              </a:rPr>
              <a:t>	</a:t>
            </a:r>
            <a:r>
              <a:rPr lang="pl-PL" sz="2400" smtClean="0">
                <a:latin typeface="Times New Roman" charset="0"/>
              </a:rPr>
              <a:t>6)    Jakie współzależności występują między ekspansją KTN a globalizacją ekonomiczną, integracją regionalną, upowszechnieniem gospodarki opartej na wiedzy </a:t>
            </a:r>
            <a:br>
              <a:rPr lang="pl-PL" sz="2400" smtClean="0">
                <a:latin typeface="Times New Roman" charset="0"/>
              </a:rPr>
            </a:br>
            <a:r>
              <a:rPr lang="pl-PL" sz="2400" smtClean="0">
                <a:latin typeface="Times New Roman" charset="0"/>
              </a:rPr>
              <a:t>i informacjach oraz tendencjami do liberalizacji życia gospodarczego?</a:t>
            </a:r>
          </a:p>
          <a:p>
            <a:pPr algn="just" eaLnBrk="1" hangingPunct="1">
              <a:lnSpc>
                <a:spcPct val="90000"/>
              </a:lnSpc>
              <a:buFontTx/>
              <a:buNone/>
            </a:pPr>
            <a:r>
              <a:rPr lang="pl-PL" sz="2400" smtClean="0">
                <a:latin typeface="Times New Roman" charset="0"/>
              </a:rPr>
              <a:t>	7)    Jakie są pozytywne i negatywne konsekwencje ekonomiczne oraz społeczno-polityczne działalności inwestycyjnej KTN dla krajów przyjmujących i państw pochodzenia, inaczej mówiąc – jakie korzyści i zagrożenia przynosi działalność KTN?</a:t>
            </a:r>
          </a:p>
          <a:p>
            <a:pPr algn="just" eaLnBrk="1" hangingPunct="1">
              <a:lnSpc>
                <a:spcPct val="90000"/>
              </a:lnSpc>
              <a:buFontTx/>
              <a:buNone/>
            </a:pPr>
            <a:r>
              <a:rPr lang="pl-PL" sz="2400" smtClean="0">
                <a:latin typeface="Times New Roman" charset="0"/>
              </a:rPr>
              <a:t>	8)    Jakie są perspektywy ewolucji pozycji KTN </a:t>
            </a:r>
          </a:p>
          <a:p>
            <a:pPr algn="just" eaLnBrk="1" hangingPunct="1">
              <a:lnSpc>
                <a:spcPct val="90000"/>
              </a:lnSpc>
              <a:buFontTx/>
              <a:buNone/>
            </a:pPr>
            <a:r>
              <a:rPr lang="pl-PL" sz="2400" smtClean="0">
                <a:latin typeface="Times New Roman" charset="0"/>
              </a:rPr>
              <a:t>	w gospodarce światowej?</a:t>
            </a:r>
          </a:p>
        </p:txBody>
      </p:sp>
      <p:sp>
        <p:nvSpPr>
          <p:cNvPr id="2" name="Symbol zastępczy numeru slajdu 5"/>
          <p:cNvSpPr>
            <a:spLocks noGrp="1"/>
          </p:cNvSpPr>
          <p:nvPr>
            <p:ph type="sldNum" sz="quarter" idx="12"/>
          </p:nvPr>
        </p:nvSpPr>
        <p:spPr/>
        <p:txBody>
          <a:bodyPr/>
          <a:lstStyle/>
          <a:p>
            <a:pPr>
              <a:defRPr/>
            </a:pPr>
            <a:fld id="{566D1C5A-9B00-4FEB-A785-5DE43BF3C643}" type="slidenum">
              <a:rPr lang="pl-PL"/>
              <a:pPr>
                <a:defRPr/>
              </a:pPr>
              <a:t>4</a:t>
            </a:fld>
            <a:endParaRPr lang="pl-PL"/>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457200" y="381000"/>
            <a:ext cx="8569325" cy="1295400"/>
          </a:xfrm>
        </p:spPr>
        <p:txBody>
          <a:bodyPr rtlCol="0">
            <a:normAutofit fontScale="90000"/>
          </a:bodyPr>
          <a:lstStyle/>
          <a:p>
            <a:pPr marL="838200" indent="-838200" eaLnBrk="1" fontAlgn="auto" hangingPunct="1">
              <a:spcAft>
                <a:spcPts val="0"/>
              </a:spcAft>
              <a:defRPr/>
            </a:pPr>
            <a:r>
              <a:rPr lang="pl-PL" sz="3200" b="1" dirty="0" smtClean="0">
                <a:latin typeface="Times New Roman" charset="0"/>
              </a:rPr>
              <a:t> </a:t>
            </a:r>
            <a:r>
              <a:rPr lang="pl-PL" sz="3200" b="1" dirty="0" smtClean="0">
                <a:latin typeface="Times New Roman" charset="0"/>
                <a:cs typeface="Times New Roman" charset="0"/>
              </a:rPr>
              <a:t>K</a:t>
            </a:r>
            <a:r>
              <a:rPr lang="pl-PL" sz="3200" b="1" dirty="0" smtClean="0">
                <a:latin typeface="Times New Roman" charset="0"/>
              </a:rPr>
              <a:t>LASYFIKACJE TEORETYCZNYCH KONCEPCJI</a:t>
            </a:r>
            <a:r>
              <a:rPr lang="pl-PL" sz="3200" b="1" dirty="0" smtClean="0">
                <a:latin typeface="Times New Roman" charset="0"/>
                <a:cs typeface="Times New Roman" charset="0"/>
              </a:rPr>
              <a:t> </a:t>
            </a:r>
            <a:r>
              <a:rPr lang="pl-PL" sz="3200" b="1" dirty="0" smtClean="0">
                <a:latin typeface="Times New Roman" charset="0"/>
              </a:rPr>
              <a:t>KTN i </a:t>
            </a:r>
            <a:r>
              <a:rPr lang="pl-PL" sz="3200" b="1" dirty="0" smtClean="0">
                <a:latin typeface="Times New Roman" charset="0"/>
                <a:cs typeface="Times New Roman" charset="0"/>
              </a:rPr>
              <a:t>BIZ</a:t>
            </a:r>
            <a:r>
              <a:rPr lang="pl-PL" sz="3200" b="1" dirty="0" smtClean="0">
                <a:latin typeface="Times New Roman" charset="0"/>
              </a:rPr>
              <a:t>  - Propozycja </a:t>
            </a:r>
            <a:r>
              <a:rPr lang="pl-PL" sz="3200" b="1" dirty="0" err="1" smtClean="0">
                <a:latin typeface="Times New Roman" charset="0"/>
              </a:rPr>
              <a:t>Moosy</a:t>
            </a:r>
            <a:endParaRPr lang="pl-PL" sz="3200" b="1" dirty="0" smtClean="0">
              <a:latin typeface="Times New Roman" charset="0"/>
            </a:endParaRPr>
          </a:p>
        </p:txBody>
      </p:sp>
      <p:sp>
        <p:nvSpPr>
          <p:cNvPr id="11268" name="Rectangle 3"/>
          <p:cNvSpPr>
            <a:spLocks noGrp="1" noChangeArrowheads="1"/>
          </p:cNvSpPr>
          <p:nvPr>
            <p:ph idx="1"/>
          </p:nvPr>
        </p:nvSpPr>
        <p:spPr>
          <a:xfrm>
            <a:off x="457200" y="1752600"/>
            <a:ext cx="8229600" cy="4267200"/>
          </a:xfrm>
        </p:spPr>
        <p:txBody>
          <a:bodyPr rtlCol="0">
            <a:normAutofit lnSpcReduction="10000"/>
          </a:bodyPr>
          <a:lstStyle/>
          <a:p>
            <a:pPr algn="just" eaLnBrk="1" fontAlgn="auto" hangingPunct="1">
              <a:lnSpc>
                <a:spcPct val="80000"/>
              </a:lnSpc>
              <a:spcAft>
                <a:spcPts val="0"/>
              </a:spcAft>
              <a:buFont typeface="Arial" charset="0"/>
              <a:buNone/>
              <a:defRPr/>
            </a:pPr>
            <a:r>
              <a:rPr lang="pl-PL" sz="2000" b="1" dirty="0" smtClean="0">
                <a:latin typeface="Times New Roman" charset="0"/>
              </a:rPr>
              <a:t>	</a:t>
            </a:r>
            <a:r>
              <a:rPr lang="pl-PL" sz="2000" dirty="0" err="1" smtClean="0">
                <a:latin typeface="Times New Roman" charset="0"/>
              </a:rPr>
              <a:t>I.A.Moosa</a:t>
            </a:r>
            <a:r>
              <a:rPr lang="pl-PL" sz="2000" dirty="0" smtClean="0">
                <a:latin typeface="Times New Roman" charset="0"/>
              </a:rPr>
              <a:t> (2002 r.) wyróżnia 5 grup koncepcji BIZ:</a:t>
            </a:r>
          </a:p>
          <a:p>
            <a:pPr algn="just" eaLnBrk="1" fontAlgn="auto" hangingPunct="1">
              <a:lnSpc>
                <a:spcPct val="80000"/>
              </a:lnSpc>
              <a:spcAft>
                <a:spcPts val="0"/>
              </a:spcAft>
              <a:buFontTx/>
              <a:buNone/>
              <a:defRPr/>
            </a:pPr>
            <a:r>
              <a:rPr lang="pl-PL" sz="2000" dirty="0" smtClean="0">
                <a:latin typeface="Times New Roman" charset="0"/>
              </a:rPr>
              <a:t>	1)    teorie zakładające doskonałą konkurencję, tj. koncepcje zróżnicowania rentowności kapitału, dywersyfikacji portfela inwestycji oraz wpływu wielkości rynku na BIZ,</a:t>
            </a:r>
          </a:p>
          <a:p>
            <a:pPr algn="just" eaLnBrk="1" fontAlgn="auto" hangingPunct="1">
              <a:lnSpc>
                <a:spcPct val="80000"/>
              </a:lnSpc>
              <a:spcAft>
                <a:spcPts val="0"/>
              </a:spcAft>
              <a:buFontTx/>
              <a:buNone/>
              <a:defRPr/>
            </a:pPr>
            <a:r>
              <a:rPr lang="pl-PL" sz="2000" dirty="0" smtClean="0">
                <a:latin typeface="Times New Roman" charset="0"/>
              </a:rPr>
              <a:t>	2)   teorie zakładające niedoskonałą konkurencję: koncepcje organizacji przemysłowej, internalizacji firmy, lokalizacji działalności biznesowej, teorię eklektyczną, koncepcje cyklu życia produktu i reakcji oligopolistycznych,</a:t>
            </a:r>
          </a:p>
          <a:p>
            <a:pPr algn="just" eaLnBrk="1" fontAlgn="auto" hangingPunct="1">
              <a:lnSpc>
                <a:spcPct val="80000"/>
              </a:lnSpc>
              <a:spcAft>
                <a:spcPts val="0"/>
              </a:spcAft>
              <a:buFontTx/>
              <a:buNone/>
              <a:defRPr/>
            </a:pPr>
            <a:r>
              <a:rPr lang="pl-PL" sz="2000" dirty="0" smtClean="0">
                <a:latin typeface="Times New Roman" charset="0"/>
              </a:rPr>
              <a:t>	3)   teorie finansowe, tzn. koncepcje finansowania wewnętrznego, obszarów walutowych i dywersyfikacji barier międzynarodowych przepływów kapitału oraz hipoteza </a:t>
            </a:r>
            <a:r>
              <a:rPr lang="pl-PL" sz="2000" dirty="0" err="1" smtClean="0">
                <a:latin typeface="Times New Roman" charset="0"/>
              </a:rPr>
              <a:t>Kojimy</a:t>
            </a:r>
            <a:r>
              <a:rPr lang="pl-PL" sz="2000" dirty="0" smtClean="0">
                <a:latin typeface="Times New Roman" charset="0"/>
              </a:rPr>
              <a:t>,</a:t>
            </a:r>
          </a:p>
          <a:p>
            <a:pPr algn="just" eaLnBrk="1" fontAlgn="auto" hangingPunct="1">
              <a:lnSpc>
                <a:spcPct val="80000"/>
              </a:lnSpc>
              <a:spcAft>
                <a:spcPts val="0"/>
              </a:spcAft>
              <a:buFontTx/>
              <a:buNone/>
              <a:defRPr/>
            </a:pPr>
            <a:r>
              <a:rPr lang="pl-PL" sz="2000" dirty="0" smtClean="0">
                <a:latin typeface="Times New Roman" charset="0"/>
              </a:rPr>
              <a:t>	4)   teorie oparte na innych czynnikach: ryzyka politycznego i ryzyka kraju, wpływu polityki podatkowej, barier handlowych  i regulacji państwowych,</a:t>
            </a:r>
          </a:p>
          <a:p>
            <a:pPr algn="just" eaLnBrk="1" fontAlgn="auto" hangingPunct="1">
              <a:lnSpc>
                <a:spcPct val="80000"/>
              </a:lnSpc>
              <a:spcAft>
                <a:spcPts val="0"/>
              </a:spcAft>
              <a:buFontTx/>
              <a:buNone/>
              <a:defRPr/>
            </a:pPr>
            <a:r>
              <a:rPr lang="pl-PL" sz="2000" dirty="0" smtClean="0">
                <a:latin typeface="Times New Roman" charset="0"/>
              </a:rPr>
              <a:t>	5) teorie alternatywnych metod wejścia na rynki zagraniczne (BIZ a eksport, licencje, joint </a:t>
            </a:r>
            <a:r>
              <a:rPr lang="pl-PL" sz="2000" dirty="0" err="1" smtClean="0">
                <a:latin typeface="Times New Roman" charset="0"/>
              </a:rPr>
              <a:t>ventures</a:t>
            </a:r>
            <a:r>
              <a:rPr lang="pl-PL" sz="2000" dirty="0" smtClean="0">
                <a:latin typeface="Times New Roman" charset="0"/>
              </a:rPr>
              <a:t> i inne pozainwestycyjne sposoby ekspansji).</a:t>
            </a:r>
          </a:p>
          <a:p>
            <a:pPr algn="just" eaLnBrk="1" fontAlgn="auto" hangingPunct="1">
              <a:lnSpc>
                <a:spcPct val="80000"/>
              </a:lnSpc>
              <a:spcAft>
                <a:spcPts val="0"/>
              </a:spcAft>
              <a:buFontTx/>
              <a:buNone/>
              <a:defRPr/>
            </a:pPr>
            <a:endParaRPr lang="pl-PL" sz="2000" dirty="0" smtClean="0">
              <a:latin typeface="Times New Roman" charset="0"/>
            </a:endParaRPr>
          </a:p>
          <a:p>
            <a:pPr eaLnBrk="1" fontAlgn="auto" hangingPunct="1">
              <a:lnSpc>
                <a:spcPct val="80000"/>
              </a:lnSpc>
              <a:spcAft>
                <a:spcPts val="0"/>
              </a:spcAft>
              <a:buFontTx/>
              <a:buNone/>
              <a:defRPr/>
            </a:pPr>
            <a:endParaRPr lang="pl-PL" sz="2000" b="1" dirty="0" smtClean="0">
              <a:latin typeface="Times New Roman" charset="0"/>
            </a:endParaRPr>
          </a:p>
        </p:txBody>
      </p:sp>
      <p:sp>
        <p:nvSpPr>
          <p:cNvPr id="11266" name="Symbol zastępczy numeru slajdu 5"/>
          <p:cNvSpPr>
            <a:spLocks noGrp="1"/>
          </p:cNvSpPr>
          <p:nvPr>
            <p:ph type="sldNum" sz="quarter" idx="12"/>
          </p:nvPr>
        </p:nvSpPr>
        <p:spPr/>
        <p:txBody>
          <a:bodyPr/>
          <a:lstStyle/>
          <a:p>
            <a:pPr>
              <a:defRPr/>
            </a:pPr>
            <a:fld id="{85944FBD-80E5-4699-86DE-61EB9D2A77B6}" type="slidenum">
              <a:rPr lang="pl-PL"/>
              <a:pPr>
                <a:defRPr/>
              </a:pPr>
              <a:t>5</a:t>
            </a:fld>
            <a:endParaRPr lang="pl-PL"/>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4800" y="274638"/>
            <a:ext cx="8659813" cy="639762"/>
          </a:xfrm>
        </p:spPr>
        <p:txBody>
          <a:bodyPr/>
          <a:lstStyle/>
          <a:p>
            <a:pPr marL="838200" indent="-838200" algn="l" eaLnBrk="1" hangingPunct="1"/>
            <a:r>
              <a:rPr lang="pl-PL" sz="3200" b="1" smtClean="0">
                <a:latin typeface="Times New Roman" charset="0"/>
                <a:cs typeface="Times New Roman" charset="0"/>
              </a:rPr>
              <a:t>Klasyfikacje teorii BIZ</a:t>
            </a:r>
            <a:r>
              <a:rPr lang="pl-PL" sz="3200" b="1" smtClean="0">
                <a:latin typeface="Times New Roman" charset="0"/>
              </a:rPr>
              <a:t> według Przybylskiej</a:t>
            </a:r>
            <a:r>
              <a:rPr lang="pl-PL" sz="3200" b="1" smtClean="0">
                <a:solidFill>
                  <a:schemeClr val="accent2"/>
                </a:solidFill>
                <a:latin typeface="Times New Roman" charset="0"/>
              </a:rPr>
              <a:t> </a:t>
            </a:r>
          </a:p>
        </p:txBody>
      </p:sp>
      <p:sp>
        <p:nvSpPr>
          <p:cNvPr id="8195" name="Rectangle 3"/>
          <p:cNvSpPr>
            <a:spLocks noGrp="1" noChangeArrowheads="1"/>
          </p:cNvSpPr>
          <p:nvPr>
            <p:ph idx="1"/>
          </p:nvPr>
        </p:nvSpPr>
        <p:spPr>
          <a:xfrm>
            <a:off x="228600" y="990600"/>
            <a:ext cx="8686800" cy="5486400"/>
          </a:xfrm>
        </p:spPr>
        <p:txBody>
          <a:bodyPr/>
          <a:lstStyle/>
          <a:p>
            <a:pPr algn="just" eaLnBrk="1" hangingPunct="1"/>
            <a:r>
              <a:rPr lang="pl-PL" sz="1800" smtClean="0">
                <a:latin typeface="Times New Roman" charset="0"/>
              </a:rPr>
              <a:t>K. Przybylska (2001 r.) w swojej książce nt. determinant BIZ wyodrębniła dwa podstawowe nurty myślenia w światowej literaturze  ekonomicznej: analizę z punktu widzenia zagranicznego inwestora (czyli w mikroskali) i analizę makroekonomiczną, tj. prezentację determinant lokalizacji BIZ z punktu widzenia kraju goszczącego.</a:t>
            </a:r>
          </a:p>
          <a:p>
            <a:pPr algn="just" eaLnBrk="1" hangingPunct="1"/>
            <a:r>
              <a:rPr lang="pl-PL" sz="1800" smtClean="0">
                <a:latin typeface="Times New Roman" charset="0"/>
              </a:rPr>
              <a:t>Koncepcje teoretyczne dotyczące mikroekonomicznej analizy determinant BIZ  </a:t>
            </a:r>
            <a:br>
              <a:rPr lang="pl-PL" sz="1800" smtClean="0">
                <a:latin typeface="Times New Roman" charset="0"/>
              </a:rPr>
            </a:br>
            <a:r>
              <a:rPr lang="pl-PL" sz="1800" smtClean="0">
                <a:latin typeface="Times New Roman" charset="0"/>
              </a:rPr>
              <a:t>K. Przybylska dzieli na dwie grupy:</a:t>
            </a:r>
          </a:p>
          <a:p>
            <a:pPr algn="just" eaLnBrk="1" hangingPunct="1">
              <a:buFontTx/>
              <a:buNone/>
            </a:pPr>
            <a:r>
              <a:rPr lang="pl-PL" sz="1800" smtClean="0">
                <a:latin typeface="Times New Roman" charset="0"/>
              </a:rPr>
              <a:t>	1)    teoretyczne uzasadnienie determinant BIZ jako zjawiska finansowego: teorie międzynarodowego przepływu kapitału, międzynarodowego zróżnicowania stóp zysku, dywersyfikacji portfela  inwestycyjnego oraz obszarów walutowych;</a:t>
            </a:r>
          </a:p>
          <a:p>
            <a:pPr algn="just" eaLnBrk="1" hangingPunct="1">
              <a:buFontTx/>
              <a:buNone/>
            </a:pPr>
            <a:r>
              <a:rPr lang="pl-PL" sz="1800" smtClean="0">
                <a:latin typeface="Times New Roman" charset="0"/>
              </a:rPr>
              <a:t>	2)    teoretyczne uzasadnienie determinant BIZ jako zjawiska realnego: teoria przewag monopolistycznych, teoria międzynarodowego cyklu życia produktu, teoria internalizacji KTN i eklektyczna teoria międzynarodowej produkcji.</a:t>
            </a:r>
          </a:p>
          <a:p>
            <a:pPr algn="just" eaLnBrk="1" hangingPunct="1">
              <a:buFontTx/>
              <a:buNone/>
            </a:pPr>
            <a:endParaRPr lang="pl-PL" sz="1800" smtClean="0">
              <a:latin typeface="Times New Roman" charset="0"/>
            </a:endParaRPr>
          </a:p>
          <a:p>
            <a:pPr eaLnBrk="1" hangingPunct="1">
              <a:buFontTx/>
              <a:buNone/>
            </a:pPr>
            <a:endParaRPr lang="pl-PL" sz="1800" b="1" smtClean="0">
              <a:latin typeface="Times New Roman" charset="0"/>
            </a:endParaRPr>
          </a:p>
        </p:txBody>
      </p:sp>
      <p:sp>
        <p:nvSpPr>
          <p:cNvPr id="2" name="Symbol zastępczy numeru slajdu 5"/>
          <p:cNvSpPr>
            <a:spLocks noGrp="1"/>
          </p:cNvSpPr>
          <p:nvPr>
            <p:ph type="sldNum" sz="quarter" idx="12"/>
          </p:nvPr>
        </p:nvSpPr>
        <p:spPr/>
        <p:txBody>
          <a:bodyPr/>
          <a:lstStyle/>
          <a:p>
            <a:pPr>
              <a:defRPr/>
            </a:pPr>
            <a:fld id="{253B92F6-DDF1-4651-B0E6-D66C2E9A80CE}" type="slidenum">
              <a:rPr lang="pl-PL"/>
              <a:pPr>
                <a:defRPr/>
              </a:pPr>
              <a:t>6</a:t>
            </a:fld>
            <a:endParaRPr lang="pl-PL"/>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04800" y="274638"/>
            <a:ext cx="8610600" cy="715962"/>
          </a:xfrm>
        </p:spPr>
        <p:txBody>
          <a:bodyPr/>
          <a:lstStyle/>
          <a:p>
            <a:pPr marL="838200" indent="-838200" eaLnBrk="1" hangingPunct="1"/>
            <a:r>
              <a:rPr lang="pl-PL" sz="4000" b="1" smtClean="0">
                <a:latin typeface="Times New Roman" charset="0"/>
                <a:cs typeface="Times New Roman" charset="0"/>
              </a:rPr>
              <a:t>M</a:t>
            </a:r>
            <a:r>
              <a:rPr lang="pl-PL" sz="4000" b="1" smtClean="0">
                <a:latin typeface="Times New Roman" charset="0"/>
              </a:rPr>
              <a:t>AKROEKONOMICZNE</a:t>
            </a:r>
            <a:r>
              <a:rPr lang="pl-PL" sz="4000" b="1" smtClean="0">
                <a:latin typeface="Times New Roman" charset="0"/>
                <a:cs typeface="Times New Roman" charset="0"/>
              </a:rPr>
              <a:t> </a:t>
            </a:r>
            <a:r>
              <a:rPr lang="pl-PL" sz="4000" b="1" smtClean="0">
                <a:latin typeface="Times New Roman" charset="0"/>
              </a:rPr>
              <a:t>KONCEPCJE</a:t>
            </a:r>
            <a:r>
              <a:rPr lang="pl-PL" sz="4000" b="1" smtClean="0">
                <a:latin typeface="Times New Roman" charset="0"/>
                <a:cs typeface="Times New Roman" charset="0"/>
              </a:rPr>
              <a:t> </a:t>
            </a:r>
            <a:r>
              <a:rPr lang="pl-PL" sz="4000" b="1" smtClean="0">
                <a:latin typeface="Times New Roman" charset="0"/>
              </a:rPr>
              <a:t>   </a:t>
            </a:r>
            <a:r>
              <a:rPr lang="pl-PL" sz="3600" b="1" smtClean="0">
                <a:latin typeface="Times New Roman" charset="0"/>
                <a:cs typeface="Times New Roman" charset="0"/>
              </a:rPr>
              <a:t>BIZ</a:t>
            </a:r>
            <a:r>
              <a:rPr lang="pl-PL" sz="3600" b="1" smtClean="0">
                <a:solidFill>
                  <a:schemeClr val="accent2"/>
                </a:solidFill>
                <a:latin typeface="Times New Roman" charset="0"/>
              </a:rPr>
              <a:t> </a:t>
            </a:r>
          </a:p>
        </p:txBody>
      </p:sp>
      <p:sp>
        <p:nvSpPr>
          <p:cNvPr id="9219" name="Rectangle 3"/>
          <p:cNvSpPr>
            <a:spLocks noGrp="1" noChangeArrowheads="1"/>
          </p:cNvSpPr>
          <p:nvPr>
            <p:ph idx="1"/>
          </p:nvPr>
        </p:nvSpPr>
        <p:spPr>
          <a:xfrm>
            <a:off x="228600" y="1219200"/>
            <a:ext cx="8915400" cy="5257800"/>
          </a:xfrm>
        </p:spPr>
        <p:txBody>
          <a:bodyPr/>
          <a:lstStyle/>
          <a:p>
            <a:pPr algn="just" eaLnBrk="1" hangingPunct="1">
              <a:lnSpc>
                <a:spcPct val="90000"/>
              </a:lnSpc>
            </a:pPr>
            <a:r>
              <a:rPr lang="pl-PL" sz="1800" smtClean="0">
                <a:latin typeface="Times New Roman" charset="0"/>
              </a:rPr>
              <a:t>W koncepcjach tych BIZ traktowane wyłącznie jako zjawisko finansowe, tzn. jako jedna z form międzynarodowych przepływów kapitału (abstrahowanie od - integralnie związanego z BIZ - transferu technologii, wiedzy, metod marketingu i zarządzania).</a:t>
            </a:r>
          </a:p>
          <a:p>
            <a:pPr algn="just" eaLnBrk="1" hangingPunct="1">
              <a:lnSpc>
                <a:spcPct val="90000"/>
              </a:lnSpc>
            </a:pPr>
            <a:r>
              <a:rPr lang="pl-PL" sz="1800" smtClean="0">
                <a:latin typeface="Times New Roman" charset="0"/>
              </a:rPr>
              <a:t>Rozpatrywane koncepcje łączy wspólne milczące założenie, według  którego w międzynarodowych stosunkach gospodarczych występuje doskonała konkurencja (stąd też nazywane są one koncepcjami BIZ zakładającymi doskonałą konkurencję).</a:t>
            </a:r>
          </a:p>
          <a:p>
            <a:pPr algn="just" eaLnBrk="1" hangingPunct="1">
              <a:lnSpc>
                <a:spcPct val="90000"/>
              </a:lnSpc>
            </a:pPr>
            <a:r>
              <a:rPr lang="pl-PL" sz="1800" smtClean="0">
                <a:latin typeface="Times New Roman" charset="0"/>
              </a:rPr>
              <a:t>Ta grupa koncepcji obejmuje: ortodoksyjną teorię międzynarodowego przepływu kapitału, teorię międzynarodowego zróżnicowania stóp zysku, koncepcję dywersyfikacji portfela inwestycyjnego, teorię wpływu obszarów walutowych na BIZ, teorię zależności BIZ od wielkości rynku, teorię Kojimy (tj. względnych przesunięć kosztów pracy i kapitału) oraz teorię zależności przepływu BIZ od etapu rozwoju gospodarki (według Ozawy).</a:t>
            </a:r>
          </a:p>
        </p:txBody>
      </p:sp>
      <p:sp>
        <p:nvSpPr>
          <p:cNvPr id="2" name="Symbol zastępczy numeru slajdu 5"/>
          <p:cNvSpPr>
            <a:spLocks noGrp="1"/>
          </p:cNvSpPr>
          <p:nvPr>
            <p:ph type="sldNum" sz="quarter" idx="12"/>
          </p:nvPr>
        </p:nvSpPr>
        <p:spPr/>
        <p:txBody>
          <a:bodyPr/>
          <a:lstStyle/>
          <a:p>
            <a:pPr>
              <a:defRPr/>
            </a:pPr>
            <a:fld id="{B26A99AC-3613-4A67-862F-CDC82E4405AD}" type="slidenum">
              <a:rPr lang="pl-PL"/>
              <a:pPr>
                <a:defRPr/>
              </a:pPr>
              <a:t>7</a:t>
            </a:fld>
            <a:endParaRPr lang="pl-PL"/>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52400" y="274638"/>
            <a:ext cx="8839200" cy="715962"/>
          </a:xfrm>
        </p:spPr>
        <p:txBody>
          <a:bodyPr/>
          <a:lstStyle/>
          <a:p>
            <a:pPr marL="838200" indent="-838200" eaLnBrk="1" hangingPunct="1"/>
            <a:r>
              <a:rPr lang="pl-PL" sz="3200" b="1" smtClean="0">
                <a:latin typeface="Times New Roman" charset="0"/>
              </a:rPr>
              <a:t>Teoria wpływu obszarów walutowych na BIZ</a:t>
            </a:r>
            <a:r>
              <a:rPr lang="pl-PL" sz="2800" b="1" smtClean="0">
                <a:solidFill>
                  <a:schemeClr val="accent2"/>
                </a:solidFill>
                <a:latin typeface="Times New Roman" charset="0"/>
              </a:rPr>
              <a:t> </a:t>
            </a:r>
            <a:endParaRPr lang="pl-PL" sz="3200" b="1" smtClean="0">
              <a:solidFill>
                <a:schemeClr val="accent2"/>
              </a:solidFill>
              <a:latin typeface="Times New Roman" charset="0"/>
            </a:endParaRPr>
          </a:p>
        </p:txBody>
      </p:sp>
      <p:sp>
        <p:nvSpPr>
          <p:cNvPr id="10243" name="Rectangle 3"/>
          <p:cNvSpPr>
            <a:spLocks noGrp="1" noChangeArrowheads="1"/>
          </p:cNvSpPr>
          <p:nvPr>
            <p:ph idx="1"/>
          </p:nvPr>
        </p:nvSpPr>
        <p:spPr>
          <a:xfrm>
            <a:off x="228600" y="990600"/>
            <a:ext cx="8915400" cy="5486400"/>
          </a:xfrm>
        </p:spPr>
        <p:txBody>
          <a:bodyPr/>
          <a:lstStyle/>
          <a:p>
            <a:pPr algn="just" eaLnBrk="1" hangingPunct="1">
              <a:lnSpc>
                <a:spcPct val="90000"/>
              </a:lnSpc>
            </a:pPr>
            <a:r>
              <a:rPr lang="pl-PL" sz="2000" smtClean="0">
                <a:latin typeface="Times New Roman" charset="0"/>
              </a:rPr>
              <a:t>Autorem tej teorii jest R.Z. Aliber (1970 r.), a jej istota sprowadza się do tezy, że przepływy BIZ są zdeterminowane przez zróżnicowanie pozycji (siły) poszczególnych walut, obowiązujących w głównych strefach (obszarach) walutowych, do których należą poszczególne kraje. </a:t>
            </a:r>
          </a:p>
          <a:p>
            <a:pPr algn="just" eaLnBrk="1" hangingPunct="1">
              <a:lnSpc>
                <a:spcPct val="90000"/>
              </a:lnSpc>
            </a:pPr>
            <a:r>
              <a:rPr lang="pl-PL" sz="2000" smtClean="0">
                <a:latin typeface="Times New Roman" charset="0"/>
              </a:rPr>
              <a:t>Według Alibera, strumienie BIZ kierują się mianowicie z krajów o mocnych (silnych) walutach do krajów o słabych walutach. Uzasadniając tę tezę, autor dowodzi, że gdy inwestor z kraju o silnej walucie nabywa aktywa w kraju o słabej walucie, to aktywa takie są dla niego relatywnie tanie, zaś ich wycena uwzględniać musi ryzyko dewaluacji waluty kraju goszczącego. Przy tej okazji inwestor realizuje tzw. premię walutową, która powinna mu rekompensować ewentualną niekorzystną zmianę kursu walutowego.</a:t>
            </a:r>
          </a:p>
          <a:p>
            <a:pPr algn="just" eaLnBrk="1" hangingPunct="1">
              <a:lnSpc>
                <a:spcPct val="90000"/>
              </a:lnSpc>
            </a:pPr>
            <a:r>
              <a:rPr lang="pl-PL" sz="2000" smtClean="0">
                <a:latin typeface="Times New Roman" charset="0"/>
              </a:rPr>
              <a:t>Z badań empirycznych, prowadzonych m.in. przez Edisona-Melvina (1990 r.) i Goldberga-Kolstada (1995 r.) wynika, że umiarkowana i przewidywana dewaluacja waluty kraju goszczącego de facto przyciąga BIZ, ale duże i częste dewaluacje zazwyczaj odstraszają KTN jako inwestorów. Ponadto w kraju o słabej walucie KTN mają ułatwiony dostęp do lokalnych kredytów.</a:t>
            </a:r>
          </a:p>
          <a:p>
            <a:pPr algn="just" eaLnBrk="1" hangingPunct="1">
              <a:lnSpc>
                <a:spcPct val="90000"/>
              </a:lnSpc>
            </a:pPr>
            <a:r>
              <a:rPr lang="pl-PL" sz="2000" smtClean="0">
                <a:latin typeface="Times New Roman" charset="0"/>
              </a:rPr>
              <a:t>Jednak powyższa teoria nie wyjaśnia zupełnie obecnej struktury geograficznej  BIZ  w skali globalnej (tzn. koncentracji BIZ w grupie KWR, posiadających relatywnie silne waluty).</a:t>
            </a:r>
          </a:p>
        </p:txBody>
      </p:sp>
      <p:sp>
        <p:nvSpPr>
          <p:cNvPr id="2" name="Symbol zastępczy numeru slajdu 5"/>
          <p:cNvSpPr>
            <a:spLocks noGrp="1"/>
          </p:cNvSpPr>
          <p:nvPr>
            <p:ph type="sldNum" sz="quarter" idx="12"/>
          </p:nvPr>
        </p:nvSpPr>
        <p:spPr/>
        <p:txBody>
          <a:bodyPr/>
          <a:lstStyle/>
          <a:p>
            <a:pPr>
              <a:defRPr/>
            </a:pPr>
            <a:fld id="{8B49FB0A-608C-4AB2-8477-89604342D5BE}" type="slidenum">
              <a:rPr lang="pl-PL"/>
              <a:pPr>
                <a:defRPr/>
              </a:pPr>
              <a:t>8</a:t>
            </a:fld>
            <a:endParaRPr lang="pl-PL"/>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2400" y="274638"/>
            <a:ext cx="8991600" cy="715962"/>
          </a:xfrm>
        </p:spPr>
        <p:txBody>
          <a:bodyPr/>
          <a:lstStyle/>
          <a:p>
            <a:pPr marL="838200" indent="-838200" eaLnBrk="1" hangingPunct="1"/>
            <a:r>
              <a:rPr lang="pl-PL" sz="3200" b="1" smtClean="0">
                <a:latin typeface="Times New Roman" charset="0"/>
              </a:rPr>
              <a:t>Koncepcja zależności BIZ od wielkości rynku</a:t>
            </a:r>
          </a:p>
        </p:txBody>
      </p:sp>
      <p:sp>
        <p:nvSpPr>
          <p:cNvPr id="11267" name="Rectangle 3"/>
          <p:cNvSpPr>
            <a:spLocks noGrp="1" noChangeArrowheads="1"/>
          </p:cNvSpPr>
          <p:nvPr>
            <p:ph idx="1"/>
          </p:nvPr>
        </p:nvSpPr>
        <p:spPr>
          <a:xfrm>
            <a:off x="228600" y="1066800"/>
            <a:ext cx="8915400" cy="5410200"/>
          </a:xfrm>
        </p:spPr>
        <p:txBody>
          <a:bodyPr/>
          <a:lstStyle/>
          <a:p>
            <a:pPr algn="just" eaLnBrk="1" hangingPunct="1">
              <a:lnSpc>
                <a:spcPct val="90000"/>
              </a:lnSpc>
            </a:pPr>
            <a:r>
              <a:rPr lang="pl-PL" sz="2000" smtClean="0">
                <a:latin typeface="Times New Roman" charset="0"/>
              </a:rPr>
              <a:t>Punktem wyjścia tej koncepcji stał się neoklasyczny model inwestycji krajowych Jorgensona (z 1963 r.). Został on wykorzystany do analizy BIZ  m. in. przez B. Balassę (1966 r.).</a:t>
            </a:r>
          </a:p>
          <a:p>
            <a:pPr algn="just" eaLnBrk="1" hangingPunct="1">
              <a:lnSpc>
                <a:spcPct val="90000"/>
              </a:lnSpc>
            </a:pPr>
            <a:r>
              <a:rPr lang="pl-PL" sz="2000" smtClean="0">
                <a:latin typeface="Times New Roman" charset="0"/>
              </a:rPr>
              <a:t>Zgodnie z powyższą teorią, wysokość napływu BIZ do danego kraju przyjmującego zależy od wielkości rynku tego ostatniego, mierzonego produktem krajowym brutto w wyrażeniu absolutnym.</a:t>
            </a:r>
          </a:p>
        </p:txBody>
      </p:sp>
      <p:sp>
        <p:nvSpPr>
          <p:cNvPr id="2" name="Symbol zastępczy numeru slajdu 5"/>
          <p:cNvSpPr>
            <a:spLocks noGrp="1"/>
          </p:cNvSpPr>
          <p:nvPr>
            <p:ph type="sldNum" sz="quarter" idx="12"/>
          </p:nvPr>
        </p:nvSpPr>
        <p:spPr/>
        <p:txBody>
          <a:bodyPr/>
          <a:lstStyle/>
          <a:p>
            <a:pPr>
              <a:defRPr/>
            </a:pPr>
            <a:fld id="{693ADC2D-6360-4596-B22D-0BC4DC5E4EF9}" type="slidenum">
              <a:rPr lang="pl-PL"/>
              <a:pPr>
                <a:defRPr/>
              </a:pPr>
              <a:t>9</a:t>
            </a:fld>
            <a:endParaRPr lang="pl-PL"/>
          </a:p>
        </p:txBody>
      </p:sp>
    </p:spTree>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6109</TotalTime>
  <Words>1403</Words>
  <Application>Microsoft Office PowerPoint</Application>
  <PresentationFormat>Pokaz na ekranie (4:3)</PresentationFormat>
  <Paragraphs>138</Paragraphs>
  <Slides>21</Slides>
  <Notes>0</Notes>
  <HiddenSlides>0</HiddenSlides>
  <MMClips>0</MMClips>
  <ScaleCrop>false</ScaleCrop>
  <HeadingPairs>
    <vt:vector size="8" baseType="variant">
      <vt:variant>
        <vt:lpstr>Używane czcionki</vt:lpstr>
      </vt:variant>
      <vt:variant>
        <vt:i4>3</vt:i4>
      </vt:variant>
      <vt:variant>
        <vt:lpstr>Motyw</vt:lpstr>
      </vt:variant>
      <vt:variant>
        <vt:i4>1</vt:i4>
      </vt:variant>
      <vt:variant>
        <vt:lpstr>Osadzone serwery OLE</vt:lpstr>
      </vt:variant>
      <vt:variant>
        <vt:i4>1</vt:i4>
      </vt:variant>
      <vt:variant>
        <vt:lpstr>Tytuły slajdów</vt:lpstr>
      </vt:variant>
      <vt:variant>
        <vt:i4>21</vt:i4>
      </vt:variant>
    </vt:vector>
  </HeadingPairs>
  <TitlesOfParts>
    <vt:vector size="26" baseType="lpstr">
      <vt:lpstr>Arial</vt:lpstr>
      <vt:lpstr>Calibri</vt:lpstr>
      <vt:lpstr>Times New Roman</vt:lpstr>
      <vt:lpstr>Motyw pakietu Office</vt:lpstr>
      <vt:lpstr>Microsoft Photo Editor 3.0 Photo</vt:lpstr>
      <vt:lpstr>     TEORETYCZNE KONCEPCJE KORPORACJI       TRANSNARODOWYCH  I BEZPOŚREDNICH INWESTYCJI       ZAGRANICZNYCH    </vt:lpstr>
      <vt:lpstr> PODSTAWOWE ZAGADNIENIA </vt:lpstr>
      <vt:lpstr>CELE   TEORETYCZNYCH ROZWAŻAŃ NAD KTN i BIZ (A)</vt:lpstr>
      <vt:lpstr>Cele teoretycznych rozważań  nad  KTN i BIZ (B)</vt:lpstr>
      <vt:lpstr> KLASYFIKACJE TEORETYCZNYCH KONCEPCJI KTN i BIZ  - Propozycja Moosy</vt:lpstr>
      <vt:lpstr>Klasyfikacje teorii BIZ według Przybylskiej </vt:lpstr>
      <vt:lpstr>MAKROEKONOMICZNE KONCEPCJE    BIZ </vt:lpstr>
      <vt:lpstr>Teoria wpływu obszarów walutowych na BIZ </vt:lpstr>
      <vt:lpstr>Koncepcja zależności BIZ od wielkości rynku</vt:lpstr>
      <vt:lpstr>Koncepcja zależności przepływów BIZ   od etapu rozwoju gospodarki narodowej według T. Ozawy (A)</vt:lpstr>
      <vt:lpstr>WYBRANE  TEORIE  UMIĘDZYNARODOWIENIA  DZIAŁALNOŚCI  PRZEDSIĘBIORSTW</vt:lpstr>
      <vt:lpstr>Teoria międzynarodowego cyklu życia  produktu (A)</vt:lpstr>
      <vt:lpstr>Teoria międzynarodowego cyklu życia  produktu (B)</vt:lpstr>
      <vt:lpstr>Teoria międzynarodowego cyklu życia  produktu (C)</vt:lpstr>
      <vt:lpstr> Teoria internalizacji działalności KTN</vt:lpstr>
      <vt:lpstr>GŁÓWNE ELEMENTY PARADYGMATU OLI - EKLEKTYCZNEJ  TEORII PRODUKCJI MIĘDZYNARODOWEJ (A)</vt:lpstr>
      <vt:lpstr>Główne elementy paradygmatu OLI  – eklektycznej teorii produkcji międzynarodowej  (B)</vt:lpstr>
      <vt:lpstr>Paradygmat OLI – przewagi lokalizacyjne </vt:lpstr>
      <vt:lpstr>Paradygmat OLI  a nowy paradygmat  rozwoju według Dunninga </vt:lpstr>
      <vt:lpstr>Determinanty ekspansji KTN i BIZ  w świetle teorii lokalizacji </vt:lpstr>
      <vt:lpstr>Slajd 21</vt:lpstr>
    </vt:vector>
  </TitlesOfParts>
  <Company>PZUZ</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Mieczysław SZOSTAK  EWOLUCJA MIĘDZYNARODOWEGO ŁADU EKONOMICZNEGO I MEANDRY NEGOCJACJI PÓŁNOC - POŁUDNIE</dc:title>
  <dc:creator>*</dc:creator>
  <cp:lastModifiedBy>KatarzynaGodek</cp:lastModifiedBy>
  <cp:revision>126</cp:revision>
  <dcterms:created xsi:type="dcterms:W3CDTF">2002-11-01T18:40:07Z</dcterms:created>
  <dcterms:modified xsi:type="dcterms:W3CDTF">2021-10-08T10:44:42Z</dcterms:modified>
</cp:coreProperties>
</file>