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378" r:id="rId3"/>
    <p:sldId id="379" r:id="rId4"/>
    <p:sldId id="342" r:id="rId5"/>
    <p:sldId id="343" r:id="rId6"/>
    <p:sldId id="344" r:id="rId7"/>
    <p:sldId id="345" r:id="rId8"/>
    <p:sldId id="346" r:id="rId9"/>
    <p:sldId id="386" r:id="rId10"/>
    <p:sldId id="308" r:id="rId11"/>
    <p:sldId id="314" r:id="rId12"/>
    <p:sldId id="349" r:id="rId13"/>
    <p:sldId id="350" r:id="rId14"/>
    <p:sldId id="315" r:id="rId15"/>
    <p:sldId id="316" r:id="rId16"/>
    <p:sldId id="381" r:id="rId17"/>
    <p:sldId id="383" r:id="rId18"/>
    <p:sldId id="382" r:id="rId19"/>
    <p:sldId id="384" r:id="rId20"/>
    <p:sldId id="385" r:id="rId21"/>
    <p:sldId id="332" r:id="rId22"/>
    <p:sldId id="317" r:id="rId23"/>
    <p:sldId id="326" r:id="rId24"/>
    <p:sldId id="351" r:id="rId25"/>
    <p:sldId id="352" r:id="rId26"/>
    <p:sldId id="353" r:id="rId27"/>
    <p:sldId id="354" r:id="rId28"/>
    <p:sldId id="355" r:id="rId29"/>
    <p:sldId id="356" r:id="rId30"/>
    <p:sldId id="357" r:id="rId31"/>
    <p:sldId id="358" r:id="rId32"/>
    <p:sldId id="281" r:id="rId33"/>
    <p:sldId id="282" r:id="rId34"/>
    <p:sldId id="283" r:id="rId35"/>
    <p:sldId id="284" r:id="rId36"/>
    <p:sldId id="285" r:id="rId37"/>
    <p:sldId id="286" r:id="rId38"/>
    <p:sldId id="287" r:id="rId39"/>
    <p:sldId id="296" r:id="rId40"/>
    <p:sldId id="297" r:id="rId41"/>
    <p:sldId id="340" r:id="rId42"/>
    <p:sldId id="341" r:id="rId43"/>
    <p:sldId id="377" r:id="rId44"/>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2" d="100"/>
          <a:sy n="72" d="100"/>
        </p:scale>
        <p:origin x="-110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10" name="Trójkąt prostokątny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ytuł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pl-PL" smtClean="0"/>
              <a:t>Kliknij, aby edytować styl</a:t>
            </a:r>
            <a:endParaRPr kumimoji="0" lang="en-US"/>
          </a:p>
        </p:txBody>
      </p:sp>
      <p:sp>
        <p:nvSpPr>
          <p:cNvPr id="17" name="Podtytuł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pl-PL" smtClean="0"/>
              <a:t>Kliknij, aby edytować styl wzorca podtytułu</a:t>
            </a:r>
            <a:endParaRPr kumimoji="0" lang="en-US"/>
          </a:p>
        </p:txBody>
      </p:sp>
      <p:grpSp>
        <p:nvGrpSpPr>
          <p:cNvPr id="2" name="Grupa 1"/>
          <p:cNvGrpSpPr/>
          <p:nvPr/>
        </p:nvGrpSpPr>
        <p:grpSpPr>
          <a:xfrm>
            <a:off x="-3765" y="4953000"/>
            <a:ext cx="9147765" cy="1912088"/>
            <a:chOff x="-3765" y="4832896"/>
            <a:chExt cx="9147765" cy="2032192"/>
          </a:xfrm>
        </p:grpSpPr>
        <p:sp>
          <p:nvSpPr>
            <p:cNvPr id="7" name="Dowolny kształt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Dowolny kształt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Dowolny kształt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Łącznik prosty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Symbol zastępczy daty 29"/>
          <p:cNvSpPr>
            <a:spLocks noGrp="1"/>
          </p:cNvSpPr>
          <p:nvPr>
            <p:ph type="dt" sz="half" idx="10"/>
          </p:nvPr>
        </p:nvSpPr>
        <p:spPr/>
        <p:txBody>
          <a:bodyPr/>
          <a:lstStyle>
            <a:lvl1pPr>
              <a:defRPr>
                <a:solidFill>
                  <a:srgbClr val="FFFFFF"/>
                </a:solidFill>
              </a:defRPr>
            </a:lvl1pPr>
            <a:extLst/>
          </a:lstStyle>
          <a:p>
            <a:fld id="{8A87F8E3-477E-4826-83BC-6FF530D4038F}" type="datetimeFigureOut">
              <a:rPr lang="pl-PL" smtClean="0"/>
              <a:pPr/>
              <a:t>2020-11-23</a:t>
            </a:fld>
            <a:endParaRPr lang="pl-PL"/>
          </a:p>
        </p:txBody>
      </p:sp>
      <p:sp>
        <p:nvSpPr>
          <p:cNvPr id="19" name="Symbol zastępczy stopki 18"/>
          <p:cNvSpPr>
            <a:spLocks noGrp="1"/>
          </p:cNvSpPr>
          <p:nvPr>
            <p:ph type="ftr" sz="quarter" idx="11"/>
          </p:nvPr>
        </p:nvSpPr>
        <p:spPr/>
        <p:txBody>
          <a:bodyPr/>
          <a:lstStyle>
            <a:lvl1pPr>
              <a:defRPr>
                <a:solidFill>
                  <a:schemeClr val="accent1">
                    <a:tint val="20000"/>
                  </a:schemeClr>
                </a:solidFill>
              </a:defRPr>
            </a:lvl1pPr>
            <a:extLst/>
          </a:lstStyle>
          <a:p>
            <a:endParaRPr lang="pl-PL"/>
          </a:p>
        </p:txBody>
      </p:sp>
      <p:sp>
        <p:nvSpPr>
          <p:cNvPr id="27" name="Symbol zastępczy numeru slajdu 26"/>
          <p:cNvSpPr>
            <a:spLocks noGrp="1"/>
          </p:cNvSpPr>
          <p:nvPr>
            <p:ph type="sldNum" sz="quarter" idx="12"/>
          </p:nvPr>
        </p:nvSpPr>
        <p:spPr/>
        <p:txBody>
          <a:bodyPr/>
          <a:lstStyle>
            <a:lvl1pPr>
              <a:defRPr>
                <a:solidFill>
                  <a:srgbClr val="FFFFFF"/>
                </a:solidFill>
              </a:defRPr>
            </a:lvl1pPr>
            <a:extLst/>
          </a:lstStyle>
          <a:p>
            <a:fld id="{978BAB89-68F9-4954-9FE6-2FAA4DEC7EE0}" type="slidenum">
              <a:rPr lang="pl-PL" smtClean="0"/>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extLst/>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a:xfrm>
            <a:off x="457200" y="1481329"/>
            <a:ext cx="8229600" cy="4386071"/>
          </a:xfrm>
        </p:spPr>
        <p:txBody>
          <a:bodyPr vert="eaVert"/>
          <a:lstStyle>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extLst/>
          </a:lstStyle>
          <a:p>
            <a:fld id="{8A87F8E3-477E-4826-83BC-6FF530D4038F}" type="datetimeFigureOut">
              <a:rPr lang="pl-PL" smtClean="0"/>
              <a:pPr/>
              <a:t>2020-11-23</a:t>
            </a:fld>
            <a:endParaRPr lang="pl-PL"/>
          </a:p>
        </p:txBody>
      </p:sp>
      <p:sp>
        <p:nvSpPr>
          <p:cNvPr id="5" name="Symbol zastępczy stopki 4"/>
          <p:cNvSpPr>
            <a:spLocks noGrp="1"/>
          </p:cNvSpPr>
          <p:nvPr>
            <p:ph type="ftr" sz="quarter" idx="11"/>
          </p:nvPr>
        </p:nvSpPr>
        <p:spPr/>
        <p:txBody>
          <a:bodyPr/>
          <a:lstStyle>
            <a:extLst/>
          </a:lstStyle>
          <a:p>
            <a:endParaRPr lang="pl-PL"/>
          </a:p>
        </p:txBody>
      </p:sp>
      <p:sp>
        <p:nvSpPr>
          <p:cNvPr id="6" name="Symbol zastępczy numeru slajdu 5"/>
          <p:cNvSpPr>
            <a:spLocks noGrp="1"/>
          </p:cNvSpPr>
          <p:nvPr>
            <p:ph type="sldNum" sz="quarter" idx="12"/>
          </p:nvPr>
        </p:nvSpPr>
        <p:spPr/>
        <p:txBody>
          <a:bodyPr/>
          <a:lstStyle>
            <a:extLst/>
          </a:lstStyle>
          <a:p>
            <a:fld id="{978BAB89-68F9-4954-9FE6-2FAA4DEC7EE0}"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844013" y="274640"/>
            <a:ext cx="1777470" cy="5592761"/>
          </a:xfrm>
        </p:spPr>
        <p:txBody>
          <a:bodyPr vert="eaVert"/>
          <a:lstStyle>
            <a:extLst/>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a:xfrm>
            <a:off x="457200" y="274641"/>
            <a:ext cx="6324600" cy="5592760"/>
          </a:xfrm>
        </p:spPr>
        <p:txBody>
          <a:bodyPr vert="eaVert"/>
          <a:lstStyle>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extLst/>
          </a:lstStyle>
          <a:p>
            <a:fld id="{8A87F8E3-477E-4826-83BC-6FF530D4038F}" type="datetimeFigureOut">
              <a:rPr lang="pl-PL" smtClean="0"/>
              <a:pPr/>
              <a:t>2020-11-23</a:t>
            </a:fld>
            <a:endParaRPr lang="pl-PL"/>
          </a:p>
        </p:txBody>
      </p:sp>
      <p:sp>
        <p:nvSpPr>
          <p:cNvPr id="5" name="Symbol zastępczy stopki 4"/>
          <p:cNvSpPr>
            <a:spLocks noGrp="1"/>
          </p:cNvSpPr>
          <p:nvPr>
            <p:ph type="ftr" sz="quarter" idx="11"/>
          </p:nvPr>
        </p:nvSpPr>
        <p:spPr/>
        <p:txBody>
          <a:bodyPr/>
          <a:lstStyle>
            <a:extLst/>
          </a:lstStyle>
          <a:p>
            <a:endParaRPr lang="pl-PL"/>
          </a:p>
        </p:txBody>
      </p:sp>
      <p:sp>
        <p:nvSpPr>
          <p:cNvPr id="6" name="Symbol zastępczy numeru slajdu 5"/>
          <p:cNvSpPr>
            <a:spLocks noGrp="1"/>
          </p:cNvSpPr>
          <p:nvPr>
            <p:ph type="sldNum" sz="quarter" idx="12"/>
          </p:nvPr>
        </p:nvSpPr>
        <p:spPr/>
        <p:txBody>
          <a:bodyPr/>
          <a:lstStyle>
            <a:extLst/>
          </a:lstStyle>
          <a:p>
            <a:fld id="{978BAB89-68F9-4954-9FE6-2FAA4DEC7EE0}"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extLst/>
          </a:lstStyle>
          <a:p>
            <a:fld id="{8A87F8E3-477E-4826-83BC-6FF530D4038F}" type="datetimeFigureOut">
              <a:rPr lang="pl-PL" smtClean="0"/>
              <a:pPr/>
              <a:t>2020-11-23</a:t>
            </a:fld>
            <a:endParaRPr lang="pl-PL"/>
          </a:p>
        </p:txBody>
      </p:sp>
      <p:sp>
        <p:nvSpPr>
          <p:cNvPr id="5" name="Symbol zastępczy stopki 4"/>
          <p:cNvSpPr>
            <a:spLocks noGrp="1"/>
          </p:cNvSpPr>
          <p:nvPr>
            <p:ph type="ftr" sz="quarter" idx="11"/>
          </p:nvPr>
        </p:nvSpPr>
        <p:spPr/>
        <p:txBody>
          <a:bodyPr/>
          <a:lstStyle>
            <a:extLst/>
          </a:lstStyle>
          <a:p>
            <a:endParaRPr lang="pl-PL"/>
          </a:p>
        </p:txBody>
      </p:sp>
      <p:sp>
        <p:nvSpPr>
          <p:cNvPr id="6" name="Symbol zastępczy numeru slajdu 5"/>
          <p:cNvSpPr>
            <a:spLocks noGrp="1"/>
          </p:cNvSpPr>
          <p:nvPr>
            <p:ph type="sldNum" sz="quarter" idx="12"/>
          </p:nvPr>
        </p:nvSpPr>
        <p:spPr/>
        <p:txBody>
          <a:bodyPr/>
          <a:lstStyle>
            <a:extLst/>
          </a:lstStyle>
          <a:p>
            <a:fld id="{978BAB89-68F9-4954-9FE6-2FAA4DEC7EE0}" type="slidenum">
              <a:rPr lang="pl-PL" smtClean="0"/>
              <a:pPr/>
              <a:t>‹#›</a:t>
            </a:fld>
            <a:endParaRPr lang="pl-PL"/>
          </a:p>
        </p:txBody>
      </p:sp>
      <p:sp>
        <p:nvSpPr>
          <p:cNvPr id="7" name="Tytuł 6"/>
          <p:cNvSpPr>
            <a:spLocks noGrp="1"/>
          </p:cNvSpPr>
          <p:nvPr>
            <p:ph type="title"/>
          </p:nvPr>
        </p:nvSpPr>
        <p:spPr/>
        <p:txBody>
          <a:bodyPr rtlCol="0"/>
          <a:lstStyle>
            <a:extLst/>
          </a:lstStyle>
          <a:p>
            <a:r>
              <a:rPr kumimoji="0" lang="pl-PL" smtClean="0"/>
              <a:t>Kliknij, aby edytować styl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bg>
      <p:bgRef idx="1002">
        <a:schemeClr val="bg1"/>
      </p:bgRef>
    </p:bg>
    <p:spTree>
      <p:nvGrpSpPr>
        <p:cNvPr id="1" name=""/>
        <p:cNvGrpSpPr/>
        <p:nvPr/>
      </p:nvGrpSpPr>
      <p:grpSpPr>
        <a:xfrm>
          <a:off x="0" y="0"/>
          <a:ext cx="0" cy="0"/>
          <a:chOff x="0" y="0"/>
          <a:chExt cx="0" cy="0"/>
        </a:xfrm>
      </p:grpSpPr>
      <p:sp>
        <p:nvSpPr>
          <p:cNvPr id="2" name="Tytuł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pl-PL" smtClean="0"/>
              <a:t>Kliknij, aby edytować styl</a:t>
            </a:r>
            <a:endParaRPr kumimoji="0" lang="en-US"/>
          </a:p>
        </p:txBody>
      </p:sp>
      <p:sp>
        <p:nvSpPr>
          <p:cNvPr id="3" name="Symbol zastępczy tekstu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pl-PL" smtClean="0"/>
              <a:t>Kliknij, aby edytować style wzorca tekstu</a:t>
            </a:r>
          </a:p>
        </p:txBody>
      </p:sp>
      <p:sp>
        <p:nvSpPr>
          <p:cNvPr id="4" name="Symbol zastępczy daty 3"/>
          <p:cNvSpPr>
            <a:spLocks noGrp="1"/>
          </p:cNvSpPr>
          <p:nvPr>
            <p:ph type="dt" sz="half" idx="10"/>
          </p:nvPr>
        </p:nvSpPr>
        <p:spPr/>
        <p:txBody>
          <a:bodyPr/>
          <a:lstStyle>
            <a:extLst/>
          </a:lstStyle>
          <a:p>
            <a:fld id="{8A87F8E3-477E-4826-83BC-6FF530D4038F}" type="datetimeFigureOut">
              <a:rPr lang="pl-PL" smtClean="0"/>
              <a:pPr/>
              <a:t>2020-11-23</a:t>
            </a:fld>
            <a:endParaRPr lang="pl-PL"/>
          </a:p>
        </p:txBody>
      </p:sp>
      <p:sp>
        <p:nvSpPr>
          <p:cNvPr id="5" name="Symbol zastępczy stopki 4"/>
          <p:cNvSpPr>
            <a:spLocks noGrp="1"/>
          </p:cNvSpPr>
          <p:nvPr>
            <p:ph type="ftr" sz="quarter" idx="11"/>
          </p:nvPr>
        </p:nvSpPr>
        <p:spPr/>
        <p:txBody>
          <a:bodyPr/>
          <a:lstStyle>
            <a:extLst/>
          </a:lstStyle>
          <a:p>
            <a:endParaRPr lang="pl-PL"/>
          </a:p>
        </p:txBody>
      </p:sp>
      <p:sp>
        <p:nvSpPr>
          <p:cNvPr id="6" name="Symbol zastępczy numeru slajdu 5"/>
          <p:cNvSpPr>
            <a:spLocks noGrp="1"/>
          </p:cNvSpPr>
          <p:nvPr>
            <p:ph type="sldNum" sz="quarter" idx="12"/>
          </p:nvPr>
        </p:nvSpPr>
        <p:spPr/>
        <p:txBody>
          <a:bodyPr/>
          <a:lstStyle>
            <a:extLst/>
          </a:lstStyle>
          <a:p>
            <a:fld id="{978BAB89-68F9-4954-9FE6-2FAA4DEC7EE0}" type="slidenum">
              <a:rPr lang="pl-PL" smtClean="0"/>
              <a:pPr/>
              <a:t>‹#›</a:t>
            </a:fld>
            <a:endParaRPr lang="pl-PL"/>
          </a:p>
        </p:txBody>
      </p:sp>
      <p:sp>
        <p:nvSpPr>
          <p:cNvPr id="7" name="Pag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Pag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bg>
      <p:bgRef idx="1002">
        <a:schemeClr val="bg1"/>
      </p:bgRef>
    </p:bg>
    <p:spTree>
      <p:nvGrpSpPr>
        <p:cNvPr id="1" name=""/>
        <p:cNvGrpSpPr/>
        <p:nvPr/>
      </p:nvGrpSpPr>
      <p:grpSpPr>
        <a:xfrm>
          <a:off x="0" y="0"/>
          <a:ext cx="0" cy="0"/>
          <a:chOff x="0" y="0"/>
          <a:chExt cx="0" cy="0"/>
        </a:xfrm>
      </p:grpSpPr>
      <p:sp>
        <p:nvSpPr>
          <p:cNvPr id="3" name="Symbol zastępczy zawartości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zawartości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5" name="Symbol zastępczy daty 4"/>
          <p:cNvSpPr>
            <a:spLocks noGrp="1"/>
          </p:cNvSpPr>
          <p:nvPr>
            <p:ph type="dt" sz="half" idx="10"/>
          </p:nvPr>
        </p:nvSpPr>
        <p:spPr/>
        <p:txBody>
          <a:bodyPr/>
          <a:lstStyle>
            <a:extLst/>
          </a:lstStyle>
          <a:p>
            <a:fld id="{8A87F8E3-477E-4826-83BC-6FF530D4038F}" type="datetimeFigureOut">
              <a:rPr lang="pl-PL" smtClean="0"/>
              <a:pPr/>
              <a:t>2020-11-23</a:t>
            </a:fld>
            <a:endParaRPr lang="pl-PL"/>
          </a:p>
        </p:txBody>
      </p:sp>
      <p:sp>
        <p:nvSpPr>
          <p:cNvPr id="6" name="Symbol zastępczy stopki 5"/>
          <p:cNvSpPr>
            <a:spLocks noGrp="1"/>
          </p:cNvSpPr>
          <p:nvPr>
            <p:ph type="ftr" sz="quarter" idx="11"/>
          </p:nvPr>
        </p:nvSpPr>
        <p:spPr/>
        <p:txBody>
          <a:bodyPr/>
          <a:lstStyle>
            <a:extLst/>
          </a:lstStyle>
          <a:p>
            <a:endParaRPr lang="pl-PL"/>
          </a:p>
        </p:txBody>
      </p:sp>
      <p:sp>
        <p:nvSpPr>
          <p:cNvPr id="7" name="Symbol zastępczy numeru slajdu 6"/>
          <p:cNvSpPr>
            <a:spLocks noGrp="1"/>
          </p:cNvSpPr>
          <p:nvPr>
            <p:ph type="sldNum" sz="quarter" idx="12"/>
          </p:nvPr>
        </p:nvSpPr>
        <p:spPr/>
        <p:txBody>
          <a:bodyPr/>
          <a:lstStyle>
            <a:extLst/>
          </a:lstStyle>
          <a:p>
            <a:fld id="{978BAB89-68F9-4954-9FE6-2FAA4DEC7EE0}" type="slidenum">
              <a:rPr lang="pl-PL" smtClean="0"/>
              <a:pPr/>
              <a:t>‹#›</a:t>
            </a:fld>
            <a:endParaRPr lang="pl-PL"/>
          </a:p>
        </p:txBody>
      </p:sp>
      <p:sp>
        <p:nvSpPr>
          <p:cNvPr id="8" name="Tytuł 7"/>
          <p:cNvSpPr>
            <a:spLocks noGrp="1"/>
          </p:cNvSpPr>
          <p:nvPr>
            <p:ph type="title"/>
          </p:nvPr>
        </p:nvSpPr>
        <p:spPr/>
        <p:txBody>
          <a:bodyPr rtlCol="0"/>
          <a:lstStyle>
            <a:extLst/>
          </a:lstStyle>
          <a:p>
            <a:r>
              <a:rPr kumimoji="0" lang="pl-PL" smtClean="0"/>
              <a:t>Kliknij, aby edytować styl</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ównanie">
    <p:bg>
      <p:bgRef idx="1003">
        <a:schemeClr val="bg1"/>
      </p:bgRef>
    </p:bg>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8229600" cy="1143000"/>
          </a:xfrm>
        </p:spPr>
        <p:txBody>
          <a:bodyPr anchor="ctr"/>
          <a:lstStyle>
            <a:lvl1pPr>
              <a:defRPr/>
            </a:lvl1pPr>
            <a:extLst/>
          </a:lstStyle>
          <a:p>
            <a:r>
              <a:rPr kumimoji="0" lang="pl-PL" smtClean="0"/>
              <a:t>Kliknij, aby edytować styl</a:t>
            </a:r>
            <a:endParaRPr kumimoji="0" lang="en-US"/>
          </a:p>
        </p:txBody>
      </p:sp>
      <p:sp>
        <p:nvSpPr>
          <p:cNvPr id="3" name="Symbol zastępczy tekstu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l-PL" smtClean="0"/>
              <a:t>Kliknij, aby edytować style wzorca tekstu</a:t>
            </a:r>
          </a:p>
        </p:txBody>
      </p:sp>
      <p:sp>
        <p:nvSpPr>
          <p:cNvPr id="4" name="Symbol zastępczy tekstu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l-PL" smtClean="0"/>
              <a:t>Kliknij, aby edytować style wzorca tekstu</a:t>
            </a:r>
          </a:p>
        </p:txBody>
      </p:sp>
      <p:sp>
        <p:nvSpPr>
          <p:cNvPr id="5" name="Symbol zastępczy zawartości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6" name="Symbol zastępczy zawartości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7" name="Symbol zastępczy daty 6"/>
          <p:cNvSpPr>
            <a:spLocks noGrp="1"/>
          </p:cNvSpPr>
          <p:nvPr>
            <p:ph type="dt" sz="half" idx="10"/>
          </p:nvPr>
        </p:nvSpPr>
        <p:spPr/>
        <p:txBody>
          <a:bodyPr/>
          <a:lstStyle>
            <a:extLst/>
          </a:lstStyle>
          <a:p>
            <a:fld id="{8A87F8E3-477E-4826-83BC-6FF530D4038F}" type="datetimeFigureOut">
              <a:rPr lang="pl-PL" smtClean="0"/>
              <a:pPr/>
              <a:t>2020-11-23</a:t>
            </a:fld>
            <a:endParaRPr lang="pl-PL"/>
          </a:p>
        </p:txBody>
      </p:sp>
      <p:sp>
        <p:nvSpPr>
          <p:cNvPr id="8" name="Symbol zastępczy stopki 7"/>
          <p:cNvSpPr>
            <a:spLocks noGrp="1"/>
          </p:cNvSpPr>
          <p:nvPr>
            <p:ph type="ftr" sz="quarter" idx="11"/>
          </p:nvPr>
        </p:nvSpPr>
        <p:spPr/>
        <p:txBody>
          <a:bodyPr/>
          <a:lstStyle>
            <a:extLst/>
          </a:lstStyle>
          <a:p>
            <a:endParaRPr lang="pl-PL"/>
          </a:p>
        </p:txBody>
      </p:sp>
      <p:sp>
        <p:nvSpPr>
          <p:cNvPr id="9" name="Symbol zastępczy numeru slajdu 8"/>
          <p:cNvSpPr>
            <a:spLocks noGrp="1"/>
          </p:cNvSpPr>
          <p:nvPr>
            <p:ph type="sldNum" sz="quarter" idx="12"/>
          </p:nvPr>
        </p:nvSpPr>
        <p:spPr/>
        <p:txBody>
          <a:bodyPr/>
          <a:lstStyle>
            <a:extLst/>
          </a:lstStyle>
          <a:p>
            <a:fld id="{978BAB89-68F9-4954-9FE6-2FAA4DEC7EE0}" type="slidenum">
              <a:rPr lang="pl-PL" smtClean="0"/>
              <a:pPr/>
              <a:t>‹#›</a:t>
            </a:fld>
            <a:endParaRPr lang="pl-PL"/>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bg>
      <p:bgRef idx="1002">
        <a:schemeClr val="bg1"/>
      </p:bgRef>
    </p:bg>
    <p:spTree>
      <p:nvGrpSpPr>
        <p:cNvPr id="1" name=""/>
        <p:cNvGrpSpPr/>
        <p:nvPr/>
      </p:nvGrpSpPr>
      <p:grpSpPr>
        <a:xfrm>
          <a:off x="0" y="0"/>
          <a:ext cx="0" cy="0"/>
          <a:chOff x="0" y="0"/>
          <a:chExt cx="0" cy="0"/>
        </a:xfrm>
      </p:grpSpPr>
      <p:sp>
        <p:nvSpPr>
          <p:cNvPr id="3" name="Symbol zastępczy daty 2"/>
          <p:cNvSpPr>
            <a:spLocks noGrp="1"/>
          </p:cNvSpPr>
          <p:nvPr>
            <p:ph type="dt" sz="half" idx="10"/>
          </p:nvPr>
        </p:nvSpPr>
        <p:spPr/>
        <p:txBody>
          <a:bodyPr/>
          <a:lstStyle>
            <a:extLst/>
          </a:lstStyle>
          <a:p>
            <a:fld id="{8A87F8E3-477E-4826-83BC-6FF530D4038F}" type="datetimeFigureOut">
              <a:rPr lang="pl-PL" smtClean="0"/>
              <a:pPr/>
              <a:t>2020-11-23</a:t>
            </a:fld>
            <a:endParaRPr lang="pl-PL"/>
          </a:p>
        </p:txBody>
      </p:sp>
      <p:sp>
        <p:nvSpPr>
          <p:cNvPr id="4" name="Symbol zastępczy stopki 3"/>
          <p:cNvSpPr>
            <a:spLocks noGrp="1"/>
          </p:cNvSpPr>
          <p:nvPr>
            <p:ph type="ftr" sz="quarter" idx="11"/>
          </p:nvPr>
        </p:nvSpPr>
        <p:spPr/>
        <p:txBody>
          <a:bodyPr/>
          <a:lstStyle>
            <a:extLst/>
          </a:lstStyle>
          <a:p>
            <a:endParaRPr lang="pl-PL"/>
          </a:p>
        </p:txBody>
      </p:sp>
      <p:sp>
        <p:nvSpPr>
          <p:cNvPr id="5" name="Symbol zastępczy numeru slajdu 4"/>
          <p:cNvSpPr>
            <a:spLocks noGrp="1"/>
          </p:cNvSpPr>
          <p:nvPr>
            <p:ph type="sldNum" sz="quarter" idx="12"/>
          </p:nvPr>
        </p:nvSpPr>
        <p:spPr/>
        <p:txBody>
          <a:bodyPr/>
          <a:lstStyle>
            <a:extLst/>
          </a:lstStyle>
          <a:p>
            <a:fld id="{978BAB89-68F9-4954-9FE6-2FAA4DEC7EE0}" type="slidenum">
              <a:rPr lang="pl-PL" smtClean="0"/>
              <a:pPr/>
              <a:t>‹#›</a:t>
            </a:fld>
            <a:endParaRPr lang="pl-PL"/>
          </a:p>
        </p:txBody>
      </p:sp>
      <p:sp>
        <p:nvSpPr>
          <p:cNvPr id="6" name="Tytuł 5"/>
          <p:cNvSpPr>
            <a:spLocks noGrp="1"/>
          </p:cNvSpPr>
          <p:nvPr>
            <p:ph type="title"/>
          </p:nvPr>
        </p:nvSpPr>
        <p:spPr/>
        <p:txBody>
          <a:bodyPr rtlCol="0"/>
          <a:lstStyle>
            <a:extLst/>
          </a:lstStyle>
          <a:p>
            <a:r>
              <a:rPr kumimoji="0" lang="pl-PL" smtClean="0"/>
              <a:t>Kliknij, aby edytować styl</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extLst/>
          </a:lstStyle>
          <a:p>
            <a:fld id="{8A87F8E3-477E-4826-83BC-6FF530D4038F}" type="datetimeFigureOut">
              <a:rPr lang="pl-PL" smtClean="0"/>
              <a:pPr/>
              <a:t>2020-11-23</a:t>
            </a:fld>
            <a:endParaRPr lang="pl-PL"/>
          </a:p>
        </p:txBody>
      </p:sp>
      <p:sp>
        <p:nvSpPr>
          <p:cNvPr id="3" name="Symbol zastępczy stopki 2"/>
          <p:cNvSpPr>
            <a:spLocks noGrp="1"/>
          </p:cNvSpPr>
          <p:nvPr>
            <p:ph type="ftr" sz="quarter" idx="11"/>
          </p:nvPr>
        </p:nvSpPr>
        <p:spPr/>
        <p:txBody>
          <a:bodyPr/>
          <a:lstStyle>
            <a:extLst/>
          </a:lstStyle>
          <a:p>
            <a:endParaRPr lang="pl-PL"/>
          </a:p>
        </p:txBody>
      </p:sp>
      <p:sp>
        <p:nvSpPr>
          <p:cNvPr id="4" name="Symbol zastępczy numeru slajdu 3"/>
          <p:cNvSpPr>
            <a:spLocks noGrp="1"/>
          </p:cNvSpPr>
          <p:nvPr>
            <p:ph type="sldNum" sz="quarter" idx="12"/>
          </p:nvPr>
        </p:nvSpPr>
        <p:spPr/>
        <p:txBody>
          <a:bodyPr/>
          <a:lstStyle>
            <a:extLst/>
          </a:lstStyle>
          <a:p>
            <a:fld id="{978BAB89-68F9-4954-9FE6-2FAA4DEC7EE0}"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bg>
      <p:bgRef idx="1003">
        <a:schemeClr val="bg1"/>
      </p:bgRef>
    </p:bg>
    <p:spTree>
      <p:nvGrpSpPr>
        <p:cNvPr id="1" name=""/>
        <p:cNvGrpSpPr/>
        <p:nvPr/>
      </p:nvGrpSpPr>
      <p:grpSpPr>
        <a:xfrm>
          <a:off x="0" y="0"/>
          <a:ext cx="0" cy="0"/>
          <a:chOff x="0" y="0"/>
          <a:chExt cx="0" cy="0"/>
        </a:xfrm>
      </p:grpSpPr>
      <p:sp>
        <p:nvSpPr>
          <p:cNvPr id="2" name="Tytuł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pl-PL" smtClean="0"/>
              <a:t>Kliknij, aby edytować styl</a:t>
            </a:r>
            <a:endParaRPr kumimoji="0" lang="en-US"/>
          </a:p>
        </p:txBody>
      </p:sp>
      <p:sp>
        <p:nvSpPr>
          <p:cNvPr id="3" name="Symbol zastępczy tekstu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pl-PL" smtClean="0"/>
              <a:t>Kliknij, aby edytować style wzorca tekstu</a:t>
            </a:r>
          </a:p>
        </p:txBody>
      </p:sp>
      <p:sp>
        <p:nvSpPr>
          <p:cNvPr id="4" name="Symbol zastępczy zawartości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5" name="Symbol zastępczy daty 4"/>
          <p:cNvSpPr>
            <a:spLocks noGrp="1"/>
          </p:cNvSpPr>
          <p:nvPr>
            <p:ph type="dt" sz="half" idx="10"/>
          </p:nvPr>
        </p:nvSpPr>
        <p:spPr>
          <a:xfrm>
            <a:off x="6727032" y="6407944"/>
            <a:ext cx="1920240" cy="365760"/>
          </a:xfrm>
        </p:spPr>
        <p:txBody>
          <a:bodyPr/>
          <a:lstStyle>
            <a:extLst/>
          </a:lstStyle>
          <a:p>
            <a:fld id="{8A87F8E3-477E-4826-83BC-6FF530D4038F}" type="datetimeFigureOut">
              <a:rPr lang="pl-PL" smtClean="0"/>
              <a:pPr/>
              <a:t>2020-11-23</a:t>
            </a:fld>
            <a:endParaRPr lang="pl-PL"/>
          </a:p>
        </p:txBody>
      </p:sp>
      <p:sp>
        <p:nvSpPr>
          <p:cNvPr id="6" name="Symbol zastępczy stopki 5"/>
          <p:cNvSpPr>
            <a:spLocks noGrp="1"/>
          </p:cNvSpPr>
          <p:nvPr>
            <p:ph type="ftr" sz="quarter" idx="11"/>
          </p:nvPr>
        </p:nvSpPr>
        <p:spPr/>
        <p:txBody>
          <a:bodyPr/>
          <a:lstStyle>
            <a:extLst/>
          </a:lstStyle>
          <a:p>
            <a:endParaRPr lang="pl-PL"/>
          </a:p>
        </p:txBody>
      </p:sp>
      <p:sp>
        <p:nvSpPr>
          <p:cNvPr id="7" name="Symbol zastępczy numeru slajdu 6"/>
          <p:cNvSpPr>
            <a:spLocks noGrp="1"/>
          </p:cNvSpPr>
          <p:nvPr>
            <p:ph type="sldNum" sz="quarter" idx="12"/>
          </p:nvPr>
        </p:nvSpPr>
        <p:spPr/>
        <p:txBody>
          <a:bodyPr/>
          <a:lstStyle>
            <a:extLst/>
          </a:lstStyle>
          <a:p>
            <a:fld id="{978BAB89-68F9-4954-9FE6-2FAA4DEC7EE0}" type="slidenum">
              <a:rPr lang="pl-PL" smtClean="0"/>
              <a:pPr/>
              <a:t>‹#›</a:t>
            </a:fld>
            <a:endParaRPr lang="pl-PL"/>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bg>
      <p:bgRef idx="1002">
        <a:schemeClr val="bg1"/>
      </p:bgRef>
    </p:bg>
    <p:spTree>
      <p:nvGrpSpPr>
        <p:cNvPr id="1" name=""/>
        <p:cNvGrpSpPr/>
        <p:nvPr/>
      </p:nvGrpSpPr>
      <p:grpSpPr>
        <a:xfrm>
          <a:off x="0" y="0"/>
          <a:ext cx="0" cy="0"/>
          <a:chOff x="0" y="0"/>
          <a:chExt cx="0" cy="0"/>
        </a:xfrm>
      </p:grpSpPr>
      <p:sp>
        <p:nvSpPr>
          <p:cNvPr id="4" name="Symbol zastępczy tekstu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pl-PL" smtClean="0"/>
              <a:t>Kliknij, aby edytować style wzorca tekstu</a:t>
            </a:r>
          </a:p>
        </p:txBody>
      </p:sp>
      <p:sp>
        <p:nvSpPr>
          <p:cNvPr id="3" name="Symbol zastępczy obrazu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pl-PL" smtClean="0"/>
              <a:t>Kliknij ikonę, aby dodać obraz</a:t>
            </a:r>
            <a:endParaRPr kumimoji="0" lang="en-US" dirty="0"/>
          </a:p>
        </p:txBody>
      </p:sp>
      <p:sp>
        <p:nvSpPr>
          <p:cNvPr id="5" name="Symbol zastępczy daty 4"/>
          <p:cNvSpPr>
            <a:spLocks noGrp="1"/>
          </p:cNvSpPr>
          <p:nvPr>
            <p:ph type="dt" sz="half" idx="10"/>
          </p:nvPr>
        </p:nvSpPr>
        <p:spPr/>
        <p:txBody>
          <a:bodyPr/>
          <a:lstStyle>
            <a:lvl1pPr>
              <a:defRPr>
                <a:solidFill>
                  <a:schemeClr val="tx1"/>
                </a:solidFill>
              </a:defRPr>
            </a:lvl1pPr>
            <a:extLst/>
          </a:lstStyle>
          <a:p>
            <a:fld id="{8A87F8E3-477E-4826-83BC-6FF530D4038F}" type="datetimeFigureOut">
              <a:rPr lang="pl-PL" smtClean="0"/>
              <a:pPr/>
              <a:t>2020-11-23</a:t>
            </a:fld>
            <a:endParaRPr lang="pl-PL"/>
          </a:p>
        </p:txBody>
      </p:sp>
      <p:sp>
        <p:nvSpPr>
          <p:cNvPr id="6" name="Symbol zastępczy stopki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pl-PL"/>
          </a:p>
        </p:txBody>
      </p:sp>
      <p:sp>
        <p:nvSpPr>
          <p:cNvPr id="7" name="Symbol zastępczy numeru slajdu 6"/>
          <p:cNvSpPr>
            <a:spLocks noGrp="1"/>
          </p:cNvSpPr>
          <p:nvPr>
            <p:ph type="sldNum" sz="quarter" idx="12"/>
          </p:nvPr>
        </p:nvSpPr>
        <p:spPr/>
        <p:txBody>
          <a:bodyPr/>
          <a:lstStyle>
            <a:lvl1pPr>
              <a:defRPr>
                <a:solidFill>
                  <a:schemeClr val="tx1"/>
                </a:solidFill>
              </a:defRPr>
            </a:lvl1pPr>
            <a:extLst/>
          </a:lstStyle>
          <a:p>
            <a:fld id="{978BAB89-68F9-4954-9FE6-2FAA4DEC7EE0}" type="slidenum">
              <a:rPr lang="pl-PL" smtClean="0"/>
              <a:pPr/>
              <a:t>‹#›</a:t>
            </a:fld>
            <a:endParaRPr lang="pl-PL"/>
          </a:p>
        </p:txBody>
      </p:sp>
      <p:sp>
        <p:nvSpPr>
          <p:cNvPr id="2" name="Tytuł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pl-PL" smtClean="0"/>
              <a:t>Kliknij, aby edytować styl</a:t>
            </a:r>
            <a:endParaRPr kumimoji="0" lang="en-US"/>
          </a:p>
        </p:txBody>
      </p:sp>
      <p:sp>
        <p:nvSpPr>
          <p:cNvPr id="8" name="Dowolny kształt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Dowolny kształt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Trójkąt prostokątny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Łącznik prosty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Pag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Pag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Dowolny kształt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Dowolny kształt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Trójkąt prostokątny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Łącznik prosty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Symbol zastępczy tytułu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pl-PL" smtClean="0"/>
              <a:t>Kliknij, aby edytować styl</a:t>
            </a:r>
            <a:endParaRPr kumimoji="0" lang="en-US"/>
          </a:p>
        </p:txBody>
      </p:sp>
      <p:sp>
        <p:nvSpPr>
          <p:cNvPr id="30" name="Symbol zastępczy tekstu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pl-PL" smtClean="0"/>
              <a:t>Kliknij, aby edytować style wzorca tekstu</a:t>
            </a:r>
          </a:p>
          <a:p>
            <a:pPr lvl="1" eaLnBrk="1" latinLnBrk="0" hangingPunct="1"/>
            <a:r>
              <a:rPr kumimoji="0" lang="pl-PL" smtClean="0"/>
              <a:t>Drugi poziom</a:t>
            </a:r>
          </a:p>
          <a:p>
            <a:pPr lvl="2" eaLnBrk="1" latinLnBrk="0" hangingPunct="1"/>
            <a:r>
              <a:rPr kumimoji="0" lang="pl-PL" smtClean="0"/>
              <a:t>Trzeci poziom</a:t>
            </a:r>
          </a:p>
          <a:p>
            <a:pPr lvl="3" eaLnBrk="1" latinLnBrk="0" hangingPunct="1"/>
            <a:r>
              <a:rPr kumimoji="0" lang="pl-PL" smtClean="0"/>
              <a:t>Czwarty poziom</a:t>
            </a:r>
          </a:p>
          <a:p>
            <a:pPr lvl="4" eaLnBrk="1" latinLnBrk="0" hangingPunct="1"/>
            <a:r>
              <a:rPr kumimoji="0" lang="pl-PL" smtClean="0"/>
              <a:t>Piąty poziom</a:t>
            </a:r>
            <a:endParaRPr kumimoji="0" lang="en-US"/>
          </a:p>
        </p:txBody>
      </p:sp>
      <p:sp>
        <p:nvSpPr>
          <p:cNvPr id="10" name="Symbol zastępczy daty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8A87F8E3-477E-4826-83BC-6FF530D4038F}" type="datetimeFigureOut">
              <a:rPr lang="pl-PL" smtClean="0"/>
              <a:pPr/>
              <a:t>2020-11-23</a:t>
            </a:fld>
            <a:endParaRPr lang="pl-PL"/>
          </a:p>
        </p:txBody>
      </p:sp>
      <p:sp>
        <p:nvSpPr>
          <p:cNvPr id="22" name="Symbol zastępczy stopki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pl-PL"/>
          </a:p>
        </p:txBody>
      </p:sp>
      <p:sp>
        <p:nvSpPr>
          <p:cNvPr id="18" name="Symbol zastępczy numeru slajdu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978BAB89-68F9-4954-9FE6-2FAA4DEC7EE0}" type="slidenum">
              <a:rPr lang="pl-PL" smtClean="0"/>
              <a:pPr/>
              <a:t>‹#›</a:t>
            </a:fld>
            <a:endParaRPr lang="pl-PL"/>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prawo.uni.wroc.pl/"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755576" y="1412776"/>
            <a:ext cx="7772400" cy="1827634"/>
          </a:xfrm>
        </p:spPr>
        <p:txBody>
          <a:bodyPr>
            <a:normAutofit/>
          </a:bodyPr>
          <a:lstStyle/>
          <a:p>
            <a:r>
              <a:rPr lang="pl-PL" sz="3100" i="1" dirty="0"/>
              <a:t>Etyka zawodów prawniczych</a:t>
            </a:r>
            <a:r>
              <a:rPr lang="pl-PL" sz="3100" dirty="0"/>
              <a:t>, </a:t>
            </a:r>
            <a:r>
              <a:rPr lang="pl-PL" sz="3100" dirty="0" smtClean="0"/>
              <a:t>wykład   </a:t>
            </a:r>
            <a:br>
              <a:rPr lang="pl-PL" sz="3100" dirty="0" smtClean="0"/>
            </a:br>
            <a:r>
              <a:rPr lang="pl-PL" sz="3100" dirty="0" smtClean="0"/>
              <a:t>w </a:t>
            </a:r>
            <a:r>
              <a:rPr lang="pl-PL" sz="3100" dirty="0"/>
              <a:t>roku akademickim </a:t>
            </a:r>
            <a:r>
              <a:rPr lang="pl-PL" sz="3100" dirty="0" smtClean="0"/>
              <a:t>2020/2021</a:t>
            </a:r>
            <a:r>
              <a:rPr lang="pl-PL" dirty="0"/>
              <a:t/>
            </a:r>
            <a:br>
              <a:rPr lang="pl-PL" dirty="0"/>
            </a:br>
            <a:endParaRPr lang="pl-PL" dirty="0"/>
          </a:p>
        </p:txBody>
      </p:sp>
      <p:sp>
        <p:nvSpPr>
          <p:cNvPr id="3" name="Podtytuł 2"/>
          <p:cNvSpPr>
            <a:spLocks noGrp="1"/>
          </p:cNvSpPr>
          <p:nvPr>
            <p:ph type="subTitle" idx="1"/>
          </p:nvPr>
        </p:nvSpPr>
        <p:spPr/>
        <p:txBody>
          <a:bodyPr/>
          <a:lstStyle/>
          <a:p>
            <a:r>
              <a:rPr lang="pl-PL" dirty="0" smtClean="0"/>
              <a:t>Przemysław Kaczmarek</a:t>
            </a:r>
            <a:endParaRPr lang="pl-PL"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a:bodyPr>
          <a:lstStyle/>
          <a:p>
            <a:pPr marL="624078" indent="-514350">
              <a:buNone/>
            </a:pPr>
            <a:r>
              <a:rPr lang="pl-PL" sz="2800" dirty="0" smtClean="0"/>
              <a:t>Plan wykładu:</a:t>
            </a:r>
          </a:p>
          <a:p>
            <a:pPr marL="624078" indent="-514350">
              <a:buNone/>
            </a:pPr>
            <a:endParaRPr lang="pl-PL" sz="2800" b="1" dirty="0" smtClean="0"/>
          </a:p>
          <a:p>
            <a:pPr lvl="0"/>
            <a:r>
              <a:rPr lang="pl-PL" sz="2800" dirty="0" smtClean="0"/>
              <a:t>Ilustracja problemu.</a:t>
            </a:r>
          </a:p>
          <a:p>
            <a:pPr lvl="0"/>
            <a:r>
              <a:rPr lang="pl-PL" sz="2800" dirty="0" smtClean="0"/>
              <a:t>Zarzuty wobec roli prawnika. </a:t>
            </a:r>
          </a:p>
          <a:p>
            <a:pPr lvl="0"/>
            <a:r>
              <a:rPr lang="pl-PL" sz="2800" dirty="0" smtClean="0"/>
              <a:t>Teza o odrębności. Konstrukcja.</a:t>
            </a:r>
          </a:p>
          <a:p>
            <a:pPr lvl="0"/>
            <a:r>
              <a:rPr lang="pl-PL" sz="2800" dirty="0" smtClean="0"/>
              <a:t>Funkcje tezy o odrębności.</a:t>
            </a:r>
          </a:p>
          <a:p>
            <a:pPr lvl="0"/>
            <a:r>
              <a:rPr lang="pl-PL" sz="2800" dirty="0" smtClean="0"/>
              <a:t>Etyka kodeksowa w kontekście tezy o odrębności: krytyka i obrona. </a:t>
            </a:r>
          </a:p>
          <a:p>
            <a:pPr marL="624078" indent="-514350">
              <a:buNone/>
            </a:pPr>
            <a:endParaRPr lang="pl-PL" sz="2800" dirty="0" smtClean="0"/>
          </a:p>
        </p:txBody>
      </p:sp>
      <p:sp>
        <p:nvSpPr>
          <p:cNvPr id="3" name="Tytuł 2"/>
          <p:cNvSpPr>
            <a:spLocks noGrp="1"/>
          </p:cNvSpPr>
          <p:nvPr>
            <p:ph type="title"/>
          </p:nvPr>
        </p:nvSpPr>
        <p:spPr/>
        <p:txBody>
          <a:bodyPr>
            <a:normAutofit/>
          </a:bodyPr>
          <a:lstStyle/>
          <a:p>
            <a:r>
              <a:rPr lang="pl-PL" sz="3200" dirty="0" smtClean="0"/>
              <a:t>Temat: Teza o odrębności etyki zawodowej </a:t>
            </a:r>
            <a:endParaRPr lang="pl-PL" sz="32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77500" lnSpcReduction="20000"/>
          </a:bodyPr>
          <a:lstStyle/>
          <a:p>
            <a:r>
              <a:rPr lang="pl-PL" dirty="0" smtClean="0"/>
              <a:t>Przykładu omawianego problem dostarcza sprawa w procesie karnym w Lake </a:t>
            </a:r>
            <a:r>
              <a:rPr lang="pl-PL" dirty="0" err="1" smtClean="0"/>
              <a:t>Pleasant</a:t>
            </a:r>
            <a:r>
              <a:rPr lang="pl-PL" dirty="0" smtClean="0"/>
              <a:t> w stanie Nowy York. Klient w trakcie rozmowy z obrońcami przyznał się, że dokonał jeszcze innych zbrodni niezwiązanych z bieżącym procesem. Osoba ta mordowała dziewczyny, a następnie zakopywała ich zwłoki. Prawnicy udali się na wskazane przez klienta miejsce i potwierdzili zeznania ich klienta. Prawnicy przez sześć miesięcy powstrzymali się przed ujawnieniem dokonanych zbrodni mimo że rodzice jednej z zaginionych dziewczynek, szukali u nich pomocy w ustaleniu informacji na temat ich córki. Mimo posiadanych informacji na jej temat – milczeli. Krytyka opinii publicznej, a także części środowiska prawniczego (zwłaszcza sędziowskiego) ilustruje konflikt dotyczący tezy o odrębności: jakimi racjami ma się kierować prawnik (adwokat)?</a:t>
            </a:r>
          </a:p>
          <a:p>
            <a:endParaRPr lang="pl-PL" dirty="0"/>
          </a:p>
        </p:txBody>
      </p:sp>
      <p:sp>
        <p:nvSpPr>
          <p:cNvPr id="3" name="Tytuł 2"/>
          <p:cNvSpPr>
            <a:spLocks noGrp="1"/>
          </p:cNvSpPr>
          <p:nvPr>
            <p:ph type="title"/>
          </p:nvPr>
        </p:nvSpPr>
        <p:spPr/>
        <p:txBody>
          <a:bodyPr>
            <a:normAutofit/>
          </a:bodyPr>
          <a:lstStyle/>
          <a:p>
            <a:r>
              <a:rPr lang="pl-PL" sz="2800" dirty="0" smtClean="0"/>
              <a:t>Teza o odrębności etyki zawodowej: ilustracja problemu </a:t>
            </a:r>
            <a:endParaRPr lang="pl-PL" sz="2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92500" lnSpcReduction="10000"/>
          </a:bodyPr>
          <a:lstStyle/>
          <a:p>
            <a:r>
              <a:rPr lang="pl-PL" dirty="0" smtClean="0"/>
              <a:t>a) </a:t>
            </a:r>
            <a:r>
              <a:rPr lang="pl-PL" b="1" dirty="0" smtClean="0"/>
              <a:t>Amoralna rola </a:t>
            </a:r>
            <a:r>
              <a:rPr lang="pl-PL" dirty="0" smtClean="0"/>
              <a:t>– relacja radca prawny – klient; problem odrębności etyki zawodowej od etyki społecznej.</a:t>
            </a:r>
          </a:p>
          <a:p>
            <a:r>
              <a:rPr lang="pl-PL" dirty="0" smtClean="0"/>
              <a:t>b) </a:t>
            </a:r>
            <a:r>
              <a:rPr lang="pl-PL" b="1" dirty="0" smtClean="0"/>
              <a:t>Paternalizm w relacji prawnik-klient</a:t>
            </a:r>
            <a:r>
              <a:rPr lang="pl-PL" dirty="0" smtClean="0"/>
              <a:t>. Tutaj zarzut brzmi: moralnie nagana jest sama relacja, w której jedna ze stron ma przewagę nad drugą, co prowadzi w sposób nieuchronny do traktowania klienta w sposób bezosobowy i paternalistyczny (paternalizm słaby i mocny).</a:t>
            </a:r>
          </a:p>
          <a:p>
            <a:r>
              <a:rPr lang="pl-PL" dirty="0" smtClean="0"/>
              <a:t>c) </a:t>
            </a:r>
            <a:r>
              <a:rPr lang="pl-PL" b="1" dirty="0" smtClean="0"/>
              <a:t>Hermetyzacji</a:t>
            </a:r>
            <a:r>
              <a:rPr lang="pl-PL" dirty="0" smtClean="0"/>
              <a:t>, braku dostępności człowieka do prawa (problem języka prawnego, języka prawniczego oraz reguł pozajęzykowych). </a:t>
            </a:r>
          </a:p>
          <a:p>
            <a:endParaRPr lang="pl-PL" dirty="0"/>
          </a:p>
        </p:txBody>
      </p:sp>
      <p:sp>
        <p:nvSpPr>
          <p:cNvPr id="3" name="Tytuł 2"/>
          <p:cNvSpPr>
            <a:spLocks noGrp="1"/>
          </p:cNvSpPr>
          <p:nvPr>
            <p:ph type="title"/>
          </p:nvPr>
        </p:nvSpPr>
        <p:spPr/>
        <p:txBody>
          <a:bodyPr>
            <a:normAutofit/>
          </a:bodyPr>
          <a:lstStyle/>
          <a:p>
            <a:r>
              <a:rPr lang="pl-PL" sz="2800" dirty="0" smtClean="0"/>
              <a:t>Teza o odrębności: potencjalne zarzuty wobec roli prawnika</a:t>
            </a:r>
            <a:endParaRPr lang="pl-PL" sz="28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r>
              <a:rPr lang="pl-PL" dirty="0" smtClean="0"/>
              <a:t>d) </a:t>
            </a:r>
            <a:r>
              <a:rPr lang="pl-PL" b="1" dirty="0" smtClean="0"/>
              <a:t>Dyskrecjonalnej władzy </a:t>
            </a:r>
            <a:r>
              <a:rPr lang="pl-PL" dirty="0" smtClean="0"/>
              <a:t>(aspekt normatywny – Konstytucja oraz realny – faktyczne działanie):</a:t>
            </a:r>
          </a:p>
          <a:p>
            <a:pPr>
              <a:buNone/>
            </a:pPr>
            <a:r>
              <a:rPr lang="pl-PL" dirty="0" smtClean="0"/>
              <a:t> - nad tekstem prawnym (problem znaczenia, nieostrość pojęć),</a:t>
            </a:r>
          </a:p>
          <a:p>
            <a:pPr>
              <a:buNone/>
            </a:pPr>
            <a:r>
              <a:rPr lang="pl-PL" dirty="0" smtClean="0"/>
              <a:t> - nad człowiekiem. </a:t>
            </a:r>
          </a:p>
          <a:p>
            <a:endParaRPr lang="pl-PL" dirty="0"/>
          </a:p>
        </p:txBody>
      </p:sp>
      <p:sp>
        <p:nvSpPr>
          <p:cNvPr id="3" name="Tytuł 2"/>
          <p:cNvSpPr>
            <a:spLocks noGrp="1"/>
          </p:cNvSpPr>
          <p:nvPr>
            <p:ph type="title"/>
          </p:nvPr>
        </p:nvSpPr>
        <p:spPr/>
        <p:txBody>
          <a:bodyPr>
            <a:normAutofit/>
          </a:bodyPr>
          <a:lstStyle/>
          <a:p>
            <a:r>
              <a:rPr lang="pl-PL" sz="2800" dirty="0" smtClean="0"/>
              <a:t>Teza o odrębności: potencjalne zarzuty wobec roli prawnika </a:t>
            </a:r>
            <a:endParaRPr lang="pl-PL" sz="2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a:bodyPr>
          <a:lstStyle/>
          <a:p>
            <a:pPr>
              <a:buNone/>
            </a:pPr>
            <a:r>
              <a:rPr lang="pl-PL" b="1" dirty="0" smtClean="0"/>
              <a:t>Etyka zawodowa jest odrębna od</a:t>
            </a:r>
            <a:r>
              <a:rPr lang="pl-PL" dirty="0" smtClean="0"/>
              <a:t>:</a:t>
            </a:r>
          </a:p>
          <a:p>
            <a:r>
              <a:rPr lang="pl-PL" b="1" dirty="0" smtClean="0"/>
              <a:t>A) </a:t>
            </a:r>
            <a:r>
              <a:rPr lang="pl-PL" dirty="0" smtClean="0"/>
              <a:t>moralności publicznej (populizm penalny, presja mediów); prawa człowieka? </a:t>
            </a:r>
          </a:p>
          <a:p>
            <a:endParaRPr lang="pl-PL" dirty="0" smtClean="0"/>
          </a:p>
          <a:p>
            <a:r>
              <a:rPr lang="pl-PL" b="1" dirty="0" smtClean="0"/>
              <a:t>B) </a:t>
            </a:r>
            <a:r>
              <a:rPr lang="pl-PL" dirty="0" smtClean="0"/>
              <a:t>moralności indywidualnej (problem subiektywności a intersubiektywności); indywidualny osąd a postawa cyniczna,</a:t>
            </a:r>
          </a:p>
          <a:p>
            <a:pPr>
              <a:buNone/>
            </a:pPr>
            <a:r>
              <a:rPr lang="pl-PL" dirty="0" smtClean="0"/>
              <a:t> </a:t>
            </a:r>
          </a:p>
          <a:p>
            <a:r>
              <a:rPr lang="pl-PL" b="1" dirty="0" smtClean="0"/>
              <a:t>C) </a:t>
            </a:r>
            <a:r>
              <a:rPr lang="pl-PL" dirty="0" smtClean="0"/>
              <a:t>polityki (różnica między polityką a politycznością).    </a:t>
            </a:r>
          </a:p>
          <a:p>
            <a:pPr>
              <a:buNone/>
            </a:pPr>
            <a:endParaRPr lang="pl-PL" dirty="0" smtClean="0"/>
          </a:p>
          <a:p>
            <a:endParaRPr lang="pl-PL" dirty="0"/>
          </a:p>
        </p:txBody>
      </p:sp>
      <p:sp>
        <p:nvSpPr>
          <p:cNvPr id="3" name="Tytuł 2"/>
          <p:cNvSpPr>
            <a:spLocks noGrp="1"/>
          </p:cNvSpPr>
          <p:nvPr>
            <p:ph type="title"/>
          </p:nvPr>
        </p:nvSpPr>
        <p:spPr/>
        <p:txBody>
          <a:bodyPr>
            <a:normAutofit/>
          </a:bodyPr>
          <a:lstStyle/>
          <a:p>
            <a:r>
              <a:rPr lang="pl-PL" sz="2800" dirty="0" smtClean="0"/>
              <a:t>Teza o odrębności etyki zawodowej: konstrukcja</a:t>
            </a:r>
            <a:endParaRPr lang="pl-PL" sz="28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a:buNone/>
            </a:pPr>
            <a:r>
              <a:rPr lang="pl-PL" sz="2800" b="1" dirty="0" smtClean="0"/>
              <a:t>Legitymizacja praktyki zawodowej</a:t>
            </a:r>
            <a:r>
              <a:rPr lang="pl-PL" sz="2800" dirty="0" smtClean="0"/>
              <a:t>: </a:t>
            </a:r>
          </a:p>
          <a:p>
            <a:pPr marL="624078" indent="-514350">
              <a:buNone/>
            </a:pPr>
            <a:r>
              <a:rPr lang="pl-PL" sz="2800" b="1" dirty="0" smtClean="0"/>
              <a:t>A) </a:t>
            </a:r>
            <a:r>
              <a:rPr lang="pl-PL" sz="2800" dirty="0" smtClean="0"/>
              <a:t>argument z podziału pracy; systemy eksperckie, </a:t>
            </a:r>
          </a:p>
          <a:p>
            <a:pPr marL="624078" indent="-514350">
              <a:buNone/>
            </a:pPr>
            <a:r>
              <a:rPr lang="pl-PL" sz="2800" b="1" dirty="0" smtClean="0"/>
              <a:t>B) </a:t>
            </a:r>
            <a:r>
              <a:rPr lang="pl-PL" sz="2800" dirty="0" smtClean="0"/>
              <a:t>argument z edukacji prawniczej; </a:t>
            </a:r>
          </a:p>
          <a:p>
            <a:pPr>
              <a:buNone/>
            </a:pPr>
            <a:r>
              <a:rPr lang="pl-PL" sz="2800" b="1" dirty="0" smtClean="0"/>
              <a:t>C) </a:t>
            </a:r>
            <a:r>
              <a:rPr lang="pl-PL" sz="2800" dirty="0" smtClean="0"/>
              <a:t>argument z dostępności do prawa (gwarancja realizacji praw podstawowych);</a:t>
            </a:r>
          </a:p>
          <a:p>
            <a:pPr>
              <a:buNone/>
            </a:pPr>
            <a:r>
              <a:rPr lang="pl-PL" sz="2800" b="1" dirty="0" smtClean="0"/>
              <a:t>D) </a:t>
            </a:r>
            <a:r>
              <a:rPr lang="pl-PL" sz="2800" dirty="0" smtClean="0"/>
              <a:t>argument z sali sądowej (prawnik – pełnomocnik procesowy jako obrońca godności człowieka). </a:t>
            </a:r>
          </a:p>
          <a:p>
            <a:endParaRPr lang="pl-PL" dirty="0"/>
          </a:p>
        </p:txBody>
      </p:sp>
      <p:sp>
        <p:nvSpPr>
          <p:cNvPr id="3" name="Tytuł 2"/>
          <p:cNvSpPr>
            <a:spLocks noGrp="1"/>
          </p:cNvSpPr>
          <p:nvPr>
            <p:ph type="title"/>
          </p:nvPr>
        </p:nvSpPr>
        <p:spPr/>
        <p:txBody>
          <a:bodyPr>
            <a:normAutofit/>
          </a:bodyPr>
          <a:lstStyle/>
          <a:p>
            <a:r>
              <a:rPr lang="pl-PL" sz="2800" dirty="0" smtClean="0"/>
              <a:t>Teza o odrębności: funkcje </a:t>
            </a:r>
            <a:endParaRPr lang="pl-PL" sz="28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a:bodyPr>
          <a:lstStyle/>
          <a:p>
            <a:r>
              <a:rPr lang="pl-PL" b="1" dirty="0" smtClean="0"/>
              <a:t>Zarzuty wobec wizji etyki kodeksowej jako </a:t>
            </a:r>
          </a:p>
          <a:p>
            <a:r>
              <a:rPr lang="pl-PL" b="1" dirty="0" smtClean="0"/>
              <a:t>A) </a:t>
            </a:r>
            <a:r>
              <a:rPr lang="pl-PL" dirty="0" smtClean="0"/>
              <a:t>twardego punktu oparcia, do którego dostosowanie się pozwala rozwiać pojawiające się rozterki moralne,</a:t>
            </a:r>
          </a:p>
          <a:p>
            <a:r>
              <a:rPr lang="pl-PL" b="1" dirty="0" smtClean="0"/>
              <a:t>B) </a:t>
            </a:r>
            <a:r>
              <a:rPr lang="pl-PL" dirty="0" smtClean="0"/>
              <a:t>postawy, która pozwala wierzyć, że istnieje drogowskaz, do którego dostosowanie się oferuje bezpieczeństwo w rozstrzyganiu dylematów moralnych.</a:t>
            </a:r>
            <a:endParaRPr lang="pl-PL" dirty="0"/>
          </a:p>
        </p:txBody>
      </p:sp>
      <p:sp>
        <p:nvSpPr>
          <p:cNvPr id="3" name="Tytuł 2"/>
          <p:cNvSpPr>
            <a:spLocks noGrp="1"/>
          </p:cNvSpPr>
          <p:nvPr>
            <p:ph type="title"/>
          </p:nvPr>
        </p:nvSpPr>
        <p:spPr/>
        <p:txBody>
          <a:bodyPr>
            <a:normAutofit/>
          </a:bodyPr>
          <a:lstStyle/>
          <a:p>
            <a:r>
              <a:rPr lang="pl-PL" sz="3200" dirty="0" smtClean="0"/>
              <a:t>Etyka zawodowa: krytyka </a:t>
            </a:r>
            <a:endParaRPr lang="pl-PL" sz="32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77500" lnSpcReduction="20000"/>
          </a:bodyPr>
          <a:lstStyle/>
          <a:p>
            <a:endParaRPr lang="pl-PL" b="1" dirty="0" smtClean="0"/>
          </a:p>
          <a:p>
            <a:r>
              <a:rPr lang="pl-PL" dirty="0" smtClean="0"/>
              <a:t>Sformułowana uwaga odsłania moralny świat wykonawców roli zaprezentowany w eseju </a:t>
            </a:r>
            <a:r>
              <a:rPr lang="pl-PL" b="1" i="1" dirty="0" smtClean="0"/>
              <a:t>Kolonia karna</a:t>
            </a:r>
            <a:r>
              <a:rPr lang="pl-PL" dirty="0" smtClean="0"/>
              <a:t>. Franz Kafka ukazuje w nim funkcjonowanie aparatu wymierzającego kary za wszystkie przewinienia, jakie popełnili żołnierze, wcześniej ukarani za określone czyny skazaniem na pobyt w kolonii. Niezwykłość aparatu polega na zadawaniu każdemu skazańcowi śmierci, która trwa dokładnie dwanaście godzin. Charakterystyczna jest wypowiedź obserwatora, który dopiero co wprowadzony w przedstawiony świat praktyki ma względem niej wątpliwości, ale nie zabiera głosu, bo jak twierdzi:</a:t>
            </a:r>
          </a:p>
          <a:p>
            <a:r>
              <a:rPr lang="pl-PL" dirty="0" smtClean="0"/>
              <a:t>„</a:t>
            </a:r>
            <a:r>
              <a:rPr lang="pl-PL" b="1" dirty="0" smtClean="0"/>
              <a:t>Gdybym wyraził swoje zdanie, byłoby to zdanie człowieka prywatnego (…) i dlatego przyjmuję obowiązujące w zastanej praktyce imperatywy postępowania, stając się ich mimowolnie &lt;&lt;nosicielem&gt;&gt;”. </a:t>
            </a:r>
          </a:p>
          <a:p>
            <a:pPr>
              <a:buNone/>
            </a:pPr>
            <a:endParaRPr lang="pl-PL" dirty="0" smtClean="0"/>
          </a:p>
          <a:p>
            <a:pPr>
              <a:buNone/>
            </a:pPr>
            <a:endParaRPr lang="pl-PL" dirty="0"/>
          </a:p>
        </p:txBody>
      </p:sp>
      <p:sp>
        <p:nvSpPr>
          <p:cNvPr id="3" name="Tytuł 2"/>
          <p:cNvSpPr>
            <a:spLocks noGrp="1"/>
          </p:cNvSpPr>
          <p:nvPr>
            <p:ph type="title"/>
          </p:nvPr>
        </p:nvSpPr>
        <p:spPr/>
        <p:txBody>
          <a:bodyPr>
            <a:normAutofit/>
          </a:bodyPr>
          <a:lstStyle/>
          <a:p>
            <a:r>
              <a:rPr lang="pl-PL" sz="3200" dirty="0" smtClean="0"/>
              <a:t>Etyka zawodowa: krytyka </a:t>
            </a:r>
            <a:endParaRPr lang="pl-PL" sz="32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a:bodyPr>
          <a:lstStyle/>
          <a:p>
            <a:pPr>
              <a:buNone/>
            </a:pPr>
            <a:r>
              <a:rPr lang="pl-PL" dirty="0" smtClean="0"/>
              <a:t>  Przeciwstawienie się odczytywaniu etyki kodeksowej jako systemu reguł, który zwalnia z rozwiązywania dylematów moralnych, wskazuje na odmienny sposób jej rozpatrywania. </a:t>
            </a:r>
            <a:endParaRPr lang="pl-PL" b="1" dirty="0" smtClean="0"/>
          </a:p>
          <a:p>
            <a:endParaRPr lang="pl-PL" b="1" dirty="0"/>
          </a:p>
        </p:txBody>
      </p:sp>
      <p:sp>
        <p:nvSpPr>
          <p:cNvPr id="3" name="Tytuł 2"/>
          <p:cNvSpPr>
            <a:spLocks noGrp="1"/>
          </p:cNvSpPr>
          <p:nvPr>
            <p:ph type="title"/>
          </p:nvPr>
        </p:nvSpPr>
        <p:spPr/>
        <p:txBody>
          <a:bodyPr>
            <a:normAutofit/>
          </a:bodyPr>
          <a:lstStyle/>
          <a:p>
            <a:r>
              <a:rPr lang="pl-PL" sz="3200" dirty="0" smtClean="0"/>
              <a:t>Etyka zawodowa: odpowiedź na krytykę  </a:t>
            </a:r>
            <a:endParaRPr lang="pl-PL" sz="32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lnSpcReduction="10000"/>
          </a:bodyPr>
          <a:lstStyle/>
          <a:p>
            <a:r>
              <a:rPr lang="pl-PL" b="1" dirty="0" smtClean="0"/>
              <a:t>A) </a:t>
            </a:r>
            <a:r>
              <a:rPr lang="pl-PL" dirty="0" smtClean="0"/>
              <a:t>uznanie kodeksu etycznego za zbiór wskazówek, a nie kompletny system reguł,</a:t>
            </a:r>
          </a:p>
          <a:p>
            <a:r>
              <a:rPr lang="pl-PL" b="1" dirty="0" smtClean="0"/>
              <a:t>B) </a:t>
            </a:r>
            <a:r>
              <a:rPr lang="pl-PL" dirty="0" smtClean="0"/>
              <a:t>pojmowanie kodeksu etycznego jako tworzącego „miejsce” dla człowieka jako interpretatora reguł,</a:t>
            </a:r>
          </a:p>
          <a:p>
            <a:r>
              <a:rPr lang="pl-PL" b="1" dirty="0" smtClean="0"/>
              <a:t>C) </a:t>
            </a:r>
            <a:r>
              <a:rPr lang="pl-PL" dirty="0" smtClean="0"/>
              <a:t>nie należy zatem rozpatrywać idei kodeksu etycznego jako tej, która zakłada niezawodny punkt oparcia,</a:t>
            </a:r>
          </a:p>
          <a:p>
            <a:r>
              <a:rPr lang="pl-PL" b="1" dirty="0" smtClean="0"/>
              <a:t>D) </a:t>
            </a:r>
            <a:r>
              <a:rPr lang="pl-PL" dirty="0" smtClean="0"/>
              <a:t>sprzeciw wobec ustalenia hierarchii wartości i w ten sposób wykluczenia konfliktu między nimi.</a:t>
            </a:r>
            <a:endParaRPr lang="pl-PL" dirty="0"/>
          </a:p>
        </p:txBody>
      </p:sp>
      <p:sp>
        <p:nvSpPr>
          <p:cNvPr id="3" name="Tytuł 2"/>
          <p:cNvSpPr>
            <a:spLocks noGrp="1"/>
          </p:cNvSpPr>
          <p:nvPr>
            <p:ph type="title"/>
          </p:nvPr>
        </p:nvSpPr>
        <p:spPr/>
        <p:txBody>
          <a:bodyPr>
            <a:normAutofit/>
          </a:bodyPr>
          <a:lstStyle/>
          <a:p>
            <a:r>
              <a:rPr lang="pl-PL" sz="3200" dirty="0" smtClean="0"/>
              <a:t>Etyka zawodowa: odpowiedź na zarzuty</a:t>
            </a:r>
            <a:endParaRPr lang="pl-PL" sz="32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a:bodyPr>
          <a:lstStyle/>
          <a:p>
            <a:pPr>
              <a:buNone/>
            </a:pPr>
            <a:endParaRPr lang="pl-PL" dirty="0" smtClean="0"/>
          </a:p>
          <a:p>
            <a:pPr lvl="0"/>
            <a:r>
              <a:rPr lang="pl-PL" dirty="0" smtClean="0"/>
              <a:t>Zaliczenie wykładu odbędzie się w terminie ostatniego wykładu przewidzianego harmonogramem zajęć.</a:t>
            </a:r>
          </a:p>
          <a:p>
            <a:pPr lvl="0"/>
            <a:r>
              <a:rPr lang="pl-PL" dirty="0" smtClean="0"/>
              <a:t>Na zakres materiału składać się będą: </a:t>
            </a:r>
          </a:p>
          <a:p>
            <a:pPr lvl="0">
              <a:buNone/>
            </a:pPr>
            <a:r>
              <a:rPr lang="pl-PL" dirty="0" smtClean="0"/>
              <a:t>a) treści przedstawione na wykładzie oraz </a:t>
            </a:r>
          </a:p>
          <a:p>
            <a:pPr lvl="0">
              <a:buNone/>
            </a:pPr>
            <a:r>
              <a:rPr lang="pl-PL" dirty="0" smtClean="0"/>
              <a:t>b) proponowane artykuły, dokumentujące albo rozwijające te treści (wykład – 1 opracowanie). </a:t>
            </a:r>
          </a:p>
          <a:p>
            <a:pPr lvl="0"/>
            <a:r>
              <a:rPr lang="pl-PL" dirty="0" smtClean="0"/>
              <a:t>Aktywność na wykładzie.  </a:t>
            </a:r>
          </a:p>
          <a:p>
            <a:endParaRPr lang="pl-PL" dirty="0"/>
          </a:p>
        </p:txBody>
      </p:sp>
      <p:sp>
        <p:nvSpPr>
          <p:cNvPr id="3" name="Tytuł 2"/>
          <p:cNvSpPr>
            <a:spLocks noGrp="1"/>
          </p:cNvSpPr>
          <p:nvPr>
            <p:ph type="title"/>
          </p:nvPr>
        </p:nvSpPr>
        <p:spPr/>
        <p:txBody>
          <a:bodyPr>
            <a:normAutofit/>
          </a:bodyPr>
          <a:lstStyle/>
          <a:p>
            <a:r>
              <a:rPr lang="pl-PL" dirty="0" smtClean="0"/>
              <a:t>Zaliczenie wykładu</a:t>
            </a:r>
            <a:endParaRPr lang="pl-PL"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r>
              <a:rPr lang="pl-PL" b="1" dirty="0" smtClean="0"/>
              <a:t>Celem etyki zawodowej </a:t>
            </a:r>
            <a:r>
              <a:rPr lang="pl-PL" dirty="0" smtClean="0"/>
              <a:t>jest odpowiedź na pytanie, jakie zachowania przedstawicieli zawodu uznaje się za złe a jakie za właściwe.</a:t>
            </a:r>
          </a:p>
          <a:p>
            <a:r>
              <a:rPr lang="pl-PL" b="1" dirty="0" smtClean="0"/>
              <a:t>Dwie podstawowe funkcje:</a:t>
            </a:r>
          </a:p>
          <a:p>
            <a:r>
              <a:rPr lang="pl-PL" b="1" dirty="0" smtClean="0"/>
              <a:t>A) </a:t>
            </a:r>
            <a:r>
              <a:rPr lang="pl-PL" dirty="0" smtClean="0"/>
              <a:t>funkcję ochronna (ochrona klienta przed potencjalnym nadużyciem zaufania ze strony prawnika),</a:t>
            </a:r>
          </a:p>
          <a:p>
            <a:r>
              <a:rPr lang="pl-PL" b="1" dirty="0" smtClean="0"/>
              <a:t>B) </a:t>
            </a:r>
            <a:r>
              <a:rPr lang="pl-PL" dirty="0" smtClean="0"/>
              <a:t>funkcja socjalizacyjna (modelowanie obrazu prawnika). </a:t>
            </a:r>
          </a:p>
          <a:p>
            <a:endParaRPr lang="pl-PL" dirty="0"/>
          </a:p>
        </p:txBody>
      </p:sp>
      <p:sp>
        <p:nvSpPr>
          <p:cNvPr id="3" name="Tytuł 2"/>
          <p:cNvSpPr>
            <a:spLocks noGrp="1"/>
          </p:cNvSpPr>
          <p:nvPr>
            <p:ph type="title"/>
          </p:nvPr>
        </p:nvSpPr>
        <p:spPr/>
        <p:txBody>
          <a:bodyPr>
            <a:normAutofit/>
          </a:bodyPr>
          <a:lstStyle/>
          <a:p>
            <a:r>
              <a:rPr lang="pl-PL" sz="3200" dirty="0" smtClean="0"/>
              <a:t>Cel etyki zawodowej jako odpowiedź na krytykę </a:t>
            </a:r>
            <a:endParaRPr lang="pl-PL" sz="32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92500" lnSpcReduction="10000"/>
          </a:bodyPr>
          <a:lstStyle/>
          <a:p>
            <a:pPr>
              <a:buNone/>
            </a:pPr>
            <a:r>
              <a:rPr lang="pl-PL" dirty="0" smtClean="0"/>
              <a:t>Plan</a:t>
            </a:r>
          </a:p>
          <a:p>
            <a:pPr marL="624078" indent="-514350">
              <a:buAutoNum type="arabicPeriod"/>
            </a:pPr>
            <a:r>
              <a:rPr lang="pl-PL" b="1" dirty="0" smtClean="0"/>
              <a:t>Ilustracja problemu.</a:t>
            </a:r>
          </a:p>
          <a:p>
            <a:pPr marL="624078" indent="-514350">
              <a:buAutoNum type="arabicPeriod"/>
            </a:pPr>
            <a:r>
              <a:rPr lang="pl-PL" b="1" dirty="0" smtClean="0"/>
              <a:t>Metafory prawnika.</a:t>
            </a:r>
          </a:p>
          <a:p>
            <a:pPr>
              <a:buNone/>
            </a:pPr>
            <a:endParaRPr lang="pl-PL" b="1" dirty="0" smtClean="0"/>
          </a:p>
          <a:p>
            <a:pPr>
              <a:buNone/>
            </a:pPr>
            <a:r>
              <a:rPr lang="pl-PL" b="1" dirty="0" smtClean="0"/>
              <a:t>Integralność</a:t>
            </a:r>
            <a:r>
              <a:rPr lang="pl-PL" dirty="0" smtClean="0"/>
              <a:t>: </a:t>
            </a:r>
          </a:p>
          <a:p>
            <a:pPr>
              <a:buNone/>
            </a:pPr>
            <a:r>
              <a:rPr lang="pl-PL" dirty="0" smtClean="0"/>
              <a:t>A) tożsamościowa (różne sfery aktywności życiowej – regulacja normatywna); </a:t>
            </a:r>
          </a:p>
          <a:p>
            <a:pPr>
              <a:buNone/>
            </a:pPr>
            <a:r>
              <a:rPr lang="pl-PL" dirty="0" smtClean="0"/>
              <a:t>B) aksjologiczna (spójność poglądów, brak sytuacji konfliktu – racja wyłączająca).  </a:t>
            </a:r>
          </a:p>
          <a:p>
            <a:pPr marL="624078" indent="-514350">
              <a:buNone/>
            </a:pPr>
            <a:endParaRPr lang="pl-PL" b="1" dirty="0" smtClean="0"/>
          </a:p>
          <a:p>
            <a:pPr>
              <a:buNone/>
            </a:pPr>
            <a:r>
              <a:rPr lang="pl-PL" b="1" dirty="0" smtClean="0"/>
              <a:t> </a:t>
            </a:r>
          </a:p>
        </p:txBody>
      </p:sp>
      <p:sp>
        <p:nvSpPr>
          <p:cNvPr id="3" name="Tytuł 2"/>
          <p:cNvSpPr>
            <a:spLocks noGrp="1"/>
          </p:cNvSpPr>
          <p:nvPr>
            <p:ph type="title"/>
          </p:nvPr>
        </p:nvSpPr>
        <p:spPr/>
        <p:txBody>
          <a:bodyPr/>
          <a:lstStyle/>
          <a:p>
            <a:r>
              <a:rPr lang="pl-PL" dirty="0" smtClean="0"/>
              <a:t>Temat : Teza o integralności   </a:t>
            </a:r>
            <a:endParaRPr lang="pl-PL"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180528" y="1556792"/>
            <a:ext cx="9324528" cy="4525963"/>
          </a:xfrm>
        </p:spPr>
        <p:txBody>
          <a:bodyPr>
            <a:normAutofit fontScale="85000" lnSpcReduction="20000"/>
          </a:bodyPr>
          <a:lstStyle/>
          <a:p>
            <a:pPr>
              <a:buNone/>
            </a:pPr>
            <a:r>
              <a:rPr lang="pl-PL" b="1" dirty="0" smtClean="0"/>
              <a:t>Ilustracja problemu:</a:t>
            </a:r>
          </a:p>
          <a:p>
            <a:r>
              <a:rPr lang="pl-PL" dirty="0" smtClean="0"/>
              <a:t>„Profesjonalna rola staje się rolą dominującą, tak iż dla wielu osób pod wieloma ważnymi względami jest ona sposobem bycia. Jest to poważna cena, którą trzeba zapłacić za profesjonalizm w naszej kulturze, zwłaszcza w wypadku adwokatów. Czy cena ta jest nieunikniona, to w moim przekonaniu pytanie otwarte, w dużej mierze dlatego, że problem ów nie jest jeszcze w pełni dostrzegany przez profesjonalistów w ogóle, a adwokatów w szczególności, ani też przez instytucje edukacyjne zajmujące się kształceniem profesjonalistów”.         </a:t>
            </a:r>
          </a:p>
          <a:p>
            <a:r>
              <a:rPr lang="pl-PL" dirty="0" smtClean="0"/>
              <a:t>R.A. </a:t>
            </a:r>
            <a:r>
              <a:rPr lang="pl-PL" dirty="0" err="1" smtClean="0"/>
              <a:t>Wasserstrom</a:t>
            </a:r>
            <a:r>
              <a:rPr lang="pl-PL" dirty="0" smtClean="0"/>
              <a:t>, </a:t>
            </a:r>
            <a:r>
              <a:rPr lang="pl-PL" i="1" dirty="0" smtClean="0"/>
              <a:t>Adwokaci jako profesjonaliści: kilka zagadnień moralnych</a:t>
            </a:r>
            <a:r>
              <a:rPr lang="pl-PL" dirty="0" smtClean="0"/>
              <a:t>, (w:) </a:t>
            </a:r>
            <a:r>
              <a:rPr lang="pl-PL" i="1" dirty="0" smtClean="0"/>
              <a:t>Moralność i profesjonalizm. Spór o pozycję etyk zawodowych</a:t>
            </a:r>
            <a:r>
              <a:rPr lang="pl-PL" dirty="0" smtClean="0"/>
              <a:t>, red. W. </a:t>
            </a:r>
            <a:r>
              <a:rPr lang="pl-PL" dirty="0" err="1" smtClean="0"/>
              <a:t>Galewicz</a:t>
            </a:r>
            <a:r>
              <a:rPr lang="pl-PL" dirty="0" smtClean="0"/>
              <a:t>, Kraków 2010.     </a:t>
            </a:r>
          </a:p>
          <a:p>
            <a:endParaRPr lang="pl-PL" dirty="0"/>
          </a:p>
        </p:txBody>
      </p:sp>
      <p:sp>
        <p:nvSpPr>
          <p:cNvPr id="3" name="Tytuł 2"/>
          <p:cNvSpPr>
            <a:spLocks noGrp="1"/>
          </p:cNvSpPr>
          <p:nvPr>
            <p:ph type="title"/>
          </p:nvPr>
        </p:nvSpPr>
        <p:spPr/>
        <p:txBody>
          <a:bodyPr>
            <a:normAutofit/>
          </a:bodyPr>
          <a:lstStyle/>
          <a:p>
            <a:r>
              <a:rPr lang="pl-PL" sz="2800" dirty="0" smtClean="0"/>
              <a:t>Teza o integralności: wewnętrzny spór o etykę zawodową</a:t>
            </a:r>
            <a:endParaRPr lang="pl-PL" sz="28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55000" lnSpcReduction="20000"/>
          </a:bodyPr>
          <a:lstStyle/>
          <a:p>
            <a:r>
              <a:rPr lang="pl-PL" sz="2900" dirty="0" smtClean="0"/>
              <a:t>„</a:t>
            </a:r>
            <a:r>
              <a:rPr lang="pl-PL" sz="2900" b="1" dirty="0" smtClean="0"/>
              <a:t>Działanie radcy prawnego, które nie jest związane z wykonywaniem zawodu, znajduje się poza kompetencją władz samorządu</a:t>
            </a:r>
            <a:r>
              <a:rPr lang="pl-PL" sz="2900" dirty="0" smtClean="0"/>
              <a:t>. (…) Moim zdaniem pogląd przeciwny, zakładający możność ingerowania samorządu w działania prywatne lub publiczne radcy prawnego, które nie są związane z wykonywaniem zawodu, obarczone są skazą polegającą nie tylko na braku przekonującego umocowania normatywnego, ale również na niewyartykułowanym założeniu, że od radcy prawnego w życiu pozazawodowym można domagać się skutecznie innych zachowań niż od ludzi niewykonujących tego zawodu”.     </a:t>
            </a:r>
          </a:p>
          <a:p>
            <a:pPr>
              <a:buNone/>
            </a:pPr>
            <a:r>
              <a:rPr lang="pl-PL" sz="2900" dirty="0" smtClean="0"/>
              <a:t>                            Tomasz Scheffler, </a:t>
            </a:r>
            <a:r>
              <a:rPr lang="pl-PL" sz="2900" i="1" dirty="0" smtClean="0"/>
              <a:t>Kodeks Etyki Radcy Prawnego, </a:t>
            </a:r>
            <a:r>
              <a:rPr lang="pl-PL" sz="2900" dirty="0" smtClean="0"/>
              <a:t>s. 262-263 </a:t>
            </a:r>
          </a:p>
          <a:p>
            <a:pPr lvl="0"/>
            <a:endParaRPr lang="pl-PL" sz="2900" dirty="0" smtClean="0"/>
          </a:p>
          <a:p>
            <a:pPr lvl="0">
              <a:buNone/>
            </a:pPr>
            <a:r>
              <a:rPr lang="pl-PL" sz="2900" dirty="0" smtClean="0"/>
              <a:t>Art. 11 KERP</a:t>
            </a:r>
          </a:p>
          <a:p>
            <a:pPr>
              <a:buNone/>
            </a:pPr>
            <a:r>
              <a:rPr lang="pl-PL" sz="2900" dirty="0" smtClean="0"/>
              <a:t>     1. Radca prawny obowiązany jest dbać o godność zawodu nie tylko przy wykonywaniu czynności zawodowych, ale również w działalności publicznej i w życiu prywatnym. </a:t>
            </a:r>
          </a:p>
          <a:p>
            <a:pPr>
              <a:buNone/>
            </a:pPr>
            <a:r>
              <a:rPr lang="pl-PL" sz="2900" dirty="0" smtClean="0"/>
              <a:t>     2. Naruszeniem godności zawodu radcy prawnego jest w szczególności takie postępowanie radcy prawnego, które mogłoby zdyskredytować go w opinii publicznej lub podważyć zaufanie do radcy prawnego”.    </a:t>
            </a:r>
          </a:p>
          <a:p>
            <a:endParaRPr lang="pl-PL" dirty="0"/>
          </a:p>
        </p:txBody>
      </p:sp>
      <p:sp>
        <p:nvSpPr>
          <p:cNvPr id="3" name="Tytuł 2"/>
          <p:cNvSpPr>
            <a:spLocks noGrp="1"/>
          </p:cNvSpPr>
          <p:nvPr>
            <p:ph type="title"/>
          </p:nvPr>
        </p:nvSpPr>
        <p:spPr/>
        <p:txBody>
          <a:bodyPr>
            <a:normAutofit/>
          </a:bodyPr>
          <a:lstStyle/>
          <a:p>
            <a:r>
              <a:rPr lang="pl-PL" sz="2800" dirty="0" smtClean="0"/>
              <a:t> Problem integralności: ilustracja </a:t>
            </a:r>
            <a:endParaRPr lang="pl-PL" sz="28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a:bodyPr>
          <a:lstStyle/>
          <a:p>
            <a:pPr>
              <a:buNone/>
            </a:pPr>
            <a:r>
              <a:rPr lang="pl-PL" dirty="0" smtClean="0"/>
              <a:t>1. </a:t>
            </a:r>
            <a:r>
              <a:rPr lang="pl-PL" b="1" dirty="0" smtClean="0"/>
              <a:t>Prawnika kamerdyner</a:t>
            </a:r>
            <a:r>
              <a:rPr lang="pl-PL" dirty="0" smtClean="0"/>
              <a:t>:</a:t>
            </a:r>
          </a:p>
          <a:p>
            <a:pPr>
              <a:buNone/>
            </a:pPr>
            <a:r>
              <a:rPr lang="pl-PL" dirty="0" smtClean="0"/>
              <a:t>    inspiracje, założenia, zarzuty. </a:t>
            </a:r>
          </a:p>
          <a:p>
            <a:pPr>
              <a:buNone/>
            </a:pPr>
            <a:endParaRPr lang="pl-PL" dirty="0" smtClean="0"/>
          </a:p>
          <a:p>
            <a:pPr>
              <a:buNone/>
            </a:pPr>
            <a:r>
              <a:rPr lang="pl-PL" dirty="0" smtClean="0"/>
              <a:t>2. </a:t>
            </a:r>
            <a:r>
              <a:rPr lang="pl-PL" b="1" dirty="0" smtClean="0"/>
              <a:t>Prawnik guru</a:t>
            </a:r>
            <a:r>
              <a:rPr lang="pl-PL" dirty="0" smtClean="0"/>
              <a:t>:</a:t>
            </a:r>
          </a:p>
          <a:p>
            <a:pPr>
              <a:buNone/>
            </a:pPr>
            <a:r>
              <a:rPr lang="pl-PL" dirty="0" smtClean="0"/>
              <a:t>    inspiracje, założenia, zarzuty.</a:t>
            </a:r>
          </a:p>
          <a:p>
            <a:pPr>
              <a:buNone/>
            </a:pPr>
            <a:endParaRPr lang="pl-PL" dirty="0" smtClean="0"/>
          </a:p>
          <a:p>
            <a:endParaRPr lang="pl-PL" dirty="0"/>
          </a:p>
        </p:txBody>
      </p:sp>
      <p:sp>
        <p:nvSpPr>
          <p:cNvPr id="3" name="Tytuł 2"/>
          <p:cNvSpPr>
            <a:spLocks noGrp="1"/>
          </p:cNvSpPr>
          <p:nvPr>
            <p:ph type="title"/>
          </p:nvPr>
        </p:nvSpPr>
        <p:spPr/>
        <p:txBody>
          <a:bodyPr>
            <a:normAutofit/>
          </a:bodyPr>
          <a:lstStyle/>
          <a:p>
            <a:r>
              <a:rPr lang="pl-PL" sz="2800" dirty="0" smtClean="0"/>
              <a:t>Metafory prawnika w świetle tezy o integralności  </a:t>
            </a:r>
            <a:endParaRPr lang="pl-PL" sz="28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lnSpcReduction="10000"/>
          </a:bodyPr>
          <a:lstStyle/>
          <a:p>
            <a:r>
              <a:rPr lang="pl-PL" dirty="0" smtClean="0"/>
              <a:t>Pan Stevens, bohater książki </a:t>
            </a:r>
            <a:r>
              <a:rPr lang="pl-PL" dirty="0" err="1" smtClean="0"/>
              <a:t>Kazuo</a:t>
            </a:r>
            <a:r>
              <a:rPr lang="pl-PL" dirty="0" smtClean="0"/>
              <a:t> </a:t>
            </a:r>
            <a:r>
              <a:rPr lang="pl-PL" dirty="0" err="1" smtClean="0"/>
              <a:t>Ishiguro</a:t>
            </a:r>
            <a:r>
              <a:rPr lang="pl-PL" dirty="0" smtClean="0"/>
              <a:t>: </a:t>
            </a:r>
            <a:r>
              <a:rPr lang="pl-PL" i="1" dirty="0" smtClean="0"/>
              <a:t>Okruchy dnia</a:t>
            </a:r>
            <a:r>
              <a:rPr lang="pl-PL" dirty="0" smtClean="0"/>
              <a:t>.</a:t>
            </a:r>
            <a:r>
              <a:rPr lang="pl-PL" i="1" dirty="0" smtClean="0"/>
              <a:t> </a:t>
            </a:r>
            <a:r>
              <a:rPr lang="pl-PL" dirty="0" smtClean="0"/>
              <a:t>Akcja powieści osadzona jest w realiach drugiej połowy lat 20 ubiegłego wieku w Wielkiej Brytanii, w posiadłości Lorda </a:t>
            </a:r>
            <a:r>
              <a:rPr lang="pl-PL" dirty="0" err="1" smtClean="0"/>
              <a:t>Darlingtona</a:t>
            </a:r>
            <a:r>
              <a:rPr lang="pl-PL" dirty="0" smtClean="0"/>
              <a:t>. Główny bohater powieści, Pan Stevens, jest majordomusem, który dąży do uzyskania perfekcji zawodowej poprzez całkowite oddanie się we władanie roli, jaką spełnia w posiadłości Darlington Hall. W tym celu kieruje się pojęciem godności wykonywanego zawodu. </a:t>
            </a:r>
          </a:p>
          <a:p>
            <a:endParaRPr lang="pl-PL" dirty="0"/>
          </a:p>
        </p:txBody>
      </p:sp>
      <p:sp>
        <p:nvSpPr>
          <p:cNvPr id="3" name="Tytuł 2"/>
          <p:cNvSpPr>
            <a:spLocks noGrp="1"/>
          </p:cNvSpPr>
          <p:nvPr>
            <p:ph type="title"/>
          </p:nvPr>
        </p:nvSpPr>
        <p:spPr/>
        <p:txBody>
          <a:bodyPr>
            <a:normAutofit/>
          </a:bodyPr>
          <a:lstStyle/>
          <a:p>
            <a:r>
              <a:rPr lang="pl-PL" sz="3200" dirty="0" smtClean="0"/>
              <a:t>Prawnik kamerdyner: inspiracja </a:t>
            </a:r>
            <a:endParaRPr lang="pl-PL" sz="32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77500" lnSpcReduction="20000"/>
          </a:bodyPr>
          <a:lstStyle/>
          <a:p>
            <a:pPr>
              <a:buNone/>
            </a:pPr>
            <a:endParaRPr lang="pl-PL" dirty="0" smtClean="0"/>
          </a:p>
          <a:p>
            <a:pPr algn="just"/>
            <a:r>
              <a:rPr lang="pl-PL" b="1" dirty="0" smtClean="0"/>
              <a:t>a) moralność instytucjonalna a moralność społeczno-indywidualna jako powody zależne i powody niezależne </a:t>
            </a:r>
          </a:p>
          <a:p>
            <a:pPr algn="just"/>
            <a:r>
              <a:rPr lang="pl-PL" dirty="0" smtClean="0"/>
              <a:t>Kierowanie się wartościami instytucjonalnymi jest powodem zależnym. Osoba jest nim związana na skutek wykonywanej roli, inaczej aniżeli powodami niezależnymi. Dla prawnika strukturalne nakazy roli są powodami zależnymi do określonego działania. Powody zależne mają zatem umocowanie w zobowiązaniu, jakie wiąże się z wykonywaną rolą. </a:t>
            </a:r>
          </a:p>
          <a:p>
            <a:pPr algn="just">
              <a:buNone/>
            </a:pPr>
            <a:endParaRPr lang="pl-PL" dirty="0" smtClean="0"/>
          </a:p>
          <a:p>
            <a:pPr algn="just"/>
            <a:r>
              <a:rPr lang="pl-PL" b="1" dirty="0" smtClean="0"/>
              <a:t>b) strategia włączająca: reguły ponad czynami  </a:t>
            </a:r>
          </a:p>
          <a:p>
            <a:pPr algn="just"/>
            <a:r>
              <a:rPr lang="pl-PL" dirty="0" smtClean="0"/>
              <a:t>wykonywanie roli adwokata polega na kierowaniu się moralnością instytucjonalną. </a:t>
            </a:r>
          </a:p>
          <a:p>
            <a:endParaRPr lang="pl-PL" dirty="0"/>
          </a:p>
        </p:txBody>
      </p:sp>
      <p:sp>
        <p:nvSpPr>
          <p:cNvPr id="3" name="Tytuł 2"/>
          <p:cNvSpPr>
            <a:spLocks noGrp="1"/>
          </p:cNvSpPr>
          <p:nvPr>
            <p:ph type="title"/>
          </p:nvPr>
        </p:nvSpPr>
        <p:spPr/>
        <p:txBody>
          <a:bodyPr>
            <a:normAutofit/>
          </a:bodyPr>
          <a:lstStyle/>
          <a:p>
            <a:r>
              <a:rPr lang="pl-PL" sz="3200" dirty="0" smtClean="0"/>
              <a:t>Prawnik kamerdyner: założenia </a:t>
            </a:r>
            <a:endParaRPr lang="pl-PL" sz="32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a:buNone/>
            </a:pPr>
            <a:r>
              <a:rPr lang="pl-PL" dirty="0" smtClean="0"/>
              <a:t>- bierna banalność zła. </a:t>
            </a:r>
          </a:p>
          <a:p>
            <a:pPr>
              <a:buNone/>
            </a:pPr>
            <a:r>
              <a:rPr lang="pl-PL" dirty="0" smtClean="0"/>
              <a:t>- anonimowość działania. </a:t>
            </a:r>
          </a:p>
          <a:p>
            <a:pPr>
              <a:buNone/>
            </a:pPr>
            <a:r>
              <a:rPr lang="pl-PL" dirty="0" smtClean="0"/>
              <a:t>- marginalizacja sprawstwa i poczucia osobistej odpowiedzialności.    </a:t>
            </a:r>
          </a:p>
          <a:p>
            <a:endParaRPr lang="pl-PL" dirty="0"/>
          </a:p>
        </p:txBody>
      </p:sp>
      <p:sp>
        <p:nvSpPr>
          <p:cNvPr id="3" name="Tytuł 2"/>
          <p:cNvSpPr>
            <a:spLocks noGrp="1"/>
          </p:cNvSpPr>
          <p:nvPr>
            <p:ph type="title"/>
          </p:nvPr>
        </p:nvSpPr>
        <p:spPr/>
        <p:txBody>
          <a:bodyPr>
            <a:normAutofit/>
          </a:bodyPr>
          <a:lstStyle/>
          <a:p>
            <a:r>
              <a:rPr lang="pl-PL" sz="3200" dirty="0" smtClean="0"/>
              <a:t>Prawnik kamerdyner: potencjalne zarzuty </a:t>
            </a:r>
            <a:endParaRPr lang="pl-PL" sz="32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92500" lnSpcReduction="10000"/>
          </a:bodyPr>
          <a:lstStyle/>
          <a:p>
            <a:pPr algn="just"/>
            <a:r>
              <a:rPr lang="pl-PL" dirty="0" smtClean="0"/>
              <a:t>„Lord Darlington nie był złym człowiekiem. Na pewno nie. A pod koniec życia potrafił przynajmniej powiedzieć, że popełniał błędy. Jego lordowska mość był człowiekiem odważnym. Obrał w życiu jakąś drogę, okazało się, że niesłuszną, ale przynajmniej coś wybrał. A ja? Ja nie mogę powiedzieć o sobie nawet tego (…), nie mogę nawet powiedzieć, że popełniałem własne błędy. Doprawdy – nasuwa się pytanie – i jakaż w tym godność?”.  </a:t>
            </a:r>
          </a:p>
          <a:p>
            <a:pPr>
              <a:buNone/>
            </a:pPr>
            <a:r>
              <a:rPr lang="pl-PL" dirty="0" smtClean="0"/>
              <a:t>   </a:t>
            </a:r>
            <a:r>
              <a:rPr lang="pl-PL" dirty="0" err="1" smtClean="0"/>
              <a:t>Kazuo</a:t>
            </a:r>
            <a:r>
              <a:rPr lang="pl-PL" dirty="0" smtClean="0"/>
              <a:t> </a:t>
            </a:r>
            <a:r>
              <a:rPr lang="pl-PL" dirty="0" err="1" smtClean="0"/>
              <a:t>Ishiguro</a:t>
            </a:r>
            <a:r>
              <a:rPr lang="pl-PL" dirty="0" smtClean="0"/>
              <a:t>, </a:t>
            </a:r>
            <a:r>
              <a:rPr lang="pl-PL" i="1" dirty="0" smtClean="0"/>
              <a:t>Okruchy dnia</a:t>
            </a:r>
            <a:r>
              <a:rPr lang="pl-PL" dirty="0" smtClean="0"/>
              <a:t>,  tłum. </a:t>
            </a:r>
            <a:r>
              <a:rPr lang="en-US" dirty="0" smtClean="0"/>
              <a:t>J. </a:t>
            </a:r>
            <a:r>
              <a:rPr lang="en-US" dirty="0" err="1" smtClean="0"/>
              <a:t>Rybicki</a:t>
            </a:r>
            <a:r>
              <a:rPr lang="en-US" dirty="0" smtClean="0"/>
              <a:t>, </a:t>
            </a:r>
            <a:r>
              <a:rPr lang="en-US" dirty="0" err="1" smtClean="0"/>
              <a:t>Inowrocław</a:t>
            </a:r>
            <a:r>
              <a:rPr lang="en-US" dirty="0" smtClean="0"/>
              <a:t> 2008, s. 299. </a:t>
            </a:r>
            <a:endParaRPr lang="pl-PL" dirty="0" smtClean="0"/>
          </a:p>
          <a:p>
            <a:endParaRPr lang="pl-PL" dirty="0"/>
          </a:p>
        </p:txBody>
      </p:sp>
      <p:sp>
        <p:nvSpPr>
          <p:cNvPr id="3" name="Tytuł 2"/>
          <p:cNvSpPr>
            <a:spLocks noGrp="1"/>
          </p:cNvSpPr>
          <p:nvPr>
            <p:ph type="title"/>
          </p:nvPr>
        </p:nvSpPr>
        <p:spPr/>
        <p:txBody>
          <a:bodyPr>
            <a:normAutofit/>
          </a:bodyPr>
          <a:lstStyle/>
          <a:p>
            <a:r>
              <a:rPr lang="pl-PL" sz="3200" dirty="0" smtClean="0"/>
              <a:t>Prawnik kamerdyner: koszt dla kondycji człowieka w roli </a:t>
            </a:r>
            <a:endParaRPr lang="pl-PL" sz="32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77500" lnSpcReduction="20000"/>
          </a:bodyPr>
          <a:lstStyle/>
          <a:p>
            <a:r>
              <a:rPr lang="pl-PL" dirty="0" smtClean="0"/>
              <a:t>powieść Harper Lee: </a:t>
            </a:r>
            <a:r>
              <a:rPr lang="pl-PL" i="1" dirty="0" smtClean="0"/>
              <a:t>Zabić drozda</a:t>
            </a:r>
            <a:r>
              <a:rPr lang="pl-PL" dirty="0" smtClean="0"/>
              <a:t>. Akcja utworu osadzona jest w latach trzydziestych XX wieku, w małym miasteczku na południu USA. Głównym bohaterem jest </a:t>
            </a:r>
            <a:r>
              <a:rPr lang="pl-PL" dirty="0" err="1" smtClean="0"/>
              <a:t>Atticus</a:t>
            </a:r>
            <a:r>
              <a:rPr lang="pl-PL" dirty="0" smtClean="0"/>
              <a:t> Finch, adwokat, który broni czarnoskórego mężczyzny niesłusznie oskarżonego o zgwałcenie </a:t>
            </a:r>
            <a:r>
              <a:rPr lang="pl-PL" dirty="0" err="1" smtClean="0"/>
              <a:t>Mayelli</a:t>
            </a:r>
            <a:r>
              <a:rPr lang="pl-PL" dirty="0" smtClean="0"/>
              <a:t> Ewell, białej 19 letniej dziewczyny. Mimo że główny bohater posiada wiedzę o uprzedzeniach rasistowskich jednego z członków ławy przysięgłej, to nie występuje o jego wyłączenie, uznając, że prawda powinna się obronić. Dążenie do urzeczywistnienia idei sprawiedliwości zabrania mu stawiać       M. Ewell w krzyżowym ogniu pytań, aby dowieść, że niesłusznie oskarża jego klienta. W trakcie procesu sądowego, nie poddaje również w wątpliwość zeznań ojca dziewczyny, sprawcy jej pobicia. Kierując się jak podkreśla, godnością wykonywanego zawodu, A. Finch zapomina o swoim kliencie. </a:t>
            </a:r>
            <a:endParaRPr lang="pl-PL" dirty="0"/>
          </a:p>
        </p:txBody>
      </p:sp>
      <p:sp>
        <p:nvSpPr>
          <p:cNvPr id="3" name="Tytuł 2"/>
          <p:cNvSpPr>
            <a:spLocks noGrp="1"/>
          </p:cNvSpPr>
          <p:nvPr>
            <p:ph type="title"/>
          </p:nvPr>
        </p:nvSpPr>
        <p:spPr/>
        <p:txBody>
          <a:bodyPr>
            <a:normAutofit/>
          </a:bodyPr>
          <a:lstStyle/>
          <a:p>
            <a:r>
              <a:rPr lang="pl-PL" sz="3200" dirty="0" smtClean="0"/>
              <a:t>Prawnik guru: inspiracja </a:t>
            </a:r>
            <a:endParaRPr lang="pl-PL" sz="32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a:bodyPr>
          <a:lstStyle/>
          <a:p>
            <a:pPr>
              <a:buNone/>
            </a:pPr>
            <a:r>
              <a:rPr lang="pl-PL" b="1" dirty="0" smtClean="0"/>
              <a:t> </a:t>
            </a:r>
            <a:endParaRPr lang="pl-PL" dirty="0" smtClean="0"/>
          </a:p>
          <a:p>
            <a:pPr lvl="0"/>
            <a:r>
              <a:rPr lang="pl-PL" dirty="0" smtClean="0"/>
              <a:t>Zaliczenie wykładu ma formę pisemną – opisową (od </a:t>
            </a:r>
            <a:r>
              <a:rPr lang="pl-PL" dirty="0" smtClean="0"/>
              <a:t>4 </a:t>
            </a:r>
            <a:r>
              <a:rPr lang="pl-PL" dirty="0" smtClean="0"/>
              <a:t>do </a:t>
            </a:r>
            <a:r>
              <a:rPr lang="pl-PL" dirty="0" smtClean="0"/>
              <a:t>6 </a:t>
            </a:r>
            <a:r>
              <a:rPr lang="pl-PL" dirty="0" smtClean="0"/>
              <a:t>pytań).   </a:t>
            </a:r>
          </a:p>
          <a:p>
            <a:pPr lvl="0"/>
            <a:r>
              <a:rPr lang="pl-PL" dirty="0" smtClean="0"/>
              <a:t>Zaliczenie </a:t>
            </a:r>
            <a:r>
              <a:rPr lang="pl-PL" dirty="0" smtClean="0"/>
              <a:t>wykładu </a:t>
            </a:r>
            <a:r>
              <a:rPr lang="pl-PL" dirty="0" smtClean="0"/>
              <a:t>zostanie przeprowadzone z wykorzystaniem aplikacji </a:t>
            </a:r>
            <a:r>
              <a:rPr lang="pl-PL" dirty="0" err="1" smtClean="0"/>
              <a:t>Forms</a:t>
            </a:r>
            <a:r>
              <a:rPr lang="pl-PL" dirty="0" smtClean="0"/>
              <a:t>. </a:t>
            </a:r>
            <a:r>
              <a:rPr lang="pl-PL" dirty="0" smtClean="0"/>
              <a:t>Proszę na bieżąco śledzić informacje na stronie </a:t>
            </a:r>
            <a:r>
              <a:rPr lang="pl-PL" dirty="0" err="1" smtClean="0"/>
              <a:t>WPAiE</a:t>
            </a:r>
            <a:r>
              <a:rPr lang="pl-PL" dirty="0" smtClean="0"/>
              <a:t> </a:t>
            </a:r>
            <a:r>
              <a:rPr lang="pl-PL" dirty="0" err="1" smtClean="0"/>
              <a:t>UWr</a:t>
            </a:r>
            <a:r>
              <a:rPr lang="pl-PL" dirty="0" smtClean="0"/>
              <a:t> </a:t>
            </a:r>
            <a:r>
              <a:rPr lang="pl-PL" u="sng" dirty="0" smtClean="0">
                <a:hlinkClick r:id="rId2"/>
              </a:rPr>
              <a:t>https://prawo.uni.wroc.pl//</a:t>
            </a:r>
            <a:r>
              <a:rPr lang="pl-PL" dirty="0" smtClean="0"/>
              <a:t>. </a:t>
            </a:r>
          </a:p>
          <a:p>
            <a:endParaRPr lang="pl-PL" dirty="0"/>
          </a:p>
        </p:txBody>
      </p:sp>
      <p:sp>
        <p:nvSpPr>
          <p:cNvPr id="3" name="Tytuł 2"/>
          <p:cNvSpPr>
            <a:spLocks noGrp="1"/>
          </p:cNvSpPr>
          <p:nvPr>
            <p:ph type="title"/>
          </p:nvPr>
        </p:nvSpPr>
        <p:spPr/>
        <p:txBody>
          <a:bodyPr/>
          <a:lstStyle/>
          <a:p>
            <a:r>
              <a:rPr lang="pl-PL" dirty="0" smtClean="0"/>
              <a:t>Forma zaliczenia wykładu</a:t>
            </a:r>
            <a:endParaRPr lang="pl-PL"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92500" lnSpcReduction="20000"/>
          </a:bodyPr>
          <a:lstStyle/>
          <a:p>
            <a:r>
              <a:rPr lang="pl-PL" b="1" dirty="0" smtClean="0"/>
              <a:t>a) cel wykonywanej profesji: sprawiedliwość   </a:t>
            </a:r>
            <a:r>
              <a:rPr lang="pl-PL" dirty="0" smtClean="0"/>
              <a:t> </a:t>
            </a:r>
          </a:p>
          <a:p>
            <a:r>
              <a:rPr lang="pl-PL" dirty="0" smtClean="0"/>
              <a:t> </a:t>
            </a:r>
            <a:r>
              <a:rPr lang="pl-PL" b="1" dirty="0" smtClean="0"/>
              <a:t>b) pojęcie profesjonalizmu: cechy  </a:t>
            </a:r>
          </a:p>
          <a:p>
            <a:r>
              <a:rPr lang="pl-PL" dirty="0" smtClean="0"/>
              <a:t>- </a:t>
            </a:r>
            <a:r>
              <a:rPr lang="pl-PL" b="1" dirty="0" smtClean="0"/>
              <a:t>powołanie, </a:t>
            </a:r>
            <a:r>
              <a:rPr lang="pl-PL" dirty="0" smtClean="0"/>
              <a:t>które powoduje, że zawód prawnika jest służbą dla dobra całego społeczeństwa, a nie dla klienta czy dla siebie samego. </a:t>
            </a:r>
          </a:p>
          <a:p>
            <a:r>
              <a:rPr lang="pl-PL" dirty="0" smtClean="0"/>
              <a:t>- </a:t>
            </a:r>
            <a:r>
              <a:rPr lang="pl-PL" b="1" dirty="0" smtClean="0"/>
              <a:t>specyfika wykonywanego zawodu, </a:t>
            </a:r>
            <a:r>
              <a:rPr lang="pl-PL" dirty="0" smtClean="0"/>
              <a:t>która nie ma znamion techniczności, ale wymaga szerokiej wiedzy i kompetencji zarówno w sferze przedmiotowej, jak i moralnej. </a:t>
            </a:r>
          </a:p>
          <a:p>
            <a:r>
              <a:rPr lang="pl-PL" dirty="0" smtClean="0"/>
              <a:t>- </a:t>
            </a:r>
            <a:r>
              <a:rPr lang="pl-PL" b="1" dirty="0" smtClean="0"/>
              <a:t>zdolność oceniania</a:t>
            </a:r>
            <a:r>
              <a:rPr lang="pl-PL" dirty="0" smtClean="0"/>
              <a:t>. Na jej podstawie przyjmuje się, że tylko osoba o odpowiednim poziomie moralnym ma kompetencje do prawidłowego uczestniczenia w praktyce prawniczej. </a:t>
            </a:r>
          </a:p>
          <a:p>
            <a:endParaRPr lang="pl-PL" dirty="0"/>
          </a:p>
        </p:txBody>
      </p:sp>
      <p:sp>
        <p:nvSpPr>
          <p:cNvPr id="3" name="Tytuł 2"/>
          <p:cNvSpPr>
            <a:spLocks noGrp="1"/>
          </p:cNvSpPr>
          <p:nvPr>
            <p:ph type="title"/>
          </p:nvPr>
        </p:nvSpPr>
        <p:spPr/>
        <p:txBody>
          <a:bodyPr>
            <a:normAutofit/>
          </a:bodyPr>
          <a:lstStyle/>
          <a:p>
            <a:r>
              <a:rPr lang="pl-PL" sz="3200" dirty="0" smtClean="0"/>
              <a:t>Prawnik guru: założenia </a:t>
            </a:r>
            <a:endParaRPr lang="pl-PL" sz="32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r>
              <a:rPr lang="pl-PL" dirty="0" smtClean="0"/>
              <a:t>- marginalizacja tekstu prawnego. </a:t>
            </a:r>
          </a:p>
          <a:p>
            <a:r>
              <a:rPr lang="pl-PL" dirty="0" smtClean="0"/>
              <a:t>- czynna banalność zła. </a:t>
            </a:r>
          </a:p>
          <a:p>
            <a:r>
              <a:rPr lang="pl-PL" dirty="0" smtClean="0"/>
              <a:t>- brak uwzględnienia racji klienta. </a:t>
            </a:r>
          </a:p>
          <a:p>
            <a:r>
              <a:rPr lang="pl-PL" dirty="0" smtClean="0"/>
              <a:t>- paternalizm.</a:t>
            </a:r>
          </a:p>
          <a:p>
            <a:endParaRPr lang="pl-PL" dirty="0"/>
          </a:p>
        </p:txBody>
      </p:sp>
      <p:sp>
        <p:nvSpPr>
          <p:cNvPr id="3" name="Tytuł 2"/>
          <p:cNvSpPr>
            <a:spLocks noGrp="1"/>
          </p:cNvSpPr>
          <p:nvPr>
            <p:ph type="title"/>
          </p:nvPr>
        </p:nvSpPr>
        <p:spPr/>
        <p:txBody>
          <a:bodyPr>
            <a:normAutofit/>
          </a:bodyPr>
          <a:lstStyle/>
          <a:p>
            <a:r>
              <a:rPr lang="pl-PL" sz="3200" dirty="0" smtClean="0"/>
              <a:t>Prawnik guru: potencjalne zarzuty </a:t>
            </a:r>
            <a:endParaRPr lang="pl-PL" sz="32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a:bodyPr>
          <a:lstStyle/>
          <a:p>
            <a:pPr>
              <a:buNone/>
            </a:pPr>
            <a:r>
              <a:rPr lang="pl-PL" sz="3200" b="1" dirty="0" smtClean="0"/>
              <a:t>Problem moralnej odpowiedzialności  </a:t>
            </a:r>
          </a:p>
          <a:p>
            <a:pPr>
              <a:buNone/>
            </a:pPr>
            <a:r>
              <a:rPr lang="pl-PL" dirty="0" smtClean="0"/>
              <a:t>Plan wykładu:</a:t>
            </a:r>
          </a:p>
          <a:p>
            <a:pPr>
              <a:buNone/>
            </a:pPr>
            <a:endParaRPr lang="pl-PL" dirty="0" smtClean="0"/>
          </a:p>
          <a:p>
            <a:pPr>
              <a:buNone/>
            </a:pPr>
            <a:r>
              <a:rPr lang="pl-PL" dirty="0" smtClean="0"/>
              <a:t>1.Posłuszeństwo a neutralizacja moralnej odpowiedzialności. </a:t>
            </a:r>
          </a:p>
          <a:p>
            <a:pPr>
              <a:buNone/>
            </a:pPr>
            <a:endParaRPr lang="pl-PL" dirty="0" smtClean="0"/>
          </a:p>
          <a:p>
            <a:pPr>
              <a:buNone/>
            </a:pPr>
            <a:r>
              <a:rPr lang="pl-PL" dirty="0" smtClean="0"/>
              <a:t>2.Moralna odpowiedzialność roli. </a:t>
            </a:r>
          </a:p>
          <a:p>
            <a:endParaRPr lang="pl-PL" dirty="0"/>
          </a:p>
        </p:txBody>
      </p:sp>
      <p:sp>
        <p:nvSpPr>
          <p:cNvPr id="3" name="Tytuł 2"/>
          <p:cNvSpPr>
            <a:spLocks noGrp="1"/>
          </p:cNvSpPr>
          <p:nvPr>
            <p:ph type="title"/>
          </p:nvPr>
        </p:nvSpPr>
        <p:spPr/>
        <p:txBody>
          <a:bodyPr>
            <a:normAutofit/>
          </a:bodyPr>
          <a:lstStyle/>
          <a:p>
            <a:r>
              <a:rPr lang="pl-PL" sz="2800" dirty="0" smtClean="0"/>
              <a:t>Wykład </a:t>
            </a:r>
            <a:endParaRPr lang="pl-PL" sz="28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70000" lnSpcReduction="20000"/>
          </a:bodyPr>
          <a:lstStyle/>
          <a:p>
            <a:pPr>
              <a:buNone/>
            </a:pPr>
            <a:r>
              <a:rPr lang="pl-PL" b="1" dirty="0" smtClean="0"/>
              <a:t>Posłuszeństwo wobec autorytetu – eksperyment </a:t>
            </a:r>
            <a:r>
              <a:rPr lang="pl-PL" b="1" dirty="0" err="1" smtClean="0"/>
              <a:t>Stanleya</a:t>
            </a:r>
            <a:r>
              <a:rPr lang="pl-PL" b="1" dirty="0" smtClean="0"/>
              <a:t> </a:t>
            </a:r>
            <a:r>
              <a:rPr lang="pl-PL" b="1" dirty="0" err="1" smtClean="0"/>
              <a:t>Milgrama</a:t>
            </a:r>
            <a:r>
              <a:rPr lang="pl-PL" b="1" dirty="0" smtClean="0"/>
              <a:t> </a:t>
            </a:r>
          </a:p>
          <a:p>
            <a:pPr>
              <a:buNone/>
            </a:pPr>
            <a:r>
              <a:rPr lang="pl-PL" dirty="0" smtClean="0"/>
              <a:t>Opis eksperymentu:</a:t>
            </a:r>
          </a:p>
          <a:p>
            <a:pPr>
              <a:buNone/>
            </a:pPr>
            <a:r>
              <a:rPr lang="pl-PL" dirty="0" smtClean="0"/>
              <a:t>Osoby uczestniczące w eksperymencie dowiadywały się, że jego celem jest zbadanie wpływu kary na pamięć i zdolność uczenia się. Zadaniem ucznia było zapamiętywanie słów, a nauczyciela – karanie w sytuacji, gdy uczeń się pomyli. Wymierzanie kary polegało na poddawaniu ucznia narastającym o 15 V wstrząsom elektrycznym za każdym razem, gdy ten się pomyli. </a:t>
            </a:r>
          </a:p>
          <a:p>
            <a:pPr>
              <a:buNone/>
            </a:pPr>
            <a:r>
              <a:rPr lang="pl-PL" dirty="0" smtClean="0"/>
              <a:t>Osoba odpowiadająca na ogłoszenie z gazety, stawała się nauczycielem, a drugi fikcyjny ochotnik uczniem. Uczeń zostawał przywiązany do krzesła z elektrodami i jeszcze przed rozpoczęciem eksperymentu sygnalizował, że ma problemy </a:t>
            </a:r>
          </a:p>
          <a:p>
            <a:pPr>
              <a:buNone/>
            </a:pPr>
            <a:r>
              <a:rPr lang="pl-PL" dirty="0" smtClean="0"/>
              <a:t>    z sercem. </a:t>
            </a:r>
          </a:p>
          <a:p>
            <a:pPr>
              <a:buNone/>
            </a:pPr>
            <a:r>
              <a:rPr lang="pl-PL" dirty="0" smtClean="0"/>
              <a:t>Badanie to zostało przeprowadzone w wielu krajach i skala osób, które w roli nauczyciela wytrwały do końca, waha się między 63 a 65 % badanych.</a:t>
            </a:r>
          </a:p>
          <a:p>
            <a:endParaRPr lang="pl-PL" dirty="0"/>
          </a:p>
        </p:txBody>
      </p:sp>
      <p:sp>
        <p:nvSpPr>
          <p:cNvPr id="3" name="Tytuł 2"/>
          <p:cNvSpPr>
            <a:spLocks noGrp="1"/>
          </p:cNvSpPr>
          <p:nvPr>
            <p:ph type="title"/>
          </p:nvPr>
        </p:nvSpPr>
        <p:spPr/>
        <p:txBody>
          <a:bodyPr>
            <a:normAutofit fontScale="90000"/>
          </a:bodyPr>
          <a:lstStyle/>
          <a:p>
            <a:r>
              <a:rPr lang="pl-PL" sz="3100" dirty="0" smtClean="0"/>
              <a:t>Posłuszeństwo a neutralizacja moralnej odpowiedzialności: ekspozycja problemu  </a:t>
            </a:r>
            <a:r>
              <a:rPr lang="pl-PL" dirty="0" smtClean="0"/>
              <a:t/>
            </a:r>
            <a:br>
              <a:rPr lang="pl-PL" dirty="0" smtClean="0"/>
            </a:br>
            <a:endParaRPr lang="pl-PL"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a:buNone/>
            </a:pPr>
            <a:r>
              <a:rPr lang="pl-PL" b="1" dirty="0" smtClean="0"/>
              <a:t>Dlaczego tak wiele osób wykazało się posłuszeństwem?</a:t>
            </a:r>
          </a:p>
          <a:p>
            <a:pPr>
              <a:buNone/>
            </a:pPr>
            <a:endParaRPr lang="pl-PL" b="1" dirty="0" smtClean="0"/>
          </a:p>
          <a:p>
            <a:pPr>
              <a:buNone/>
            </a:pPr>
            <a:r>
              <a:rPr lang="pl-PL" b="1" dirty="0" smtClean="0"/>
              <a:t>Odpowiedzi: </a:t>
            </a:r>
          </a:p>
          <a:p>
            <a:pPr>
              <a:buFontTx/>
              <a:buChar char="-"/>
            </a:pPr>
            <a:r>
              <a:rPr lang="pl-PL" b="1" dirty="0" smtClean="0"/>
              <a:t>Bycie narzędziem w rękach eksperta,</a:t>
            </a:r>
          </a:p>
          <a:p>
            <a:pPr>
              <a:buFontTx/>
              <a:buChar char="-"/>
            </a:pPr>
            <a:r>
              <a:rPr lang="pl-PL" b="1" dirty="0" smtClean="0"/>
              <a:t>Osobowość autorytarna,</a:t>
            </a:r>
          </a:p>
          <a:p>
            <a:pPr>
              <a:buFontTx/>
              <a:buChar char="-"/>
            </a:pPr>
            <a:r>
              <a:rPr lang="pl-PL" b="1" dirty="0" smtClean="0"/>
              <a:t>Poważanie dla autorytetu,</a:t>
            </a:r>
          </a:p>
          <a:p>
            <a:pPr>
              <a:buFontTx/>
              <a:buChar char="-"/>
            </a:pPr>
            <a:r>
              <a:rPr lang="pl-PL" b="1" dirty="0" smtClean="0"/>
              <a:t>Sytuacja działania,</a:t>
            </a:r>
          </a:p>
          <a:p>
            <a:pPr>
              <a:buFontTx/>
              <a:buChar char="-"/>
            </a:pPr>
            <a:r>
              <a:rPr lang="pl-PL" b="1" dirty="0" smtClean="0"/>
              <a:t>Poszukiwanie bezpieczeństwa moralnego.</a:t>
            </a:r>
          </a:p>
          <a:p>
            <a:pPr>
              <a:buFontTx/>
              <a:buChar char="-"/>
            </a:pPr>
            <a:endParaRPr lang="pl-PL" b="1" dirty="0" smtClean="0"/>
          </a:p>
          <a:p>
            <a:pPr>
              <a:buNone/>
            </a:pPr>
            <a:endParaRPr lang="pl-PL" b="1" dirty="0" smtClean="0"/>
          </a:p>
          <a:p>
            <a:endParaRPr lang="pl-PL" dirty="0"/>
          </a:p>
        </p:txBody>
      </p:sp>
      <p:sp>
        <p:nvSpPr>
          <p:cNvPr id="3" name="Tytuł 2"/>
          <p:cNvSpPr>
            <a:spLocks noGrp="1"/>
          </p:cNvSpPr>
          <p:nvPr>
            <p:ph type="title"/>
          </p:nvPr>
        </p:nvSpPr>
        <p:spPr/>
        <p:txBody>
          <a:bodyPr>
            <a:normAutofit/>
          </a:bodyPr>
          <a:lstStyle/>
          <a:p>
            <a:r>
              <a:rPr lang="pl-PL" sz="2800" dirty="0" smtClean="0"/>
              <a:t>Posłuszeństwo a neutralizacja moralnej odpowiedzialności</a:t>
            </a:r>
            <a:endParaRPr lang="pl-PL" sz="2800"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92500" lnSpcReduction="20000"/>
          </a:bodyPr>
          <a:lstStyle/>
          <a:p>
            <a:pPr lvl="0"/>
            <a:r>
              <a:rPr lang="pl-PL" b="1" dirty="0" smtClean="0"/>
              <a:t>Pierwsze objaśnienie</a:t>
            </a:r>
            <a:r>
              <a:rPr lang="pl-PL" dirty="0" smtClean="0"/>
              <a:t>: źródeł uległości można upatrywać w przyjęciu przez nauczyciela postawy, którą wyznacza bycie narzędziem w rękach eksperta.</a:t>
            </a:r>
          </a:p>
          <a:p>
            <a:pPr>
              <a:buNone/>
            </a:pPr>
            <a:endParaRPr lang="pl-PL" dirty="0" smtClean="0"/>
          </a:p>
          <a:p>
            <a:pPr>
              <a:buNone/>
            </a:pPr>
            <a:r>
              <a:rPr lang="pl-PL" dirty="0" smtClean="0"/>
              <a:t>   „Istotą posłuszeństwa jest fakt, że osoba zaczyna spostrzegać siebie jako narzędzie wykonujące czyjeś polecenia, a w konsekwencji przestaje czuć się odpowiedzialna za swoje działania. Kiedy u danej osoby nastąpi ta krytyczna zmiana punktu widzenia, pociąga ona za sobą wystąpienie wszystkich zasadniczych właściwości posłuszeństwa”. Stanley </a:t>
            </a:r>
            <a:r>
              <a:rPr lang="pl-PL" dirty="0" err="1" smtClean="0"/>
              <a:t>Milgram</a:t>
            </a:r>
            <a:r>
              <a:rPr lang="pl-PL" dirty="0" smtClean="0"/>
              <a:t> </a:t>
            </a:r>
          </a:p>
          <a:p>
            <a:endParaRPr lang="pl-PL" dirty="0"/>
          </a:p>
        </p:txBody>
      </p:sp>
      <p:sp>
        <p:nvSpPr>
          <p:cNvPr id="3" name="Tytuł 2"/>
          <p:cNvSpPr>
            <a:spLocks noGrp="1"/>
          </p:cNvSpPr>
          <p:nvPr>
            <p:ph type="title"/>
          </p:nvPr>
        </p:nvSpPr>
        <p:spPr/>
        <p:txBody>
          <a:bodyPr>
            <a:normAutofit/>
          </a:bodyPr>
          <a:lstStyle/>
          <a:p>
            <a:r>
              <a:rPr lang="pl-PL" sz="2800" dirty="0" smtClean="0"/>
              <a:t>Posłuszeństwo a neutralizacja moralnej odpowiedzialności</a:t>
            </a:r>
            <a:endParaRPr lang="pl-PL" sz="2800"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77500" lnSpcReduction="20000"/>
          </a:bodyPr>
          <a:lstStyle/>
          <a:p>
            <a:pPr lvl="0"/>
            <a:r>
              <a:rPr lang="pl-PL" b="1" dirty="0" smtClean="0"/>
              <a:t>Drugie objaśnienie</a:t>
            </a:r>
            <a:r>
              <a:rPr lang="pl-PL" dirty="0" smtClean="0"/>
              <a:t>: źródeł uległości można upatrywać w osobowości autorytarnej. Wątpliwe wydaje się jednak, żeby 2/3 populacji ludzkiej miało osobowość autorytarną.</a:t>
            </a:r>
          </a:p>
          <a:p>
            <a:pPr>
              <a:buNone/>
            </a:pPr>
            <a:r>
              <a:rPr lang="pl-PL" dirty="0" smtClean="0"/>
              <a:t> </a:t>
            </a:r>
          </a:p>
          <a:p>
            <a:pPr>
              <a:buNone/>
            </a:pPr>
            <a:r>
              <a:rPr lang="pl-PL" dirty="0" smtClean="0"/>
              <a:t>   „Miałem okazję obserwować jednego z badanych – dojrzałego i zrównoważonego biznesmena, wchodzącego z uśmiechem i pewnością siebie do laboratorium. Po dwudziestu minutach ten sam człowiek był trzęsącym się i wiercącym, jąkającym się wrakiem na granicy załamania nerwowego. (…) W pewnym momencie przyłożył obie pięści do czoła i wymamrotał: „Boże, niech to się wreszcie skończy”. A jednak reagował dalej na każde słowo eksperymentatora i posłusznie ulegał jego poleceniom aż do samego końca”. Stanley </a:t>
            </a:r>
            <a:r>
              <a:rPr lang="pl-PL" dirty="0" err="1" smtClean="0"/>
              <a:t>Milgram</a:t>
            </a:r>
            <a:r>
              <a:rPr lang="pl-PL" dirty="0" smtClean="0"/>
              <a:t>        </a:t>
            </a:r>
          </a:p>
          <a:p>
            <a:endParaRPr lang="pl-PL" dirty="0"/>
          </a:p>
        </p:txBody>
      </p:sp>
      <p:sp>
        <p:nvSpPr>
          <p:cNvPr id="3" name="Tytuł 2"/>
          <p:cNvSpPr>
            <a:spLocks noGrp="1"/>
          </p:cNvSpPr>
          <p:nvPr>
            <p:ph type="title"/>
          </p:nvPr>
        </p:nvSpPr>
        <p:spPr/>
        <p:txBody>
          <a:bodyPr>
            <a:normAutofit/>
          </a:bodyPr>
          <a:lstStyle/>
          <a:p>
            <a:r>
              <a:rPr lang="pl-PL" sz="2800" dirty="0" smtClean="0"/>
              <a:t>Posłuszeństwo a neutralizacja moralnej odpowiedzialności</a:t>
            </a:r>
            <a:endParaRPr lang="pl-PL" sz="2800"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r>
              <a:rPr lang="pl-PL" dirty="0" smtClean="0"/>
              <a:t>c. </a:t>
            </a:r>
            <a:r>
              <a:rPr lang="pl-PL" b="1" dirty="0" smtClean="0"/>
              <a:t>Trzecie objaśnienie</a:t>
            </a:r>
            <a:r>
              <a:rPr lang="pl-PL" dirty="0" smtClean="0"/>
              <a:t>: poważanie dla autorytetu. </a:t>
            </a:r>
          </a:p>
          <a:p>
            <a:pPr>
              <a:buNone/>
            </a:pPr>
            <a:r>
              <a:rPr lang="pl-PL" dirty="0" smtClean="0"/>
              <a:t>  Rolę autorytetu przypisujemy komuś, kto jest w danej dziedzinie fachowcem (wiedza – władza). </a:t>
            </a:r>
          </a:p>
          <a:p>
            <a:pPr>
              <a:buNone/>
            </a:pPr>
            <a:endParaRPr lang="pl-PL" dirty="0" smtClean="0"/>
          </a:p>
          <a:p>
            <a:r>
              <a:rPr lang="pl-PL" dirty="0" smtClean="0"/>
              <a:t>d. </a:t>
            </a:r>
            <a:r>
              <a:rPr lang="pl-PL" b="1" dirty="0" smtClean="0"/>
              <a:t>Czwarte wyjaśnienie</a:t>
            </a:r>
            <a:r>
              <a:rPr lang="pl-PL" dirty="0" smtClean="0"/>
              <a:t>: </a:t>
            </a:r>
            <a:r>
              <a:rPr lang="pl-PL" dirty="0" err="1" smtClean="0"/>
              <a:t>sytuacjonizm</a:t>
            </a:r>
            <a:r>
              <a:rPr lang="pl-PL" dirty="0" smtClean="0"/>
              <a:t>, sytuacja - okoliczności działania determinują sposób działania.</a:t>
            </a:r>
            <a:endParaRPr lang="pl-PL" dirty="0"/>
          </a:p>
        </p:txBody>
      </p:sp>
      <p:sp>
        <p:nvSpPr>
          <p:cNvPr id="3" name="Tytuł 2"/>
          <p:cNvSpPr>
            <a:spLocks noGrp="1"/>
          </p:cNvSpPr>
          <p:nvPr>
            <p:ph type="title"/>
          </p:nvPr>
        </p:nvSpPr>
        <p:spPr/>
        <p:txBody>
          <a:bodyPr>
            <a:normAutofit/>
          </a:bodyPr>
          <a:lstStyle/>
          <a:p>
            <a:r>
              <a:rPr lang="pl-PL" sz="2800" dirty="0" smtClean="0"/>
              <a:t>Posłuszeństwo a neutralizacja moralnej odpowiedzialności</a:t>
            </a:r>
            <a:endParaRPr lang="pl-PL" sz="2800"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85000" lnSpcReduction="20000"/>
          </a:bodyPr>
          <a:lstStyle/>
          <a:p>
            <a:r>
              <a:rPr lang="pl-PL" dirty="0" smtClean="0"/>
              <a:t>e. </a:t>
            </a:r>
            <a:r>
              <a:rPr lang="pl-PL" b="1" dirty="0" smtClean="0"/>
              <a:t>Piąte wyjaśnienie</a:t>
            </a:r>
            <a:r>
              <a:rPr lang="pl-PL" dirty="0" smtClean="0"/>
              <a:t>: poszukiwanie bezpieczeństwa moralnego. W ten sposób odpowiedzialność moralna zostaje sprowadzona do posłuszeństwa. </a:t>
            </a:r>
          </a:p>
          <a:p>
            <a:pPr>
              <a:buNone/>
            </a:pPr>
            <a:endParaRPr lang="pl-PL" dirty="0" smtClean="0"/>
          </a:p>
          <a:p>
            <a:pPr>
              <a:buNone/>
            </a:pPr>
            <a:r>
              <a:rPr lang="pl-PL" dirty="0" smtClean="0"/>
              <a:t>    „To, co mnie przeraziło, to to, że mogłem podporządkować tę zdolność do posłuszeństwa i uległości idei nadrzędnej, tj. wartości eksperymentu dotyczącego pamięci, nawet po tym, jak stało się jasne, że dalsze działanie zgodnie z tą wartością odbywa się kosztem naruszenia innej wartości, tj. zasady niekrzywdzenia innej osoby, która jest bezbronna i nie krzywdzi ciebie. Jak powiedziała moja żona: „Możesz mówić na siebie Eichmann”. Stanley </a:t>
            </a:r>
            <a:r>
              <a:rPr lang="pl-PL" dirty="0" err="1" smtClean="0"/>
              <a:t>Milgram</a:t>
            </a:r>
            <a:r>
              <a:rPr lang="pl-PL" dirty="0" smtClean="0"/>
              <a:t>         </a:t>
            </a:r>
          </a:p>
          <a:p>
            <a:pPr>
              <a:buNone/>
            </a:pPr>
            <a:endParaRPr lang="pl-PL" dirty="0" smtClean="0"/>
          </a:p>
          <a:p>
            <a:pPr>
              <a:buNone/>
            </a:pPr>
            <a:endParaRPr lang="pl-PL" dirty="0"/>
          </a:p>
        </p:txBody>
      </p:sp>
      <p:sp>
        <p:nvSpPr>
          <p:cNvPr id="3" name="Tytuł 2"/>
          <p:cNvSpPr>
            <a:spLocks noGrp="1"/>
          </p:cNvSpPr>
          <p:nvPr>
            <p:ph type="title"/>
          </p:nvPr>
        </p:nvSpPr>
        <p:spPr/>
        <p:txBody>
          <a:bodyPr>
            <a:normAutofit/>
          </a:bodyPr>
          <a:lstStyle/>
          <a:p>
            <a:r>
              <a:rPr lang="pl-PL" sz="2800" dirty="0" smtClean="0"/>
              <a:t>Posłuszeństwo a neutralizacja moralnej odpowiedzialności</a:t>
            </a:r>
            <a:endParaRPr lang="pl-PL" sz="2800"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a:bodyPr>
          <a:lstStyle/>
          <a:p>
            <a:pPr>
              <a:buNone/>
            </a:pPr>
            <a:r>
              <a:rPr lang="pl-PL" dirty="0" smtClean="0"/>
              <a:t>Odpowiedzialność roli:</a:t>
            </a:r>
          </a:p>
          <a:p>
            <a:pPr>
              <a:buFontTx/>
              <a:buChar char="-"/>
            </a:pPr>
            <a:r>
              <a:rPr lang="pl-PL" dirty="0" smtClean="0"/>
              <a:t>Ujęcie organizacyjne zakłada, że odpowiedzialność spoczywa na instytucji, w której działa wykonawca roli.</a:t>
            </a:r>
          </a:p>
          <a:p>
            <a:pPr>
              <a:buNone/>
            </a:pPr>
            <a:endParaRPr lang="pl-PL" dirty="0" smtClean="0"/>
          </a:p>
          <a:p>
            <a:pPr>
              <a:buFontTx/>
              <a:buChar char="-"/>
            </a:pPr>
            <a:r>
              <a:rPr lang="pl-PL" dirty="0" smtClean="0"/>
              <a:t>Ujęcie osobowe zakłada, że odpowiedzialność </a:t>
            </a:r>
          </a:p>
          <a:p>
            <a:pPr>
              <a:buNone/>
            </a:pPr>
            <a:r>
              <a:rPr lang="pl-PL" dirty="0" smtClean="0"/>
              <a:t>spoczywa na osobie, która wykonuje rolę.  </a:t>
            </a:r>
            <a:endParaRPr lang="pl-PL" dirty="0"/>
          </a:p>
        </p:txBody>
      </p:sp>
      <p:sp>
        <p:nvSpPr>
          <p:cNvPr id="3" name="Tytuł 2"/>
          <p:cNvSpPr>
            <a:spLocks noGrp="1"/>
          </p:cNvSpPr>
          <p:nvPr>
            <p:ph type="title"/>
          </p:nvPr>
        </p:nvSpPr>
        <p:spPr/>
        <p:txBody>
          <a:bodyPr>
            <a:noAutofit/>
          </a:bodyPr>
          <a:lstStyle/>
          <a:p>
            <a:r>
              <a:rPr lang="pl-PL" sz="2800" dirty="0" smtClean="0"/>
              <a:t>Moralna odpowiedzialność roli. Kto jest odpowiedzialny?</a:t>
            </a:r>
            <a:br>
              <a:rPr lang="pl-PL" sz="2800" dirty="0" smtClean="0"/>
            </a:br>
            <a:endParaRPr lang="pl-PL" sz="2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marL="624078" indent="-514350">
              <a:buNone/>
            </a:pPr>
            <a:r>
              <a:rPr lang="pl-PL" dirty="0" smtClean="0"/>
              <a:t>Plan wykładu:</a:t>
            </a:r>
          </a:p>
          <a:p>
            <a:pPr marL="624078" indent="-514350">
              <a:buAutoNum type="arabicPeriod"/>
            </a:pPr>
            <a:r>
              <a:rPr lang="pl-PL" dirty="0" smtClean="0"/>
              <a:t>Specyfika dyskursu etycznego.  </a:t>
            </a:r>
          </a:p>
          <a:p>
            <a:pPr marL="624078" indent="-514350">
              <a:buAutoNum type="arabicPeriod"/>
            </a:pPr>
            <a:r>
              <a:rPr lang="pl-PL" dirty="0" smtClean="0"/>
              <a:t>Skąd się bierze zainteresowanie etyką zawodową? </a:t>
            </a:r>
          </a:p>
          <a:p>
            <a:endParaRPr lang="pl-PL" dirty="0" smtClean="0"/>
          </a:p>
          <a:p>
            <a:endParaRPr lang="pl-PL" dirty="0"/>
          </a:p>
        </p:txBody>
      </p:sp>
      <p:sp>
        <p:nvSpPr>
          <p:cNvPr id="3" name="Tytuł 2"/>
          <p:cNvSpPr>
            <a:spLocks noGrp="1"/>
          </p:cNvSpPr>
          <p:nvPr>
            <p:ph type="title"/>
          </p:nvPr>
        </p:nvSpPr>
        <p:spPr>
          <a:xfrm>
            <a:off x="251520" y="332656"/>
            <a:ext cx="8229600" cy="1143000"/>
          </a:xfrm>
        </p:spPr>
        <p:txBody>
          <a:bodyPr>
            <a:normAutofit/>
          </a:bodyPr>
          <a:lstStyle/>
          <a:p>
            <a:r>
              <a:rPr lang="pl-PL" sz="2800" dirty="0" smtClean="0"/>
              <a:t>Temat </a:t>
            </a:r>
            <a:br>
              <a:rPr lang="pl-PL" sz="2800" dirty="0" smtClean="0"/>
            </a:br>
            <a:r>
              <a:rPr lang="pl-PL" sz="2800" dirty="0" smtClean="0"/>
              <a:t>Miejsce etyki w dyskursie prawniczym </a:t>
            </a:r>
            <a:endParaRPr lang="pl-PL" sz="2800"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a:bodyPr>
          <a:lstStyle/>
          <a:p>
            <a:pPr>
              <a:buNone/>
            </a:pPr>
            <a:r>
              <a:rPr lang="pl-PL" dirty="0" smtClean="0"/>
              <a:t>1.Działaniu prawnika jako wykonawcy roli trudno jest przypisać odpowiedzialność moralną. </a:t>
            </a:r>
          </a:p>
          <a:p>
            <a:pPr>
              <a:buNone/>
            </a:pPr>
            <a:r>
              <a:rPr lang="pl-PL" dirty="0" smtClean="0"/>
              <a:t>2. Odpowiedzialność moralna spoczywa na instytucji.</a:t>
            </a:r>
          </a:p>
          <a:p>
            <a:pPr>
              <a:buNone/>
            </a:pPr>
            <a:r>
              <a:rPr lang="pl-PL" dirty="0" smtClean="0"/>
              <a:t>3. Odpowiedzialność moralna spoczywa na podmiocie.</a:t>
            </a:r>
          </a:p>
          <a:p>
            <a:pPr>
              <a:buNone/>
            </a:pPr>
            <a:r>
              <a:rPr lang="pl-PL" dirty="0" smtClean="0"/>
              <a:t>4. Rozszerzenie osobistej odpowiedzialności na wymiar instytucjonalny.</a:t>
            </a:r>
          </a:p>
        </p:txBody>
      </p:sp>
      <p:sp>
        <p:nvSpPr>
          <p:cNvPr id="3" name="Tytuł 2"/>
          <p:cNvSpPr>
            <a:spLocks noGrp="1"/>
          </p:cNvSpPr>
          <p:nvPr>
            <p:ph type="title"/>
          </p:nvPr>
        </p:nvSpPr>
        <p:spPr/>
        <p:txBody>
          <a:bodyPr>
            <a:normAutofit/>
          </a:bodyPr>
          <a:lstStyle/>
          <a:p>
            <a:r>
              <a:rPr lang="pl-PL" sz="2400" dirty="0" smtClean="0"/>
              <a:t>Moralna odpowiedzialność roli: cztery stanowiska </a:t>
            </a:r>
            <a:endParaRPr lang="pl-PL" sz="2400"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marL="624078" indent="-514350">
              <a:buNone/>
            </a:pPr>
            <a:r>
              <a:rPr lang="pl-PL" dirty="0" smtClean="0"/>
              <a:t>1. Obowiązek dochodzenia. Zakłada, że jednostka odpowiada za uzyskiwanie wiedzy na temat konsekwencji własnych decyzji, a także za to, jak one będą wykorzystywane przez uczestników praktyki.</a:t>
            </a:r>
          </a:p>
          <a:p>
            <a:pPr marL="624078" indent="-514350">
              <a:buNone/>
            </a:pPr>
            <a:r>
              <a:rPr lang="pl-PL" dirty="0" smtClean="0"/>
              <a:t>2. Obowiązek komunikacji. Zakłada możliwość pociągnięcia do odpowiedzialności osobę, która posiada „kłopotliwą wiedzę” na temat funkcjonowania instytucji za to, że nie przekazuje jej innym osobom w organizacji.    </a:t>
            </a:r>
          </a:p>
          <a:p>
            <a:pPr marL="624078" indent="-514350">
              <a:buNone/>
            </a:pPr>
            <a:endParaRPr lang="pl-PL" dirty="0"/>
          </a:p>
        </p:txBody>
      </p:sp>
      <p:sp>
        <p:nvSpPr>
          <p:cNvPr id="3" name="Tytuł 2"/>
          <p:cNvSpPr>
            <a:spLocks noGrp="1"/>
          </p:cNvSpPr>
          <p:nvPr>
            <p:ph type="title"/>
          </p:nvPr>
        </p:nvSpPr>
        <p:spPr/>
        <p:txBody>
          <a:bodyPr>
            <a:normAutofit/>
          </a:bodyPr>
          <a:lstStyle/>
          <a:p>
            <a:r>
              <a:rPr lang="pl-PL" sz="2800" dirty="0" smtClean="0"/>
              <a:t>Rozszerzona odpowiedzialność osobista wykonawcy roli </a:t>
            </a:r>
            <a:endParaRPr lang="pl-PL" sz="2800"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92500" lnSpcReduction="10000"/>
          </a:bodyPr>
          <a:lstStyle/>
          <a:p>
            <a:pPr>
              <a:buNone/>
            </a:pPr>
            <a:r>
              <a:rPr lang="pl-PL" dirty="0" smtClean="0"/>
              <a:t>3. Obowiązek ochronny. Zakłada, że zwierzchnicy mają obowiązek chronić osobę, która poinformowała o złych praktykach w instytucji przed konsekwencjami demaskacji.</a:t>
            </a:r>
          </a:p>
          <a:p>
            <a:pPr>
              <a:buNone/>
            </a:pPr>
            <a:r>
              <a:rPr lang="pl-PL" dirty="0" smtClean="0"/>
              <a:t>4. Obowiązek zapobiegania. Zakłada, że osoby na stanowiskach kierowniczych mają moralny obowiązek zapobiegania złu poprzez tworzenie rozwiązań systemowych.   </a:t>
            </a:r>
          </a:p>
          <a:p>
            <a:pPr>
              <a:buNone/>
            </a:pPr>
            <a:r>
              <a:rPr lang="pl-PL" dirty="0" smtClean="0"/>
              <a:t>5. Obowiązek zabezpieczenia. Zakłada, że osoba ma moralną powinność do tworzenia zabezpieczeń, których celem jest zachowanie odrębności od struktury roli.  </a:t>
            </a:r>
            <a:endParaRPr lang="pl-PL" dirty="0"/>
          </a:p>
        </p:txBody>
      </p:sp>
      <p:sp>
        <p:nvSpPr>
          <p:cNvPr id="3" name="Tytuł 2"/>
          <p:cNvSpPr>
            <a:spLocks noGrp="1"/>
          </p:cNvSpPr>
          <p:nvPr>
            <p:ph type="title"/>
          </p:nvPr>
        </p:nvSpPr>
        <p:spPr/>
        <p:txBody>
          <a:bodyPr>
            <a:normAutofit/>
          </a:bodyPr>
          <a:lstStyle/>
          <a:p>
            <a:r>
              <a:rPr lang="pl-PL" sz="2800" dirty="0" smtClean="0"/>
              <a:t>Rozszerzona odpowiedzialność osobista wykonawcy roli </a:t>
            </a:r>
            <a:endParaRPr lang="pl-PL" sz="2800"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a:bodyPr>
          <a:lstStyle/>
          <a:p>
            <a:pPr lvl="0"/>
            <a:r>
              <a:rPr lang="pl-PL" dirty="0" smtClean="0"/>
              <a:t>Specyfika refleksji etycznej.</a:t>
            </a:r>
          </a:p>
          <a:p>
            <a:pPr lvl="0"/>
            <a:r>
              <a:rPr lang="pl-PL" dirty="0" smtClean="0"/>
              <a:t>Pytania wobec roli prawnika. </a:t>
            </a:r>
          </a:p>
          <a:p>
            <a:pPr lvl="0"/>
            <a:r>
              <a:rPr lang="pl-PL" dirty="0" smtClean="0"/>
              <a:t>Teza o odrębności etyki zawodowej.</a:t>
            </a:r>
          </a:p>
          <a:p>
            <a:pPr lvl="0"/>
            <a:r>
              <a:rPr lang="pl-PL" dirty="0" smtClean="0"/>
              <a:t>Teza o integralności moralnej w etyce zawodowej. </a:t>
            </a:r>
          </a:p>
          <a:p>
            <a:pPr lvl="0"/>
            <a:r>
              <a:rPr lang="pl-PL" dirty="0" smtClean="0"/>
              <a:t>Prawnik jako kamerdyner.</a:t>
            </a:r>
          </a:p>
          <a:p>
            <a:pPr lvl="0"/>
            <a:r>
              <a:rPr lang="pl-PL" dirty="0" smtClean="0"/>
              <a:t>Prawnik-guru.</a:t>
            </a:r>
          </a:p>
          <a:p>
            <a:pPr lvl="0"/>
            <a:r>
              <a:rPr lang="pl-PL" dirty="0" smtClean="0"/>
              <a:t>Problem posłuszeństwa.</a:t>
            </a:r>
          </a:p>
          <a:p>
            <a:pPr lvl="0"/>
            <a:r>
              <a:rPr lang="pl-PL" dirty="0" smtClean="0"/>
              <a:t>Problem moralnej odpowiedzialności.</a:t>
            </a:r>
          </a:p>
          <a:p>
            <a:pPr lvl="0">
              <a:buNone/>
            </a:pPr>
            <a:endParaRPr lang="pl-PL" dirty="0" smtClean="0"/>
          </a:p>
          <a:p>
            <a:pPr lvl="0"/>
            <a:endParaRPr lang="pl-PL" dirty="0" smtClean="0"/>
          </a:p>
          <a:p>
            <a:endParaRPr lang="pl-PL" dirty="0"/>
          </a:p>
        </p:txBody>
      </p:sp>
      <p:sp>
        <p:nvSpPr>
          <p:cNvPr id="3" name="Tytuł 2"/>
          <p:cNvSpPr>
            <a:spLocks noGrp="1"/>
          </p:cNvSpPr>
          <p:nvPr>
            <p:ph type="title"/>
          </p:nvPr>
        </p:nvSpPr>
        <p:spPr/>
        <p:txBody>
          <a:bodyPr>
            <a:normAutofit fontScale="90000"/>
          </a:bodyPr>
          <a:lstStyle/>
          <a:p>
            <a:r>
              <a:rPr lang="pl-PL" sz="3600" dirty="0" smtClean="0"/>
              <a:t>Zagadnienia:</a:t>
            </a:r>
            <a:r>
              <a:rPr lang="pl-PL" dirty="0" smtClean="0"/>
              <a:t/>
            </a:r>
            <a:br>
              <a:rPr lang="pl-PL" dirty="0" smtClean="0"/>
            </a:br>
            <a:endParaRPr lang="pl-PL"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85000" lnSpcReduction="20000"/>
          </a:bodyPr>
          <a:lstStyle/>
          <a:p>
            <a:pPr lvl="0">
              <a:buNone/>
            </a:pPr>
            <a:r>
              <a:rPr lang="pl-PL" dirty="0" smtClean="0"/>
              <a:t>1. Etyka a prawo: słaby a twardy punkt oparcia: </a:t>
            </a:r>
            <a:r>
              <a:rPr lang="pl-PL" dirty="0" err="1" smtClean="0"/>
              <a:t>konkluzywność</a:t>
            </a:r>
            <a:r>
              <a:rPr lang="pl-PL" dirty="0" smtClean="0"/>
              <a:t> rozstrzygnięć.    </a:t>
            </a:r>
          </a:p>
          <a:p>
            <a:pPr>
              <a:buNone/>
            </a:pPr>
            <a:r>
              <a:rPr lang="pl-PL" dirty="0" smtClean="0"/>
              <a:t>2. Zachowanie uwagi: sceptycyzm, etyka nie pretenduje do formułowania twierdzeń, ogólnie wiążących.  </a:t>
            </a:r>
          </a:p>
          <a:p>
            <a:pPr>
              <a:buNone/>
            </a:pPr>
            <a:r>
              <a:rPr lang="pl-PL" dirty="0" smtClean="0"/>
              <a:t>3. Eksponowanie ważnych aksjologicznie momentów w praktyce społecznej – status pytania i odpowiedzi.  </a:t>
            </a:r>
          </a:p>
          <a:p>
            <a:pPr>
              <a:buNone/>
            </a:pPr>
            <a:r>
              <a:rPr lang="pl-PL" dirty="0" smtClean="0"/>
              <a:t>4. Etyka stosowana (aplikacja etyki normatywnej do rozwiązywania konkretnych dylematów moralnych), uzasadnienie twierdzeń etycznych, a ich wartość logiczna (odwołanie się do faktów empirycznych). </a:t>
            </a:r>
          </a:p>
          <a:p>
            <a:pPr>
              <a:buNone/>
            </a:pPr>
            <a:r>
              <a:rPr lang="pl-PL" dirty="0" smtClean="0"/>
              <a:t>5. Dyskurs etyczny: zarzut moralizowania i relatywizmu. </a:t>
            </a:r>
          </a:p>
          <a:p>
            <a:pPr>
              <a:buNone/>
            </a:pPr>
            <a:r>
              <a:rPr lang="pl-PL" dirty="0" smtClean="0"/>
              <a:t>6. Zagadnienie argumentacji etycznej (takt, smak, umiar).  </a:t>
            </a:r>
          </a:p>
          <a:p>
            <a:endParaRPr lang="pl-PL" dirty="0"/>
          </a:p>
        </p:txBody>
      </p:sp>
      <p:sp>
        <p:nvSpPr>
          <p:cNvPr id="3" name="Tytuł 2"/>
          <p:cNvSpPr>
            <a:spLocks noGrp="1"/>
          </p:cNvSpPr>
          <p:nvPr>
            <p:ph type="title"/>
          </p:nvPr>
        </p:nvSpPr>
        <p:spPr/>
        <p:txBody>
          <a:bodyPr>
            <a:normAutofit/>
          </a:bodyPr>
          <a:lstStyle/>
          <a:p>
            <a:r>
              <a:rPr lang="pl-PL" sz="3200" dirty="0" smtClean="0"/>
              <a:t>I. Specyfika dyskursu etycznego</a:t>
            </a:r>
            <a:endParaRPr lang="pl-PL" sz="32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85000" lnSpcReduction="10000"/>
          </a:bodyPr>
          <a:lstStyle/>
          <a:p>
            <a:r>
              <a:rPr lang="pl-PL" dirty="0" smtClean="0"/>
              <a:t>„Etykę natomiast wyobrażamy sobie na kształt i podobieństwo prawa. Etyka stara się orzec, podobnie jak czyni to prawo, jakie postępowanie w rozważanych sytuacjach jest „właściwe”, a jakie „niewłaściwe”. Stawia sobie jako ideał (…) ścisłość i precyzję przepisów prawnych. Chciałaby dostarczyć dokładnych przepisów co do tego, jak odróżnić właściwe od niewłaściwego, nie pozostawiając skrawka terenu bezpańskiego, na którym mogłaby zagnieździć się wielorakość opinii i ambiwalencja sądów. Wychodzi, inaczej mówiąc, z założenia, że w każdej sytuacji życiowej istnieje jedna opcja, która może być uznana za dobrą, w przeciwieństwie do wielu innych – złych” Zygmunt Bauman.  </a:t>
            </a:r>
          </a:p>
          <a:p>
            <a:endParaRPr lang="pl-PL" dirty="0"/>
          </a:p>
        </p:txBody>
      </p:sp>
      <p:sp>
        <p:nvSpPr>
          <p:cNvPr id="3" name="Tytuł 2"/>
          <p:cNvSpPr>
            <a:spLocks noGrp="1"/>
          </p:cNvSpPr>
          <p:nvPr>
            <p:ph type="title"/>
          </p:nvPr>
        </p:nvSpPr>
        <p:spPr/>
        <p:txBody>
          <a:bodyPr>
            <a:normAutofit/>
          </a:bodyPr>
          <a:lstStyle/>
          <a:p>
            <a:r>
              <a:rPr lang="pl-PL" sz="2800" dirty="0" err="1" smtClean="0"/>
              <a:t>II.Skąd</a:t>
            </a:r>
            <a:r>
              <a:rPr lang="pl-PL" sz="2800" dirty="0" smtClean="0"/>
              <a:t> się bierze zainteresowanie etyką zawodową ?</a:t>
            </a:r>
            <a:endParaRPr lang="pl-PL" sz="2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a:buNone/>
            </a:pPr>
            <a:r>
              <a:rPr lang="pl-PL" dirty="0" smtClean="0"/>
              <a:t>- dyferencjacja społeczeństwa (problem intersubiektywności),</a:t>
            </a:r>
          </a:p>
          <a:p>
            <a:pPr>
              <a:buNone/>
            </a:pPr>
            <a:r>
              <a:rPr lang="pl-PL" dirty="0" smtClean="0"/>
              <a:t>- jurydyzacja życia społecznego (dylematy moralne),</a:t>
            </a:r>
          </a:p>
          <a:p>
            <a:pPr>
              <a:buNone/>
            </a:pPr>
            <a:r>
              <a:rPr lang="pl-PL" dirty="0" smtClean="0"/>
              <a:t>- rządy systemów eksperckich,</a:t>
            </a:r>
          </a:p>
          <a:p>
            <a:pPr>
              <a:buNone/>
            </a:pPr>
            <a:r>
              <a:rPr lang="pl-PL" dirty="0" smtClean="0"/>
              <a:t>- społeczeństwo ryzyka – poszukiwanie bezpieczeństwa moralnego.   </a:t>
            </a:r>
          </a:p>
          <a:p>
            <a:endParaRPr lang="pl-PL" dirty="0"/>
          </a:p>
        </p:txBody>
      </p:sp>
      <p:sp>
        <p:nvSpPr>
          <p:cNvPr id="3" name="Tytuł 2"/>
          <p:cNvSpPr>
            <a:spLocks noGrp="1"/>
          </p:cNvSpPr>
          <p:nvPr>
            <p:ph type="title"/>
          </p:nvPr>
        </p:nvSpPr>
        <p:spPr/>
        <p:txBody>
          <a:bodyPr>
            <a:normAutofit/>
          </a:bodyPr>
          <a:lstStyle/>
          <a:p>
            <a:r>
              <a:rPr lang="pl-PL" sz="2800" dirty="0" smtClean="0"/>
              <a:t>1. Przyczyny społeczne</a:t>
            </a:r>
            <a:endParaRPr lang="pl-PL" sz="2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a:bodyPr>
          <a:lstStyle/>
          <a:p>
            <a:pPr>
              <a:buFontTx/>
              <a:buChar char="-"/>
            </a:pPr>
            <a:r>
              <a:rPr lang="pl-PL" dirty="0" smtClean="0"/>
              <a:t>odchodzenie od pozytywistycznego modelu stosowania prawa w stronę hermeneutycznego,   </a:t>
            </a:r>
          </a:p>
          <a:p>
            <a:pPr>
              <a:buNone/>
            </a:pPr>
            <a:r>
              <a:rPr lang="pl-PL" dirty="0" smtClean="0"/>
              <a:t>- funkcja odciążająca (perspektywa prawnika), w czasach systemów eksperckich – odciążenie od rozstrzygania dylematów moralnych – poszukiwanie bezpieczeństwa moralnego,</a:t>
            </a:r>
          </a:p>
          <a:p>
            <a:pPr>
              <a:buNone/>
            </a:pPr>
            <a:r>
              <a:rPr lang="pl-PL" dirty="0" smtClean="0"/>
              <a:t>- funkcja stabilizacyjna (</a:t>
            </a:r>
            <a:r>
              <a:rPr lang="pl-PL" smtClean="0"/>
              <a:t>perspektywa klienta), </a:t>
            </a:r>
            <a:r>
              <a:rPr lang="pl-PL" dirty="0" smtClean="0"/>
              <a:t>etyka staje się prawem, </a:t>
            </a:r>
          </a:p>
          <a:p>
            <a:pPr>
              <a:buNone/>
            </a:pPr>
            <a:endParaRPr lang="pl-PL" dirty="0"/>
          </a:p>
        </p:txBody>
      </p:sp>
      <p:sp>
        <p:nvSpPr>
          <p:cNvPr id="3" name="Tytuł 2"/>
          <p:cNvSpPr>
            <a:spLocks noGrp="1"/>
          </p:cNvSpPr>
          <p:nvPr>
            <p:ph type="title"/>
          </p:nvPr>
        </p:nvSpPr>
        <p:spPr/>
        <p:txBody>
          <a:bodyPr>
            <a:normAutofit/>
          </a:bodyPr>
          <a:lstStyle/>
          <a:p>
            <a:r>
              <a:rPr lang="pl-PL" sz="2800" dirty="0" smtClean="0"/>
              <a:t>2. Przyczyny instytucjonalne</a:t>
            </a:r>
            <a:endParaRPr lang="pl-PL" sz="2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a:buNone/>
            </a:pPr>
            <a:r>
              <a:rPr lang="pl-PL" dirty="0" smtClean="0"/>
              <a:t>- funkcja kontrolna, kontrolowanie działania: otwarcie zawodów prawniczych,</a:t>
            </a:r>
          </a:p>
          <a:p>
            <a:pPr>
              <a:buFontTx/>
              <a:buChar char="-"/>
            </a:pPr>
            <a:r>
              <a:rPr lang="pl-PL" dirty="0" smtClean="0"/>
              <a:t>funkcja integracyjna -budowanie etosu zawodowego,</a:t>
            </a:r>
          </a:p>
          <a:p>
            <a:pPr>
              <a:buFontTx/>
              <a:buChar char="-"/>
            </a:pPr>
            <a:r>
              <a:rPr lang="pl-PL" dirty="0" smtClean="0"/>
              <a:t>funkcja legitymizacyjna, dlaczego prawnicy mają mieć prawo do rozstrzygania kwestii aksjologicznych (etyka jako społeczna wizja sprawiedliwości, etyka jako dyspozycja moralna).          </a:t>
            </a:r>
          </a:p>
          <a:p>
            <a:endParaRPr lang="pl-PL" dirty="0"/>
          </a:p>
        </p:txBody>
      </p:sp>
      <p:sp>
        <p:nvSpPr>
          <p:cNvPr id="3" name="Tytuł 2"/>
          <p:cNvSpPr>
            <a:spLocks noGrp="1"/>
          </p:cNvSpPr>
          <p:nvPr>
            <p:ph type="title"/>
          </p:nvPr>
        </p:nvSpPr>
        <p:spPr/>
        <p:txBody>
          <a:bodyPr>
            <a:normAutofit/>
          </a:bodyPr>
          <a:lstStyle/>
          <a:p>
            <a:r>
              <a:rPr lang="pl-PL" sz="3200" dirty="0" smtClean="0"/>
              <a:t>2. Przyczyny instytucjonalne </a:t>
            </a:r>
            <a:endParaRPr lang="pl-PL" sz="32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ol">
  <a:themeElements>
    <a:clrScheme name="Hol">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Hol">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Hol">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1653</TotalTime>
  <Words>2851</Words>
  <Application>Microsoft Office PowerPoint</Application>
  <PresentationFormat>Pokaz na ekranie (4:3)</PresentationFormat>
  <Paragraphs>215</Paragraphs>
  <Slides>43</Slides>
  <Notes>0</Notes>
  <HiddenSlides>0</HiddenSlides>
  <MMClips>0</MMClips>
  <ScaleCrop>false</ScaleCrop>
  <HeadingPairs>
    <vt:vector size="4" baseType="variant">
      <vt:variant>
        <vt:lpstr>Motyw</vt:lpstr>
      </vt:variant>
      <vt:variant>
        <vt:i4>1</vt:i4>
      </vt:variant>
      <vt:variant>
        <vt:lpstr>Tytuły slajdów</vt:lpstr>
      </vt:variant>
      <vt:variant>
        <vt:i4>43</vt:i4>
      </vt:variant>
    </vt:vector>
  </HeadingPairs>
  <TitlesOfParts>
    <vt:vector size="44" baseType="lpstr">
      <vt:lpstr>Hol</vt:lpstr>
      <vt:lpstr>Etyka zawodów prawniczych, wykład    w roku akademickim 2020/2021 </vt:lpstr>
      <vt:lpstr>Zaliczenie wykładu</vt:lpstr>
      <vt:lpstr>Forma zaliczenia wykładu</vt:lpstr>
      <vt:lpstr>Temat  Miejsce etyki w dyskursie prawniczym </vt:lpstr>
      <vt:lpstr>I. Specyfika dyskursu etycznego</vt:lpstr>
      <vt:lpstr>II.Skąd się bierze zainteresowanie etyką zawodową ?</vt:lpstr>
      <vt:lpstr>1. Przyczyny społeczne</vt:lpstr>
      <vt:lpstr>2. Przyczyny instytucjonalne</vt:lpstr>
      <vt:lpstr>2. Przyczyny instytucjonalne </vt:lpstr>
      <vt:lpstr>Temat: Teza o odrębności etyki zawodowej </vt:lpstr>
      <vt:lpstr>Teza o odrębności etyki zawodowej: ilustracja problemu </vt:lpstr>
      <vt:lpstr>Teza o odrębności: potencjalne zarzuty wobec roli prawnika</vt:lpstr>
      <vt:lpstr>Teza o odrębności: potencjalne zarzuty wobec roli prawnika </vt:lpstr>
      <vt:lpstr>Teza o odrębności etyki zawodowej: konstrukcja</vt:lpstr>
      <vt:lpstr>Teza o odrębności: funkcje </vt:lpstr>
      <vt:lpstr>Etyka zawodowa: krytyka </vt:lpstr>
      <vt:lpstr>Etyka zawodowa: krytyka </vt:lpstr>
      <vt:lpstr>Etyka zawodowa: odpowiedź na krytykę  </vt:lpstr>
      <vt:lpstr>Etyka zawodowa: odpowiedź na zarzuty</vt:lpstr>
      <vt:lpstr>Cel etyki zawodowej jako odpowiedź na krytykę </vt:lpstr>
      <vt:lpstr>Temat : Teza o integralności   </vt:lpstr>
      <vt:lpstr>Teza o integralności: wewnętrzny spór o etykę zawodową</vt:lpstr>
      <vt:lpstr> Problem integralności: ilustracja </vt:lpstr>
      <vt:lpstr>Metafory prawnika w świetle tezy o integralności  </vt:lpstr>
      <vt:lpstr>Prawnik kamerdyner: inspiracja </vt:lpstr>
      <vt:lpstr>Prawnik kamerdyner: założenia </vt:lpstr>
      <vt:lpstr>Prawnik kamerdyner: potencjalne zarzuty </vt:lpstr>
      <vt:lpstr>Prawnik kamerdyner: koszt dla kondycji człowieka w roli </vt:lpstr>
      <vt:lpstr>Prawnik guru: inspiracja </vt:lpstr>
      <vt:lpstr>Prawnik guru: założenia </vt:lpstr>
      <vt:lpstr>Prawnik guru: potencjalne zarzuty </vt:lpstr>
      <vt:lpstr>Wykład </vt:lpstr>
      <vt:lpstr>Posłuszeństwo a neutralizacja moralnej odpowiedzialności: ekspozycja problemu   </vt:lpstr>
      <vt:lpstr>Posłuszeństwo a neutralizacja moralnej odpowiedzialności</vt:lpstr>
      <vt:lpstr>Posłuszeństwo a neutralizacja moralnej odpowiedzialności</vt:lpstr>
      <vt:lpstr>Posłuszeństwo a neutralizacja moralnej odpowiedzialności</vt:lpstr>
      <vt:lpstr>Posłuszeństwo a neutralizacja moralnej odpowiedzialności</vt:lpstr>
      <vt:lpstr>Posłuszeństwo a neutralizacja moralnej odpowiedzialności</vt:lpstr>
      <vt:lpstr>Moralna odpowiedzialność roli. Kto jest odpowiedzialny? </vt:lpstr>
      <vt:lpstr>Moralna odpowiedzialność roli: cztery stanowiska </vt:lpstr>
      <vt:lpstr>Rozszerzona odpowiedzialność osobista wykonawcy roli </vt:lpstr>
      <vt:lpstr>Rozszerzona odpowiedzialność osobista wykonawcy roli </vt:lpstr>
      <vt:lpstr>Zagadnienia: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Etyka zawodów prawniczych, wykład w roku akademickim 2015/2016</dc:title>
  <dc:creator>DOMO</dc:creator>
  <cp:lastModifiedBy>Przemek</cp:lastModifiedBy>
  <cp:revision>211</cp:revision>
  <dcterms:created xsi:type="dcterms:W3CDTF">2015-10-07T12:34:08Z</dcterms:created>
  <dcterms:modified xsi:type="dcterms:W3CDTF">2020-11-23T13:49:16Z</dcterms:modified>
</cp:coreProperties>
</file>