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5EE501-A1B9-4A3F-B9F4-177C2F973B4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GB"/>
        </a:p>
      </dgm:t>
    </dgm:pt>
    <dgm:pt modelId="{FFB22BDA-284E-4753-A88B-E93573D12079}">
      <dgm:prSet/>
      <dgm:spPr/>
      <dgm:t>
        <a:bodyPr/>
        <a:lstStyle/>
        <a:p>
          <a:r>
            <a:rPr lang="en-US" b="0" i="0" baseline="0" dirty="0">
              <a:solidFill>
                <a:schemeClr val="tx1"/>
              </a:solidFill>
            </a:rPr>
            <a:t>One of the assumptions sometimes made is that discrimination is experienced in the same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way by different groups of people. In other words, discrimination based on sex, race/ethnicity,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disability and age is often assumed to be the same. </a:t>
          </a:r>
          <a:endParaRPr lang="pl-PL" dirty="0">
            <a:solidFill>
              <a:schemeClr val="tx1"/>
            </a:solidFill>
          </a:endParaRPr>
        </a:p>
      </dgm:t>
    </dgm:pt>
    <dgm:pt modelId="{15C142BE-CCB1-4E49-9BB8-684D0A380E11}" type="parTrans" cxnId="{8DF679A7-7AFF-497C-AE74-F83B115411F1}">
      <dgm:prSet/>
      <dgm:spPr/>
      <dgm:t>
        <a:bodyPr/>
        <a:lstStyle/>
        <a:p>
          <a:endParaRPr lang="en-GB"/>
        </a:p>
      </dgm:t>
    </dgm:pt>
    <dgm:pt modelId="{5FE0D172-F370-4E38-9C84-35CD11FC33C5}" type="sibTrans" cxnId="{8DF679A7-7AFF-497C-AE74-F83B115411F1}">
      <dgm:prSet/>
      <dgm:spPr/>
      <dgm:t>
        <a:bodyPr/>
        <a:lstStyle/>
        <a:p>
          <a:endParaRPr lang="en-GB"/>
        </a:p>
      </dgm:t>
    </dgm:pt>
    <dgm:pt modelId="{7E67210F-79DD-4706-9E15-40912F930EE2}">
      <dgm:prSet/>
      <dgm:spPr/>
      <dgm:t>
        <a:bodyPr/>
        <a:lstStyle/>
        <a:p>
          <a:r>
            <a:rPr lang="en-US" b="0" i="0" baseline="0" dirty="0">
              <a:solidFill>
                <a:schemeClr val="tx1"/>
              </a:solidFill>
            </a:rPr>
            <a:t>While it is certainly the case that the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effects of discrimination (the disadvantage suffered) are the same or very similar for the victims,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the nature of the discrimination often differs and the response and attitudes of the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social groups can also differ. </a:t>
          </a:r>
          <a:endParaRPr lang="pl-PL" dirty="0">
            <a:solidFill>
              <a:schemeClr val="tx1"/>
            </a:solidFill>
          </a:endParaRPr>
        </a:p>
      </dgm:t>
    </dgm:pt>
    <dgm:pt modelId="{7623E129-8989-498B-81C7-B37FDF5E217A}" type="parTrans" cxnId="{7E24DC09-570E-4ADB-8874-FAA3C92087F5}">
      <dgm:prSet/>
      <dgm:spPr/>
      <dgm:t>
        <a:bodyPr/>
        <a:lstStyle/>
        <a:p>
          <a:endParaRPr lang="en-GB"/>
        </a:p>
      </dgm:t>
    </dgm:pt>
    <dgm:pt modelId="{F436DEDD-A1FF-4D81-8765-5F27681F4FEC}" type="sibTrans" cxnId="{7E24DC09-570E-4ADB-8874-FAA3C92087F5}">
      <dgm:prSet/>
      <dgm:spPr/>
      <dgm:t>
        <a:bodyPr/>
        <a:lstStyle/>
        <a:p>
          <a:endParaRPr lang="en-GB"/>
        </a:p>
      </dgm:t>
    </dgm:pt>
    <dgm:pt modelId="{ECD4D154-C1EF-4711-BB0B-8BBEB0BE6174}" type="pres">
      <dgm:prSet presAssocID="{185EE501-A1B9-4A3F-B9F4-177C2F973B4B}" presName="linear" presStyleCnt="0">
        <dgm:presLayoutVars>
          <dgm:animLvl val="lvl"/>
          <dgm:resizeHandles val="exact"/>
        </dgm:presLayoutVars>
      </dgm:prSet>
      <dgm:spPr/>
    </dgm:pt>
    <dgm:pt modelId="{B7045D43-056C-435A-84A2-326A0DE6FE41}" type="pres">
      <dgm:prSet presAssocID="{FFB22BDA-284E-4753-A88B-E93573D120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BB31E36-1E7A-4955-A846-DB805EE91321}" type="pres">
      <dgm:prSet presAssocID="{5FE0D172-F370-4E38-9C84-35CD11FC33C5}" presName="spacer" presStyleCnt="0"/>
      <dgm:spPr/>
    </dgm:pt>
    <dgm:pt modelId="{E5CD1B59-DE77-4195-B8E8-BA8055C9D71D}" type="pres">
      <dgm:prSet presAssocID="{7E67210F-79DD-4706-9E15-40912F930EE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E24DC09-570E-4ADB-8874-FAA3C92087F5}" srcId="{185EE501-A1B9-4A3F-B9F4-177C2F973B4B}" destId="{7E67210F-79DD-4706-9E15-40912F930EE2}" srcOrd="1" destOrd="0" parTransId="{7623E129-8989-498B-81C7-B37FDF5E217A}" sibTransId="{F436DEDD-A1FF-4D81-8765-5F27681F4FEC}"/>
    <dgm:cxn modelId="{6A047E46-0A44-4F9C-B6B1-F7D0A969FDCB}" type="presOf" srcId="{185EE501-A1B9-4A3F-B9F4-177C2F973B4B}" destId="{ECD4D154-C1EF-4711-BB0B-8BBEB0BE6174}" srcOrd="0" destOrd="0" presId="urn:microsoft.com/office/officeart/2005/8/layout/vList2"/>
    <dgm:cxn modelId="{8DF679A7-7AFF-497C-AE74-F83B115411F1}" srcId="{185EE501-A1B9-4A3F-B9F4-177C2F973B4B}" destId="{FFB22BDA-284E-4753-A88B-E93573D12079}" srcOrd="0" destOrd="0" parTransId="{15C142BE-CCB1-4E49-9BB8-684D0A380E11}" sibTransId="{5FE0D172-F370-4E38-9C84-35CD11FC33C5}"/>
    <dgm:cxn modelId="{21CC92DD-BAEB-40A0-A6F2-423539E10F5C}" type="presOf" srcId="{FFB22BDA-284E-4753-A88B-E93573D12079}" destId="{B7045D43-056C-435A-84A2-326A0DE6FE41}" srcOrd="0" destOrd="0" presId="urn:microsoft.com/office/officeart/2005/8/layout/vList2"/>
    <dgm:cxn modelId="{17C090FB-0307-4D33-AC69-8F9EABDC5FDC}" type="presOf" srcId="{7E67210F-79DD-4706-9E15-40912F930EE2}" destId="{E5CD1B59-DE77-4195-B8E8-BA8055C9D71D}" srcOrd="0" destOrd="0" presId="urn:microsoft.com/office/officeart/2005/8/layout/vList2"/>
    <dgm:cxn modelId="{0132ADDE-12C7-4305-9F4F-7995A06DE343}" type="presParOf" srcId="{ECD4D154-C1EF-4711-BB0B-8BBEB0BE6174}" destId="{B7045D43-056C-435A-84A2-326A0DE6FE41}" srcOrd="0" destOrd="0" presId="urn:microsoft.com/office/officeart/2005/8/layout/vList2"/>
    <dgm:cxn modelId="{9C4D63A2-FCB5-4833-A211-ED2061655EE1}" type="presParOf" srcId="{ECD4D154-C1EF-4711-BB0B-8BBEB0BE6174}" destId="{3BB31E36-1E7A-4955-A846-DB805EE91321}" srcOrd="1" destOrd="0" presId="urn:microsoft.com/office/officeart/2005/8/layout/vList2"/>
    <dgm:cxn modelId="{FACD9544-3164-40C9-8716-641B8B85720D}" type="presParOf" srcId="{ECD4D154-C1EF-4711-BB0B-8BBEB0BE6174}" destId="{E5CD1B59-DE77-4195-B8E8-BA8055C9D7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811E-FACA-43C0-A95B-22B8C377EC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GB"/>
        </a:p>
      </dgm:t>
    </dgm:pt>
    <dgm:pt modelId="{FDA80117-0240-47B5-B5F2-9501E2F484C2}">
      <dgm:prSet/>
      <dgm:spPr/>
      <dgm:t>
        <a:bodyPr/>
        <a:lstStyle/>
        <a:p>
          <a:r>
            <a:rPr lang="en-US" b="0" i="0" baseline="0" dirty="0">
              <a:solidFill>
                <a:schemeClr val="tx1"/>
              </a:solidFill>
            </a:rPr>
            <a:t>The second set of arguments that can be used to justify why managers should be concerned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with eliminating disadvantage is based on making </a:t>
          </a:r>
          <a:r>
            <a:rPr lang="en-US" b="1" i="0" baseline="0" dirty="0">
              <a:solidFill>
                <a:schemeClr val="tx1"/>
              </a:solidFill>
            </a:rPr>
            <a:t>a business case</a:t>
          </a:r>
          <a:r>
            <a:rPr lang="en-US" b="0" i="0" baseline="0" dirty="0">
              <a:solidFill>
                <a:schemeClr val="tx1"/>
              </a:solidFill>
            </a:rPr>
            <a:t>. The point is that, aside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from any concerns with social justice, fair treatment simply makes good business sense for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GB" b="0" i="0" baseline="0" dirty="0">
              <a:solidFill>
                <a:schemeClr val="tx1"/>
              </a:solidFill>
            </a:rPr>
            <a:t>four main reasons.</a:t>
          </a:r>
          <a:endParaRPr lang="pl-PL" dirty="0">
            <a:solidFill>
              <a:schemeClr val="tx1"/>
            </a:solidFill>
          </a:endParaRPr>
        </a:p>
      </dgm:t>
    </dgm:pt>
    <dgm:pt modelId="{A7D06472-B555-4E29-BF97-4BEF995B01B6}" type="parTrans" cxnId="{EB7C9E83-A9F6-4EB1-8396-152FD6318513}">
      <dgm:prSet/>
      <dgm:spPr/>
      <dgm:t>
        <a:bodyPr/>
        <a:lstStyle/>
        <a:p>
          <a:endParaRPr lang="en-GB"/>
        </a:p>
      </dgm:t>
    </dgm:pt>
    <dgm:pt modelId="{85E5E245-07D9-4B73-9C56-E089CBA5A9E2}" type="sibTrans" cxnId="{EB7C9E83-A9F6-4EB1-8396-152FD6318513}">
      <dgm:prSet/>
      <dgm:spPr/>
      <dgm:t>
        <a:bodyPr/>
        <a:lstStyle/>
        <a:p>
          <a:endParaRPr lang="en-GB"/>
        </a:p>
      </dgm:t>
    </dgm:pt>
    <dgm:pt modelId="{B634B554-1D25-4B2B-A14E-6F41B2EE5AB1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1 </a:t>
          </a:r>
          <a:r>
            <a:rPr lang="en-US" b="0" i="1" baseline="0" dirty="0">
              <a:solidFill>
                <a:schemeClr val="tx1"/>
              </a:solidFill>
            </a:rPr>
            <a:t>It is a better use of human resources</a:t>
          </a:r>
          <a:r>
            <a:rPr lang="en-US" b="0" i="0" baseline="0" dirty="0">
              <a:solidFill>
                <a:schemeClr val="tx1"/>
              </a:solidFill>
            </a:rPr>
            <a:t>. By discriminating on the basis of sex, race/ethnicity,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disability, and so on, </a:t>
          </a:r>
          <a:r>
            <a:rPr lang="en-US" b="1" i="0" baseline="0" dirty="0">
              <a:solidFill>
                <a:schemeClr val="tx1"/>
              </a:solidFill>
            </a:rPr>
            <a:t>managers run the risk of neglecting or overlooking talented employees</a:t>
          </a:r>
          <a:r>
            <a:rPr lang="en-US" b="0" i="0" baseline="0" dirty="0">
              <a:solidFill>
                <a:schemeClr val="tx1"/>
              </a:solidFill>
            </a:rPr>
            <a:t>.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The consequence is that the </a:t>
          </a:r>
          <a:r>
            <a:rPr lang="en-US" b="0" i="0" baseline="0" dirty="0" err="1">
              <a:solidFill>
                <a:schemeClr val="tx1"/>
              </a:solidFill>
            </a:rPr>
            <a:t>organisation</a:t>
          </a:r>
          <a:r>
            <a:rPr lang="en-US" b="0" i="0" baseline="0" dirty="0">
              <a:solidFill>
                <a:schemeClr val="tx1"/>
              </a:solidFill>
            </a:rPr>
            <a:t> fails to </a:t>
          </a:r>
          <a:r>
            <a:rPr lang="en-US" b="0" i="0" baseline="0" dirty="0" err="1">
              <a:solidFill>
                <a:schemeClr val="tx1"/>
              </a:solidFill>
            </a:rPr>
            <a:t>maximise</a:t>
          </a:r>
          <a:r>
            <a:rPr lang="en-US" b="0" i="0" baseline="0" dirty="0">
              <a:solidFill>
                <a:schemeClr val="tx1"/>
              </a:solidFill>
            </a:rPr>
            <a:t> its full human resource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potential and </a:t>
          </a:r>
          <a:r>
            <a:rPr lang="en-US" b="1" i="0" baseline="0" dirty="0">
              <a:solidFill>
                <a:schemeClr val="tx1"/>
              </a:solidFill>
            </a:rPr>
            <a:t>valuable resources are wasted </a:t>
          </a:r>
          <a:r>
            <a:rPr lang="en-US" b="0" i="0" baseline="0" dirty="0">
              <a:solidFill>
                <a:schemeClr val="tx1"/>
              </a:solidFill>
            </a:rPr>
            <a:t>through </a:t>
          </a:r>
          <a:r>
            <a:rPr lang="en-US" b="0" i="0" baseline="0" dirty="0" err="1">
              <a:solidFill>
                <a:schemeClr val="tx1"/>
              </a:solidFill>
            </a:rPr>
            <a:t>under-utilising</a:t>
          </a:r>
          <a:r>
            <a:rPr lang="en-US" b="0" i="0" baseline="0" dirty="0">
              <a:solidFill>
                <a:schemeClr val="tx1"/>
              </a:solidFill>
            </a:rPr>
            <a:t> the competences of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existing employees or </a:t>
          </a:r>
          <a:r>
            <a:rPr lang="en-US" b="1" i="0" baseline="0" dirty="0">
              <a:solidFill>
                <a:schemeClr val="tx1"/>
              </a:solidFill>
            </a:rPr>
            <a:t>losing disgruntled, talented staff to other </a:t>
          </a:r>
          <a:r>
            <a:rPr lang="en-US" b="1" i="0" baseline="0" dirty="0" err="1">
              <a:solidFill>
                <a:schemeClr val="tx1"/>
              </a:solidFill>
            </a:rPr>
            <a:t>organisations</a:t>
          </a:r>
          <a:r>
            <a:rPr lang="en-US" b="0" i="0" baseline="0" dirty="0">
              <a:solidFill>
                <a:schemeClr val="tx1"/>
              </a:solidFill>
            </a:rPr>
            <a:t>.</a:t>
          </a:r>
          <a:endParaRPr lang="pl-PL" dirty="0">
            <a:solidFill>
              <a:schemeClr val="tx1"/>
            </a:solidFill>
          </a:endParaRPr>
        </a:p>
      </dgm:t>
    </dgm:pt>
    <dgm:pt modelId="{2A844B12-8D4F-4C63-A39A-20FDDBD8F9BB}" type="parTrans" cxnId="{23E67C25-DC62-43B4-8BC7-6490DF23D3E1}">
      <dgm:prSet/>
      <dgm:spPr/>
      <dgm:t>
        <a:bodyPr/>
        <a:lstStyle/>
        <a:p>
          <a:endParaRPr lang="en-GB"/>
        </a:p>
      </dgm:t>
    </dgm:pt>
    <dgm:pt modelId="{92D09016-D40B-43A8-9A2E-73886F55E836}" type="sibTrans" cxnId="{23E67C25-DC62-43B4-8BC7-6490DF23D3E1}">
      <dgm:prSet/>
      <dgm:spPr/>
      <dgm:t>
        <a:bodyPr/>
        <a:lstStyle/>
        <a:p>
          <a:endParaRPr lang="en-GB"/>
        </a:p>
      </dgm:t>
    </dgm:pt>
    <dgm:pt modelId="{C0AE0FF6-4D3A-4100-B563-0903319E15BC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2 </a:t>
          </a:r>
          <a:r>
            <a:rPr lang="en-US" b="0" i="1" baseline="0" dirty="0">
              <a:solidFill>
                <a:schemeClr val="tx1"/>
              </a:solidFill>
            </a:rPr>
            <a:t>It leads to a wider customer base</a:t>
          </a:r>
          <a:r>
            <a:rPr lang="en-US" b="0" i="0" baseline="0" dirty="0">
              <a:solidFill>
                <a:schemeClr val="tx1"/>
              </a:solidFill>
            </a:rPr>
            <a:t>. By broadening the diversity of the workforce, </a:t>
          </a:r>
          <a:r>
            <a:rPr lang="en-US" b="1" i="0" baseline="0" dirty="0">
              <a:solidFill>
                <a:schemeClr val="tx1"/>
              </a:solidFill>
            </a:rPr>
            <a:t>managers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might help the </a:t>
          </a:r>
          <a:r>
            <a:rPr lang="en-US" b="1" i="0" baseline="0" dirty="0" err="1">
              <a:solidFill>
                <a:schemeClr val="tx1"/>
              </a:solidFill>
            </a:rPr>
            <a:t>organisation</a:t>
          </a:r>
          <a:r>
            <a:rPr lang="en-US" b="1" i="0" baseline="0" dirty="0">
              <a:solidFill>
                <a:schemeClr val="tx1"/>
              </a:solidFill>
            </a:rPr>
            <a:t> to appeal to a greater range of customers</a:t>
          </a:r>
          <a:r>
            <a:rPr lang="en-US" b="0" i="0" baseline="0" dirty="0">
              <a:solidFill>
                <a:schemeClr val="tx1"/>
              </a:solidFill>
            </a:rPr>
            <a:t>. This might be particularly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important where face-to-face service delivery is a central part of the business and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requires an understanding of the diverse needs of customers.</a:t>
          </a:r>
          <a:endParaRPr lang="pl-PL" dirty="0">
            <a:solidFill>
              <a:schemeClr val="tx1"/>
            </a:solidFill>
          </a:endParaRPr>
        </a:p>
      </dgm:t>
    </dgm:pt>
    <dgm:pt modelId="{A594E6C7-8064-487C-8841-A983A96F7F0F}" type="parTrans" cxnId="{3254C439-B938-41BD-9054-BC4000F98606}">
      <dgm:prSet/>
      <dgm:spPr/>
      <dgm:t>
        <a:bodyPr/>
        <a:lstStyle/>
        <a:p>
          <a:endParaRPr lang="en-GB"/>
        </a:p>
      </dgm:t>
    </dgm:pt>
    <dgm:pt modelId="{2C512564-2C49-4741-B20A-4B543F612BA4}" type="sibTrans" cxnId="{3254C439-B938-41BD-9054-BC4000F98606}">
      <dgm:prSet/>
      <dgm:spPr/>
      <dgm:t>
        <a:bodyPr/>
        <a:lstStyle/>
        <a:p>
          <a:endParaRPr lang="en-GB"/>
        </a:p>
      </dgm:t>
    </dgm:pt>
    <dgm:pt modelId="{983CBB96-578A-4607-8987-CC9D83DC9E24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3 </a:t>
          </a:r>
          <a:r>
            <a:rPr lang="en-US" b="0" i="1" baseline="0" dirty="0">
              <a:solidFill>
                <a:schemeClr val="tx1"/>
              </a:solidFill>
            </a:rPr>
            <a:t>It creates a wider pool of </a:t>
          </a:r>
          <a:r>
            <a:rPr lang="en-US" b="0" i="1" baseline="0" dirty="0" err="1">
              <a:solidFill>
                <a:schemeClr val="tx1"/>
              </a:solidFill>
            </a:rPr>
            <a:t>labour</a:t>
          </a:r>
          <a:r>
            <a:rPr lang="en-US" b="0" i="1" baseline="0" dirty="0">
              <a:solidFill>
                <a:schemeClr val="tx1"/>
              </a:solidFill>
            </a:rPr>
            <a:t> for recruitment</a:t>
          </a:r>
          <a:r>
            <a:rPr lang="en-US" b="0" i="0" baseline="0" dirty="0">
              <a:solidFill>
                <a:schemeClr val="tx1"/>
              </a:solidFill>
            </a:rPr>
            <a:t>. </a:t>
          </a:r>
          <a:r>
            <a:rPr lang="en-US" b="1" i="0" baseline="0" dirty="0">
              <a:solidFill>
                <a:schemeClr val="tx1"/>
              </a:solidFill>
            </a:rPr>
            <a:t>By being more open-minded about the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people they could employ for various jobs</a:t>
          </a:r>
          <a:r>
            <a:rPr lang="en-US" b="0" i="0" baseline="0" dirty="0">
              <a:solidFill>
                <a:schemeClr val="tx1"/>
              </a:solidFill>
            </a:rPr>
            <a:t>, </a:t>
          </a:r>
          <a:r>
            <a:rPr lang="en-US" b="1" i="0" baseline="0" dirty="0">
              <a:solidFill>
                <a:schemeClr val="tx1"/>
              </a:solidFill>
            </a:rPr>
            <a:t>managers will have a wider pool of talent from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which to recruit</a:t>
          </a:r>
          <a:r>
            <a:rPr lang="en-US" b="0" i="0" baseline="0" dirty="0">
              <a:solidFill>
                <a:schemeClr val="tx1"/>
              </a:solidFill>
            </a:rPr>
            <a:t>. This is particularly important when an </a:t>
          </a:r>
          <a:r>
            <a:rPr lang="en-US" b="0" i="0" baseline="0" dirty="0" err="1">
              <a:solidFill>
                <a:schemeClr val="tx1"/>
              </a:solidFill>
            </a:rPr>
            <a:t>organisation</a:t>
          </a:r>
          <a:r>
            <a:rPr lang="en-US" b="0" i="0" baseline="0" dirty="0">
              <a:solidFill>
                <a:schemeClr val="tx1"/>
              </a:solidFill>
            </a:rPr>
            <a:t> is attempting to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secure scarce resources, such as employees with specific skills or experience.</a:t>
          </a:r>
          <a:endParaRPr lang="pl-PL" dirty="0">
            <a:solidFill>
              <a:schemeClr val="tx1"/>
            </a:solidFill>
          </a:endParaRPr>
        </a:p>
      </dgm:t>
    </dgm:pt>
    <dgm:pt modelId="{674E9D79-8ED3-4CF0-9B4C-0EC80A212131}" type="parTrans" cxnId="{931245DD-47E6-494B-A9C2-AA4F47433751}">
      <dgm:prSet/>
      <dgm:spPr/>
      <dgm:t>
        <a:bodyPr/>
        <a:lstStyle/>
        <a:p>
          <a:endParaRPr lang="en-GB"/>
        </a:p>
      </dgm:t>
    </dgm:pt>
    <dgm:pt modelId="{8B381745-B9BC-465C-83AE-15E631DD9034}" type="sibTrans" cxnId="{931245DD-47E6-494B-A9C2-AA4F47433751}">
      <dgm:prSet/>
      <dgm:spPr/>
      <dgm:t>
        <a:bodyPr/>
        <a:lstStyle/>
        <a:p>
          <a:endParaRPr lang="en-GB"/>
        </a:p>
      </dgm:t>
    </dgm:pt>
    <dgm:pt modelId="{E3650E06-29FB-420F-85B6-C0EE5C13B4CF}">
      <dgm:prSet/>
      <dgm:spPr/>
      <dgm:t>
        <a:bodyPr/>
        <a:lstStyle/>
        <a:p>
          <a:r>
            <a:rPr lang="en-US" b="1" i="0" baseline="0" dirty="0">
              <a:solidFill>
                <a:schemeClr val="tx1"/>
              </a:solidFill>
            </a:rPr>
            <a:t>4 </a:t>
          </a:r>
          <a:r>
            <a:rPr lang="en-US" b="0" i="1" baseline="0" dirty="0">
              <a:solidFill>
                <a:schemeClr val="tx1"/>
              </a:solidFill>
            </a:rPr>
            <a:t>It leads to a positive company image</a:t>
          </a:r>
          <a:r>
            <a:rPr lang="en-US" b="0" i="0" baseline="0" dirty="0">
              <a:solidFill>
                <a:schemeClr val="tx1"/>
              </a:solidFill>
            </a:rPr>
            <a:t>. By having a clear statement of the </a:t>
          </a:r>
          <a:r>
            <a:rPr lang="en-US" b="0" i="0" baseline="0" dirty="0" err="1">
              <a:solidFill>
                <a:schemeClr val="tx1"/>
              </a:solidFill>
            </a:rPr>
            <a:t>organisation’s</a:t>
          </a:r>
          <a:r>
            <a:rPr lang="en-US" b="0" i="0" baseline="0" dirty="0">
              <a:solidFill>
                <a:schemeClr val="tx1"/>
              </a:solidFill>
            </a:rPr>
            <a:t> commitment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to fair treatment, backed by meaningful practices that result in a diverse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workforce, </a:t>
          </a:r>
          <a:r>
            <a:rPr lang="en-US" b="1" i="0" baseline="0" dirty="0">
              <a:solidFill>
                <a:schemeClr val="tx1"/>
              </a:solidFill>
            </a:rPr>
            <a:t>managers will be able to project a positive image of the </a:t>
          </a:r>
          <a:r>
            <a:rPr lang="en-US" b="1" i="0" baseline="0" dirty="0" err="1">
              <a:solidFill>
                <a:schemeClr val="tx1"/>
              </a:solidFill>
            </a:rPr>
            <a:t>organisation</a:t>
          </a:r>
          <a:r>
            <a:rPr lang="en-US" b="1" i="0" baseline="0" dirty="0">
              <a:solidFill>
                <a:schemeClr val="tx1"/>
              </a:solidFill>
            </a:rPr>
            <a:t> to customers,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suppliers and potential employees. </a:t>
          </a:r>
          <a:r>
            <a:rPr lang="en-US" b="0" i="0" baseline="0" dirty="0">
              <a:solidFill>
                <a:schemeClr val="tx1"/>
              </a:solidFill>
            </a:rPr>
            <a:t>In terms of employees, </a:t>
          </a:r>
          <a:r>
            <a:rPr lang="en-US" b="1" i="0" baseline="0" dirty="0">
              <a:solidFill>
                <a:schemeClr val="tx1"/>
              </a:solidFill>
            </a:rPr>
            <a:t>the </a:t>
          </a:r>
          <a:r>
            <a:rPr lang="en-US" b="1" i="0" baseline="0" dirty="0" err="1">
              <a:solidFill>
                <a:schemeClr val="tx1"/>
              </a:solidFill>
            </a:rPr>
            <a:t>organisation</a:t>
          </a:r>
          <a:r>
            <a:rPr lang="en-US" b="1" i="0" baseline="0" dirty="0">
              <a:solidFill>
                <a:schemeClr val="tx1"/>
              </a:solidFill>
            </a:rPr>
            <a:t> will be</a:t>
          </a:r>
          <a:r>
            <a:rPr lang="pl-PL" b="1" i="0" baseline="0" dirty="0">
              <a:solidFill>
                <a:schemeClr val="tx1"/>
              </a:solidFill>
            </a:rPr>
            <a:t> </a:t>
          </a:r>
          <a:r>
            <a:rPr lang="en-US" b="1" i="0" baseline="0" dirty="0">
              <a:solidFill>
                <a:schemeClr val="tx1"/>
              </a:solidFill>
            </a:rPr>
            <a:t>perceived as good to work for because it values ability and talent</a:t>
          </a:r>
          <a:r>
            <a:rPr lang="en-US" b="0" i="0" baseline="0" dirty="0">
              <a:solidFill>
                <a:schemeClr val="tx1"/>
              </a:solidFill>
            </a:rPr>
            <a:t>, and so is more likely to</a:t>
          </a:r>
          <a:r>
            <a:rPr lang="pl-PL" b="0" i="0" baseline="0" dirty="0">
              <a:solidFill>
                <a:schemeClr val="tx1"/>
              </a:solidFill>
            </a:rPr>
            <a:t> </a:t>
          </a:r>
          <a:r>
            <a:rPr lang="en-US" b="0" i="0" baseline="0" dirty="0">
              <a:solidFill>
                <a:schemeClr val="tx1"/>
              </a:solidFill>
            </a:rPr>
            <a:t>attract and retain high-</a:t>
          </a:r>
          <a:r>
            <a:rPr lang="en-US" b="0" i="0" baseline="0" dirty="0" err="1">
              <a:solidFill>
                <a:schemeClr val="tx1"/>
              </a:solidFill>
            </a:rPr>
            <a:t>calibre</a:t>
          </a:r>
          <a:r>
            <a:rPr lang="en-US" b="0" i="0" baseline="0" dirty="0">
              <a:solidFill>
                <a:schemeClr val="tx1"/>
              </a:solidFill>
            </a:rPr>
            <a:t> people.</a:t>
          </a:r>
          <a:endParaRPr lang="pl-PL" dirty="0">
            <a:solidFill>
              <a:schemeClr val="tx1"/>
            </a:solidFill>
          </a:endParaRPr>
        </a:p>
      </dgm:t>
    </dgm:pt>
    <dgm:pt modelId="{603197E0-D0E4-423B-8C7F-4B23E4B18727}" type="parTrans" cxnId="{78A15F27-BA5B-4800-93B2-CEBE4BF6F137}">
      <dgm:prSet/>
      <dgm:spPr/>
      <dgm:t>
        <a:bodyPr/>
        <a:lstStyle/>
        <a:p>
          <a:endParaRPr lang="en-GB"/>
        </a:p>
      </dgm:t>
    </dgm:pt>
    <dgm:pt modelId="{43DFA12A-5F41-48E0-B53B-DC991B13F8D7}" type="sibTrans" cxnId="{78A15F27-BA5B-4800-93B2-CEBE4BF6F137}">
      <dgm:prSet/>
      <dgm:spPr/>
      <dgm:t>
        <a:bodyPr/>
        <a:lstStyle/>
        <a:p>
          <a:endParaRPr lang="en-GB"/>
        </a:p>
      </dgm:t>
    </dgm:pt>
    <dgm:pt modelId="{E18681EA-7951-4570-8F8B-214BE6323837}" type="pres">
      <dgm:prSet presAssocID="{A09C811E-FACA-43C0-A95B-22B8C377EC08}" presName="linear" presStyleCnt="0">
        <dgm:presLayoutVars>
          <dgm:animLvl val="lvl"/>
          <dgm:resizeHandles val="exact"/>
        </dgm:presLayoutVars>
      </dgm:prSet>
      <dgm:spPr/>
    </dgm:pt>
    <dgm:pt modelId="{ACE27AC2-202E-4B33-8A3E-B2749E263EDE}" type="pres">
      <dgm:prSet presAssocID="{FDA80117-0240-47B5-B5F2-9501E2F484C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BF2CD5F-D16E-466F-B9EC-4EDD54B7AE77}" type="pres">
      <dgm:prSet presAssocID="{85E5E245-07D9-4B73-9C56-E089CBA5A9E2}" presName="spacer" presStyleCnt="0"/>
      <dgm:spPr/>
    </dgm:pt>
    <dgm:pt modelId="{E7552956-6B28-404B-8226-6A17A07C0FE5}" type="pres">
      <dgm:prSet presAssocID="{B634B554-1D25-4B2B-A14E-6F41B2EE5AB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0F383E3-EF2F-419C-8168-207BCECF3CCB}" type="pres">
      <dgm:prSet presAssocID="{92D09016-D40B-43A8-9A2E-73886F55E836}" presName="spacer" presStyleCnt="0"/>
      <dgm:spPr/>
    </dgm:pt>
    <dgm:pt modelId="{EF7164D1-4EA6-4E6C-9E2F-EC5CAECEF623}" type="pres">
      <dgm:prSet presAssocID="{C0AE0FF6-4D3A-4100-B563-0903319E15B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2E50942-1010-456B-BDD6-BC7579A8A568}" type="pres">
      <dgm:prSet presAssocID="{2C512564-2C49-4741-B20A-4B543F612BA4}" presName="spacer" presStyleCnt="0"/>
      <dgm:spPr/>
    </dgm:pt>
    <dgm:pt modelId="{BC6440FE-71EF-4FFA-8259-00B5CFA8D900}" type="pres">
      <dgm:prSet presAssocID="{983CBB96-578A-4607-8987-CC9D83DC9E2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9BE9606-F321-4F43-968D-689042DFF387}" type="pres">
      <dgm:prSet presAssocID="{8B381745-B9BC-465C-83AE-15E631DD9034}" presName="spacer" presStyleCnt="0"/>
      <dgm:spPr/>
    </dgm:pt>
    <dgm:pt modelId="{AD080F8F-2345-4068-B6AB-D1C0CD6882C0}" type="pres">
      <dgm:prSet presAssocID="{E3650E06-29FB-420F-85B6-C0EE5C13B4C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2945221-BD5C-42EF-BB97-919972F11AAF}" type="presOf" srcId="{E3650E06-29FB-420F-85B6-C0EE5C13B4CF}" destId="{AD080F8F-2345-4068-B6AB-D1C0CD6882C0}" srcOrd="0" destOrd="0" presId="urn:microsoft.com/office/officeart/2005/8/layout/vList2"/>
    <dgm:cxn modelId="{23E67C25-DC62-43B4-8BC7-6490DF23D3E1}" srcId="{A09C811E-FACA-43C0-A95B-22B8C377EC08}" destId="{B634B554-1D25-4B2B-A14E-6F41B2EE5AB1}" srcOrd="1" destOrd="0" parTransId="{2A844B12-8D4F-4C63-A39A-20FDDBD8F9BB}" sibTransId="{92D09016-D40B-43A8-9A2E-73886F55E836}"/>
    <dgm:cxn modelId="{78A15F27-BA5B-4800-93B2-CEBE4BF6F137}" srcId="{A09C811E-FACA-43C0-A95B-22B8C377EC08}" destId="{E3650E06-29FB-420F-85B6-C0EE5C13B4CF}" srcOrd="4" destOrd="0" parTransId="{603197E0-D0E4-423B-8C7F-4B23E4B18727}" sibTransId="{43DFA12A-5F41-48E0-B53B-DC991B13F8D7}"/>
    <dgm:cxn modelId="{3254C439-B938-41BD-9054-BC4000F98606}" srcId="{A09C811E-FACA-43C0-A95B-22B8C377EC08}" destId="{C0AE0FF6-4D3A-4100-B563-0903319E15BC}" srcOrd="2" destOrd="0" parTransId="{A594E6C7-8064-487C-8841-A983A96F7F0F}" sibTransId="{2C512564-2C49-4741-B20A-4B543F612BA4}"/>
    <dgm:cxn modelId="{75BF0770-2B2D-43E1-9812-7877824F53AB}" type="presOf" srcId="{983CBB96-578A-4607-8987-CC9D83DC9E24}" destId="{BC6440FE-71EF-4FFA-8259-00B5CFA8D900}" srcOrd="0" destOrd="0" presId="urn:microsoft.com/office/officeart/2005/8/layout/vList2"/>
    <dgm:cxn modelId="{38822278-E4CC-4B82-9956-4316436FBE1A}" type="presOf" srcId="{A09C811E-FACA-43C0-A95B-22B8C377EC08}" destId="{E18681EA-7951-4570-8F8B-214BE6323837}" srcOrd="0" destOrd="0" presId="urn:microsoft.com/office/officeart/2005/8/layout/vList2"/>
    <dgm:cxn modelId="{EB7C9E83-A9F6-4EB1-8396-152FD6318513}" srcId="{A09C811E-FACA-43C0-A95B-22B8C377EC08}" destId="{FDA80117-0240-47B5-B5F2-9501E2F484C2}" srcOrd="0" destOrd="0" parTransId="{A7D06472-B555-4E29-BF97-4BEF995B01B6}" sibTransId="{85E5E245-07D9-4B73-9C56-E089CBA5A9E2}"/>
    <dgm:cxn modelId="{FE4604A0-430D-4B86-8D11-EBE6F87E51D5}" type="presOf" srcId="{B634B554-1D25-4B2B-A14E-6F41B2EE5AB1}" destId="{E7552956-6B28-404B-8226-6A17A07C0FE5}" srcOrd="0" destOrd="0" presId="urn:microsoft.com/office/officeart/2005/8/layout/vList2"/>
    <dgm:cxn modelId="{ADCBF7A5-F937-4CA6-974B-10C0D40C8605}" type="presOf" srcId="{FDA80117-0240-47B5-B5F2-9501E2F484C2}" destId="{ACE27AC2-202E-4B33-8A3E-B2749E263EDE}" srcOrd="0" destOrd="0" presId="urn:microsoft.com/office/officeart/2005/8/layout/vList2"/>
    <dgm:cxn modelId="{982832C4-50FB-4FEE-AA57-8EA1A182D1DD}" type="presOf" srcId="{C0AE0FF6-4D3A-4100-B563-0903319E15BC}" destId="{EF7164D1-4EA6-4E6C-9E2F-EC5CAECEF623}" srcOrd="0" destOrd="0" presId="urn:microsoft.com/office/officeart/2005/8/layout/vList2"/>
    <dgm:cxn modelId="{931245DD-47E6-494B-A9C2-AA4F47433751}" srcId="{A09C811E-FACA-43C0-A95B-22B8C377EC08}" destId="{983CBB96-578A-4607-8987-CC9D83DC9E24}" srcOrd="3" destOrd="0" parTransId="{674E9D79-8ED3-4CF0-9B4C-0EC80A212131}" sibTransId="{8B381745-B9BC-465C-83AE-15E631DD9034}"/>
    <dgm:cxn modelId="{140C179D-6750-4742-88D7-070A2AE2AC9B}" type="presParOf" srcId="{E18681EA-7951-4570-8F8B-214BE6323837}" destId="{ACE27AC2-202E-4B33-8A3E-B2749E263EDE}" srcOrd="0" destOrd="0" presId="urn:microsoft.com/office/officeart/2005/8/layout/vList2"/>
    <dgm:cxn modelId="{D482DFEE-413B-4C61-AA6C-C10E07BFE87B}" type="presParOf" srcId="{E18681EA-7951-4570-8F8B-214BE6323837}" destId="{4BF2CD5F-D16E-466F-B9EC-4EDD54B7AE77}" srcOrd="1" destOrd="0" presId="urn:microsoft.com/office/officeart/2005/8/layout/vList2"/>
    <dgm:cxn modelId="{198BEC19-D4F5-49AE-BB2C-D7703C70DD45}" type="presParOf" srcId="{E18681EA-7951-4570-8F8B-214BE6323837}" destId="{E7552956-6B28-404B-8226-6A17A07C0FE5}" srcOrd="2" destOrd="0" presId="urn:microsoft.com/office/officeart/2005/8/layout/vList2"/>
    <dgm:cxn modelId="{E7E3077A-D8D8-4E61-B0F6-FBEB8306355F}" type="presParOf" srcId="{E18681EA-7951-4570-8F8B-214BE6323837}" destId="{D0F383E3-EF2F-419C-8168-207BCECF3CCB}" srcOrd="3" destOrd="0" presId="urn:microsoft.com/office/officeart/2005/8/layout/vList2"/>
    <dgm:cxn modelId="{170142AA-11FA-4553-8203-0C3FD71200AE}" type="presParOf" srcId="{E18681EA-7951-4570-8F8B-214BE6323837}" destId="{EF7164D1-4EA6-4E6C-9E2F-EC5CAECEF623}" srcOrd="4" destOrd="0" presId="urn:microsoft.com/office/officeart/2005/8/layout/vList2"/>
    <dgm:cxn modelId="{89201FDF-C5F7-4CA4-AE1C-511001156A45}" type="presParOf" srcId="{E18681EA-7951-4570-8F8B-214BE6323837}" destId="{82E50942-1010-456B-BDD6-BC7579A8A568}" srcOrd="5" destOrd="0" presId="urn:microsoft.com/office/officeart/2005/8/layout/vList2"/>
    <dgm:cxn modelId="{3F71FDA9-8651-43D1-9A2E-E7FFC83795DD}" type="presParOf" srcId="{E18681EA-7951-4570-8F8B-214BE6323837}" destId="{BC6440FE-71EF-4FFA-8259-00B5CFA8D900}" srcOrd="6" destOrd="0" presId="urn:microsoft.com/office/officeart/2005/8/layout/vList2"/>
    <dgm:cxn modelId="{F0C92911-E3C5-4201-AFFC-B16899A924D2}" type="presParOf" srcId="{E18681EA-7951-4570-8F8B-214BE6323837}" destId="{89BE9606-F321-4F43-968D-689042DFF387}" srcOrd="7" destOrd="0" presId="urn:microsoft.com/office/officeart/2005/8/layout/vList2"/>
    <dgm:cxn modelId="{27E03760-397C-4169-B38D-686E02E9CA8A}" type="presParOf" srcId="{E18681EA-7951-4570-8F8B-214BE6323837}" destId="{AD080F8F-2345-4068-B6AB-D1C0CD6882C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F5AC6A-6EA8-4EBC-8D4D-6833BE3082F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GB"/>
        </a:p>
      </dgm:t>
    </dgm:pt>
    <dgm:pt modelId="{72D388CD-32AF-477F-B782-0A79BD30006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The first of these is that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they are sometimes not worth the paper they are written on. Just because an </a:t>
          </a:r>
          <a:r>
            <a:rPr lang="en-US" dirty="0" err="1">
              <a:solidFill>
                <a:schemeClr val="tx1"/>
              </a:solidFill>
            </a:rPr>
            <a:t>organisation</a:t>
          </a:r>
          <a:r>
            <a:rPr lang="en-US" dirty="0">
              <a:solidFill>
                <a:schemeClr val="tx1"/>
              </a:solidFill>
            </a:rPr>
            <a:t> has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a policy, it does not mean that the policy is effective. Indeed, it might be argued that in some </a:t>
          </a:r>
          <a:r>
            <a:rPr lang="en-US" dirty="0" err="1">
              <a:solidFill>
                <a:schemeClr val="tx1"/>
              </a:solidFill>
            </a:rPr>
            <a:t>organisations</a:t>
          </a:r>
          <a:r>
            <a:rPr lang="en-US" dirty="0">
              <a:solidFill>
                <a:schemeClr val="tx1"/>
              </a:solidFill>
            </a:rPr>
            <a:t> managers want to present the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positive image of being aware of equality concerns, but do not wish to introduce procedures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or initiatives that might (in their opinion) constrain or limit their decisions about who to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appoint, train, promote and so on.</a:t>
          </a:r>
          <a:endParaRPr lang="pl-PL" dirty="0">
            <a:solidFill>
              <a:schemeClr val="tx1"/>
            </a:solidFill>
          </a:endParaRPr>
        </a:p>
      </dgm:t>
    </dgm:pt>
    <dgm:pt modelId="{EDFB9595-FEBF-4A27-82BA-137B4C87D37A}" type="parTrans" cxnId="{0A6F4C0A-2109-4A5B-8D27-07DEB52CFDD8}">
      <dgm:prSet/>
      <dgm:spPr/>
      <dgm:t>
        <a:bodyPr/>
        <a:lstStyle/>
        <a:p>
          <a:endParaRPr lang="en-GB"/>
        </a:p>
      </dgm:t>
    </dgm:pt>
    <dgm:pt modelId="{386776C7-7B12-4B1A-802F-781599CF2861}" type="sibTrans" cxnId="{0A6F4C0A-2109-4A5B-8D27-07DEB52CFDD8}">
      <dgm:prSet/>
      <dgm:spPr/>
      <dgm:t>
        <a:bodyPr/>
        <a:lstStyle/>
        <a:p>
          <a:endParaRPr lang="en-GB"/>
        </a:p>
      </dgm:t>
    </dgm:pt>
    <dgm:pt modelId="{965FC656-0641-4559-A7CA-493BC876B2A6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 second criticism is that formal policies do not prevent managers from finding ways of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evading or distorting the procedures. </a:t>
          </a:r>
          <a:endParaRPr lang="pl-PL" dirty="0">
            <a:solidFill>
              <a:schemeClr val="tx1"/>
            </a:solidFill>
          </a:endParaRPr>
        </a:p>
      </dgm:t>
    </dgm:pt>
    <dgm:pt modelId="{22817E6D-D2E1-4ED5-9FB1-4E4E1A31E09B}" type="parTrans" cxnId="{992BBE35-4CF8-453A-BC4C-B8678885F2F0}">
      <dgm:prSet/>
      <dgm:spPr/>
      <dgm:t>
        <a:bodyPr/>
        <a:lstStyle/>
        <a:p>
          <a:endParaRPr lang="en-GB"/>
        </a:p>
      </dgm:t>
    </dgm:pt>
    <dgm:pt modelId="{51029349-5F5D-46B7-866F-69C9101C1A67}" type="sibTrans" cxnId="{992BBE35-4CF8-453A-BC4C-B8678885F2F0}">
      <dgm:prSet/>
      <dgm:spPr/>
      <dgm:t>
        <a:bodyPr/>
        <a:lstStyle/>
        <a:p>
          <a:endParaRPr lang="en-GB"/>
        </a:p>
      </dgm:t>
    </dgm:pt>
    <dgm:pt modelId="{85DB0DE3-8F94-4B4E-BFE7-7EDD2E6BC75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 third criticism is that even where managers are working within the procedures, there is a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en-US" dirty="0">
              <a:solidFill>
                <a:schemeClr val="tx1"/>
              </a:solidFill>
            </a:rPr>
            <a:t>huge amount of informal practice and discretion that means unfair treatment can persist. </a:t>
          </a:r>
          <a:endParaRPr lang="pl-PL" dirty="0">
            <a:solidFill>
              <a:schemeClr val="tx1"/>
            </a:solidFill>
          </a:endParaRPr>
        </a:p>
      </dgm:t>
    </dgm:pt>
    <dgm:pt modelId="{2CA3B7B2-15AC-4166-A2EF-31E632C0425C}" type="parTrans" cxnId="{62AA1AC6-201D-467E-80E3-18BD6985176B}">
      <dgm:prSet/>
      <dgm:spPr/>
      <dgm:t>
        <a:bodyPr/>
        <a:lstStyle/>
        <a:p>
          <a:endParaRPr lang="en-GB"/>
        </a:p>
      </dgm:t>
    </dgm:pt>
    <dgm:pt modelId="{ECDA4184-4201-4364-AC53-29DBC9A77AD3}" type="sibTrans" cxnId="{62AA1AC6-201D-467E-80E3-18BD6985176B}">
      <dgm:prSet/>
      <dgm:spPr/>
      <dgm:t>
        <a:bodyPr/>
        <a:lstStyle/>
        <a:p>
          <a:endParaRPr lang="en-GB"/>
        </a:p>
      </dgm:t>
    </dgm:pt>
    <dgm:pt modelId="{57F4E181-516E-4CF0-9C44-4157142E4E2F}" type="pres">
      <dgm:prSet presAssocID="{FEF5AC6A-6EA8-4EBC-8D4D-6833BE3082F8}" presName="linear" presStyleCnt="0">
        <dgm:presLayoutVars>
          <dgm:animLvl val="lvl"/>
          <dgm:resizeHandles val="exact"/>
        </dgm:presLayoutVars>
      </dgm:prSet>
      <dgm:spPr/>
    </dgm:pt>
    <dgm:pt modelId="{C14F7910-FAFE-41FC-8CBF-8103298CAF01}" type="pres">
      <dgm:prSet presAssocID="{72D388CD-32AF-477F-B782-0A79BD3000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B1E1DA3-0BAA-40D5-BBB8-F4C73216E41B}" type="pres">
      <dgm:prSet presAssocID="{386776C7-7B12-4B1A-802F-781599CF2861}" presName="spacer" presStyleCnt="0"/>
      <dgm:spPr/>
    </dgm:pt>
    <dgm:pt modelId="{B89932B6-B6E8-4168-830A-9B66D3242CBD}" type="pres">
      <dgm:prSet presAssocID="{965FC656-0641-4559-A7CA-493BC876B2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02E463-D5AE-49D6-8C59-8024D23E817E}" type="pres">
      <dgm:prSet presAssocID="{51029349-5F5D-46B7-866F-69C9101C1A67}" presName="spacer" presStyleCnt="0"/>
      <dgm:spPr/>
    </dgm:pt>
    <dgm:pt modelId="{74536DEC-2823-4F1F-BE1B-65CAD6B7EAE5}" type="pres">
      <dgm:prSet presAssocID="{85DB0DE3-8F94-4B4E-BFE7-7EDD2E6BC75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422010A-B200-4D49-AFFE-50BBDEA5CF95}" type="presOf" srcId="{FEF5AC6A-6EA8-4EBC-8D4D-6833BE3082F8}" destId="{57F4E181-516E-4CF0-9C44-4157142E4E2F}" srcOrd="0" destOrd="0" presId="urn:microsoft.com/office/officeart/2005/8/layout/vList2"/>
    <dgm:cxn modelId="{0A6F4C0A-2109-4A5B-8D27-07DEB52CFDD8}" srcId="{FEF5AC6A-6EA8-4EBC-8D4D-6833BE3082F8}" destId="{72D388CD-32AF-477F-B782-0A79BD300060}" srcOrd="0" destOrd="0" parTransId="{EDFB9595-FEBF-4A27-82BA-137B4C87D37A}" sibTransId="{386776C7-7B12-4B1A-802F-781599CF2861}"/>
    <dgm:cxn modelId="{992BBE35-4CF8-453A-BC4C-B8678885F2F0}" srcId="{FEF5AC6A-6EA8-4EBC-8D4D-6833BE3082F8}" destId="{965FC656-0641-4559-A7CA-493BC876B2A6}" srcOrd="1" destOrd="0" parTransId="{22817E6D-D2E1-4ED5-9FB1-4E4E1A31E09B}" sibTransId="{51029349-5F5D-46B7-866F-69C9101C1A67}"/>
    <dgm:cxn modelId="{67CDD7A6-0F05-4D63-A088-107FEB7A2032}" type="presOf" srcId="{965FC656-0641-4559-A7CA-493BC876B2A6}" destId="{B89932B6-B6E8-4168-830A-9B66D3242CBD}" srcOrd="0" destOrd="0" presId="urn:microsoft.com/office/officeart/2005/8/layout/vList2"/>
    <dgm:cxn modelId="{62AA1AC6-201D-467E-80E3-18BD6985176B}" srcId="{FEF5AC6A-6EA8-4EBC-8D4D-6833BE3082F8}" destId="{85DB0DE3-8F94-4B4E-BFE7-7EDD2E6BC755}" srcOrd="2" destOrd="0" parTransId="{2CA3B7B2-15AC-4166-A2EF-31E632C0425C}" sibTransId="{ECDA4184-4201-4364-AC53-29DBC9A77AD3}"/>
    <dgm:cxn modelId="{7DC7B8D7-3ABA-4477-BEF2-ECE659FCFAD2}" type="presOf" srcId="{72D388CD-32AF-477F-B782-0A79BD300060}" destId="{C14F7910-FAFE-41FC-8CBF-8103298CAF01}" srcOrd="0" destOrd="0" presId="urn:microsoft.com/office/officeart/2005/8/layout/vList2"/>
    <dgm:cxn modelId="{C217B2E0-A252-42BC-865C-C2B068F70848}" type="presOf" srcId="{85DB0DE3-8F94-4B4E-BFE7-7EDD2E6BC755}" destId="{74536DEC-2823-4F1F-BE1B-65CAD6B7EAE5}" srcOrd="0" destOrd="0" presId="urn:microsoft.com/office/officeart/2005/8/layout/vList2"/>
    <dgm:cxn modelId="{CCEC6CDC-AE98-4FE4-BC6F-2344BFC17645}" type="presParOf" srcId="{57F4E181-516E-4CF0-9C44-4157142E4E2F}" destId="{C14F7910-FAFE-41FC-8CBF-8103298CAF01}" srcOrd="0" destOrd="0" presId="urn:microsoft.com/office/officeart/2005/8/layout/vList2"/>
    <dgm:cxn modelId="{21A91064-7716-4399-A8A2-6FF8D88E501D}" type="presParOf" srcId="{57F4E181-516E-4CF0-9C44-4157142E4E2F}" destId="{6B1E1DA3-0BAA-40D5-BBB8-F4C73216E41B}" srcOrd="1" destOrd="0" presId="urn:microsoft.com/office/officeart/2005/8/layout/vList2"/>
    <dgm:cxn modelId="{CCEA9F55-FB91-40A3-B3CA-D7B520FDF9C4}" type="presParOf" srcId="{57F4E181-516E-4CF0-9C44-4157142E4E2F}" destId="{B89932B6-B6E8-4168-830A-9B66D3242CBD}" srcOrd="2" destOrd="0" presId="urn:microsoft.com/office/officeart/2005/8/layout/vList2"/>
    <dgm:cxn modelId="{837BBFB1-9684-4BA7-8EE3-36C4629CFCD1}" type="presParOf" srcId="{57F4E181-516E-4CF0-9C44-4157142E4E2F}" destId="{1C02E463-D5AE-49D6-8C59-8024D23E817E}" srcOrd="3" destOrd="0" presId="urn:microsoft.com/office/officeart/2005/8/layout/vList2"/>
    <dgm:cxn modelId="{3DA0DC9E-F56A-43B5-A5A4-0DBD9DDFF825}" type="presParOf" srcId="{57F4E181-516E-4CF0-9C44-4157142E4E2F}" destId="{74536DEC-2823-4F1F-BE1B-65CAD6B7EA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45D43-056C-435A-84A2-326A0DE6FE41}">
      <dsp:nvSpPr>
        <dsp:cNvPr id="0" name=""/>
        <dsp:cNvSpPr/>
      </dsp:nvSpPr>
      <dsp:spPr>
        <a:xfrm>
          <a:off x="0" y="64179"/>
          <a:ext cx="10515600" cy="2069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 dirty="0">
              <a:solidFill>
                <a:schemeClr val="tx1"/>
              </a:solidFill>
            </a:rPr>
            <a:t>One of the assumptions sometimes made is that discrimination is experienced in the same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way by different groups of people. In other words, discrimination based on sex, race/ethnicity,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disability and age is often assumed to be the same. 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101036" y="165215"/>
        <a:ext cx="10313528" cy="1867658"/>
      </dsp:txXfrm>
    </dsp:sp>
    <dsp:sp modelId="{E5CD1B59-DE77-4195-B8E8-BA8055C9D71D}">
      <dsp:nvSpPr>
        <dsp:cNvPr id="0" name=""/>
        <dsp:cNvSpPr/>
      </dsp:nvSpPr>
      <dsp:spPr>
        <a:xfrm>
          <a:off x="0" y="2217429"/>
          <a:ext cx="10515600" cy="20697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 dirty="0">
              <a:solidFill>
                <a:schemeClr val="tx1"/>
              </a:solidFill>
            </a:rPr>
            <a:t>While it is certainly the case that the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effects of discrimination (the disadvantage suffered) are the same or very similar for the victims,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the nature of the discrimination often differs and the response and attitudes of the</a:t>
          </a:r>
          <a:r>
            <a:rPr lang="pl-PL" sz="2900" b="0" i="0" kern="1200" baseline="0" dirty="0">
              <a:solidFill>
                <a:schemeClr val="tx1"/>
              </a:solidFill>
            </a:rPr>
            <a:t> </a:t>
          </a:r>
          <a:r>
            <a:rPr lang="en-US" sz="2900" b="0" i="0" kern="1200" baseline="0" dirty="0">
              <a:solidFill>
                <a:schemeClr val="tx1"/>
              </a:solidFill>
            </a:rPr>
            <a:t>social groups can also differ. 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101036" y="2318465"/>
        <a:ext cx="10313528" cy="1867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27AC2-202E-4B33-8A3E-B2749E263EDE}">
      <dsp:nvSpPr>
        <dsp:cNvPr id="0" name=""/>
        <dsp:cNvSpPr/>
      </dsp:nvSpPr>
      <dsp:spPr>
        <a:xfrm>
          <a:off x="0" y="62885"/>
          <a:ext cx="11847006" cy="1197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>
              <a:solidFill>
                <a:schemeClr val="tx1"/>
              </a:solidFill>
            </a:rPr>
            <a:t>The second set of arguments that can be used to justify why managers should be concerned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with eliminating disadvantage is based on making </a:t>
          </a:r>
          <a:r>
            <a:rPr lang="en-US" sz="1700" b="1" i="0" kern="1200" baseline="0" dirty="0">
              <a:solidFill>
                <a:schemeClr val="tx1"/>
              </a:solidFill>
            </a:rPr>
            <a:t>a business case</a:t>
          </a:r>
          <a:r>
            <a:rPr lang="en-US" sz="1700" b="0" i="0" kern="1200" baseline="0" dirty="0">
              <a:solidFill>
                <a:schemeClr val="tx1"/>
              </a:solidFill>
            </a:rPr>
            <a:t>. The point is that, aside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from any concerns with social justice, fair treatment simply makes good business sense for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GB" sz="1700" b="0" i="0" kern="1200" baseline="0" dirty="0">
              <a:solidFill>
                <a:schemeClr val="tx1"/>
              </a:solidFill>
            </a:rPr>
            <a:t>four main reasons.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121354"/>
        <a:ext cx="11730068" cy="1080812"/>
      </dsp:txXfrm>
    </dsp:sp>
    <dsp:sp modelId="{E7552956-6B28-404B-8226-6A17A07C0FE5}">
      <dsp:nvSpPr>
        <dsp:cNvPr id="0" name=""/>
        <dsp:cNvSpPr/>
      </dsp:nvSpPr>
      <dsp:spPr>
        <a:xfrm>
          <a:off x="0" y="1309596"/>
          <a:ext cx="11847006" cy="119775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1 </a:t>
          </a:r>
          <a:r>
            <a:rPr lang="en-US" sz="1700" b="0" i="1" kern="1200" baseline="0" dirty="0">
              <a:solidFill>
                <a:schemeClr val="tx1"/>
              </a:solidFill>
            </a:rPr>
            <a:t>It is a better use of human resources</a:t>
          </a:r>
          <a:r>
            <a:rPr lang="en-US" sz="1700" b="0" i="0" kern="1200" baseline="0" dirty="0">
              <a:solidFill>
                <a:schemeClr val="tx1"/>
              </a:solidFill>
            </a:rPr>
            <a:t>. By discriminating on the basis of sex, race/ethnicity,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disability, and so on, </a:t>
          </a:r>
          <a:r>
            <a:rPr lang="en-US" sz="1700" b="1" i="0" kern="1200" baseline="0" dirty="0">
              <a:solidFill>
                <a:schemeClr val="tx1"/>
              </a:solidFill>
            </a:rPr>
            <a:t>managers run the risk of neglecting or overlooking talented employees</a:t>
          </a:r>
          <a:r>
            <a:rPr lang="en-US" sz="1700" b="0" i="0" kern="1200" baseline="0" dirty="0">
              <a:solidFill>
                <a:schemeClr val="tx1"/>
              </a:solidFill>
            </a:rPr>
            <a:t>.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The consequence is that the </a:t>
          </a:r>
          <a:r>
            <a:rPr lang="en-US" sz="1700" b="0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0" i="0" kern="1200" baseline="0" dirty="0">
              <a:solidFill>
                <a:schemeClr val="tx1"/>
              </a:solidFill>
            </a:rPr>
            <a:t> fails to </a:t>
          </a:r>
          <a:r>
            <a:rPr lang="en-US" sz="1700" b="0" i="0" kern="1200" baseline="0" dirty="0" err="1">
              <a:solidFill>
                <a:schemeClr val="tx1"/>
              </a:solidFill>
            </a:rPr>
            <a:t>maximise</a:t>
          </a:r>
          <a:r>
            <a:rPr lang="en-US" sz="1700" b="0" i="0" kern="1200" baseline="0" dirty="0">
              <a:solidFill>
                <a:schemeClr val="tx1"/>
              </a:solidFill>
            </a:rPr>
            <a:t> its full human resource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potential and </a:t>
          </a:r>
          <a:r>
            <a:rPr lang="en-US" sz="1700" b="1" i="0" kern="1200" baseline="0" dirty="0">
              <a:solidFill>
                <a:schemeClr val="tx1"/>
              </a:solidFill>
            </a:rPr>
            <a:t>valuable resources are wasted </a:t>
          </a:r>
          <a:r>
            <a:rPr lang="en-US" sz="1700" b="0" i="0" kern="1200" baseline="0" dirty="0">
              <a:solidFill>
                <a:schemeClr val="tx1"/>
              </a:solidFill>
            </a:rPr>
            <a:t>through </a:t>
          </a:r>
          <a:r>
            <a:rPr lang="en-US" sz="1700" b="0" i="0" kern="1200" baseline="0" dirty="0" err="1">
              <a:solidFill>
                <a:schemeClr val="tx1"/>
              </a:solidFill>
            </a:rPr>
            <a:t>under-utilising</a:t>
          </a:r>
          <a:r>
            <a:rPr lang="en-US" sz="1700" b="0" i="0" kern="1200" baseline="0" dirty="0">
              <a:solidFill>
                <a:schemeClr val="tx1"/>
              </a:solidFill>
            </a:rPr>
            <a:t> the competences of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existing employees or </a:t>
          </a:r>
          <a:r>
            <a:rPr lang="en-US" sz="1700" b="1" i="0" kern="1200" baseline="0" dirty="0">
              <a:solidFill>
                <a:schemeClr val="tx1"/>
              </a:solidFill>
            </a:rPr>
            <a:t>losing disgruntled, talented staff to other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organisations</a:t>
          </a:r>
          <a:r>
            <a:rPr lang="en-US" sz="1700" b="0" i="0" kern="1200" baseline="0" dirty="0">
              <a:solidFill>
                <a:schemeClr val="tx1"/>
              </a:solidFill>
            </a:rPr>
            <a:t>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1368065"/>
        <a:ext cx="11730068" cy="1080812"/>
      </dsp:txXfrm>
    </dsp:sp>
    <dsp:sp modelId="{EF7164D1-4EA6-4E6C-9E2F-EC5CAECEF623}">
      <dsp:nvSpPr>
        <dsp:cNvPr id="0" name=""/>
        <dsp:cNvSpPr/>
      </dsp:nvSpPr>
      <dsp:spPr>
        <a:xfrm>
          <a:off x="0" y="2556307"/>
          <a:ext cx="11847006" cy="11977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2 </a:t>
          </a:r>
          <a:r>
            <a:rPr lang="en-US" sz="1700" b="0" i="1" kern="1200" baseline="0" dirty="0">
              <a:solidFill>
                <a:schemeClr val="tx1"/>
              </a:solidFill>
            </a:rPr>
            <a:t>It leads to a wider customer base</a:t>
          </a:r>
          <a:r>
            <a:rPr lang="en-US" sz="1700" b="0" i="0" kern="1200" baseline="0" dirty="0">
              <a:solidFill>
                <a:schemeClr val="tx1"/>
              </a:solidFill>
            </a:rPr>
            <a:t>. By broadening the diversity of the workforce, </a:t>
          </a:r>
          <a:r>
            <a:rPr lang="en-US" sz="1700" b="1" i="0" kern="1200" baseline="0" dirty="0">
              <a:solidFill>
                <a:schemeClr val="tx1"/>
              </a:solidFill>
            </a:rPr>
            <a:t>managers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might help the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1" i="0" kern="1200" baseline="0" dirty="0">
              <a:solidFill>
                <a:schemeClr val="tx1"/>
              </a:solidFill>
            </a:rPr>
            <a:t> to appeal to a greater range of customers</a:t>
          </a:r>
          <a:r>
            <a:rPr lang="en-US" sz="1700" b="0" i="0" kern="1200" baseline="0" dirty="0">
              <a:solidFill>
                <a:schemeClr val="tx1"/>
              </a:solidFill>
            </a:rPr>
            <a:t>. This might be particularly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important where face-to-face service delivery is a central part of the business and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requires an understanding of the diverse needs of customers.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2614776"/>
        <a:ext cx="11730068" cy="1080812"/>
      </dsp:txXfrm>
    </dsp:sp>
    <dsp:sp modelId="{BC6440FE-71EF-4FFA-8259-00B5CFA8D900}">
      <dsp:nvSpPr>
        <dsp:cNvPr id="0" name=""/>
        <dsp:cNvSpPr/>
      </dsp:nvSpPr>
      <dsp:spPr>
        <a:xfrm>
          <a:off x="0" y="3803017"/>
          <a:ext cx="11847006" cy="119775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3 </a:t>
          </a:r>
          <a:r>
            <a:rPr lang="en-US" sz="1700" b="0" i="1" kern="1200" baseline="0" dirty="0">
              <a:solidFill>
                <a:schemeClr val="tx1"/>
              </a:solidFill>
            </a:rPr>
            <a:t>It creates a wider pool of </a:t>
          </a:r>
          <a:r>
            <a:rPr lang="en-US" sz="1700" b="0" i="1" kern="1200" baseline="0" dirty="0" err="1">
              <a:solidFill>
                <a:schemeClr val="tx1"/>
              </a:solidFill>
            </a:rPr>
            <a:t>labour</a:t>
          </a:r>
          <a:r>
            <a:rPr lang="en-US" sz="1700" b="0" i="1" kern="1200" baseline="0" dirty="0">
              <a:solidFill>
                <a:schemeClr val="tx1"/>
              </a:solidFill>
            </a:rPr>
            <a:t> for recruitment</a:t>
          </a:r>
          <a:r>
            <a:rPr lang="en-US" sz="1700" b="0" i="0" kern="1200" baseline="0" dirty="0">
              <a:solidFill>
                <a:schemeClr val="tx1"/>
              </a:solidFill>
            </a:rPr>
            <a:t>. </a:t>
          </a:r>
          <a:r>
            <a:rPr lang="en-US" sz="1700" b="1" i="0" kern="1200" baseline="0" dirty="0">
              <a:solidFill>
                <a:schemeClr val="tx1"/>
              </a:solidFill>
            </a:rPr>
            <a:t>By being more open-minded about the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people they could employ for various jobs</a:t>
          </a:r>
          <a:r>
            <a:rPr lang="en-US" sz="1700" b="0" i="0" kern="1200" baseline="0" dirty="0">
              <a:solidFill>
                <a:schemeClr val="tx1"/>
              </a:solidFill>
            </a:rPr>
            <a:t>, </a:t>
          </a:r>
          <a:r>
            <a:rPr lang="en-US" sz="1700" b="1" i="0" kern="1200" baseline="0" dirty="0">
              <a:solidFill>
                <a:schemeClr val="tx1"/>
              </a:solidFill>
            </a:rPr>
            <a:t>managers will have a wider pool of talent from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which to recruit</a:t>
          </a:r>
          <a:r>
            <a:rPr lang="en-US" sz="1700" b="0" i="0" kern="1200" baseline="0" dirty="0">
              <a:solidFill>
                <a:schemeClr val="tx1"/>
              </a:solidFill>
            </a:rPr>
            <a:t>. This is particularly important when an </a:t>
          </a:r>
          <a:r>
            <a:rPr lang="en-US" sz="1700" b="0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0" i="0" kern="1200" baseline="0" dirty="0">
              <a:solidFill>
                <a:schemeClr val="tx1"/>
              </a:solidFill>
            </a:rPr>
            <a:t> is attempting to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secure scarce resources, such as employees with specific skills or experience.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3861486"/>
        <a:ext cx="11730068" cy="1080812"/>
      </dsp:txXfrm>
    </dsp:sp>
    <dsp:sp modelId="{AD080F8F-2345-4068-B6AB-D1C0CD6882C0}">
      <dsp:nvSpPr>
        <dsp:cNvPr id="0" name=""/>
        <dsp:cNvSpPr/>
      </dsp:nvSpPr>
      <dsp:spPr>
        <a:xfrm>
          <a:off x="0" y="5049728"/>
          <a:ext cx="11847006" cy="11977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baseline="0" dirty="0">
              <a:solidFill>
                <a:schemeClr val="tx1"/>
              </a:solidFill>
            </a:rPr>
            <a:t>4 </a:t>
          </a:r>
          <a:r>
            <a:rPr lang="en-US" sz="1700" b="0" i="1" kern="1200" baseline="0" dirty="0">
              <a:solidFill>
                <a:schemeClr val="tx1"/>
              </a:solidFill>
            </a:rPr>
            <a:t>It leads to a positive company image</a:t>
          </a:r>
          <a:r>
            <a:rPr lang="en-US" sz="1700" b="0" i="0" kern="1200" baseline="0" dirty="0">
              <a:solidFill>
                <a:schemeClr val="tx1"/>
              </a:solidFill>
            </a:rPr>
            <a:t>. By having a clear statement of the </a:t>
          </a:r>
          <a:r>
            <a:rPr lang="en-US" sz="1700" b="0" i="0" kern="1200" baseline="0" dirty="0" err="1">
              <a:solidFill>
                <a:schemeClr val="tx1"/>
              </a:solidFill>
            </a:rPr>
            <a:t>organisation’s</a:t>
          </a:r>
          <a:r>
            <a:rPr lang="en-US" sz="1700" b="0" i="0" kern="1200" baseline="0" dirty="0">
              <a:solidFill>
                <a:schemeClr val="tx1"/>
              </a:solidFill>
            </a:rPr>
            <a:t> commitment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to fair treatment, backed by meaningful practices that result in a diverse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workforce, </a:t>
          </a:r>
          <a:r>
            <a:rPr lang="en-US" sz="1700" b="1" i="0" kern="1200" baseline="0" dirty="0">
              <a:solidFill>
                <a:schemeClr val="tx1"/>
              </a:solidFill>
            </a:rPr>
            <a:t>managers will be able to project a positive image of the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1" i="0" kern="1200" baseline="0" dirty="0">
              <a:solidFill>
                <a:schemeClr val="tx1"/>
              </a:solidFill>
            </a:rPr>
            <a:t> to customers,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suppliers and potential employees. </a:t>
          </a:r>
          <a:r>
            <a:rPr lang="en-US" sz="1700" b="0" i="0" kern="1200" baseline="0" dirty="0">
              <a:solidFill>
                <a:schemeClr val="tx1"/>
              </a:solidFill>
            </a:rPr>
            <a:t>In terms of employees, </a:t>
          </a:r>
          <a:r>
            <a:rPr lang="en-US" sz="1700" b="1" i="0" kern="1200" baseline="0" dirty="0">
              <a:solidFill>
                <a:schemeClr val="tx1"/>
              </a:solidFill>
            </a:rPr>
            <a:t>the </a:t>
          </a:r>
          <a:r>
            <a:rPr lang="en-US" sz="1700" b="1" i="0" kern="1200" baseline="0" dirty="0" err="1">
              <a:solidFill>
                <a:schemeClr val="tx1"/>
              </a:solidFill>
            </a:rPr>
            <a:t>organisation</a:t>
          </a:r>
          <a:r>
            <a:rPr lang="en-US" sz="1700" b="1" i="0" kern="1200" baseline="0" dirty="0">
              <a:solidFill>
                <a:schemeClr val="tx1"/>
              </a:solidFill>
            </a:rPr>
            <a:t> will be</a:t>
          </a:r>
          <a:r>
            <a:rPr lang="pl-PL" sz="1700" b="1" i="0" kern="1200" baseline="0" dirty="0">
              <a:solidFill>
                <a:schemeClr val="tx1"/>
              </a:solidFill>
            </a:rPr>
            <a:t> </a:t>
          </a:r>
          <a:r>
            <a:rPr lang="en-US" sz="1700" b="1" i="0" kern="1200" baseline="0" dirty="0">
              <a:solidFill>
                <a:schemeClr val="tx1"/>
              </a:solidFill>
            </a:rPr>
            <a:t>perceived as good to work for because it values ability and talent</a:t>
          </a:r>
          <a:r>
            <a:rPr lang="en-US" sz="1700" b="0" i="0" kern="1200" baseline="0" dirty="0">
              <a:solidFill>
                <a:schemeClr val="tx1"/>
              </a:solidFill>
            </a:rPr>
            <a:t>, and so is more likely to</a:t>
          </a:r>
          <a:r>
            <a:rPr lang="pl-PL" sz="1700" b="0" i="0" kern="1200" baseline="0" dirty="0">
              <a:solidFill>
                <a:schemeClr val="tx1"/>
              </a:solidFill>
            </a:rPr>
            <a:t> </a:t>
          </a:r>
          <a:r>
            <a:rPr lang="en-US" sz="1700" b="0" i="0" kern="1200" baseline="0" dirty="0">
              <a:solidFill>
                <a:schemeClr val="tx1"/>
              </a:solidFill>
            </a:rPr>
            <a:t>attract and retain high-</a:t>
          </a:r>
          <a:r>
            <a:rPr lang="en-US" sz="1700" b="0" i="0" kern="1200" baseline="0" dirty="0" err="1">
              <a:solidFill>
                <a:schemeClr val="tx1"/>
              </a:solidFill>
            </a:rPr>
            <a:t>calibre</a:t>
          </a:r>
          <a:r>
            <a:rPr lang="en-US" sz="1700" b="0" i="0" kern="1200" baseline="0" dirty="0">
              <a:solidFill>
                <a:schemeClr val="tx1"/>
              </a:solidFill>
            </a:rPr>
            <a:t> people.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8469" y="5108197"/>
        <a:ext cx="11730068" cy="1080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F7910-FAFE-41FC-8CBF-8103298CAF01}">
      <dsp:nvSpPr>
        <dsp:cNvPr id="0" name=""/>
        <dsp:cNvSpPr/>
      </dsp:nvSpPr>
      <dsp:spPr>
        <a:xfrm>
          <a:off x="0" y="416709"/>
          <a:ext cx="10515600" cy="1141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The first of these is that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they are sometimes not worth the paper they are written on. Just because an </a:t>
          </a:r>
          <a:r>
            <a:rPr lang="en-US" sz="1600" kern="1200" dirty="0" err="1">
              <a:solidFill>
                <a:schemeClr val="tx1"/>
              </a:solidFill>
            </a:rPr>
            <a:t>organisation</a:t>
          </a:r>
          <a:r>
            <a:rPr lang="en-US" sz="1600" kern="1200" dirty="0">
              <a:solidFill>
                <a:schemeClr val="tx1"/>
              </a:solidFill>
            </a:rPr>
            <a:t> has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a policy, it does not mean that the policy is effective. Indeed, it might be argued that in some </a:t>
          </a:r>
          <a:r>
            <a:rPr lang="en-US" sz="1600" kern="1200" dirty="0" err="1">
              <a:solidFill>
                <a:schemeClr val="tx1"/>
              </a:solidFill>
            </a:rPr>
            <a:t>organisations</a:t>
          </a:r>
          <a:r>
            <a:rPr lang="en-US" sz="1600" kern="1200" dirty="0">
              <a:solidFill>
                <a:schemeClr val="tx1"/>
              </a:solidFill>
            </a:rPr>
            <a:t> managers want to present the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positive image of being aware of equality concerns, but do not wish to introduce procedures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or initiatives that might (in their opinion) constrain or limit their decisions about who to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appoint, train, promote and so on.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5744" y="472453"/>
        <a:ext cx="10404112" cy="1030432"/>
      </dsp:txXfrm>
    </dsp:sp>
    <dsp:sp modelId="{B89932B6-B6E8-4168-830A-9B66D3242CBD}">
      <dsp:nvSpPr>
        <dsp:cNvPr id="0" name=""/>
        <dsp:cNvSpPr/>
      </dsp:nvSpPr>
      <dsp:spPr>
        <a:xfrm>
          <a:off x="0" y="1604709"/>
          <a:ext cx="10515600" cy="11419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 second criticism is that formal policies do not prevent managers from finding ways of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evading or distorting the procedures. 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5744" y="1660453"/>
        <a:ext cx="10404112" cy="1030432"/>
      </dsp:txXfrm>
    </dsp:sp>
    <dsp:sp modelId="{74536DEC-2823-4F1F-BE1B-65CAD6B7EAE5}">
      <dsp:nvSpPr>
        <dsp:cNvPr id="0" name=""/>
        <dsp:cNvSpPr/>
      </dsp:nvSpPr>
      <dsp:spPr>
        <a:xfrm>
          <a:off x="0" y="2792709"/>
          <a:ext cx="10515600" cy="11419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 third criticism is that even where managers are working within the procedures, there is a</a:t>
          </a:r>
          <a:r>
            <a:rPr lang="pl-PL" sz="1600" kern="1200" dirty="0">
              <a:solidFill>
                <a:schemeClr val="tx1"/>
              </a:solidFill>
            </a:rPr>
            <a:t> </a:t>
          </a:r>
          <a:r>
            <a:rPr lang="en-US" sz="1600" kern="1200" dirty="0">
              <a:solidFill>
                <a:schemeClr val="tx1"/>
              </a:solidFill>
            </a:rPr>
            <a:t>huge amount of informal practice and discretion that means unfair treatment can persist. 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5744" y="2848453"/>
        <a:ext cx="10404112" cy="103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8F852-3D12-4A34-90D7-82D01EEC6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3653FD-0CBD-422C-95FC-5D83E23CA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412B78-97AA-4935-85CC-F027FDBB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A9FD08-7E0D-427F-B6F0-9D8EFD5EA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266503-B3BF-4410-906E-FA154858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32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0BAE8-A156-4B48-89CD-A77EE1C0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086002F-2BAD-41B6-82CA-4F748F19A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B26014-A998-4E58-A856-AAD3589B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74B4E3-FE2B-4F1B-B830-1318AAAC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DDF311-3A9B-4E8D-9710-09DCE1DE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6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56D1082-6A92-4B58-8CD6-781ABF437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3D6ED23-D2E0-4463-A6DC-FCC77E49C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94C41F-80D7-47FC-A27C-A0A4396E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FCA3E0-7378-4DEB-9037-5DF01970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FD3E9E-2806-46DD-89A9-475A1DBF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59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0AC6CD-C9BA-45CF-9DB9-3FBA200F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378F8-7811-48C7-9E1A-7C793F8F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BAACFF-5F98-40A2-8A11-3FC47F91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D1A76B-E584-4401-A2EE-585A1616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605B1E-085E-46D1-AC9F-38E1D408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1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55CF9F-9BA3-4742-ACEB-CDD4F341E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51A3C7-6A2E-4C0A-9D4D-69397612B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CC84A5-7D05-4331-9E7F-F703589B5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A05A13-BCC7-49A3-BD74-8123BCC4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6C6B11-27CF-4603-9A10-5B220A05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97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54E864-35AC-4CDB-A579-3C7249373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FFC8D2-30DF-4D78-8C63-CB8756C07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E960DB-8861-4D8E-8ED2-5132181DD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4CADD2-E4B7-4268-ABA0-7F015162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D7B4E1-50BC-45AA-A549-BE3077E2D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277381-B0E7-4358-B30B-C2988806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7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6D5A4-F874-4229-9060-D94D246FA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06CBB9-0F6B-49D0-A9B7-E43DB0A24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8B34EFC-DD3A-4B2C-9493-5C3C89801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E73F1AC-C4BE-49C8-8399-3BF81F353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5FF22C3-1F87-4013-8083-70EC4D4DA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ED734D0-8AB2-42D1-BD4D-61624A9C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11F429E-BEE0-449F-BB8E-8F4E48CC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39E12F1-1A58-4739-94F7-DB733A66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1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7099FD-D902-45F3-BC2F-442330A0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13FDF5B-4E54-407F-A541-9C67163F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034EAC-36EB-4CE7-A6CC-9FEB1B211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6F8E59B-CB73-4738-8CC6-9E776E5C8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4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2E3A830-DBBC-4C95-A4CC-EE3A4222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E2203E6-0020-4B74-95BB-4F1C5D14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58A407-05AE-4B5F-BFB3-07D8269C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9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CFFCB9-1953-4E1B-A101-A7C12294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29FD07-089B-4D58-9201-8555C3251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CEA80D-006D-4BFD-A57C-D49F7A2CC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948E7C4-7959-4887-B2BB-48859441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18A7F7-8454-4815-940A-6E6107DA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4292498-578C-4345-8F41-F13F34D9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92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2EAF7-6931-4543-897D-3BE181A5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6F71108-BFAE-49DA-AB4F-8B72B0537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1F977B-5BDB-4B34-AA24-F2C54DA3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BFD50F-D34A-4B49-8D67-570E9A49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37206AB-6B1D-4525-8230-850E7ABB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90B3A88-2A6E-4D3E-9025-BB7B0498A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2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D022F69-A3BE-485E-9219-B34090F63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65A99F-829F-47C0-A2B5-A166EFAA5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28C277-C7B7-4CCB-B5BF-93C69CF29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51AEE-A8D4-428D-90C5-0FDA8B79A632}" type="datetimeFigureOut">
              <a:rPr lang="en-GB" smtClean="0"/>
              <a:t>29/05/2022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FF669B-8FB9-437F-AA56-C8F66097D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14602B-C1C2-4053-A0DA-78CDFAD11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CF0A-CC16-4CDF-890F-8F50785CC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71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highway-signs/d/discrimination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dFw_i03V0A" TargetMode="External"/><Relationship Id="rId2" Type="http://schemas.openxmlformats.org/officeDocument/2006/relationships/hyperlink" Target="https://www.youtube.com/watch?v=Sc-Ck2h_r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s://www.voicesonthesquare.com/essays/2013/10/29/gender-prison-reid-senate-consider-enda" TargetMode="Externa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ofthoughts.com/2014/02/15/guest-post-how-to-end-discrimination-at-the-workplace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2242D8-11AA-4E20-9533-1E6473346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5602"/>
            <a:ext cx="9144000" cy="2387600"/>
          </a:xfrm>
        </p:spPr>
        <p:txBody>
          <a:bodyPr/>
          <a:lstStyle/>
          <a:p>
            <a:r>
              <a:rPr lang="pl-PL" dirty="0"/>
              <a:t>Human Resource Management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9C8A4E5-422D-4BEF-A093-FB787217A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4435" y="6405528"/>
            <a:ext cx="9144000" cy="1655762"/>
          </a:xfrm>
        </p:spPr>
        <p:txBody>
          <a:bodyPr/>
          <a:lstStyle/>
          <a:p>
            <a:r>
              <a:rPr lang="pl-PL" dirty="0"/>
              <a:t>Karina Pilarz M.A.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7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FD9FB-B879-4756-B9D7-C9EAC96B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6350A8-614E-4219-A4FE-7485E4EFC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b="0" i="0" u="none" strike="noStrike" baseline="0" dirty="0"/>
              <a:t>As </a:t>
            </a:r>
            <a:r>
              <a:rPr lang="pl-PL" sz="3200" b="0" i="0" u="none" strike="noStrike" baseline="0" dirty="0"/>
              <a:t>we </a:t>
            </a:r>
            <a:r>
              <a:rPr lang="pl-PL" sz="3200" b="0" i="0" u="none" strike="noStrike" baseline="0" dirty="0" err="1"/>
              <a:t>can</a:t>
            </a:r>
            <a:r>
              <a:rPr lang="pl-PL" sz="3200" b="0" i="0" u="none" strike="noStrike" baseline="0" dirty="0"/>
              <a:t> </a:t>
            </a:r>
            <a:r>
              <a:rPr lang="pl-PL" sz="3200" b="0" i="0" u="none" strike="noStrike" baseline="0" dirty="0" err="1"/>
              <a:t>see</a:t>
            </a:r>
            <a:r>
              <a:rPr lang="en-US" sz="3200" b="0" i="0" u="none" strike="noStrike" baseline="0" dirty="0"/>
              <a:t>, the two sets of arguments are not necessarily mutually exclusive.</a:t>
            </a:r>
          </a:p>
          <a:p>
            <a:pPr marL="0" indent="0" algn="just">
              <a:buNone/>
            </a:pPr>
            <a:r>
              <a:rPr lang="en-US" sz="3200" b="0" i="0" u="none" strike="noStrike" baseline="0" dirty="0"/>
              <a:t>Indeed, </a:t>
            </a:r>
            <a:r>
              <a:rPr lang="en-US" sz="3200" b="1" i="0" u="none" strike="noStrike" baseline="0" dirty="0">
                <a:solidFill>
                  <a:srgbClr val="7030A0"/>
                </a:solidFill>
              </a:rPr>
              <a:t>it is feasible and practical for managers to use both sets to justify equality or diversity</a:t>
            </a:r>
            <a:r>
              <a:rPr lang="pl-PL" sz="3200" b="1" i="0" u="none" strike="noStrike" baseline="0" dirty="0">
                <a:solidFill>
                  <a:srgbClr val="7030A0"/>
                </a:solidFill>
              </a:rPr>
              <a:t> </a:t>
            </a:r>
            <a:r>
              <a:rPr lang="en-US" sz="3200" b="1" i="0" u="none" strike="noStrike" baseline="0" dirty="0">
                <a:solidFill>
                  <a:srgbClr val="7030A0"/>
                </a:solidFill>
              </a:rPr>
              <a:t>initiatives in their </a:t>
            </a:r>
            <a:r>
              <a:rPr lang="en-US" sz="3200" b="1" i="0" u="none" strike="noStrike" baseline="0" dirty="0" err="1">
                <a:solidFill>
                  <a:srgbClr val="7030A0"/>
                </a:solidFill>
              </a:rPr>
              <a:t>organisations</a:t>
            </a:r>
            <a:r>
              <a:rPr lang="en-US" sz="3200" b="0" i="0" u="none" strike="noStrike" baseline="0" dirty="0"/>
              <a:t>. It reflects a pragmatic </a:t>
            </a:r>
            <a:r>
              <a:rPr lang="en-US" sz="3200" b="0" i="0" u="none" strike="noStrike" baseline="0" dirty="0" err="1"/>
              <a:t>realisation</a:t>
            </a:r>
            <a:r>
              <a:rPr lang="en-US" sz="3200" b="0" i="0" u="none" strike="noStrike" baseline="0" dirty="0"/>
              <a:t> that by stressing both arguments</a:t>
            </a:r>
            <a:r>
              <a:rPr lang="pl-PL" sz="3200" b="0" i="0" u="none" strike="noStrike" baseline="0" dirty="0"/>
              <a:t> </a:t>
            </a:r>
            <a:r>
              <a:rPr lang="en-US" sz="3200" b="0" i="0" u="none" strike="noStrike" baseline="0" dirty="0"/>
              <a:t>there is more chance of gaining commitment to equality and diversity from a wider</a:t>
            </a:r>
            <a:r>
              <a:rPr lang="pl-PL" sz="3200" b="0" i="0" u="none" strike="noStrike" baseline="0" dirty="0"/>
              <a:t> </a:t>
            </a:r>
            <a:r>
              <a:rPr lang="en-US" sz="3200" b="0" i="0" u="none" strike="noStrike" baseline="0" dirty="0"/>
              <a:t>group of people.</a:t>
            </a:r>
            <a:endParaRPr lang="pl-PL" sz="3200" b="0" i="0" u="none" strike="noStrike" baseline="0" dirty="0"/>
          </a:p>
          <a:p>
            <a:pPr marL="0" indent="0" algn="just">
              <a:buNone/>
            </a:pPr>
            <a:r>
              <a:rPr lang="en-US" sz="32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Whether a manager is committed to equality because of justice or business</a:t>
            </a:r>
            <a:r>
              <a:rPr lang="pl-PL" sz="32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sense reasons does not really matter – it is the fact he or she is committed that counts.</a:t>
            </a:r>
            <a:endParaRPr lang="en-GB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2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F6DD17-5E0B-4C6A-A33B-39AE2255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Equality</a:t>
            </a:r>
            <a:r>
              <a:rPr lang="pl-PL" b="1" dirty="0"/>
              <a:t> and </a:t>
            </a:r>
            <a:r>
              <a:rPr lang="pl-PL" b="1" dirty="0" err="1"/>
              <a:t>diversity</a:t>
            </a:r>
            <a:r>
              <a:rPr lang="pl-PL" b="1" dirty="0"/>
              <a:t> </a:t>
            </a:r>
            <a:r>
              <a:rPr lang="pl-PL" b="1" dirty="0" err="1"/>
              <a:t>policies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B8F70A-4BA4-4EB1-9D5B-46A912546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b="0" i="0" u="none" strike="noStrike" baseline="0" dirty="0">
                <a:latin typeface="Minion-Regular"/>
              </a:rPr>
              <a:t>If the issue of disadvantage is to be addressed in a systemic and consistent way within an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 err="1">
                <a:latin typeface="Minion-Regular"/>
              </a:rPr>
              <a:t>organisation</a:t>
            </a:r>
            <a:r>
              <a:rPr lang="en-US" sz="3200" b="0" i="0" u="none" strike="noStrike" baseline="0" dirty="0">
                <a:latin typeface="Minion-Regular"/>
              </a:rPr>
              <a:t>, then it is advantageous to have an overall policy that guides decision making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and action. Increasingly such policies are being created, although the terminology differs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from </a:t>
            </a:r>
            <a:r>
              <a:rPr lang="en-US" sz="3200" b="0" i="0" u="none" strike="noStrike" baseline="0" dirty="0" err="1">
                <a:latin typeface="Minion-Regular"/>
              </a:rPr>
              <a:t>organisation</a:t>
            </a:r>
            <a:r>
              <a:rPr lang="en-US" sz="3200" b="0" i="0" u="none" strike="noStrike" baseline="0" dirty="0">
                <a:latin typeface="Minion-Regular"/>
              </a:rPr>
              <a:t> to </a:t>
            </a:r>
            <a:r>
              <a:rPr lang="en-US" sz="3200" b="0" i="0" u="none" strike="noStrike" baseline="0" dirty="0" err="1">
                <a:latin typeface="Minion-Regular"/>
              </a:rPr>
              <a:t>organisation</a:t>
            </a:r>
            <a:r>
              <a:rPr lang="en-US" sz="3200" b="0" i="0" u="none" strike="noStrike" baseline="0" dirty="0">
                <a:latin typeface="Minion-Regular"/>
              </a:rPr>
              <a:t>: some call them </a:t>
            </a:r>
            <a:r>
              <a:rPr lang="en-US" sz="3200" b="1" i="0" u="none" strike="noStrike" baseline="0" dirty="0">
                <a:solidFill>
                  <a:srgbClr val="00B050"/>
                </a:solidFill>
                <a:latin typeface="Minion-Regular"/>
              </a:rPr>
              <a:t>equal opportunity policies</a:t>
            </a:r>
            <a:r>
              <a:rPr lang="en-US" sz="3200" b="0" i="0" u="none" strike="noStrike" baseline="0" dirty="0">
                <a:latin typeface="Minion-Regular"/>
              </a:rPr>
              <a:t>, others </a:t>
            </a:r>
            <a:r>
              <a:rPr lang="en-US" sz="3200" b="1" i="0" u="none" strike="noStrike" baseline="0" dirty="0">
                <a:solidFill>
                  <a:srgbClr val="00B050"/>
                </a:solidFill>
                <a:latin typeface="Minion-Regular"/>
              </a:rPr>
              <a:t>diversity</a:t>
            </a:r>
            <a:r>
              <a:rPr lang="pl-PL" sz="3200" b="1" i="0" u="none" strike="noStrike" baseline="0" dirty="0">
                <a:solidFill>
                  <a:srgbClr val="00B050"/>
                </a:solidFill>
                <a:latin typeface="Minion-Regular"/>
              </a:rPr>
              <a:t> </a:t>
            </a:r>
            <a:r>
              <a:rPr lang="en-US" sz="3200" b="1" i="0" u="none" strike="noStrike" baseline="0" dirty="0">
                <a:solidFill>
                  <a:srgbClr val="00B050"/>
                </a:solidFill>
                <a:latin typeface="Minion-Regular"/>
              </a:rPr>
              <a:t>policies </a:t>
            </a:r>
            <a:r>
              <a:rPr lang="en-US" sz="3200" b="0" i="0" u="none" strike="noStrike" baseline="0" dirty="0">
                <a:latin typeface="Minion-Regular"/>
              </a:rPr>
              <a:t>and still others use both terms. The rationale for such policies can be based on a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mix of justice and business sense arguments</a:t>
            </a:r>
            <a:r>
              <a:rPr lang="pl-PL" sz="3200" b="0" i="0" u="none" strike="noStrike" baseline="0" dirty="0">
                <a:latin typeface="Minion-Regular"/>
              </a:rPr>
              <a:t>. </a:t>
            </a:r>
            <a:r>
              <a:rPr lang="en-US" sz="3200" b="0" i="0" u="none" strike="noStrike" baseline="0" dirty="0">
                <a:latin typeface="Minion-Regular"/>
              </a:rPr>
              <a:t>The form of these policies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>
                <a:latin typeface="Minion-Regular"/>
              </a:rPr>
              <a:t>varies between</a:t>
            </a:r>
            <a:r>
              <a:rPr lang="pl-PL" sz="3200" b="0" i="0" u="none" strike="noStrike" baseline="0" dirty="0">
                <a:latin typeface="Minion-Regular"/>
              </a:rPr>
              <a:t> </a:t>
            </a:r>
            <a:r>
              <a:rPr lang="en-US" sz="3200" b="0" i="0" u="none" strike="noStrike" baseline="0" dirty="0" err="1">
                <a:latin typeface="Minion-Regular"/>
              </a:rPr>
              <a:t>organisations</a:t>
            </a:r>
            <a:r>
              <a:rPr lang="pl-PL" sz="3200" dirty="0">
                <a:latin typeface="Minion-Regular"/>
              </a:rPr>
              <a:t>.</a:t>
            </a:r>
            <a:endParaRPr lang="en-US" sz="3200" b="0" i="0" u="none" strike="noStrike" baseline="0" dirty="0">
              <a:latin typeface="Minion-Regular"/>
            </a:endParaRPr>
          </a:p>
        </p:txBody>
      </p:sp>
    </p:spTree>
    <p:extLst>
      <p:ext uri="{BB962C8B-B14F-4D97-AF65-F5344CB8AC3E}">
        <p14:creationId xmlns:p14="http://schemas.microsoft.com/office/powerpoint/2010/main" val="528238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33EBB-CADE-4565-AFD9-7D41334C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C93258-6223-447C-B957-45C7359B6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51" y="1825625"/>
            <a:ext cx="11052349" cy="48464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1600" b="0" i="0" u="none" strike="noStrike" baseline="0" dirty="0"/>
              <a:t>The ten points that follow are from the website of the UK’s Commission for Racial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Equality (www.cre.gov.uk) and are typical of the recommended </a:t>
            </a:r>
            <a:r>
              <a:rPr lang="en-US" sz="1900" b="1" i="0" u="none" strike="noStrike" baseline="0" dirty="0">
                <a:solidFill>
                  <a:srgbClr val="FF5050"/>
                </a:solidFill>
              </a:rPr>
              <a:t>good practice that employers</a:t>
            </a:r>
            <a:r>
              <a:rPr lang="pl-PL" sz="1900" b="1" i="0" u="none" strike="noStrike" baseline="0" dirty="0">
                <a:solidFill>
                  <a:srgbClr val="FF5050"/>
                </a:solidFill>
              </a:rPr>
              <a:t> </a:t>
            </a:r>
            <a:r>
              <a:rPr lang="en-US" sz="1900" b="1" i="0" u="none" strike="noStrike" baseline="0" dirty="0">
                <a:solidFill>
                  <a:srgbClr val="FF5050"/>
                </a:solidFill>
              </a:rPr>
              <a:t>are encouraged to adopt</a:t>
            </a:r>
            <a:r>
              <a:rPr lang="en-US" sz="1600" b="0" i="0" u="none" strike="noStrike" baseline="0" dirty="0"/>
              <a:t>. The initiatives from 3 to 10 are often described as ‘positive action’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(or ‘affirmative action’) and </a:t>
            </a:r>
            <a:r>
              <a:rPr lang="en-US" sz="1600" b="0" i="0" u="none" strike="noStrike" baseline="0" dirty="0" err="1"/>
              <a:t>organisations</a:t>
            </a:r>
            <a:r>
              <a:rPr lang="en-US" sz="1600" b="0" i="0" u="none" strike="noStrike" baseline="0" dirty="0"/>
              <a:t> are encouraged to adopt some, if not all, of these.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1 </a:t>
            </a:r>
            <a:r>
              <a:rPr lang="en-US" sz="1600" b="0" i="0" u="none" strike="noStrike" baseline="0" dirty="0"/>
              <a:t>Develop an equal opportunities policy, covering recruitment, promotion and training.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2 </a:t>
            </a:r>
            <a:r>
              <a:rPr lang="en-US" sz="1600" b="0" i="0" u="none" strike="noStrike" baseline="0" dirty="0"/>
              <a:t>Set an action plan, with targets, so that you and your staff have a clear idea of what can be</a:t>
            </a:r>
            <a:r>
              <a:rPr lang="pl-PL" sz="1600" b="0" i="0" u="none" strike="noStrike" baseline="0" dirty="0"/>
              <a:t> </a:t>
            </a:r>
            <a:r>
              <a:rPr lang="en-GB" sz="1600" b="0" i="0" u="none" strike="noStrike" baseline="0" dirty="0"/>
              <a:t>achieved and by when.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3 </a:t>
            </a:r>
            <a:r>
              <a:rPr lang="en-US" sz="1600" b="0" i="0" u="none" strike="noStrike" baseline="0" dirty="0"/>
              <a:t>Provide training for all people, including managers, throughout your </a:t>
            </a:r>
            <a:r>
              <a:rPr lang="en-US" sz="1600" b="0" i="0" u="none" strike="noStrike" baseline="0" dirty="0" err="1"/>
              <a:t>organisation</a:t>
            </a:r>
            <a:r>
              <a:rPr lang="en-US" sz="1600" b="0" i="0" u="none" strike="noStrike" baseline="0" dirty="0"/>
              <a:t>, to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ensure they understand the importance of equal opportunities. Provide additional training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for staff who recruit, select and train your employees.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4 </a:t>
            </a:r>
            <a:r>
              <a:rPr lang="en-US" sz="1600" b="0" i="0" u="none" strike="noStrike" baseline="0" dirty="0"/>
              <a:t>Assess the present position to establish your starting point, and monitor progress in</a:t>
            </a:r>
            <a:r>
              <a:rPr lang="pl-PL" sz="1600" b="0" i="0" u="none" strike="noStrike" baseline="0" dirty="0"/>
              <a:t> </a:t>
            </a:r>
            <a:r>
              <a:rPr lang="en-GB" sz="1600" b="0" i="0" u="none" strike="noStrike" baseline="0" dirty="0"/>
              <a:t>achieving your objectives.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5 </a:t>
            </a:r>
            <a:r>
              <a:rPr lang="en-US" sz="1600" b="0" i="0" u="none" strike="noStrike" baseline="0" dirty="0"/>
              <a:t>Review recruitment, selection, promotion and training procedures regularly, to ensure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that you are delivering on your policy.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6 </a:t>
            </a:r>
            <a:r>
              <a:rPr lang="en-US" sz="1600" b="0" i="0" u="none" strike="noStrike" baseline="0" dirty="0"/>
              <a:t>Draw up clear and justifiable job criteria, which are demonstrably objective and </a:t>
            </a:r>
            <a:r>
              <a:rPr lang="en-US" sz="1600" b="0" i="0" u="none" strike="noStrike" baseline="0" dirty="0" err="1"/>
              <a:t>jobrelated</a:t>
            </a:r>
            <a:r>
              <a:rPr lang="en-US" sz="1600" b="0" i="0" u="none" strike="noStrike" baseline="0" dirty="0"/>
              <a:t>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7 </a:t>
            </a:r>
            <a:r>
              <a:rPr lang="en-US" sz="1600" b="0" i="0" u="none" strike="noStrike" baseline="0" dirty="0"/>
              <a:t>Offer pre-employment training, where appropriate, to prepare potential job applicants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for selection tests and interviews; consider positive action training to help ethnic minority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employees to apply for jobs in areas where they are under-represented.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8 </a:t>
            </a:r>
            <a:r>
              <a:rPr lang="en-US" sz="1600" b="0" i="0" u="none" strike="noStrike" baseline="0" dirty="0"/>
              <a:t>Consider your </a:t>
            </a:r>
            <a:r>
              <a:rPr lang="en-US" sz="1600" b="0" i="0" u="none" strike="noStrike" baseline="0" dirty="0" err="1"/>
              <a:t>organisation’s</a:t>
            </a:r>
            <a:r>
              <a:rPr lang="en-US" sz="1600" b="0" i="0" u="none" strike="noStrike" baseline="0" dirty="0"/>
              <a:t> image: do you encourage applications from under-represented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groups and feature women, ethnic minority staff and people with disabilities in recruitment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literature, or could you be seen as an employer who is indifferent to these groups?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9 </a:t>
            </a:r>
            <a:r>
              <a:rPr lang="en-US" sz="1600" b="0" i="0" u="none" strike="noStrike" baseline="0" dirty="0"/>
              <a:t>Consider flexible working, career breaks, providing childcare facilities, and so on, to help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women in particular meet domestic responsibilities and pursue their occupations; and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consider providing special equipment and assistance to help people with disabilities.</a:t>
            </a:r>
          </a:p>
          <a:p>
            <a:pPr marL="0" indent="0" algn="just">
              <a:buNone/>
            </a:pPr>
            <a:r>
              <a:rPr lang="en-US" sz="1600" b="1" i="0" u="none" strike="noStrike" baseline="0" dirty="0"/>
              <a:t>10 </a:t>
            </a:r>
            <a:r>
              <a:rPr lang="en-US" sz="1600" b="0" i="0" u="none" strike="noStrike" baseline="0" dirty="0"/>
              <a:t>Develop links with local community groups, </a:t>
            </a:r>
            <a:r>
              <a:rPr lang="en-US" sz="1600" b="0" i="0" u="none" strike="noStrike" baseline="0" dirty="0" err="1"/>
              <a:t>organisations</a:t>
            </a:r>
            <a:r>
              <a:rPr lang="en-US" sz="1600" b="0" i="0" u="none" strike="noStrike" baseline="0" dirty="0"/>
              <a:t> and schools, in order to reach</a:t>
            </a:r>
            <a:r>
              <a:rPr lang="pl-PL" sz="1600" b="0" i="0" u="none" strike="noStrike" baseline="0" dirty="0"/>
              <a:t> </a:t>
            </a:r>
            <a:r>
              <a:rPr lang="en-US" sz="1600" b="0" i="0" u="none" strike="noStrike" baseline="0" dirty="0"/>
              <a:t>a wider pool of potential applicants.</a:t>
            </a:r>
          </a:p>
        </p:txBody>
      </p:sp>
    </p:spTree>
    <p:extLst>
      <p:ext uri="{BB962C8B-B14F-4D97-AF65-F5344CB8AC3E}">
        <p14:creationId xmlns:p14="http://schemas.microsoft.com/office/powerpoint/2010/main" val="712557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9481B27D-9030-40A3-A1D7-93D6366DE985}"/>
              </a:ext>
            </a:extLst>
          </p:cNvPr>
          <p:cNvSpPr/>
          <p:nvPr/>
        </p:nvSpPr>
        <p:spPr>
          <a:xfrm>
            <a:off x="838200" y="2863780"/>
            <a:ext cx="10515600" cy="2954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0961FBA-3756-4FD2-A8DE-D5937E6E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2DEFD2-FD27-4EF1-8477-AF0231BD8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/>
              <a:t>To ensure the effectiveness of equal and diversity policies, the </a:t>
            </a:r>
            <a:r>
              <a:rPr lang="en-US" sz="2400" b="0" i="0" u="none" strike="noStrike" baseline="0" dirty="0" err="1"/>
              <a:t>organisation</a:t>
            </a:r>
            <a:r>
              <a:rPr lang="en-US" sz="2400" b="0" i="0" u="none" strike="noStrike" baseline="0" dirty="0"/>
              <a:t> needs to adopt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positive action initiatives and ensure monitoring takes place. These two components are a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feature of those </a:t>
            </a:r>
            <a:r>
              <a:rPr lang="en-US" sz="2400" b="0" i="0" u="none" strike="noStrike" baseline="0" dirty="0" err="1"/>
              <a:t>organisations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categorised</a:t>
            </a:r>
            <a:r>
              <a:rPr lang="en-US" sz="2400" b="0" i="0" u="none" strike="noStrike" baseline="0" dirty="0"/>
              <a:t> as ‘proactive’, so they need some elaboration.</a:t>
            </a:r>
          </a:p>
          <a:p>
            <a:pPr marL="0" indent="0" algn="just">
              <a:buNone/>
            </a:pPr>
            <a:r>
              <a:rPr lang="en-GB" sz="2400" b="1" i="0" u="none" strike="noStrike" baseline="0" dirty="0"/>
              <a:t>Positive action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/>
              <a:t>Positive action (sometimes called affirmative action) means one or more specific initiatives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designed to encourage under-represented groups to apply for jobs or promotion within the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 err="1"/>
              <a:t>organisation</a:t>
            </a:r>
            <a:r>
              <a:rPr lang="en-US" sz="2400" b="0" i="0" u="none" strike="noStrike" baseline="0" dirty="0"/>
              <a:t>. Positive action might also be concerned with making changes to working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arrangements to encourage the retention of employees by making the environment more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suited to the needs they have that differ from the majority of employees. It is important not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to confuse the term ‘positive action’ with ‘positive discrimination’. The latter means the preferential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treatment of a person because of their sex, ethnicity, age and so forth, and this is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unlawful under most discrimination law within Europe.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6286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A8E2362-8F8E-4880-9A29-A49430384AD8}"/>
              </a:ext>
            </a:extLst>
          </p:cNvPr>
          <p:cNvSpPr/>
          <p:nvPr/>
        </p:nvSpPr>
        <p:spPr>
          <a:xfrm>
            <a:off x="909376" y="1825625"/>
            <a:ext cx="10515600" cy="35200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B2FDCA-75FF-4125-912C-15253F56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5569E2-E503-44A4-BD28-1EA9ADC52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6399"/>
            <a:ext cx="10515600" cy="40768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i="0" u="none" strike="noStrike" baseline="0" dirty="0"/>
              <a:t>Monitoring</a:t>
            </a:r>
          </a:p>
          <a:p>
            <a:pPr marL="0" indent="0" algn="just">
              <a:buNone/>
            </a:pPr>
            <a:r>
              <a:rPr lang="en-US" b="0" i="0" u="none" strike="noStrike" baseline="0" dirty="0"/>
              <a:t>One of the key ways of helping to ensure the effectiveness of policies is through the use of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equality monitoring. This is a process of systematically collecting and </a:t>
            </a:r>
            <a:r>
              <a:rPr lang="en-US" b="0" i="0" u="none" strike="noStrike" baseline="0" dirty="0" err="1"/>
              <a:t>analysing</a:t>
            </a:r>
            <a:r>
              <a:rPr lang="en-US" b="0" i="0" u="none" strike="noStrike" baseline="0" dirty="0"/>
              <a:t> data on the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composition of the workforce, particularly with regard to recruitment and promotion. The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rationale behind monitoring is that it is impossible for managers to make an assessment of</a:t>
            </a:r>
            <a:r>
              <a:rPr lang="pl-PL" dirty="0"/>
              <a:t> </a:t>
            </a:r>
            <a:r>
              <a:rPr lang="en-US" b="0" i="0" u="none" strike="noStrike" baseline="0" dirty="0"/>
              <a:t>what action to take (if any) unless they are aware of the current situation.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09830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A762A9-0596-42EC-861F-874CAF9E3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Criticism</a:t>
            </a:r>
            <a:r>
              <a:rPr lang="pl-PL" dirty="0"/>
              <a:t> </a:t>
            </a:r>
            <a:r>
              <a:rPr lang="en-US" dirty="0"/>
              <a:t>of equal and diversity policies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E5CB8B5-5348-4342-9AA6-2269C88F25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770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2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89A15E-EEE0-4657-98F6-ECD1A18F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Institutional</a:t>
            </a:r>
            <a:r>
              <a:rPr lang="pl-PL" b="1" dirty="0"/>
              <a:t> </a:t>
            </a:r>
            <a:r>
              <a:rPr lang="pl-PL" b="1" dirty="0" err="1"/>
              <a:t>discrimination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E85BD-99D7-461D-92EF-5EC76C6AC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7" y="1825625"/>
            <a:ext cx="11273413" cy="483643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b="0" i="0" u="none" strike="noStrike" baseline="0" dirty="0"/>
              <a:t>One of key issues that managers must face is whether their </a:t>
            </a:r>
            <a:r>
              <a:rPr lang="en-US" sz="2000" b="0" i="0" u="none" strike="noStrike" baseline="0" dirty="0" err="1"/>
              <a:t>organisation</a:t>
            </a:r>
            <a:r>
              <a:rPr lang="en-US" sz="2000" b="0" i="0" u="none" strike="noStrike" baseline="0" dirty="0"/>
              <a:t> operates in ways that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are fundamentally discriminatory. This is sometimes referred to as institutional racism, institutional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sexism, institutional homophobia, and so on. The term means that rather than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discrimination being seen simply as the actions of individuals, it is deep-rooted in the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processes and culture of the </a:t>
            </a:r>
            <a:r>
              <a:rPr lang="en-US" sz="2000" b="0" i="0" u="none" strike="noStrike" baseline="0" dirty="0" err="1"/>
              <a:t>organisation</a:t>
            </a:r>
            <a:r>
              <a:rPr lang="en-US" sz="2000" b="0" i="0" u="none" strike="noStrike" baseline="0" dirty="0"/>
              <a:t>.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Examples of processes that are sometimes described as evidence of institutional discrimination</a:t>
            </a:r>
            <a:r>
              <a:rPr lang="pl-PL" sz="2000" b="0" i="0" u="none" strike="noStrike" baseline="0" dirty="0"/>
              <a:t> </a:t>
            </a:r>
            <a:r>
              <a:rPr lang="en-GB" sz="2000" b="0" i="0" u="none" strike="noStrike" baseline="0" dirty="0"/>
              <a:t>are:</a:t>
            </a:r>
          </a:p>
          <a:p>
            <a:pPr algn="just"/>
            <a:r>
              <a:rPr lang="en-GB" sz="2000" b="0" i="0" u="none" strike="noStrike" baseline="0" dirty="0"/>
              <a:t> Word-of-mouth methods for recruitment.</a:t>
            </a:r>
          </a:p>
          <a:p>
            <a:pPr algn="just"/>
            <a:r>
              <a:rPr lang="en-US" sz="2000" b="0" i="0" u="none" strike="noStrike" baseline="0" dirty="0"/>
              <a:t> Dress codes that prevent people </a:t>
            </a:r>
            <a:r>
              <a:rPr lang="en-US" sz="2000" b="0" i="0" u="none" strike="noStrike" baseline="0" dirty="0" err="1"/>
              <a:t>practising</a:t>
            </a:r>
            <a:r>
              <a:rPr lang="en-US" sz="2000" b="0" i="0" u="none" strike="noStrike" baseline="0" dirty="0"/>
              <a:t> their religious beliefs.</a:t>
            </a:r>
          </a:p>
          <a:p>
            <a:pPr algn="just"/>
            <a:r>
              <a:rPr lang="en-US" sz="2000" b="0" i="0" u="none" strike="noStrike" baseline="0" dirty="0"/>
              <a:t> Promotions based on informal recommendations, rather than open competition.</a:t>
            </a:r>
          </a:p>
          <a:p>
            <a:pPr algn="just"/>
            <a:r>
              <a:rPr lang="en-US" sz="2000" b="0" i="0" u="none" strike="noStrike" baseline="0" dirty="0"/>
              <a:t> Informal assessments rather than formal appraisals.</a:t>
            </a:r>
          </a:p>
          <a:p>
            <a:pPr algn="just"/>
            <a:r>
              <a:rPr lang="en-GB" sz="2000" b="0" i="0" u="none" strike="noStrike" baseline="0" dirty="0"/>
              <a:t> Assumptions about training capabilities.</a:t>
            </a:r>
          </a:p>
          <a:p>
            <a:pPr algn="just"/>
            <a:r>
              <a:rPr lang="en-US" sz="2000" b="0" i="0" u="none" strike="noStrike" baseline="0" dirty="0"/>
              <a:t> Assumptions about language difficulties and attitudes.</a:t>
            </a:r>
          </a:p>
          <a:p>
            <a:pPr marL="0" indent="0" algn="just">
              <a:buNone/>
            </a:pPr>
            <a:r>
              <a:rPr lang="en-US" sz="2000" b="0" i="0" u="none" strike="noStrike" baseline="0" dirty="0"/>
              <a:t>Often these types of processes are not </a:t>
            </a:r>
            <a:r>
              <a:rPr lang="en-US" sz="2000" b="0" i="0" u="none" strike="noStrike" baseline="0" dirty="0" err="1"/>
              <a:t>recognised</a:t>
            </a:r>
            <a:r>
              <a:rPr lang="en-US" sz="2000" b="0" i="0" u="none" strike="noStrike" baseline="0" dirty="0"/>
              <a:t> as being discriminatory and have been in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operation for many years. It is only when a company is faced with a legal challenge that such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practices are seen to be having a discriminatory impact.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Managers should regularly </a:t>
            </a:r>
            <a:r>
              <a:rPr lang="en-US" sz="2000" b="0" i="0" u="none" strike="noStrike" baseline="0" dirty="0" err="1"/>
              <a:t>scrutinise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 err="1"/>
              <a:t>organisational</a:t>
            </a:r>
            <a:r>
              <a:rPr lang="en-US" sz="2000" b="0" i="0" u="none" strike="noStrike" baseline="0" dirty="0"/>
              <a:t> procedures, and the use of data collected through equality monitoring can be</a:t>
            </a:r>
            <a:r>
              <a:rPr lang="pl-PL" sz="2000" b="0" i="0" u="none" strike="noStrike" baseline="0" dirty="0"/>
              <a:t> </a:t>
            </a:r>
            <a:r>
              <a:rPr lang="en-US" sz="2000" b="0" i="0" u="none" strike="noStrike" baseline="0" dirty="0"/>
              <a:t>particularly effective in highlighting areas whether the processes might be disadvantaging</a:t>
            </a:r>
            <a:r>
              <a:rPr lang="pl-PL" sz="2000" b="0" i="0" u="none" strike="noStrike" baseline="0" dirty="0"/>
              <a:t> </a:t>
            </a:r>
            <a:r>
              <a:rPr lang="en-GB" sz="2000" b="0" i="0" u="none" strike="noStrike" baseline="0" dirty="0"/>
              <a:t>particular groups.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54635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83D866-D6F6-47C7-9C6B-C3FF6D79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Tasks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03561D-85EF-4781-8A90-25F2FEE3E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0" i="0" u="none" strike="noStrike" baseline="0" dirty="0"/>
              <a:t>1. </a:t>
            </a:r>
            <a:r>
              <a:rPr lang="en-US" b="0" i="0" u="none" strike="noStrike" baseline="0" dirty="0"/>
              <a:t>‘We don’t employ people over 50 years old because they find it difficult to learn new skills.’</a:t>
            </a:r>
          </a:p>
          <a:p>
            <a:pPr marL="0" indent="0" algn="just">
              <a:buNone/>
            </a:pPr>
            <a:r>
              <a:rPr lang="en-US" b="0" i="0" u="none" strike="noStrike" baseline="0" dirty="0"/>
              <a:t>This statement was made by a training manager in a call </a:t>
            </a:r>
            <a:r>
              <a:rPr lang="en-US" b="0" i="0" u="none" strike="noStrike" baseline="0" dirty="0" err="1"/>
              <a:t>centre</a:t>
            </a:r>
            <a:r>
              <a:rPr lang="en-US" b="0" i="0" u="none" strike="noStrike" baseline="0" dirty="0"/>
              <a:t>.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Comment on the statement using the concepts of stereotyping, prejudice, social justice and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the business case.</a:t>
            </a:r>
            <a:r>
              <a:rPr lang="pl-PL" b="0" i="0" u="none" strike="noStrike" baseline="0" dirty="0"/>
              <a:t> </a:t>
            </a:r>
          </a:p>
          <a:p>
            <a:pPr marL="0" indent="0" algn="just">
              <a:buNone/>
            </a:pPr>
            <a:r>
              <a:rPr lang="pl-PL" b="0" i="0" u="none" strike="noStrike" baseline="0" dirty="0"/>
              <a:t>2. </a:t>
            </a:r>
            <a:r>
              <a:rPr lang="en-US" b="0" i="0" u="none" strike="noStrike" baseline="0" dirty="0"/>
              <a:t>What is the purpose of equality and diversity policies? Why do they sometimes fail to live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up to expectations?</a:t>
            </a:r>
            <a:endParaRPr lang="pl-PL" dirty="0"/>
          </a:p>
          <a:p>
            <a:pPr marL="0" indent="0" algn="just">
              <a:buNone/>
            </a:pPr>
            <a:r>
              <a:rPr lang="pl-PL" b="0" i="0" u="none" strike="noStrike" baseline="0" dirty="0"/>
              <a:t>3. </a:t>
            </a:r>
            <a:r>
              <a:rPr lang="en-US" b="0" i="0" u="none" strike="noStrike" baseline="0" dirty="0"/>
              <a:t>‘I treat everyone the same – so that’s how I ensure fairness.’ This quote is from a section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manager in a supermarket. Explain why such an approach can sometimes lead to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unfairness.</a:t>
            </a:r>
          </a:p>
        </p:txBody>
      </p:sp>
    </p:spTree>
    <p:extLst>
      <p:ext uri="{BB962C8B-B14F-4D97-AF65-F5344CB8AC3E}">
        <p14:creationId xmlns:p14="http://schemas.microsoft.com/office/powerpoint/2010/main" val="338202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niebo, zewnętrzne, znak&#10;&#10;Opis wygenerowany automatycznie">
            <a:extLst>
              <a:ext uri="{FF2B5EF4-FFF2-40B4-BE49-F238E27FC236}">
                <a16:creationId xmlns:a16="http://schemas.microsoft.com/office/drawing/2014/main" id="{548D2FD5-98F5-4B15-8CA3-6EF4E92F8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512" b="4902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829B1D0-C2A7-40DD-9CA6-5C6DAA7F6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/>
              <a:t>TASK</a:t>
            </a:r>
            <a:endParaRPr lang="en-GB" sz="3600" b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25BE96-F9F7-41AB-BA22-386A3E185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4000" b="0" i="0" u="none" strike="noStrike" baseline="0" dirty="0" err="1"/>
              <a:t>Try</a:t>
            </a:r>
            <a:r>
              <a:rPr lang="pl-PL" sz="4000" b="0" i="0" u="none" strike="noStrike" baseline="0" dirty="0"/>
              <a:t> to </a:t>
            </a:r>
            <a:r>
              <a:rPr lang="pl-PL" sz="4000" dirty="0"/>
              <a:t>d</a:t>
            </a:r>
            <a:r>
              <a:rPr lang="en-US" sz="4000" b="0" i="0" u="none" strike="noStrike" baseline="0" dirty="0" err="1"/>
              <a:t>efine</a:t>
            </a:r>
            <a:r>
              <a:rPr lang="en-US" sz="4000" b="0" i="0" u="none" strike="noStrike" baseline="0" dirty="0"/>
              <a:t> discrimination and describe its potential impact on different groups.</a:t>
            </a:r>
            <a:endParaRPr lang="en-GB" sz="4000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9F253CD-29CC-4415-BA8B-9CE9710092AA}"/>
              </a:ext>
            </a:extLst>
          </p:cNvPr>
          <p:cNvSpPr txBox="1"/>
          <p:nvPr/>
        </p:nvSpPr>
        <p:spPr>
          <a:xfrm>
            <a:off x="10107775" y="6657945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www.picpedia.org/highway-signs/d/discriminatio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en-GB" sz="700">
                <a:solidFill>
                  <a:srgbClr val="FFFFFF"/>
                </a:solidFill>
              </a:rPr>
              <a:t>, autor: Nieznany autor, licencja: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1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47819B-B89A-43CE-86B5-79C1725A0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07" y="1840568"/>
            <a:ext cx="4381082" cy="5024175"/>
          </a:xfrm>
        </p:spPr>
        <p:txBody>
          <a:bodyPr>
            <a:normAutofit/>
          </a:bodyPr>
          <a:lstStyle/>
          <a:p>
            <a:r>
              <a:rPr lang="pl-PL" sz="3000" dirty="0">
                <a:hlinkClick r:id="rId2"/>
              </a:rPr>
              <a:t>https://www.youtube.com/watch?v=f12Cu3fPiFw</a:t>
            </a:r>
          </a:p>
          <a:p>
            <a:r>
              <a:rPr lang="en-GB" sz="3000" dirty="0">
                <a:hlinkClick r:id="rId2"/>
              </a:rPr>
              <a:t>https://www.youtube.com/watch?v=Sc-Ck2h_rNE</a:t>
            </a:r>
            <a:endParaRPr lang="pl-PL" sz="3000" dirty="0"/>
          </a:p>
          <a:p>
            <a:r>
              <a:rPr lang="pl-PL" sz="3000" dirty="0">
                <a:hlinkClick r:id="rId3"/>
              </a:rPr>
              <a:t>https://www.youtube.com/watch?v=BdFw_i03V0A</a:t>
            </a:r>
            <a:endParaRPr lang="pl-PL" sz="3000" dirty="0"/>
          </a:p>
          <a:p>
            <a:pPr marL="0" indent="0">
              <a:buNone/>
            </a:pPr>
            <a:endParaRPr lang="pl-PL" sz="3000" dirty="0"/>
          </a:p>
          <a:p>
            <a:endParaRPr lang="en-GB" sz="2000" dirty="0"/>
          </a:p>
        </p:txBody>
      </p:sp>
      <p:pic>
        <p:nvPicPr>
          <p:cNvPr id="5" name="Obraz 4" descr="Obraz zawierający tekst, clipart&#10;&#10;Opis wygenerowany automatycznie">
            <a:extLst>
              <a:ext uri="{FF2B5EF4-FFF2-40B4-BE49-F238E27FC236}">
                <a16:creationId xmlns:a16="http://schemas.microsoft.com/office/drawing/2014/main" id="{DAFBAA57-8307-4F43-9647-9030AE2136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297763" y="1840568"/>
            <a:ext cx="6250769" cy="3015996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96A70F6C-FC00-4E34-8573-41673FC61AD2}"/>
              </a:ext>
            </a:extLst>
          </p:cNvPr>
          <p:cNvSpPr txBox="1"/>
          <p:nvPr/>
        </p:nvSpPr>
        <p:spPr>
          <a:xfrm>
            <a:off x="9331258" y="4656509"/>
            <a:ext cx="221727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5" tooltip="https://www.voicesonthesquare.com/essays/2013/10/29/gender-prison-reid-senate-consider-en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en-GB" sz="700">
                <a:solidFill>
                  <a:srgbClr val="FFFFFF"/>
                </a:solidFill>
              </a:rPr>
              <a:t>, autor: Nieznany autor, licencja: </a:t>
            </a:r>
            <a:r>
              <a:rPr lang="en-GB" sz="700">
                <a:solidFill>
                  <a:srgbClr val="FFFFFF"/>
                </a:solidFill>
                <a:hlinkClick r:id="rId6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548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7A10C52-304B-4F4E-A96A-1C4B0CAB1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1" y="623391"/>
            <a:ext cx="3918857" cy="1878649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pl-PL" sz="4000" b="1" dirty="0"/>
              <a:t>DISCRIMINATION</a:t>
            </a:r>
            <a:endParaRPr lang="en-GB" sz="40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3668DE-5A1F-431D-BBD1-A8B02A1BA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0" y="2716135"/>
            <a:ext cx="3918857" cy="390572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/>
              <a:t>As applied to employment situations, </a:t>
            </a:r>
            <a:r>
              <a:rPr lang="en-US" sz="2400" b="0" i="0" u="none" strike="noStrike" baseline="0" dirty="0">
                <a:solidFill>
                  <a:srgbClr val="FFFF00"/>
                </a:solidFill>
              </a:rPr>
              <a:t>discrimination refers to behavior that has the purpose or</a:t>
            </a:r>
            <a:r>
              <a:rPr lang="pl-PL" sz="2400" b="0" i="0" u="none" strike="noStrike" baseline="0" dirty="0">
                <a:solidFill>
                  <a:srgbClr val="FFFF00"/>
                </a:solidFill>
              </a:rPr>
              <a:t> </a:t>
            </a:r>
            <a:r>
              <a:rPr lang="en-US" sz="2400" b="0" i="0" u="none" strike="noStrike" baseline="0" dirty="0">
                <a:solidFill>
                  <a:srgbClr val="FFFF00"/>
                </a:solidFill>
              </a:rPr>
              <a:t>effect of harming some individuals by virtue of</a:t>
            </a:r>
            <a:r>
              <a:rPr lang="pl-PL" sz="2400" b="0" i="0" u="none" strike="noStrike" baseline="0" dirty="0">
                <a:solidFill>
                  <a:srgbClr val="FFFF00"/>
                </a:solidFill>
              </a:rPr>
              <a:t> </a:t>
            </a:r>
            <a:r>
              <a:rPr lang="en-US" sz="2400" b="0" i="0" u="none" strike="noStrike" baseline="0" dirty="0">
                <a:solidFill>
                  <a:srgbClr val="FFFF00"/>
                </a:solidFill>
              </a:rPr>
              <a:t>their membership in a protected class.</a:t>
            </a:r>
            <a:r>
              <a:rPr lang="en-US" sz="2400" b="0" i="0" u="none" strike="noStrike" baseline="0" dirty="0"/>
              <a:t> The term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‘‘discrimination’’ therefore legally encompasses a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wide range of attitudes, conducts, and processes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that produce differential results without </a:t>
            </a:r>
            <a:r>
              <a:rPr lang="en-US" sz="2400" b="0" i="0" u="none" strike="noStrike" baseline="0" dirty="0" err="1"/>
              <a:t>appro</a:t>
            </a:r>
            <a:r>
              <a:rPr lang="en-GB" sz="2400" b="0" i="0" u="none" strike="noStrike" baseline="0" dirty="0" err="1"/>
              <a:t>priate</a:t>
            </a:r>
            <a:r>
              <a:rPr lang="en-GB" sz="2400" b="0" i="0" u="none" strike="noStrike" baseline="0" dirty="0"/>
              <a:t> justification.</a:t>
            </a:r>
            <a:endParaRPr lang="en-GB" sz="2400" dirty="0"/>
          </a:p>
        </p:txBody>
      </p:sp>
      <p:pic>
        <p:nvPicPr>
          <p:cNvPr id="5" name="Obraz 4" descr="Obraz zawierający tekst, clipart&#10;&#10;Opis wygenerowany automatycznie">
            <a:extLst>
              <a:ext uri="{FF2B5EF4-FFF2-40B4-BE49-F238E27FC236}">
                <a16:creationId xmlns:a16="http://schemas.microsoft.com/office/drawing/2014/main" id="{3593EA1F-8B16-4F57-A935-C0FADC529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50911" y="944545"/>
            <a:ext cx="7541090" cy="411963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3ABB4BC-3A6A-4D8F-924A-EF8FD241CA31}"/>
              </a:ext>
            </a:extLst>
          </p:cNvPr>
          <p:cNvSpPr txBox="1"/>
          <p:nvPr/>
        </p:nvSpPr>
        <p:spPr>
          <a:xfrm>
            <a:off x="10039027" y="4821145"/>
            <a:ext cx="2190376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://transitionofthoughts.com/2014/02/15/guest-post-how-to-end-discrimination-at-the-workplace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en-GB" sz="700">
                <a:solidFill>
                  <a:srgbClr val="FFFFFF"/>
                </a:solidFill>
              </a:rPr>
              <a:t>, autor: Nieznany autor, licencja: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230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10D5B2-0814-4423-9E31-CD93C61DD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b="0" i="0" u="none" strike="noStrike" baseline="0" dirty="0">
                <a:latin typeface="+mn-lt"/>
              </a:rPr>
              <a:t>The nature of discrimination</a:t>
            </a:r>
            <a:endParaRPr lang="en-GB" sz="8800" dirty="0">
              <a:latin typeface="+mn-lt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35E28E4-3DBD-49D8-BA63-059E7FEC6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1741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23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B2757-5526-4DF3-8D42-314743AF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615338-5B6E-4CF9-A969-D8F0ECE5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0" i="0" u="none" strike="noStrike" baseline="0" dirty="0"/>
              <a:t>One starting point for this is to consider the characteristics that identify a person as different: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sex, age, ethnicity, etc. In particular, these characteristics differ in terms of whether they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can be considered </a:t>
            </a:r>
            <a:r>
              <a:rPr lang="en-US" b="0" i="1" u="none" strike="noStrike" baseline="0" dirty="0"/>
              <a:t>stable </a:t>
            </a:r>
            <a:r>
              <a:rPr lang="en-US" b="0" i="0" u="none" strike="noStrike" baseline="0" dirty="0"/>
              <a:t>and </a:t>
            </a:r>
            <a:r>
              <a:rPr lang="en-US" b="0" i="1" u="none" strike="noStrike" baseline="0" dirty="0"/>
              <a:t>visible.</a:t>
            </a:r>
          </a:p>
          <a:p>
            <a:pPr marL="0" indent="0" algn="just">
              <a:buNone/>
            </a:pPr>
            <a:r>
              <a:rPr lang="en-US" b="0" i="0" u="none" strike="noStrike" baseline="0" dirty="0"/>
              <a:t> 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en-US" b="0" i="1" u="none" strike="noStrike" baseline="0" dirty="0">
                <a:highlight>
                  <a:srgbClr val="FF00FF"/>
                </a:highlight>
              </a:rPr>
              <a:t>Stable </a:t>
            </a:r>
            <a:r>
              <a:rPr lang="en-US" b="0" i="0" u="none" strike="noStrike" baseline="0" dirty="0">
                <a:highlight>
                  <a:srgbClr val="FF00FF"/>
                </a:highlight>
              </a:rPr>
              <a:t>characteristics</a:t>
            </a:r>
            <a:r>
              <a:rPr lang="en-US" b="0" i="0" u="none" strike="noStrike" baseline="0" dirty="0"/>
              <a:t> are features such as race and sex – with the exception of the tiny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minority of people that undergo gender reassignment. In contrast a person’s age differs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throughout their life, thus everyone is</a:t>
            </a:r>
            <a:r>
              <a:rPr lang="pl-PL" dirty="0"/>
              <a:t> </a:t>
            </a:r>
            <a:r>
              <a:rPr lang="en-US" b="0" i="0" u="none" strike="noStrike" baseline="0" dirty="0"/>
              <a:t>susceptible to being a victim of ageism, and the type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of ageism will change at different life stages.</a:t>
            </a:r>
          </a:p>
          <a:p>
            <a:pPr marL="0" indent="0" algn="just">
              <a:buNone/>
            </a:pPr>
            <a:r>
              <a:rPr lang="en-US" b="0" i="1" u="none" strike="noStrike" baseline="0" dirty="0">
                <a:highlight>
                  <a:srgbClr val="FF00FF"/>
                </a:highlight>
              </a:rPr>
              <a:t>Visible </a:t>
            </a:r>
            <a:r>
              <a:rPr lang="en-US" b="0" i="0" u="none" strike="noStrike" baseline="0" dirty="0">
                <a:highlight>
                  <a:srgbClr val="FF00FF"/>
                </a:highlight>
              </a:rPr>
              <a:t>characteristics</a:t>
            </a:r>
            <a:r>
              <a:rPr lang="en-US" b="0" i="0" u="none" strike="noStrike" baseline="0" dirty="0"/>
              <a:t> are features that a person cannot hide – such as sex, race/ethnicity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and some forms of disability. Others, such as sexual orientation, can be hidden and so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although discrimination occurs, some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potential victims can dodge it through </a:t>
            </a:r>
            <a:r>
              <a:rPr lang="en-US" b="0" i="0" u="none" strike="noStrike" baseline="0" dirty="0" err="1"/>
              <a:t>behaviour</a:t>
            </a:r>
            <a:r>
              <a:rPr lang="pl-PL" dirty="0"/>
              <a:t> </a:t>
            </a:r>
            <a:r>
              <a:rPr lang="en-US" b="0" i="0" u="none" strike="noStrike" baseline="0" dirty="0"/>
              <a:t>that disguises their true identities.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387826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62A37-E338-408D-AD5F-EFA4FE79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EED24E-F981-451E-9464-9455FA320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/>
              <a:t>The picture is of diversity in the nature of discrimination and difference in the needs of the</a:t>
            </a:r>
            <a:r>
              <a:rPr lang="pl-PL" sz="2400" b="0" i="0" u="none" strike="noStrike" baseline="0" dirty="0"/>
              <a:t> </a:t>
            </a:r>
            <a:r>
              <a:rPr lang="en-US" sz="2400" b="0" i="0" u="none" strike="noStrike" baseline="0" dirty="0"/>
              <a:t>various groups and individuals that experience discrimination. These are important issues</a:t>
            </a:r>
            <a:r>
              <a:rPr lang="pl-PL" sz="2400" b="0" i="0" u="none" strike="noStrike" baseline="0" dirty="0"/>
              <a:t> </a:t>
            </a:r>
            <a:r>
              <a:rPr lang="en-GB" sz="2400" b="0" i="0" u="none" strike="noStrike" baseline="0" dirty="0"/>
              <a:t>because it means: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Managers should not assume that discrimination means the same thing irrespective of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group concerned.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Managers should not assume that a policy solution for one social group (for example,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women) will be appropriate or welcomed by a different social group (for example, disabled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people).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Managers should expect that attitudes will differ within social groups (for example, Asian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400" b="1" i="0" u="none" strike="noStrike" baseline="0" dirty="0">
                <a:solidFill>
                  <a:schemeClr val="accent2">
                    <a:lumMod val="75000"/>
                  </a:schemeClr>
                </a:solidFill>
              </a:rPr>
              <a:t>employees and black employees).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/>
              <a:t>The recognition of this diversity has led some commentators to argue that </a:t>
            </a:r>
            <a:r>
              <a:rPr lang="en-US" sz="2400" b="1" i="0" u="none" strike="noStrike" baseline="0" dirty="0">
                <a:solidFill>
                  <a:srgbClr val="00B050"/>
                </a:solidFill>
              </a:rPr>
              <a:t>rather than defining</a:t>
            </a:r>
            <a:r>
              <a:rPr lang="pl-PL" sz="2400" b="1" i="0" u="none" strike="noStrike" baseline="0" dirty="0">
                <a:solidFill>
                  <a:srgbClr val="00B050"/>
                </a:solidFill>
              </a:rPr>
              <a:t> </a:t>
            </a:r>
            <a:r>
              <a:rPr lang="en-US" sz="2400" b="1" i="0" u="none" strike="noStrike" baseline="0" dirty="0">
                <a:solidFill>
                  <a:srgbClr val="00B050"/>
                </a:solidFill>
              </a:rPr>
              <a:t>people by their similarities to others, managers should see all employees as individuals</a:t>
            </a:r>
            <a:r>
              <a:rPr lang="pl-PL" sz="2400" b="1" i="0" u="none" strike="noStrike" baseline="0" dirty="0">
                <a:solidFill>
                  <a:srgbClr val="00B050"/>
                </a:solidFill>
              </a:rPr>
              <a:t> </a:t>
            </a:r>
            <a:r>
              <a:rPr lang="en-US" sz="2400" b="1" i="0" u="none" strike="noStrike" baseline="0" dirty="0">
                <a:solidFill>
                  <a:srgbClr val="00B050"/>
                </a:solidFill>
              </a:rPr>
              <a:t>with unique skills and needs</a:t>
            </a:r>
            <a:r>
              <a:rPr lang="en-US" sz="2400" b="0" i="0" u="none" strike="noStrike" baseline="0" dirty="0"/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1575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6EDAC5-1F59-4291-90BB-4B93598F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 b="1" i="0" u="none" strike="noStrike" baseline="0" dirty="0"/>
              <a:t>Why managers should care whether some people</a:t>
            </a:r>
            <a:r>
              <a:rPr lang="pl-PL" sz="4000" b="1" i="0" u="none" strike="noStrike" baseline="0" dirty="0"/>
              <a:t> </a:t>
            </a:r>
            <a:r>
              <a:rPr lang="en-US" sz="4000" b="1" i="0" u="none" strike="noStrike" baseline="0" dirty="0"/>
              <a:t>are disadvantaged and suffer unfair </a:t>
            </a:r>
            <a:r>
              <a:rPr lang="en-US" sz="4000" b="1" i="0" u="none" strike="noStrike" baseline="0" dirty="0" err="1"/>
              <a:t>treatmen</a:t>
            </a:r>
            <a:r>
              <a:rPr lang="pl-PL" sz="4000" b="1" i="0" u="none" strike="noStrike" baseline="0" dirty="0"/>
              <a:t>t?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DF291-7061-4E00-A714-12F31D20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The social justice case</a:t>
            </a:r>
            <a:r>
              <a:rPr lang="en-US" b="0" i="0" u="none" strike="noStrike" baseline="0" dirty="0"/>
              <a:t> is that managers have a moral obligation to treat employees with fairness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and dignity. Part of this involves ensuring that decisions are made without resorting to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prejudice and stereotypes.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en-US" b="0" i="0" u="none" strike="noStrike" baseline="0" dirty="0"/>
              <a:t>If decisions are made free from prejudice and stereotyping then there is a lower risk of any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particular group being disadvantaged and therefore less chance of an individual feeling that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he or she has been discriminated against.</a:t>
            </a:r>
            <a:endParaRPr lang="pl-PL" b="0" i="0" u="none" strike="noStrike" baseline="0" dirty="0"/>
          </a:p>
          <a:p>
            <a:pPr marL="0" indent="0" algn="just">
              <a:buNone/>
            </a:pPr>
            <a:r>
              <a:rPr lang="en-US" b="0" i="0" u="none" strike="noStrike" baseline="0" dirty="0"/>
              <a:t>Critics of the social justice case tend to argue that while the pursuit of fairness is laudable, it is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not the prime concern of </a:t>
            </a:r>
            <a:r>
              <a:rPr lang="en-US" b="0" i="0" u="none" strike="noStrike" baseline="0" dirty="0" err="1"/>
              <a:t>organisations</a:t>
            </a:r>
            <a:r>
              <a:rPr lang="en-US" b="0" i="0" u="none" strike="noStrike" baseline="0" dirty="0"/>
              <a:t>. The goals of managers in </a:t>
            </a:r>
            <a:r>
              <a:rPr lang="en-US" b="0" i="0" u="none" strike="noStrike" baseline="0" dirty="0" err="1"/>
              <a:t>organisations</a:t>
            </a:r>
            <a:r>
              <a:rPr lang="en-US" b="0" i="0" u="none" strike="noStrike" baseline="0" dirty="0"/>
              <a:t> are profit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and efficiency, rather than morality. If social justice were to guide their decision making it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might have a detrimental effect on the operation of the business and ultimately the bottom</a:t>
            </a:r>
            <a:r>
              <a:rPr lang="pl-PL" b="0" i="0" u="none" strike="noStrike" baseline="0" dirty="0"/>
              <a:t> </a:t>
            </a:r>
            <a:r>
              <a:rPr lang="en-US" b="0" i="0" u="none" strike="noStrike" baseline="0" dirty="0"/>
              <a:t>line. This line of argument has led to an additional rationale for equality and diversity: the</a:t>
            </a:r>
            <a:r>
              <a:rPr lang="pl-PL" b="0" i="0" u="none" strike="noStrike" baseline="0" dirty="0"/>
              <a:t> </a:t>
            </a:r>
            <a:r>
              <a:rPr lang="en-GB" b="0" i="0" u="none" strike="noStrike" baseline="0" dirty="0"/>
              <a:t>business case.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349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2E5F42D-48DA-420C-9412-FF87312811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973449"/>
              </p:ext>
            </p:extLst>
          </p:nvPr>
        </p:nvGraphicFramePr>
        <p:xfrm>
          <a:off x="221064" y="381836"/>
          <a:ext cx="11847006" cy="6310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700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2333</Words>
  <Application>Microsoft Office PowerPoint</Application>
  <PresentationFormat>Panoramiczny</PresentationFormat>
  <Paragraphs>72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Minion-Regular</vt:lpstr>
      <vt:lpstr>Wingdings</vt:lpstr>
      <vt:lpstr>Motyw pakietu Office</vt:lpstr>
      <vt:lpstr>Human Resource Management</vt:lpstr>
      <vt:lpstr>TASK</vt:lpstr>
      <vt:lpstr>Prezentacja programu PowerPoint</vt:lpstr>
      <vt:lpstr>DISCRIMINATION</vt:lpstr>
      <vt:lpstr>The nature of discrimination</vt:lpstr>
      <vt:lpstr>Prezentacja programu PowerPoint</vt:lpstr>
      <vt:lpstr>Prezentacja programu PowerPoint</vt:lpstr>
      <vt:lpstr>Why managers should care whether some people are disadvantaged and suffer unfair treatment?</vt:lpstr>
      <vt:lpstr>Prezentacja programu PowerPoint</vt:lpstr>
      <vt:lpstr>Prezentacja programu PowerPoint</vt:lpstr>
      <vt:lpstr>Equality and diversity policies</vt:lpstr>
      <vt:lpstr>Prezentacja programu PowerPoint</vt:lpstr>
      <vt:lpstr>Prezentacja programu PowerPoint</vt:lpstr>
      <vt:lpstr>Prezentacja programu PowerPoint</vt:lpstr>
      <vt:lpstr>Criticism of equal and diversity policies</vt:lpstr>
      <vt:lpstr>Institutional discrimination</vt:lpstr>
      <vt:lpstr>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Karina Pilarz</dc:creator>
  <cp:lastModifiedBy>Karina Pilarz</cp:lastModifiedBy>
  <cp:revision>5</cp:revision>
  <dcterms:created xsi:type="dcterms:W3CDTF">2022-01-21T10:23:06Z</dcterms:created>
  <dcterms:modified xsi:type="dcterms:W3CDTF">2022-05-29T12:05:02Z</dcterms:modified>
</cp:coreProperties>
</file>