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5"/>
  </p:notesMasterIdLst>
  <p:sldIdLst>
    <p:sldId id="335" r:id="rId2"/>
    <p:sldId id="296" r:id="rId3"/>
    <p:sldId id="264" r:id="rId4"/>
    <p:sldId id="297" r:id="rId5"/>
    <p:sldId id="298" r:id="rId6"/>
    <p:sldId id="303" r:id="rId7"/>
    <p:sldId id="304" r:id="rId8"/>
    <p:sldId id="299" r:id="rId9"/>
    <p:sldId id="288" r:id="rId10"/>
    <p:sldId id="290" r:id="rId11"/>
    <p:sldId id="289" r:id="rId12"/>
    <p:sldId id="305" r:id="rId13"/>
    <p:sldId id="262" r:id="rId14"/>
    <p:sldId id="261" r:id="rId15"/>
    <p:sldId id="310" r:id="rId16"/>
    <p:sldId id="307" r:id="rId17"/>
    <p:sldId id="308" r:id="rId18"/>
    <p:sldId id="309" r:id="rId19"/>
    <p:sldId id="311" r:id="rId20"/>
    <p:sldId id="263" r:id="rId21"/>
    <p:sldId id="319" r:id="rId22"/>
    <p:sldId id="313" r:id="rId23"/>
    <p:sldId id="314" r:id="rId24"/>
    <p:sldId id="315" r:id="rId25"/>
    <p:sldId id="316" r:id="rId26"/>
    <p:sldId id="317" r:id="rId27"/>
    <p:sldId id="318" r:id="rId28"/>
    <p:sldId id="330" r:id="rId29"/>
    <p:sldId id="273" r:id="rId30"/>
    <p:sldId id="274" r:id="rId31"/>
    <p:sldId id="276" r:id="rId32"/>
    <p:sldId id="277" r:id="rId33"/>
    <p:sldId id="275" r:id="rId34"/>
    <p:sldId id="272" r:id="rId35"/>
    <p:sldId id="322" r:id="rId36"/>
    <p:sldId id="278" r:id="rId37"/>
    <p:sldId id="279" r:id="rId38"/>
    <p:sldId id="280" r:id="rId39"/>
    <p:sldId id="323" r:id="rId40"/>
    <p:sldId id="324" r:id="rId41"/>
    <p:sldId id="325" r:id="rId42"/>
    <p:sldId id="259" r:id="rId43"/>
    <p:sldId id="260" r:id="rId44"/>
    <p:sldId id="326" r:id="rId45"/>
    <p:sldId id="327" r:id="rId46"/>
    <p:sldId id="328" r:id="rId47"/>
    <p:sldId id="329" r:id="rId48"/>
    <p:sldId id="331" r:id="rId49"/>
    <p:sldId id="268" r:id="rId50"/>
    <p:sldId id="270" r:id="rId51"/>
    <p:sldId id="332" r:id="rId52"/>
    <p:sldId id="333" r:id="rId53"/>
    <p:sldId id="334" r:id="rId5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weł Jabłoński" initials="PJ" lastIdx="1" clrIdx="0">
    <p:extLst>
      <p:ext uri="{19B8F6BF-5375-455C-9EA6-DF929625EA0E}">
        <p15:presenceInfo xmlns:p15="http://schemas.microsoft.com/office/powerpoint/2012/main" userId="476a98a6567e83c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3" d="100"/>
          <a:sy n="93" d="100"/>
        </p:scale>
        <p:origin x="274"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FB718F-ED76-4E2C-9B71-0A81CE54F86E}"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6F14C00F-BB59-4292-BCD2-121D735900D4}">
      <dgm:prSet/>
      <dgm:spPr/>
      <dgm:t>
        <a:bodyPr/>
        <a:lstStyle/>
        <a:p>
          <a:r>
            <a:rPr lang="pl-PL"/>
            <a:t>Reguła swobody wypowiedzi</a:t>
          </a:r>
          <a:endParaRPr lang="en-US"/>
        </a:p>
      </dgm:t>
    </dgm:pt>
    <dgm:pt modelId="{E23ADF87-573D-4FD6-A9D9-AA5D7D618427}" type="parTrans" cxnId="{25BE7BEB-C862-4C0B-BD16-7D2B87C55E72}">
      <dgm:prSet/>
      <dgm:spPr/>
      <dgm:t>
        <a:bodyPr/>
        <a:lstStyle/>
        <a:p>
          <a:endParaRPr lang="en-US"/>
        </a:p>
      </dgm:t>
    </dgm:pt>
    <dgm:pt modelId="{671C1FA6-444A-48C2-9731-A51BC68309A0}" type="sibTrans" cxnId="{25BE7BEB-C862-4C0B-BD16-7D2B87C55E72}">
      <dgm:prSet/>
      <dgm:spPr/>
      <dgm:t>
        <a:bodyPr/>
        <a:lstStyle/>
        <a:p>
          <a:pPr>
            <a:lnSpc>
              <a:spcPct val="100000"/>
            </a:lnSpc>
          </a:pPr>
          <a:endParaRPr lang="en-US"/>
        </a:p>
      </dgm:t>
    </dgm:pt>
    <dgm:pt modelId="{A04930F7-6E7C-42DF-83BB-E6DC91AE1D00}">
      <dgm:prSet/>
      <dgm:spPr/>
      <dgm:t>
        <a:bodyPr/>
        <a:lstStyle/>
        <a:p>
          <a:r>
            <a:rPr lang="pl-PL"/>
            <a:t>Reguła odpowiedzialności za własne poglądy</a:t>
          </a:r>
          <a:endParaRPr lang="en-US"/>
        </a:p>
      </dgm:t>
    </dgm:pt>
    <dgm:pt modelId="{70DBE4D3-A94B-48F9-894D-09A61F5D39EC}" type="parTrans" cxnId="{FCA672B4-14DB-493E-BF8A-AA8017F9FE03}">
      <dgm:prSet/>
      <dgm:spPr/>
      <dgm:t>
        <a:bodyPr/>
        <a:lstStyle/>
        <a:p>
          <a:endParaRPr lang="en-US"/>
        </a:p>
      </dgm:t>
    </dgm:pt>
    <dgm:pt modelId="{433DA947-3F27-43EA-B512-96174AE3DE5D}" type="sibTrans" cxnId="{FCA672B4-14DB-493E-BF8A-AA8017F9FE03}">
      <dgm:prSet/>
      <dgm:spPr/>
      <dgm:t>
        <a:bodyPr/>
        <a:lstStyle/>
        <a:p>
          <a:pPr>
            <a:lnSpc>
              <a:spcPct val="100000"/>
            </a:lnSpc>
          </a:pPr>
          <a:endParaRPr lang="en-US"/>
        </a:p>
      </dgm:t>
    </dgm:pt>
    <dgm:pt modelId="{FBEA7A5E-EE9F-4905-99A1-CB8354DCB73C}">
      <dgm:prSet/>
      <dgm:spPr/>
      <dgm:t>
        <a:bodyPr/>
        <a:lstStyle/>
        <a:p>
          <a:r>
            <a:rPr lang="pl-PL"/>
            <a:t>Reguła uczciwości wobec stanowiska rozmówcy</a:t>
          </a:r>
          <a:endParaRPr lang="en-US"/>
        </a:p>
      </dgm:t>
    </dgm:pt>
    <dgm:pt modelId="{93EB3D06-65A2-4839-B96A-E54E8657D931}" type="parTrans" cxnId="{617CA949-8794-4835-8B3E-B8DA726FC275}">
      <dgm:prSet/>
      <dgm:spPr/>
      <dgm:t>
        <a:bodyPr/>
        <a:lstStyle/>
        <a:p>
          <a:endParaRPr lang="en-US"/>
        </a:p>
      </dgm:t>
    </dgm:pt>
    <dgm:pt modelId="{33D54EF6-91F2-4002-A238-C45D48C659AF}" type="sibTrans" cxnId="{617CA949-8794-4835-8B3E-B8DA726FC275}">
      <dgm:prSet/>
      <dgm:spPr/>
      <dgm:t>
        <a:bodyPr/>
        <a:lstStyle/>
        <a:p>
          <a:pPr>
            <a:lnSpc>
              <a:spcPct val="100000"/>
            </a:lnSpc>
          </a:pPr>
          <a:endParaRPr lang="en-US"/>
        </a:p>
      </dgm:t>
    </dgm:pt>
    <dgm:pt modelId="{3FAC1EF6-DDBF-4133-B64F-D47FD4B1C773}">
      <dgm:prSet/>
      <dgm:spPr/>
      <dgm:t>
        <a:bodyPr/>
        <a:lstStyle/>
        <a:p>
          <a:r>
            <a:rPr lang="pl-PL"/>
            <a:t>Reguła trzymania się meritum sprawy</a:t>
          </a:r>
          <a:endParaRPr lang="en-US"/>
        </a:p>
      </dgm:t>
    </dgm:pt>
    <dgm:pt modelId="{9A7E479E-B78A-492D-A285-43761C7CB123}" type="parTrans" cxnId="{42175119-8AE9-46E9-9E1C-D73F128550ED}">
      <dgm:prSet/>
      <dgm:spPr/>
      <dgm:t>
        <a:bodyPr/>
        <a:lstStyle/>
        <a:p>
          <a:endParaRPr lang="en-US"/>
        </a:p>
      </dgm:t>
    </dgm:pt>
    <dgm:pt modelId="{F9D64937-FA52-42F1-ACE9-8A696A83F24A}" type="sibTrans" cxnId="{42175119-8AE9-46E9-9E1C-D73F128550ED}">
      <dgm:prSet/>
      <dgm:spPr/>
      <dgm:t>
        <a:bodyPr/>
        <a:lstStyle/>
        <a:p>
          <a:pPr>
            <a:lnSpc>
              <a:spcPct val="100000"/>
            </a:lnSpc>
          </a:pPr>
          <a:endParaRPr lang="en-US"/>
        </a:p>
      </dgm:t>
    </dgm:pt>
    <dgm:pt modelId="{07833F27-03DD-4A6C-8C7F-803EF02A7E26}">
      <dgm:prSet/>
      <dgm:spPr/>
      <dgm:t>
        <a:bodyPr/>
        <a:lstStyle/>
        <a:p>
          <a:r>
            <a:rPr lang="pl-PL"/>
            <a:t>Reguła stosowania poprawnych schematów argumentacyjnych</a:t>
          </a:r>
          <a:endParaRPr lang="en-US"/>
        </a:p>
      </dgm:t>
    </dgm:pt>
    <dgm:pt modelId="{00174F82-0A1A-4FD6-804F-0DE5EEAAFBD1}" type="parTrans" cxnId="{7828C6B0-93F4-421D-A0BD-84222965AB10}">
      <dgm:prSet/>
      <dgm:spPr/>
      <dgm:t>
        <a:bodyPr/>
        <a:lstStyle/>
        <a:p>
          <a:endParaRPr lang="en-US"/>
        </a:p>
      </dgm:t>
    </dgm:pt>
    <dgm:pt modelId="{576B0084-E7BA-4E7E-8B66-57D57BA1CA53}" type="sibTrans" cxnId="{7828C6B0-93F4-421D-A0BD-84222965AB10}">
      <dgm:prSet/>
      <dgm:spPr/>
      <dgm:t>
        <a:bodyPr/>
        <a:lstStyle/>
        <a:p>
          <a:endParaRPr lang="en-US"/>
        </a:p>
      </dgm:t>
    </dgm:pt>
    <dgm:pt modelId="{A9EB2A06-6662-4211-9CA7-AA34A36FA066}" type="pres">
      <dgm:prSet presAssocID="{66FB718F-ED76-4E2C-9B71-0A81CE54F86E}" presName="linear" presStyleCnt="0">
        <dgm:presLayoutVars>
          <dgm:animLvl val="lvl"/>
          <dgm:resizeHandles val="exact"/>
        </dgm:presLayoutVars>
      </dgm:prSet>
      <dgm:spPr/>
    </dgm:pt>
    <dgm:pt modelId="{98BE1389-7F1F-4D7B-9E95-AF4517A3CE22}" type="pres">
      <dgm:prSet presAssocID="{6F14C00F-BB59-4292-BCD2-121D735900D4}" presName="parentText" presStyleLbl="node1" presStyleIdx="0" presStyleCnt="5">
        <dgm:presLayoutVars>
          <dgm:chMax val="0"/>
          <dgm:bulletEnabled val="1"/>
        </dgm:presLayoutVars>
      </dgm:prSet>
      <dgm:spPr/>
    </dgm:pt>
    <dgm:pt modelId="{8EFFF3DE-BCB1-4F0C-8C44-37227CC84E4F}" type="pres">
      <dgm:prSet presAssocID="{671C1FA6-444A-48C2-9731-A51BC68309A0}" presName="spacer" presStyleCnt="0"/>
      <dgm:spPr/>
    </dgm:pt>
    <dgm:pt modelId="{A75DB339-F75F-4DB2-935A-AF72BB4AAC75}" type="pres">
      <dgm:prSet presAssocID="{A04930F7-6E7C-42DF-83BB-E6DC91AE1D00}" presName="parentText" presStyleLbl="node1" presStyleIdx="1" presStyleCnt="5">
        <dgm:presLayoutVars>
          <dgm:chMax val="0"/>
          <dgm:bulletEnabled val="1"/>
        </dgm:presLayoutVars>
      </dgm:prSet>
      <dgm:spPr/>
    </dgm:pt>
    <dgm:pt modelId="{97BF7785-6F3F-4D02-8036-F18A08A2920E}" type="pres">
      <dgm:prSet presAssocID="{433DA947-3F27-43EA-B512-96174AE3DE5D}" presName="spacer" presStyleCnt="0"/>
      <dgm:spPr/>
    </dgm:pt>
    <dgm:pt modelId="{BE62EBAA-C596-4ECE-9AB4-3A91067B7F3C}" type="pres">
      <dgm:prSet presAssocID="{FBEA7A5E-EE9F-4905-99A1-CB8354DCB73C}" presName="parentText" presStyleLbl="node1" presStyleIdx="2" presStyleCnt="5">
        <dgm:presLayoutVars>
          <dgm:chMax val="0"/>
          <dgm:bulletEnabled val="1"/>
        </dgm:presLayoutVars>
      </dgm:prSet>
      <dgm:spPr/>
    </dgm:pt>
    <dgm:pt modelId="{BE2667B1-3DCF-479B-A35E-DB347F21D110}" type="pres">
      <dgm:prSet presAssocID="{33D54EF6-91F2-4002-A238-C45D48C659AF}" presName="spacer" presStyleCnt="0"/>
      <dgm:spPr/>
    </dgm:pt>
    <dgm:pt modelId="{1ED0D168-4E6F-4127-9902-2A1E03025C7F}" type="pres">
      <dgm:prSet presAssocID="{3FAC1EF6-DDBF-4133-B64F-D47FD4B1C773}" presName="parentText" presStyleLbl="node1" presStyleIdx="3" presStyleCnt="5">
        <dgm:presLayoutVars>
          <dgm:chMax val="0"/>
          <dgm:bulletEnabled val="1"/>
        </dgm:presLayoutVars>
      </dgm:prSet>
      <dgm:spPr/>
    </dgm:pt>
    <dgm:pt modelId="{5648E394-1E5A-42EF-862F-72CBF157DCD7}" type="pres">
      <dgm:prSet presAssocID="{F9D64937-FA52-42F1-ACE9-8A696A83F24A}" presName="spacer" presStyleCnt="0"/>
      <dgm:spPr/>
    </dgm:pt>
    <dgm:pt modelId="{4BCFB0C4-9A8E-4C0B-9865-5FBF724A04E8}" type="pres">
      <dgm:prSet presAssocID="{07833F27-03DD-4A6C-8C7F-803EF02A7E26}" presName="parentText" presStyleLbl="node1" presStyleIdx="4" presStyleCnt="5">
        <dgm:presLayoutVars>
          <dgm:chMax val="0"/>
          <dgm:bulletEnabled val="1"/>
        </dgm:presLayoutVars>
      </dgm:prSet>
      <dgm:spPr/>
    </dgm:pt>
  </dgm:ptLst>
  <dgm:cxnLst>
    <dgm:cxn modelId="{32320E0C-5F4D-40C0-BD9F-148E112F36F3}" type="presOf" srcId="{07833F27-03DD-4A6C-8C7F-803EF02A7E26}" destId="{4BCFB0C4-9A8E-4C0B-9865-5FBF724A04E8}" srcOrd="0" destOrd="0" presId="urn:microsoft.com/office/officeart/2005/8/layout/vList2"/>
    <dgm:cxn modelId="{42175119-8AE9-46E9-9E1C-D73F128550ED}" srcId="{66FB718F-ED76-4E2C-9B71-0A81CE54F86E}" destId="{3FAC1EF6-DDBF-4133-B64F-D47FD4B1C773}" srcOrd="3" destOrd="0" parTransId="{9A7E479E-B78A-492D-A285-43761C7CB123}" sibTransId="{F9D64937-FA52-42F1-ACE9-8A696A83F24A}"/>
    <dgm:cxn modelId="{DC1B4C3B-040B-44A4-A956-CADE8D6373E0}" type="presOf" srcId="{FBEA7A5E-EE9F-4905-99A1-CB8354DCB73C}" destId="{BE62EBAA-C596-4ECE-9AB4-3A91067B7F3C}" srcOrd="0" destOrd="0" presId="urn:microsoft.com/office/officeart/2005/8/layout/vList2"/>
    <dgm:cxn modelId="{617CA949-8794-4835-8B3E-B8DA726FC275}" srcId="{66FB718F-ED76-4E2C-9B71-0A81CE54F86E}" destId="{FBEA7A5E-EE9F-4905-99A1-CB8354DCB73C}" srcOrd="2" destOrd="0" parTransId="{93EB3D06-65A2-4839-B96A-E54E8657D931}" sibTransId="{33D54EF6-91F2-4002-A238-C45D48C659AF}"/>
    <dgm:cxn modelId="{3CDF897D-0928-49A0-BE8C-D4EA5B32AD5E}" type="presOf" srcId="{3FAC1EF6-DDBF-4133-B64F-D47FD4B1C773}" destId="{1ED0D168-4E6F-4127-9902-2A1E03025C7F}" srcOrd="0" destOrd="0" presId="urn:microsoft.com/office/officeart/2005/8/layout/vList2"/>
    <dgm:cxn modelId="{E16ABE96-A1E2-40D0-9285-7C9C3E91F9A8}" type="presOf" srcId="{66FB718F-ED76-4E2C-9B71-0A81CE54F86E}" destId="{A9EB2A06-6662-4211-9CA7-AA34A36FA066}" srcOrd="0" destOrd="0" presId="urn:microsoft.com/office/officeart/2005/8/layout/vList2"/>
    <dgm:cxn modelId="{7828C6B0-93F4-421D-A0BD-84222965AB10}" srcId="{66FB718F-ED76-4E2C-9B71-0A81CE54F86E}" destId="{07833F27-03DD-4A6C-8C7F-803EF02A7E26}" srcOrd="4" destOrd="0" parTransId="{00174F82-0A1A-4FD6-804F-0DE5EEAAFBD1}" sibTransId="{576B0084-E7BA-4E7E-8B66-57D57BA1CA53}"/>
    <dgm:cxn modelId="{FCA672B4-14DB-493E-BF8A-AA8017F9FE03}" srcId="{66FB718F-ED76-4E2C-9B71-0A81CE54F86E}" destId="{A04930F7-6E7C-42DF-83BB-E6DC91AE1D00}" srcOrd="1" destOrd="0" parTransId="{70DBE4D3-A94B-48F9-894D-09A61F5D39EC}" sibTransId="{433DA947-3F27-43EA-B512-96174AE3DE5D}"/>
    <dgm:cxn modelId="{A34E09C7-B8D9-451F-9B95-1100F4E245DE}" type="presOf" srcId="{6F14C00F-BB59-4292-BCD2-121D735900D4}" destId="{98BE1389-7F1F-4D7B-9E95-AF4517A3CE22}" srcOrd="0" destOrd="0" presId="urn:microsoft.com/office/officeart/2005/8/layout/vList2"/>
    <dgm:cxn modelId="{2FE1BFD4-CCFA-439A-A2C1-6692CBB76057}" type="presOf" srcId="{A04930F7-6E7C-42DF-83BB-E6DC91AE1D00}" destId="{A75DB339-F75F-4DB2-935A-AF72BB4AAC75}" srcOrd="0" destOrd="0" presId="urn:microsoft.com/office/officeart/2005/8/layout/vList2"/>
    <dgm:cxn modelId="{25BE7BEB-C862-4C0B-BD16-7D2B87C55E72}" srcId="{66FB718F-ED76-4E2C-9B71-0A81CE54F86E}" destId="{6F14C00F-BB59-4292-BCD2-121D735900D4}" srcOrd="0" destOrd="0" parTransId="{E23ADF87-573D-4FD6-A9D9-AA5D7D618427}" sibTransId="{671C1FA6-444A-48C2-9731-A51BC68309A0}"/>
    <dgm:cxn modelId="{ACF8AFB9-D38A-4B6E-BA99-FAA05894FCBB}" type="presParOf" srcId="{A9EB2A06-6662-4211-9CA7-AA34A36FA066}" destId="{98BE1389-7F1F-4D7B-9E95-AF4517A3CE22}" srcOrd="0" destOrd="0" presId="urn:microsoft.com/office/officeart/2005/8/layout/vList2"/>
    <dgm:cxn modelId="{C9204592-C2A9-462C-B8E1-F79CF0A32E62}" type="presParOf" srcId="{A9EB2A06-6662-4211-9CA7-AA34A36FA066}" destId="{8EFFF3DE-BCB1-4F0C-8C44-37227CC84E4F}" srcOrd="1" destOrd="0" presId="urn:microsoft.com/office/officeart/2005/8/layout/vList2"/>
    <dgm:cxn modelId="{B6E2DD32-C58B-4149-B455-E51371340168}" type="presParOf" srcId="{A9EB2A06-6662-4211-9CA7-AA34A36FA066}" destId="{A75DB339-F75F-4DB2-935A-AF72BB4AAC75}" srcOrd="2" destOrd="0" presId="urn:microsoft.com/office/officeart/2005/8/layout/vList2"/>
    <dgm:cxn modelId="{5C397831-97E3-4C65-ADC6-A2F5D1BCE1BB}" type="presParOf" srcId="{A9EB2A06-6662-4211-9CA7-AA34A36FA066}" destId="{97BF7785-6F3F-4D02-8036-F18A08A2920E}" srcOrd="3" destOrd="0" presId="urn:microsoft.com/office/officeart/2005/8/layout/vList2"/>
    <dgm:cxn modelId="{A12D96C4-5B3B-401C-A7A2-DE66B651C397}" type="presParOf" srcId="{A9EB2A06-6662-4211-9CA7-AA34A36FA066}" destId="{BE62EBAA-C596-4ECE-9AB4-3A91067B7F3C}" srcOrd="4" destOrd="0" presId="urn:microsoft.com/office/officeart/2005/8/layout/vList2"/>
    <dgm:cxn modelId="{1D474535-BA86-41B9-970A-854CB242CC9E}" type="presParOf" srcId="{A9EB2A06-6662-4211-9CA7-AA34A36FA066}" destId="{BE2667B1-3DCF-479B-A35E-DB347F21D110}" srcOrd="5" destOrd="0" presId="urn:microsoft.com/office/officeart/2005/8/layout/vList2"/>
    <dgm:cxn modelId="{0D1C3E80-0E50-43AA-9C86-87FA230D6613}" type="presParOf" srcId="{A9EB2A06-6662-4211-9CA7-AA34A36FA066}" destId="{1ED0D168-4E6F-4127-9902-2A1E03025C7F}" srcOrd="6" destOrd="0" presId="urn:microsoft.com/office/officeart/2005/8/layout/vList2"/>
    <dgm:cxn modelId="{C297D865-DD3D-417A-94EE-9B8F6DC788F7}" type="presParOf" srcId="{A9EB2A06-6662-4211-9CA7-AA34A36FA066}" destId="{5648E394-1E5A-42EF-862F-72CBF157DCD7}" srcOrd="7" destOrd="0" presId="urn:microsoft.com/office/officeart/2005/8/layout/vList2"/>
    <dgm:cxn modelId="{7128E760-9B1C-4EF4-96A2-11F0447E4912}" type="presParOf" srcId="{A9EB2A06-6662-4211-9CA7-AA34A36FA066}" destId="{4BCFB0C4-9A8E-4C0B-9865-5FBF724A04E8}"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31D9C86-050A-4D24-987A-F8E595321F69}"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1443E280-99A2-4D2D-9A30-76FEC89ED309}">
      <dgm:prSet/>
      <dgm:spPr/>
      <dgm:t>
        <a:bodyPr/>
        <a:lstStyle/>
        <a:p>
          <a:r>
            <a:rPr lang="pl-PL"/>
            <a:t>1. Wnioskowania prawnicze (6 pkt.).</a:t>
          </a:r>
          <a:endParaRPr lang="en-US"/>
        </a:p>
      </dgm:t>
    </dgm:pt>
    <dgm:pt modelId="{16D91CBE-CC13-4AF7-852E-54BADB336639}" type="parTrans" cxnId="{960FA0BE-1FE7-494D-AAA2-99860C627441}">
      <dgm:prSet/>
      <dgm:spPr/>
      <dgm:t>
        <a:bodyPr/>
        <a:lstStyle/>
        <a:p>
          <a:endParaRPr lang="en-US"/>
        </a:p>
      </dgm:t>
    </dgm:pt>
    <dgm:pt modelId="{80033912-2BD9-4BB6-A4F1-5C954D17A157}" type="sibTrans" cxnId="{960FA0BE-1FE7-494D-AAA2-99860C627441}">
      <dgm:prSet/>
      <dgm:spPr/>
      <dgm:t>
        <a:bodyPr/>
        <a:lstStyle/>
        <a:p>
          <a:endParaRPr lang="en-US"/>
        </a:p>
      </dgm:t>
    </dgm:pt>
    <dgm:pt modelId="{F61E91A8-E2F6-4A2D-9A64-AB58C17AE052}">
      <dgm:prSet/>
      <dgm:spPr/>
      <dgm:t>
        <a:bodyPr/>
        <a:lstStyle/>
        <a:p>
          <a:r>
            <a:rPr lang="pl-PL"/>
            <a:t>2. Argumenty niededukcyjne (4).</a:t>
          </a:r>
          <a:endParaRPr lang="en-US"/>
        </a:p>
      </dgm:t>
    </dgm:pt>
    <dgm:pt modelId="{A1A04D45-A517-4895-A3EE-56273B7EE60B}" type="parTrans" cxnId="{BE38614A-B0F7-49DF-8A8D-EBDAAB402D28}">
      <dgm:prSet/>
      <dgm:spPr/>
      <dgm:t>
        <a:bodyPr/>
        <a:lstStyle/>
        <a:p>
          <a:endParaRPr lang="en-US"/>
        </a:p>
      </dgm:t>
    </dgm:pt>
    <dgm:pt modelId="{D07B0E8C-2C03-4F12-A30A-AEC7374B5810}" type="sibTrans" cxnId="{BE38614A-B0F7-49DF-8A8D-EBDAAB402D28}">
      <dgm:prSet/>
      <dgm:spPr/>
      <dgm:t>
        <a:bodyPr/>
        <a:lstStyle/>
        <a:p>
          <a:endParaRPr lang="en-US"/>
        </a:p>
      </dgm:t>
    </dgm:pt>
    <dgm:pt modelId="{56C2688D-25C5-4F6C-B1EA-AE40A04772C6}">
      <dgm:prSet/>
      <dgm:spPr/>
      <dgm:t>
        <a:bodyPr/>
        <a:lstStyle/>
        <a:p>
          <a:r>
            <a:rPr lang="pl-PL"/>
            <a:t>3. Zaznaczanie sofizmatów (2).</a:t>
          </a:r>
          <a:endParaRPr lang="en-US"/>
        </a:p>
      </dgm:t>
    </dgm:pt>
    <dgm:pt modelId="{DA972F53-4229-41FB-86C1-5F0107739EE2}" type="parTrans" cxnId="{7FE57379-D87C-46EB-976C-670DF2B71E24}">
      <dgm:prSet/>
      <dgm:spPr/>
      <dgm:t>
        <a:bodyPr/>
        <a:lstStyle/>
        <a:p>
          <a:endParaRPr lang="en-US"/>
        </a:p>
      </dgm:t>
    </dgm:pt>
    <dgm:pt modelId="{7B470129-9E3A-4799-B75D-2E7D783B3334}" type="sibTrans" cxnId="{7FE57379-D87C-46EB-976C-670DF2B71E24}">
      <dgm:prSet/>
      <dgm:spPr/>
      <dgm:t>
        <a:bodyPr/>
        <a:lstStyle/>
        <a:p>
          <a:endParaRPr lang="en-US"/>
        </a:p>
      </dgm:t>
    </dgm:pt>
    <dgm:pt modelId="{53D9C9DA-ED94-47A2-B91D-D58F7E8A95FF}">
      <dgm:prSet/>
      <dgm:spPr/>
      <dgm:t>
        <a:bodyPr/>
        <a:lstStyle/>
        <a:p>
          <a:r>
            <a:rPr lang="pl-PL" dirty="0"/>
            <a:t>4. Relacje między zakresami nazw (3).</a:t>
          </a:r>
          <a:endParaRPr lang="en-US" dirty="0"/>
        </a:p>
      </dgm:t>
    </dgm:pt>
    <dgm:pt modelId="{CD28916A-DB64-43E6-9D72-0A13D43052E6}" type="parTrans" cxnId="{60C50CF1-5C53-49C4-AE93-BE084F2469F8}">
      <dgm:prSet/>
      <dgm:spPr/>
      <dgm:t>
        <a:bodyPr/>
        <a:lstStyle/>
        <a:p>
          <a:endParaRPr lang="en-US"/>
        </a:p>
      </dgm:t>
    </dgm:pt>
    <dgm:pt modelId="{C9A6DED2-CD95-4537-B221-A0EC686F6967}" type="sibTrans" cxnId="{60C50CF1-5C53-49C4-AE93-BE084F2469F8}">
      <dgm:prSet/>
      <dgm:spPr/>
      <dgm:t>
        <a:bodyPr/>
        <a:lstStyle/>
        <a:p>
          <a:endParaRPr lang="en-US"/>
        </a:p>
      </dgm:t>
    </dgm:pt>
    <dgm:pt modelId="{8491A267-93D3-4ABA-AA4F-B0BD2BACBB0A}">
      <dgm:prSet/>
      <dgm:spPr/>
      <dgm:t>
        <a:bodyPr/>
        <a:lstStyle/>
        <a:p>
          <a:r>
            <a:rPr lang="pl-PL"/>
            <a:t>5. Błędy w definicjach (2).</a:t>
          </a:r>
          <a:endParaRPr lang="en-US"/>
        </a:p>
      </dgm:t>
    </dgm:pt>
    <dgm:pt modelId="{B027240B-137A-4637-A0C4-5179F03235A2}" type="parTrans" cxnId="{245FF391-210C-4B83-B908-1AE07EA1C74A}">
      <dgm:prSet/>
      <dgm:spPr/>
      <dgm:t>
        <a:bodyPr/>
        <a:lstStyle/>
        <a:p>
          <a:endParaRPr lang="en-US"/>
        </a:p>
      </dgm:t>
    </dgm:pt>
    <dgm:pt modelId="{99A10B4C-C010-4C54-9C25-C8933DBF4A9B}" type="sibTrans" cxnId="{245FF391-210C-4B83-B908-1AE07EA1C74A}">
      <dgm:prSet/>
      <dgm:spPr/>
      <dgm:t>
        <a:bodyPr/>
        <a:lstStyle/>
        <a:p>
          <a:endParaRPr lang="en-US"/>
        </a:p>
      </dgm:t>
    </dgm:pt>
    <dgm:pt modelId="{5BF11E25-3D8C-4730-A2E4-B654E00AA683}">
      <dgm:prSet/>
      <dgm:spPr/>
      <dgm:t>
        <a:bodyPr/>
        <a:lstStyle/>
        <a:p>
          <a:r>
            <a:rPr lang="pl-PL"/>
            <a:t>6. Podział logiczny lub typologia (2). </a:t>
          </a:r>
          <a:endParaRPr lang="en-US"/>
        </a:p>
      </dgm:t>
    </dgm:pt>
    <dgm:pt modelId="{2643E84C-E2C6-41A5-A986-B263C060E879}" type="parTrans" cxnId="{62CEA774-C0D5-43FC-809B-85C9A77D4574}">
      <dgm:prSet/>
      <dgm:spPr/>
      <dgm:t>
        <a:bodyPr/>
        <a:lstStyle/>
        <a:p>
          <a:endParaRPr lang="en-US"/>
        </a:p>
      </dgm:t>
    </dgm:pt>
    <dgm:pt modelId="{EDCCEA48-807A-4042-B581-72CCBD841676}" type="sibTrans" cxnId="{62CEA774-C0D5-43FC-809B-85C9A77D4574}">
      <dgm:prSet/>
      <dgm:spPr/>
      <dgm:t>
        <a:bodyPr/>
        <a:lstStyle/>
        <a:p>
          <a:endParaRPr lang="en-US"/>
        </a:p>
      </dgm:t>
    </dgm:pt>
    <dgm:pt modelId="{D6C6867A-47D5-411C-82AF-0494FE9A4502}">
      <dgm:prSet/>
      <dgm:spPr/>
      <dgm:t>
        <a:bodyPr/>
        <a:lstStyle/>
        <a:p>
          <a:r>
            <a:rPr lang="pl-PL"/>
            <a:t>7. Pytania i odpowiedzi (2). </a:t>
          </a:r>
          <a:endParaRPr lang="en-US"/>
        </a:p>
      </dgm:t>
    </dgm:pt>
    <dgm:pt modelId="{7B9AFC7E-1C17-4A3C-8645-EBE4CEBCB86F}" type="parTrans" cxnId="{EBB05D4E-3397-4194-A372-1A3A34A1FC14}">
      <dgm:prSet/>
      <dgm:spPr/>
      <dgm:t>
        <a:bodyPr/>
        <a:lstStyle/>
        <a:p>
          <a:endParaRPr lang="en-US"/>
        </a:p>
      </dgm:t>
    </dgm:pt>
    <dgm:pt modelId="{D51BD8FE-199B-46E6-9F0D-371501C7CCAD}" type="sibTrans" cxnId="{EBB05D4E-3397-4194-A372-1A3A34A1FC14}">
      <dgm:prSet/>
      <dgm:spPr/>
      <dgm:t>
        <a:bodyPr/>
        <a:lstStyle/>
        <a:p>
          <a:endParaRPr lang="en-US"/>
        </a:p>
      </dgm:t>
    </dgm:pt>
    <dgm:pt modelId="{887FD1EA-4773-4B7D-AD27-A69D6F57E5D2}" type="pres">
      <dgm:prSet presAssocID="{331D9C86-050A-4D24-987A-F8E595321F69}" presName="linear" presStyleCnt="0">
        <dgm:presLayoutVars>
          <dgm:animLvl val="lvl"/>
          <dgm:resizeHandles val="exact"/>
        </dgm:presLayoutVars>
      </dgm:prSet>
      <dgm:spPr/>
    </dgm:pt>
    <dgm:pt modelId="{E45B9ED0-A4DA-4701-8F1B-FEDD61C0A76B}" type="pres">
      <dgm:prSet presAssocID="{1443E280-99A2-4D2D-9A30-76FEC89ED309}" presName="parentText" presStyleLbl="node1" presStyleIdx="0" presStyleCnt="7">
        <dgm:presLayoutVars>
          <dgm:chMax val="0"/>
          <dgm:bulletEnabled val="1"/>
        </dgm:presLayoutVars>
      </dgm:prSet>
      <dgm:spPr/>
    </dgm:pt>
    <dgm:pt modelId="{EE620CEE-E6BD-468F-A7B0-5AE1BCF8878B}" type="pres">
      <dgm:prSet presAssocID="{80033912-2BD9-4BB6-A4F1-5C954D17A157}" presName="spacer" presStyleCnt="0"/>
      <dgm:spPr/>
    </dgm:pt>
    <dgm:pt modelId="{5F1CD887-6A36-4C01-B0B5-FA6F6C45AA8B}" type="pres">
      <dgm:prSet presAssocID="{F61E91A8-E2F6-4A2D-9A64-AB58C17AE052}" presName="parentText" presStyleLbl="node1" presStyleIdx="1" presStyleCnt="7">
        <dgm:presLayoutVars>
          <dgm:chMax val="0"/>
          <dgm:bulletEnabled val="1"/>
        </dgm:presLayoutVars>
      </dgm:prSet>
      <dgm:spPr/>
    </dgm:pt>
    <dgm:pt modelId="{9BD22862-F3A4-423E-8BB8-8391E2B3ED09}" type="pres">
      <dgm:prSet presAssocID="{D07B0E8C-2C03-4F12-A30A-AEC7374B5810}" presName="spacer" presStyleCnt="0"/>
      <dgm:spPr/>
    </dgm:pt>
    <dgm:pt modelId="{9459695F-9511-4540-9967-F01571351CB6}" type="pres">
      <dgm:prSet presAssocID="{56C2688D-25C5-4F6C-B1EA-AE40A04772C6}" presName="parentText" presStyleLbl="node1" presStyleIdx="2" presStyleCnt="7">
        <dgm:presLayoutVars>
          <dgm:chMax val="0"/>
          <dgm:bulletEnabled val="1"/>
        </dgm:presLayoutVars>
      </dgm:prSet>
      <dgm:spPr/>
    </dgm:pt>
    <dgm:pt modelId="{42A39D8A-5EB5-44F6-A1F3-D5187A89302D}" type="pres">
      <dgm:prSet presAssocID="{7B470129-9E3A-4799-B75D-2E7D783B3334}" presName="spacer" presStyleCnt="0"/>
      <dgm:spPr/>
    </dgm:pt>
    <dgm:pt modelId="{9C692A9C-AC8F-4E09-A311-C77F73759862}" type="pres">
      <dgm:prSet presAssocID="{53D9C9DA-ED94-47A2-B91D-D58F7E8A95FF}" presName="parentText" presStyleLbl="node1" presStyleIdx="3" presStyleCnt="7">
        <dgm:presLayoutVars>
          <dgm:chMax val="0"/>
          <dgm:bulletEnabled val="1"/>
        </dgm:presLayoutVars>
      </dgm:prSet>
      <dgm:spPr/>
    </dgm:pt>
    <dgm:pt modelId="{713F298A-B579-4665-95D0-84235C0DB4E1}" type="pres">
      <dgm:prSet presAssocID="{C9A6DED2-CD95-4537-B221-A0EC686F6967}" presName="spacer" presStyleCnt="0"/>
      <dgm:spPr/>
    </dgm:pt>
    <dgm:pt modelId="{40EF0E46-B65F-4F78-9302-90F1155E9ADA}" type="pres">
      <dgm:prSet presAssocID="{8491A267-93D3-4ABA-AA4F-B0BD2BACBB0A}" presName="parentText" presStyleLbl="node1" presStyleIdx="4" presStyleCnt="7">
        <dgm:presLayoutVars>
          <dgm:chMax val="0"/>
          <dgm:bulletEnabled val="1"/>
        </dgm:presLayoutVars>
      </dgm:prSet>
      <dgm:spPr/>
    </dgm:pt>
    <dgm:pt modelId="{02843FAD-A0E4-423F-8E25-3A53A5E3E0C3}" type="pres">
      <dgm:prSet presAssocID="{99A10B4C-C010-4C54-9C25-C8933DBF4A9B}" presName="spacer" presStyleCnt="0"/>
      <dgm:spPr/>
    </dgm:pt>
    <dgm:pt modelId="{AE51C268-D609-4680-B17B-C6C28E217549}" type="pres">
      <dgm:prSet presAssocID="{5BF11E25-3D8C-4730-A2E4-B654E00AA683}" presName="parentText" presStyleLbl="node1" presStyleIdx="5" presStyleCnt="7">
        <dgm:presLayoutVars>
          <dgm:chMax val="0"/>
          <dgm:bulletEnabled val="1"/>
        </dgm:presLayoutVars>
      </dgm:prSet>
      <dgm:spPr/>
    </dgm:pt>
    <dgm:pt modelId="{163294C5-033C-4F83-B071-0184498F3A5D}" type="pres">
      <dgm:prSet presAssocID="{EDCCEA48-807A-4042-B581-72CCBD841676}" presName="spacer" presStyleCnt="0"/>
      <dgm:spPr/>
    </dgm:pt>
    <dgm:pt modelId="{6BD3824B-6D6A-4251-B8D0-1A88ED89739F}" type="pres">
      <dgm:prSet presAssocID="{D6C6867A-47D5-411C-82AF-0494FE9A4502}" presName="parentText" presStyleLbl="node1" presStyleIdx="6" presStyleCnt="7">
        <dgm:presLayoutVars>
          <dgm:chMax val="0"/>
          <dgm:bulletEnabled val="1"/>
        </dgm:presLayoutVars>
      </dgm:prSet>
      <dgm:spPr/>
    </dgm:pt>
  </dgm:ptLst>
  <dgm:cxnLst>
    <dgm:cxn modelId="{3994E209-5AD5-42E1-A56F-493512C6AB89}" type="presOf" srcId="{5BF11E25-3D8C-4730-A2E4-B654E00AA683}" destId="{AE51C268-D609-4680-B17B-C6C28E217549}" srcOrd="0" destOrd="0" presId="urn:microsoft.com/office/officeart/2005/8/layout/vList2"/>
    <dgm:cxn modelId="{143FE210-7A55-413E-B59E-8E83F43A0330}" type="presOf" srcId="{56C2688D-25C5-4F6C-B1EA-AE40A04772C6}" destId="{9459695F-9511-4540-9967-F01571351CB6}" srcOrd="0" destOrd="0" presId="urn:microsoft.com/office/officeart/2005/8/layout/vList2"/>
    <dgm:cxn modelId="{34851034-0FD5-4118-9177-CE646D1E181F}" type="presOf" srcId="{D6C6867A-47D5-411C-82AF-0494FE9A4502}" destId="{6BD3824B-6D6A-4251-B8D0-1A88ED89739F}" srcOrd="0" destOrd="0" presId="urn:microsoft.com/office/officeart/2005/8/layout/vList2"/>
    <dgm:cxn modelId="{BE38614A-B0F7-49DF-8A8D-EBDAAB402D28}" srcId="{331D9C86-050A-4D24-987A-F8E595321F69}" destId="{F61E91A8-E2F6-4A2D-9A64-AB58C17AE052}" srcOrd="1" destOrd="0" parTransId="{A1A04D45-A517-4895-A3EE-56273B7EE60B}" sibTransId="{D07B0E8C-2C03-4F12-A30A-AEC7374B5810}"/>
    <dgm:cxn modelId="{EBB05D4E-3397-4194-A372-1A3A34A1FC14}" srcId="{331D9C86-050A-4D24-987A-F8E595321F69}" destId="{D6C6867A-47D5-411C-82AF-0494FE9A4502}" srcOrd="6" destOrd="0" parTransId="{7B9AFC7E-1C17-4A3C-8645-EBE4CEBCB86F}" sibTransId="{D51BD8FE-199B-46E6-9F0D-371501C7CCAD}"/>
    <dgm:cxn modelId="{62CEA774-C0D5-43FC-809B-85C9A77D4574}" srcId="{331D9C86-050A-4D24-987A-F8E595321F69}" destId="{5BF11E25-3D8C-4730-A2E4-B654E00AA683}" srcOrd="5" destOrd="0" parTransId="{2643E84C-E2C6-41A5-A986-B263C060E879}" sibTransId="{EDCCEA48-807A-4042-B581-72CCBD841676}"/>
    <dgm:cxn modelId="{7FE57379-D87C-46EB-976C-670DF2B71E24}" srcId="{331D9C86-050A-4D24-987A-F8E595321F69}" destId="{56C2688D-25C5-4F6C-B1EA-AE40A04772C6}" srcOrd="2" destOrd="0" parTransId="{DA972F53-4229-41FB-86C1-5F0107739EE2}" sibTransId="{7B470129-9E3A-4799-B75D-2E7D783B3334}"/>
    <dgm:cxn modelId="{245FF391-210C-4B83-B908-1AE07EA1C74A}" srcId="{331D9C86-050A-4D24-987A-F8E595321F69}" destId="{8491A267-93D3-4ABA-AA4F-B0BD2BACBB0A}" srcOrd="4" destOrd="0" parTransId="{B027240B-137A-4637-A0C4-5179F03235A2}" sibTransId="{99A10B4C-C010-4C54-9C25-C8933DBF4A9B}"/>
    <dgm:cxn modelId="{1746FF99-C592-47CF-B257-70B0D47419AD}" type="presOf" srcId="{53D9C9DA-ED94-47A2-B91D-D58F7E8A95FF}" destId="{9C692A9C-AC8F-4E09-A311-C77F73759862}" srcOrd="0" destOrd="0" presId="urn:microsoft.com/office/officeart/2005/8/layout/vList2"/>
    <dgm:cxn modelId="{A21EB3B0-692E-4CC0-99BE-0F6724BA6467}" type="presOf" srcId="{8491A267-93D3-4ABA-AA4F-B0BD2BACBB0A}" destId="{40EF0E46-B65F-4F78-9302-90F1155E9ADA}" srcOrd="0" destOrd="0" presId="urn:microsoft.com/office/officeart/2005/8/layout/vList2"/>
    <dgm:cxn modelId="{960FA0BE-1FE7-494D-AAA2-99860C627441}" srcId="{331D9C86-050A-4D24-987A-F8E595321F69}" destId="{1443E280-99A2-4D2D-9A30-76FEC89ED309}" srcOrd="0" destOrd="0" parTransId="{16D91CBE-CC13-4AF7-852E-54BADB336639}" sibTransId="{80033912-2BD9-4BB6-A4F1-5C954D17A157}"/>
    <dgm:cxn modelId="{1888EBC9-C2A7-4D44-9072-8B5AB5D60598}" type="presOf" srcId="{F61E91A8-E2F6-4A2D-9A64-AB58C17AE052}" destId="{5F1CD887-6A36-4C01-B0B5-FA6F6C45AA8B}" srcOrd="0" destOrd="0" presId="urn:microsoft.com/office/officeart/2005/8/layout/vList2"/>
    <dgm:cxn modelId="{019AABD5-30AE-44E5-9BEA-07005FCE791A}" type="presOf" srcId="{1443E280-99A2-4D2D-9A30-76FEC89ED309}" destId="{E45B9ED0-A4DA-4701-8F1B-FEDD61C0A76B}" srcOrd="0" destOrd="0" presId="urn:microsoft.com/office/officeart/2005/8/layout/vList2"/>
    <dgm:cxn modelId="{5068B3EC-2E96-48A9-9F03-246EF2DA6268}" type="presOf" srcId="{331D9C86-050A-4D24-987A-F8E595321F69}" destId="{887FD1EA-4773-4B7D-AD27-A69D6F57E5D2}" srcOrd="0" destOrd="0" presId="urn:microsoft.com/office/officeart/2005/8/layout/vList2"/>
    <dgm:cxn modelId="{60C50CF1-5C53-49C4-AE93-BE084F2469F8}" srcId="{331D9C86-050A-4D24-987A-F8E595321F69}" destId="{53D9C9DA-ED94-47A2-B91D-D58F7E8A95FF}" srcOrd="3" destOrd="0" parTransId="{CD28916A-DB64-43E6-9D72-0A13D43052E6}" sibTransId="{C9A6DED2-CD95-4537-B221-A0EC686F6967}"/>
    <dgm:cxn modelId="{C6AC8700-2583-4387-BDF3-70C7523BDE98}" type="presParOf" srcId="{887FD1EA-4773-4B7D-AD27-A69D6F57E5D2}" destId="{E45B9ED0-A4DA-4701-8F1B-FEDD61C0A76B}" srcOrd="0" destOrd="0" presId="urn:microsoft.com/office/officeart/2005/8/layout/vList2"/>
    <dgm:cxn modelId="{CA92D064-3D66-484A-9212-5A19B98A46D0}" type="presParOf" srcId="{887FD1EA-4773-4B7D-AD27-A69D6F57E5D2}" destId="{EE620CEE-E6BD-468F-A7B0-5AE1BCF8878B}" srcOrd="1" destOrd="0" presId="urn:microsoft.com/office/officeart/2005/8/layout/vList2"/>
    <dgm:cxn modelId="{45D07AB4-6AFD-4AD2-B569-BA4844BC615B}" type="presParOf" srcId="{887FD1EA-4773-4B7D-AD27-A69D6F57E5D2}" destId="{5F1CD887-6A36-4C01-B0B5-FA6F6C45AA8B}" srcOrd="2" destOrd="0" presId="urn:microsoft.com/office/officeart/2005/8/layout/vList2"/>
    <dgm:cxn modelId="{D9B08365-A4E4-45D5-B099-BBDCA4C813F2}" type="presParOf" srcId="{887FD1EA-4773-4B7D-AD27-A69D6F57E5D2}" destId="{9BD22862-F3A4-423E-8BB8-8391E2B3ED09}" srcOrd="3" destOrd="0" presId="urn:microsoft.com/office/officeart/2005/8/layout/vList2"/>
    <dgm:cxn modelId="{0E3EF95D-FA65-485A-84FB-04B7A4EE9256}" type="presParOf" srcId="{887FD1EA-4773-4B7D-AD27-A69D6F57E5D2}" destId="{9459695F-9511-4540-9967-F01571351CB6}" srcOrd="4" destOrd="0" presId="urn:microsoft.com/office/officeart/2005/8/layout/vList2"/>
    <dgm:cxn modelId="{CE9DCEF8-4CB0-4EB8-8501-951EC5953EDF}" type="presParOf" srcId="{887FD1EA-4773-4B7D-AD27-A69D6F57E5D2}" destId="{42A39D8A-5EB5-44F6-A1F3-D5187A89302D}" srcOrd="5" destOrd="0" presId="urn:microsoft.com/office/officeart/2005/8/layout/vList2"/>
    <dgm:cxn modelId="{B29F740E-2D51-4884-9246-290F8059C141}" type="presParOf" srcId="{887FD1EA-4773-4B7D-AD27-A69D6F57E5D2}" destId="{9C692A9C-AC8F-4E09-A311-C77F73759862}" srcOrd="6" destOrd="0" presId="urn:microsoft.com/office/officeart/2005/8/layout/vList2"/>
    <dgm:cxn modelId="{34106182-A2D5-4CED-B60E-74B3E3B39D72}" type="presParOf" srcId="{887FD1EA-4773-4B7D-AD27-A69D6F57E5D2}" destId="{713F298A-B579-4665-95D0-84235C0DB4E1}" srcOrd="7" destOrd="0" presId="urn:microsoft.com/office/officeart/2005/8/layout/vList2"/>
    <dgm:cxn modelId="{A39015BE-2791-48AC-887A-C1DB137D798A}" type="presParOf" srcId="{887FD1EA-4773-4B7D-AD27-A69D6F57E5D2}" destId="{40EF0E46-B65F-4F78-9302-90F1155E9ADA}" srcOrd="8" destOrd="0" presId="urn:microsoft.com/office/officeart/2005/8/layout/vList2"/>
    <dgm:cxn modelId="{75A0588B-2FC1-4199-9FA6-ADF5CCE22459}" type="presParOf" srcId="{887FD1EA-4773-4B7D-AD27-A69D6F57E5D2}" destId="{02843FAD-A0E4-423F-8E25-3A53A5E3E0C3}" srcOrd="9" destOrd="0" presId="urn:microsoft.com/office/officeart/2005/8/layout/vList2"/>
    <dgm:cxn modelId="{3D6629F0-B367-42E7-9497-59C37ABAF64F}" type="presParOf" srcId="{887FD1EA-4773-4B7D-AD27-A69D6F57E5D2}" destId="{AE51C268-D609-4680-B17B-C6C28E217549}" srcOrd="10" destOrd="0" presId="urn:microsoft.com/office/officeart/2005/8/layout/vList2"/>
    <dgm:cxn modelId="{AA0FB543-74AB-4A6F-8A72-21EB52F7CF5E}" type="presParOf" srcId="{887FD1EA-4773-4B7D-AD27-A69D6F57E5D2}" destId="{163294C5-033C-4F83-B071-0184498F3A5D}" srcOrd="11" destOrd="0" presId="urn:microsoft.com/office/officeart/2005/8/layout/vList2"/>
    <dgm:cxn modelId="{A23517E8-FB61-49E4-BE09-08A7426BB611}" type="presParOf" srcId="{887FD1EA-4773-4B7D-AD27-A69D6F57E5D2}" destId="{6BD3824B-6D6A-4251-B8D0-1A88ED89739F}"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B3C7F05-1190-4D04-9F59-8280C25A80E6}"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F3775BC8-E490-4E50-BFBB-600A7A541F30}">
      <dgm:prSet/>
      <dgm:spPr/>
      <dgm:t>
        <a:bodyPr/>
        <a:lstStyle/>
        <a:p>
          <a:r>
            <a:rPr lang="pl-PL"/>
            <a:t>argument </a:t>
          </a:r>
          <a:r>
            <a:rPr lang="pl-PL" i="1"/>
            <a:t>ad baculum</a:t>
          </a:r>
          <a:endParaRPr lang="en-US"/>
        </a:p>
      </dgm:t>
    </dgm:pt>
    <dgm:pt modelId="{F99E5DFE-0CCC-400B-A107-40DE3160627C}" type="parTrans" cxnId="{A8A21E89-7356-4AAB-B050-BB6B37D7B09F}">
      <dgm:prSet/>
      <dgm:spPr/>
      <dgm:t>
        <a:bodyPr/>
        <a:lstStyle/>
        <a:p>
          <a:endParaRPr lang="en-US"/>
        </a:p>
      </dgm:t>
    </dgm:pt>
    <dgm:pt modelId="{0E1F2981-23DF-45E2-9C2F-9208D3E2B656}" type="sibTrans" cxnId="{A8A21E89-7356-4AAB-B050-BB6B37D7B09F}">
      <dgm:prSet/>
      <dgm:spPr/>
      <dgm:t>
        <a:bodyPr/>
        <a:lstStyle/>
        <a:p>
          <a:endParaRPr lang="en-US"/>
        </a:p>
      </dgm:t>
    </dgm:pt>
    <dgm:pt modelId="{49ED47FD-277D-4242-99F2-F4A769A9D508}">
      <dgm:prSet/>
      <dgm:spPr/>
      <dgm:t>
        <a:bodyPr/>
        <a:lstStyle/>
        <a:p>
          <a:r>
            <a:rPr lang="pl-PL" dirty="0"/>
            <a:t>argument</a:t>
          </a:r>
          <a:r>
            <a:rPr lang="pl-PL" i="1" dirty="0"/>
            <a:t> ad </a:t>
          </a:r>
          <a:r>
            <a:rPr lang="pl-PL" i="1" dirty="0" err="1"/>
            <a:t>misericordiam</a:t>
          </a:r>
          <a:endParaRPr lang="en-US" dirty="0"/>
        </a:p>
      </dgm:t>
    </dgm:pt>
    <dgm:pt modelId="{DBB35227-7C34-4247-ACDA-09094F5FC794}" type="parTrans" cxnId="{3222A818-08BF-4F72-BE4D-3D6B7F837395}">
      <dgm:prSet/>
      <dgm:spPr/>
      <dgm:t>
        <a:bodyPr/>
        <a:lstStyle/>
        <a:p>
          <a:endParaRPr lang="en-US"/>
        </a:p>
      </dgm:t>
    </dgm:pt>
    <dgm:pt modelId="{09723A30-83AD-4B6A-BBDF-C36FFDF1F821}" type="sibTrans" cxnId="{3222A818-08BF-4F72-BE4D-3D6B7F837395}">
      <dgm:prSet/>
      <dgm:spPr/>
      <dgm:t>
        <a:bodyPr/>
        <a:lstStyle/>
        <a:p>
          <a:endParaRPr lang="en-US"/>
        </a:p>
      </dgm:t>
    </dgm:pt>
    <dgm:pt modelId="{39932196-07E8-4634-B782-F65069EA60DE}">
      <dgm:prSet/>
      <dgm:spPr/>
      <dgm:t>
        <a:bodyPr/>
        <a:lstStyle/>
        <a:p>
          <a:r>
            <a:rPr lang="pl-PL"/>
            <a:t>argument </a:t>
          </a:r>
          <a:r>
            <a:rPr lang="pl-PL" i="1"/>
            <a:t>ad personam</a:t>
          </a:r>
          <a:endParaRPr lang="en-US"/>
        </a:p>
      </dgm:t>
    </dgm:pt>
    <dgm:pt modelId="{7FC7EFF5-75D5-4919-9EFA-BF247833BB76}" type="parTrans" cxnId="{431FC00C-744F-4A94-9924-729624E567AF}">
      <dgm:prSet/>
      <dgm:spPr/>
      <dgm:t>
        <a:bodyPr/>
        <a:lstStyle/>
        <a:p>
          <a:endParaRPr lang="en-US"/>
        </a:p>
      </dgm:t>
    </dgm:pt>
    <dgm:pt modelId="{CF2647CA-19F7-47A3-B0A3-380C5F31D54F}" type="sibTrans" cxnId="{431FC00C-744F-4A94-9924-729624E567AF}">
      <dgm:prSet/>
      <dgm:spPr/>
      <dgm:t>
        <a:bodyPr/>
        <a:lstStyle/>
        <a:p>
          <a:endParaRPr lang="en-US"/>
        </a:p>
      </dgm:t>
    </dgm:pt>
    <dgm:pt modelId="{658E6CC3-A4FE-487F-8092-293F2E86F27C}">
      <dgm:prSet/>
      <dgm:spPr/>
      <dgm:t>
        <a:bodyPr/>
        <a:lstStyle/>
        <a:p>
          <a:r>
            <a:rPr lang="pl-PL" i="1"/>
            <a:t>potok słów</a:t>
          </a:r>
          <a:endParaRPr lang="en-US"/>
        </a:p>
      </dgm:t>
    </dgm:pt>
    <dgm:pt modelId="{BD374B04-6C6E-47B4-AA12-38646720A065}" type="parTrans" cxnId="{E8B4463B-D36B-42AC-9B8B-BF34B54B76CA}">
      <dgm:prSet/>
      <dgm:spPr/>
      <dgm:t>
        <a:bodyPr/>
        <a:lstStyle/>
        <a:p>
          <a:endParaRPr lang="en-US"/>
        </a:p>
      </dgm:t>
    </dgm:pt>
    <dgm:pt modelId="{9F956DDE-3964-44AA-BE49-E2F4F460D32B}" type="sibTrans" cxnId="{E8B4463B-D36B-42AC-9B8B-BF34B54B76CA}">
      <dgm:prSet/>
      <dgm:spPr/>
      <dgm:t>
        <a:bodyPr/>
        <a:lstStyle/>
        <a:p>
          <a:endParaRPr lang="en-US"/>
        </a:p>
      </dgm:t>
    </dgm:pt>
    <dgm:pt modelId="{0A717A06-E772-4F97-B442-44D307D318E9}" type="pres">
      <dgm:prSet presAssocID="{0B3C7F05-1190-4D04-9F59-8280C25A80E6}" presName="diagram" presStyleCnt="0">
        <dgm:presLayoutVars>
          <dgm:dir/>
          <dgm:resizeHandles val="exact"/>
        </dgm:presLayoutVars>
      </dgm:prSet>
      <dgm:spPr/>
    </dgm:pt>
    <dgm:pt modelId="{E23E00F2-F9D4-4088-84AC-9F941C3DBEA9}" type="pres">
      <dgm:prSet presAssocID="{F3775BC8-E490-4E50-BFBB-600A7A541F30}" presName="node" presStyleLbl="node1" presStyleIdx="0" presStyleCnt="4">
        <dgm:presLayoutVars>
          <dgm:bulletEnabled val="1"/>
        </dgm:presLayoutVars>
      </dgm:prSet>
      <dgm:spPr/>
    </dgm:pt>
    <dgm:pt modelId="{108BC4EC-50A5-438A-AD32-01DDD2071FBA}" type="pres">
      <dgm:prSet presAssocID="{0E1F2981-23DF-45E2-9C2F-9208D3E2B656}" presName="sibTrans" presStyleCnt="0"/>
      <dgm:spPr/>
    </dgm:pt>
    <dgm:pt modelId="{09CA7F8E-1CB2-4AB8-86AD-EE4584E611A7}" type="pres">
      <dgm:prSet presAssocID="{49ED47FD-277D-4242-99F2-F4A769A9D508}" presName="node" presStyleLbl="node1" presStyleIdx="1" presStyleCnt="4">
        <dgm:presLayoutVars>
          <dgm:bulletEnabled val="1"/>
        </dgm:presLayoutVars>
      </dgm:prSet>
      <dgm:spPr/>
    </dgm:pt>
    <dgm:pt modelId="{DCB1883B-7048-4DA1-B0D9-E9CF2688C171}" type="pres">
      <dgm:prSet presAssocID="{09723A30-83AD-4B6A-BBDF-C36FFDF1F821}" presName="sibTrans" presStyleCnt="0"/>
      <dgm:spPr/>
    </dgm:pt>
    <dgm:pt modelId="{EFDE1727-363C-49CC-AE08-328D3BFD6A74}" type="pres">
      <dgm:prSet presAssocID="{39932196-07E8-4634-B782-F65069EA60DE}" presName="node" presStyleLbl="node1" presStyleIdx="2" presStyleCnt="4">
        <dgm:presLayoutVars>
          <dgm:bulletEnabled val="1"/>
        </dgm:presLayoutVars>
      </dgm:prSet>
      <dgm:spPr/>
    </dgm:pt>
    <dgm:pt modelId="{98C4B319-449E-4315-AB88-F73799810337}" type="pres">
      <dgm:prSet presAssocID="{CF2647CA-19F7-47A3-B0A3-380C5F31D54F}" presName="sibTrans" presStyleCnt="0"/>
      <dgm:spPr/>
    </dgm:pt>
    <dgm:pt modelId="{3587130D-408D-4C6C-B788-CB0E52D67B52}" type="pres">
      <dgm:prSet presAssocID="{658E6CC3-A4FE-487F-8092-293F2E86F27C}" presName="node" presStyleLbl="node1" presStyleIdx="3" presStyleCnt="4">
        <dgm:presLayoutVars>
          <dgm:bulletEnabled val="1"/>
        </dgm:presLayoutVars>
      </dgm:prSet>
      <dgm:spPr/>
    </dgm:pt>
  </dgm:ptLst>
  <dgm:cxnLst>
    <dgm:cxn modelId="{9AC7AE00-158A-46BD-959D-8A970EDE803D}" type="presOf" srcId="{39932196-07E8-4634-B782-F65069EA60DE}" destId="{EFDE1727-363C-49CC-AE08-328D3BFD6A74}" srcOrd="0" destOrd="0" presId="urn:microsoft.com/office/officeart/2005/8/layout/default"/>
    <dgm:cxn modelId="{62A4B00B-B17E-4944-AB8C-6100B0033E4B}" type="presOf" srcId="{F3775BC8-E490-4E50-BFBB-600A7A541F30}" destId="{E23E00F2-F9D4-4088-84AC-9F941C3DBEA9}" srcOrd="0" destOrd="0" presId="urn:microsoft.com/office/officeart/2005/8/layout/default"/>
    <dgm:cxn modelId="{431FC00C-744F-4A94-9924-729624E567AF}" srcId="{0B3C7F05-1190-4D04-9F59-8280C25A80E6}" destId="{39932196-07E8-4634-B782-F65069EA60DE}" srcOrd="2" destOrd="0" parTransId="{7FC7EFF5-75D5-4919-9EFA-BF247833BB76}" sibTransId="{CF2647CA-19F7-47A3-B0A3-380C5F31D54F}"/>
    <dgm:cxn modelId="{3222A818-08BF-4F72-BE4D-3D6B7F837395}" srcId="{0B3C7F05-1190-4D04-9F59-8280C25A80E6}" destId="{49ED47FD-277D-4242-99F2-F4A769A9D508}" srcOrd="1" destOrd="0" parTransId="{DBB35227-7C34-4247-ACDA-09094F5FC794}" sibTransId="{09723A30-83AD-4B6A-BBDF-C36FFDF1F821}"/>
    <dgm:cxn modelId="{513D5324-6739-447E-9C07-1DE3D519111F}" type="presOf" srcId="{49ED47FD-277D-4242-99F2-F4A769A9D508}" destId="{09CA7F8E-1CB2-4AB8-86AD-EE4584E611A7}" srcOrd="0" destOrd="0" presId="urn:microsoft.com/office/officeart/2005/8/layout/default"/>
    <dgm:cxn modelId="{FEB8953A-CA03-4F7F-B2A3-FDC0AA8193B5}" type="presOf" srcId="{658E6CC3-A4FE-487F-8092-293F2E86F27C}" destId="{3587130D-408D-4C6C-B788-CB0E52D67B52}" srcOrd="0" destOrd="0" presId="urn:microsoft.com/office/officeart/2005/8/layout/default"/>
    <dgm:cxn modelId="{E8B4463B-D36B-42AC-9B8B-BF34B54B76CA}" srcId="{0B3C7F05-1190-4D04-9F59-8280C25A80E6}" destId="{658E6CC3-A4FE-487F-8092-293F2E86F27C}" srcOrd="3" destOrd="0" parTransId="{BD374B04-6C6E-47B4-AA12-38646720A065}" sibTransId="{9F956DDE-3964-44AA-BE49-E2F4F460D32B}"/>
    <dgm:cxn modelId="{61A5976D-6799-45A6-A461-D75DD14D648C}" type="presOf" srcId="{0B3C7F05-1190-4D04-9F59-8280C25A80E6}" destId="{0A717A06-E772-4F97-B442-44D307D318E9}" srcOrd="0" destOrd="0" presId="urn:microsoft.com/office/officeart/2005/8/layout/default"/>
    <dgm:cxn modelId="{A8A21E89-7356-4AAB-B050-BB6B37D7B09F}" srcId="{0B3C7F05-1190-4D04-9F59-8280C25A80E6}" destId="{F3775BC8-E490-4E50-BFBB-600A7A541F30}" srcOrd="0" destOrd="0" parTransId="{F99E5DFE-0CCC-400B-A107-40DE3160627C}" sibTransId="{0E1F2981-23DF-45E2-9C2F-9208D3E2B656}"/>
    <dgm:cxn modelId="{E38427BF-40A4-49D9-871E-C1C4927EF55E}" type="presParOf" srcId="{0A717A06-E772-4F97-B442-44D307D318E9}" destId="{E23E00F2-F9D4-4088-84AC-9F941C3DBEA9}" srcOrd="0" destOrd="0" presId="urn:microsoft.com/office/officeart/2005/8/layout/default"/>
    <dgm:cxn modelId="{A84DCF55-3FF4-4D36-A8C1-12E6DE9C4B90}" type="presParOf" srcId="{0A717A06-E772-4F97-B442-44D307D318E9}" destId="{108BC4EC-50A5-438A-AD32-01DDD2071FBA}" srcOrd="1" destOrd="0" presId="urn:microsoft.com/office/officeart/2005/8/layout/default"/>
    <dgm:cxn modelId="{2F9F319A-2B4F-4F5F-8079-97AC3F173763}" type="presParOf" srcId="{0A717A06-E772-4F97-B442-44D307D318E9}" destId="{09CA7F8E-1CB2-4AB8-86AD-EE4584E611A7}" srcOrd="2" destOrd="0" presId="urn:microsoft.com/office/officeart/2005/8/layout/default"/>
    <dgm:cxn modelId="{FCD68CEE-5B3B-478F-A441-A3E98D99B475}" type="presParOf" srcId="{0A717A06-E772-4F97-B442-44D307D318E9}" destId="{DCB1883B-7048-4DA1-B0D9-E9CF2688C171}" srcOrd="3" destOrd="0" presId="urn:microsoft.com/office/officeart/2005/8/layout/default"/>
    <dgm:cxn modelId="{6BCDDD26-E2F9-4E4E-8AEA-898A4C7C622A}" type="presParOf" srcId="{0A717A06-E772-4F97-B442-44D307D318E9}" destId="{EFDE1727-363C-49CC-AE08-328D3BFD6A74}" srcOrd="4" destOrd="0" presId="urn:microsoft.com/office/officeart/2005/8/layout/default"/>
    <dgm:cxn modelId="{3F9AB4C4-AAF4-4925-8FB5-C7A9A678B7A9}" type="presParOf" srcId="{0A717A06-E772-4F97-B442-44D307D318E9}" destId="{98C4B319-449E-4315-AB88-F73799810337}" srcOrd="5" destOrd="0" presId="urn:microsoft.com/office/officeart/2005/8/layout/default"/>
    <dgm:cxn modelId="{8B84BB61-9353-47D8-AEB0-3A127144C778}" type="presParOf" srcId="{0A717A06-E772-4F97-B442-44D307D318E9}" destId="{3587130D-408D-4C6C-B788-CB0E52D67B52}"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B3C7F05-1190-4D04-9F59-8280C25A80E6}"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F3775BC8-E490-4E50-BFBB-600A7A541F30}">
      <dgm:prSet/>
      <dgm:spPr/>
      <dgm:t>
        <a:bodyPr/>
        <a:lstStyle/>
        <a:p>
          <a:r>
            <a:rPr lang="pl-PL" dirty="0"/>
            <a:t>argument </a:t>
          </a:r>
          <a:r>
            <a:rPr lang="pl-PL" i="1" dirty="0"/>
            <a:t>ad </a:t>
          </a:r>
          <a:r>
            <a:rPr lang="pl-PL" i="1" dirty="0" err="1"/>
            <a:t>ignorantiam</a:t>
          </a:r>
          <a:endParaRPr lang="en-US" dirty="0"/>
        </a:p>
      </dgm:t>
    </dgm:pt>
    <dgm:pt modelId="{F99E5DFE-0CCC-400B-A107-40DE3160627C}" type="parTrans" cxnId="{A8A21E89-7356-4AAB-B050-BB6B37D7B09F}">
      <dgm:prSet/>
      <dgm:spPr/>
      <dgm:t>
        <a:bodyPr/>
        <a:lstStyle/>
        <a:p>
          <a:endParaRPr lang="en-US"/>
        </a:p>
      </dgm:t>
    </dgm:pt>
    <dgm:pt modelId="{0E1F2981-23DF-45E2-9C2F-9208D3E2B656}" type="sibTrans" cxnId="{A8A21E89-7356-4AAB-B050-BB6B37D7B09F}">
      <dgm:prSet/>
      <dgm:spPr/>
      <dgm:t>
        <a:bodyPr/>
        <a:lstStyle/>
        <a:p>
          <a:endParaRPr lang="en-US"/>
        </a:p>
      </dgm:t>
    </dgm:pt>
    <dgm:pt modelId="{49ED47FD-277D-4242-99F2-F4A769A9D508}">
      <dgm:prSet/>
      <dgm:spPr/>
      <dgm:t>
        <a:bodyPr/>
        <a:lstStyle/>
        <a:p>
          <a:r>
            <a:rPr lang="pl-PL" dirty="0"/>
            <a:t>ucieczka definicyjna</a:t>
          </a:r>
          <a:endParaRPr lang="en-US" dirty="0"/>
        </a:p>
      </dgm:t>
    </dgm:pt>
    <dgm:pt modelId="{DBB35227-7C34-4247-ACDA-09094F5FC794}" type="parTrans" cxnId="{3222A818-08BF-4F72-BE4D-3D6B7F837395}">
      <dgm:prSet/>
      <dgm:spPr/>
      <dgm:t>
        <a:bodyPr/>
        <a:lstStyle/>
        <a:p>
          <a:endParaRPr lang="en-US"/>
        </a:p>
      </dgm:t>
    </dgm:pt>
    <dgm:pt modelId="{09723A30-83AD-4B6A-BBDF-C36FFDF1F821}" type="sibTrans" cxnId="{3222A818-08BF-4F72-BE4D-3D6B7F837395}">
      <dgm:prSet/>
      <dgm:spPr/>
      <dgm:t>
        <a:bodyPr/>
        <a:lstStyle/>
        <a:p>
          <a:endParaRPr lang="en-US"/>
        </a:p>
      </dgm:t>
    </dgm:pt>
    <dgm:pt modelId="{39932196-07E8-4634-B782-F65069EA60DE}">
      <dgm:prSet/>
      <dgm:spPr/>
      <dgm:t>
        <a:bodyPr/>
        <a:lstStyle/>
        <a:p>
          <a:r>
            <a:rPr lang="pl-PL" dirty="0"/>
            <a:t>asekuracja</a:t>
          </a:r>
          <a:endParaRPr lang="en-US" dirty="0"/>
        </a:p>
      </dgm:t>
    </dgm:pt>
    <dgm:pt modelId="{7FC7EFF5-75D5-4919-9EFA-BF247833BB76}" type="parTrans" cxnId="{431FC00C-744F-4A94-9924-729624E567AF}">
      <dgm:prSet/>
      <dgm:spPr/>
      <dgm:t>
        <a:bodyPr/>
        <a:lstStyle/>
        <a:p>
          <a:endParaRPr lang="en-US"/>
        </a:p>
      </dgm:t>
    </dgm:pt>
    <dgm:pt modelId="{CF2647CA-19F7-47A3-B0A3-380C5F31D54F}" type="sibTrans" cxnId="{431FC00C-744F-4A94-9924-729624E567AF}">
      <dgm:prSet/>
      <dgm:spPr/>
      <dgm:t>
        <a:bodyPr/>
        <a:lstStyle/>
        <a:p>
          <a:endParaRPr lang="en-US"/>
        </a:p>
      </dgm:t>
    </dgm:pt>
    <dgm:pt modelId="{658E6CC3-A4FE-487F-8092-293F2E86F27C}">
      <dgm:prSet/>
      <dgm:spPr/>
      <dgm:t>
        <a:bodyPr/>
        <a:lstStyle/>
        <a:p>
          <a:r>
            <a:rPr lang="pl-PL" dirty="0"/>
            <a:t>ruchome stanowisko</a:t>
          </a:r>
          <a:endParaRPr lang="en-US" dirty="0"/>
        </a:p>
      </dgm:t>
    </dgm:pt>
    <dgm:pt modelId="{BD374B04-6C6E-47B4-AA12-38646720A065}" type="parTrans" cxnId="{E8B4463B-D36B-42AC-9B8B-BF34B54B76CA}">
      <dgm:prSet/>
      <dgm:spPr/>
      <dgm:t>
        <a:bodyPr/>
        <a:lstStyle/>
        <a:p>
          <a:endParaRPr lang="en-US"/>
        </a:p>
      </dgm:t>
    </dgm:pt>
    <dgm:pt modelId="{9F956DDE-3964-44AA-BE49-E2F4F460D32B}" type="sibTrans" cxnId="{E8B4463B-D36B-42AC-9B8B-BF34B54B76CA}">
      <dgm:prSet/>
      <dgm:spPr/>
      <dgm:t>
        <a:bodyPr/>
        <a:lstStyle/>
        <a:p>
          <a:endParaRPr lang="en-US"/>
        </a:p>
      </dgm:t>
    </dgm:pt>
    <dgm:pt modelId="{0A717A06-E772-4F97-B442-44D307D318E9}" type="pres">
      <dgm:prSet presAssocID="{0B3C7F05-1190-4D04-9F59-8280C25A80E6}" presName="diagram" presStyleCnt="0">
        <dgm:presLayoutVars>
          <dgm:dir/>
          <dgm:resizeHandles val="exact"/>
        </dgm:presLayoutVars>
      </dgm:prSet>
      <dgm:spPr/>
    </dgm:pt>
    <dgm:pt modelId="{E23E00F2-F9D4-4088-84AC-9F941C3DBEA9}" type="pres">
      <dgm:prSet presAssocID="{F3775BC8-E490-4E50-BFBB-600A7A541F30}" presName="node" presStyleLbl="node1" presStyleIdx="0" presStyleCnt="4">
        <dgm:presLayoutVars>
          <dgm:bulletEnabled val="1"/>
        </dgm:presLayoutVars>
      </dgm:prSet>
      <dgm:spPr/>
    </dgm:pt>
    <dgm:pt modelId="{108BC4EC-50A5-438A-AD32-01DDD2071FBA}" type="pres">
      <dgm:prSet presAssocID="{0E1F2981-23DF-45E2-9C2F-9208D3E2B656}" presName="sibTrans" presStyleCnt="0"/>
      <dgm:spPr/>
    </dgm:pt>
    <dgm:pt modelId="{09CA7F8E-1CB2-4AB8-86AD-EE4584E611A7}" type="pres">
      <dgm:prSet presAssocID="{49ED47FD-277D-4242-99F2-F4A769A9D508}" presName="node" presStyleLbl="node1" presStyleIdx="1" presStyleCnt="4">
        <dgm:presLayoutVars>
          <dgm:bulletEnabled val="1"/>
        </dgm:presLayoutVars>
      </dgm:prSet>
      <dgm:spPr/>
    </dgm:pt>
    <dgm:pt modelId="{DCB1883B-7048-4DA1-B0D9-E9CF2688C171}" type="pres">
      <dgm:prSet presAssocID="{09723A30-83AD-4B6A-BBDF-C36FFDF1F821}" presName="sibTrans" presStyleCnt="0"/>
      <dgm:spPr/>
    </dgm:pt>
    <dgm:pt modelId="{EFDE1727-363C-49CC-AE08-328D3BFD6A74}" type="pres">
      <dgm:prSet presAssocID="{39932196-07E8-4634-B782-F65069EA60DE}" presName="node" presStyleLbl="node1" presStyleIdx="2" presStyleCnt="4">
        <dgm:presLayoutVars>
          <dgm:bulletEnabled val="1"/>
        </dgm:presLayoutVars>
      </dgm:prSet>
      <dgm:spPr/>
    </dgm:pt>
    <dgm:pt modelId="{98C4B319-449E-4315-AB88-F73799810337}" type="pres">
      <dgm:prSet presAssocID="{CF2647CA-19F7-47A3-B0A3-380C5F31D54F}" presName="sibTrans" presStyleCnt="0"/>
      <dgm:spPr/>
    </dgm:pt>
    <dgm:pt modelId="{3587130D-408D-4C6C-B788-CB0E52D67B52}" type="pres">
      <dgm:prSet presAssocID="{658E6CC3-A4FE-487F-8092-293F2E86F27C}" presName="node" presStyleLbl="node1" presStyleIdx="3" presStyleCnt="4">
        <dgm:presLayoutVars>
          <dgm:bulletEnabled val="1"/>
        </dgm:presLayoutVars>
      </dgm:prSet>
      <dgm:spPr/>
    </dgm:pt>
  </dgm:ptLst>
  <dgm:cxnLst>
    <dgm:cxn modelId="{9AC7AE00-158A-46BD-959D-8A970EDE803D}" type="presOf" srcId="{39932196-07E8-4634-B782-F65069EA60DE}" destId="{EFDE1727-363C-49CC-AE08-328D3BFD6A74}" srcOrd="0" destOrd="0" presId="urn:microsoft.com/office/officeart/2005/8/layout/default"/>
    <dgm:cxn modelId="{62A4B00B-B17E-4944-AB8C-6100B0033E4B}" type="presOf" srcId="{F3775BC8-E490-4E50-BFBB-600A7A541F30}" destId="{E23E00F2-F9D4-4088-84AC-9F941C3DBEA9}" srcOrd="0" destOrd="0" presId="urn:microsoft.com/office/officeart/2005/8/layout/default"/>
    <dgm:cxn modelId="{431FC00C-744F-4A94-9924-729624E567AF}" srcId="{0B3C7F05-1190-4D04-9F59-8280C25A80E6}" destId="{39932196-07E8-4634-B782-F65069EA60DE}" srcOrd="2" destOrd="0" parTransId="{7FC7EFF5-75D5-4919-9EFA-BF247833BB76}" sibTransId="{CF2647CA-19F7-47A3-B0A3-380C5F31D54F}"/>
    <dgm:cxn modelId="{3222A818-08BF-4F72-BE4D-3D6B7F837395}" srcId="{0B3C7F05-1190-4D04-9F59-8280C25A80E6}" destId="{49ED47FD-277D-4242-99F2-F4A769A9D508}" srcOrd="1" destOrd="0" parTransId="{DBB35227-7C34-4247-ACDA-09094F5FC794}" sibTransId="{09723A30-83AD-4B6A-BBDF-C36FFDF1F821}"/>
    <dgm:cxn modelId="{513D5324-6739-447E-9C07-1DE3D519111F}" type="presOf" srcId="{49ED47FD-277D-4242-99F2-F4A769A9D508}" destId="{09CA7F8E-1CB2-4AB8-86AD-EE4584E611A7}" srcOrd="0" destOrd="0" presId="urn:microsoft.com/office/officeart/2005/8/layout/default"/>
    <dgm:cxn modelId="{FEB8953A-CA03-4F7F-B2A3-FDC0AA8193B5}" type="presOf" srcId="{658E6CC3-A4FE-487F-8092-293F2E86F27C}" destId="{3587130D-408D-4C6C-B788-CB0E52D67B52}" srcOrd="0" destOrd="0" presId="urn:microsoft.com/office/officeart/2005/8/layout/default"/>
    <dgm:cxn modelId="{E8B4463B-D36B-42AC-9B8B-BF34B54B76CA}" srcId="{0B3C7F05-1190-4D04-9F59-8280C25A80E6}" destId="{658E6CC3-A4FE-487F-8092-293F2E86F27C}" srcOrd="3" destOrd="0" parTransId="{BD374B04-6C6E-47B4-AA12-38646720A065}" sibTransId="{9F956DDE-3964-44AA-BE49-E2F4F460D32B}"/>
    <dgm:cxn modelId="{61A5976D-6799-45A6-A461-D75DD14D648C}" type="presOf" srcId="{0B3C7F05-1190-4D04-9F59-8280C25A80E6}" destId="{0A717A06-E772-4F97-B442-44D307D318E9}" srcOrd="0" destOrd="0" presId="urn:microsoft.com/office/officeart/2005/8/layout/default"/>
    <dgm:cxn modelId="{A8A21E89-7356-4AAB-B050-BB6B37D7B09F}" srcId="{0B3C7F05-1190-4D04-9F59-8280C25A80E6}" destId="{F3775BC8-E490-4E50-BFBB-600A7A541F30}" srcOrd="0" destOrd="0" parTransId="{F99E5DFE-0CCC-400B-A107-40DE3160627C}" sibTransId="{0E1F2981-23DF-45E2-9C2F-9208D3E2B656}"/>
    <dgm:cxn modelId="{E38427BF-40A4-49D9-871E-C1C4927EF55E}" type="presParOf" srcId="{0A717A06-E772-4F97-B442-44D307D318E9}" destId="{E23E00F2-F9D4-4088-84AC-9F941C3DBEA9}" srcOrd="0" destOrd="0" presId="urn:microsoft.com/office/officeart/2005/8/layout/default"/>
    <dgm:cxn modelId="{A84DCF55-3FF4-4D36-A8C1-12E6DE9C4B90}" type="presParOf" srcId="{0A717A06-E772-4F97-B442-44D307D318E9}" destId="{108BC4EC-50A5-438A-AD32-01DDD2071FBA}" srcOrd="1" destOrd="0" presId="urn:microsoft.com/office/officeart/2005/8/layout/default"/>
    <dgm:cxn modelId="{2F9F319A-2B4F-4F5F-8079-97AC3F173763}" type="presParOf" srcId="{0A717A06-E772-4F97-B442-44D307D318E9}" destId="{09CA7F8E-1CB2-4AB8-86AD-EE4584E611A7}" srcOrd="2" destOrd="0" presId="urn:microsoft.com/office/officeart/2005/8/layout/default"/>
    <dgm:cxn modelId="{FCD68CEE-5B3B-478F-A441-A3E98D99B475}" type="presParOf" srcId="{0A717A06-E772-4F97-B442-44D307D318E9}" destId="{DCB1883B-7048-4DA1-B0D9-E9CF2688C171}" srcOrd="3" destOrd="0" presId="urn:microsoft.com/office/officeart/2005/8/layout/default"/>
    <dgm:cxn modelId="{6BCDDD26-E2F9-4E4E-8AEA-898A4C7C622A}" type="presParOf" srcId="{0A717A06-E772-4F97-B442-44D307D318E9}" destId="{EFDE1727-363C-49CC-AE08-328D3BFD6A74}" srcOrd="4" destOrd="0" presId="urn:microsoft.com/office/officeart/2005/8/layout/default"/>
    <dgm:cxn modelId="{3F9AB4C4-AAF4-4925-8FB5-C7A9A678B7A9}" type="presParOf" srcId="{0A717A06-E772-4F97-B442-44D307D318E9}" destId="{98C4B319-449E-4315-AB88-F73799810337}" srcOrd="5" destOrd="0" presId="urn:microsoft.com/office/officeart/2005/8/layout/default"/>
    <dgm:cxn modelId="{8B84BB61-9353-47D8-AEB0-3A127144C778}" type="presParOf" srcId="{0A717A06-E772-4F97-B442-44D307D318E9}" destId="{3587130D-408D-4C6C-B788-CB0E52D67B52}"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967BEE6-7849-422A-B50D-28111D21702F}"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5E3FD7D3-2ADC-439D-8544-D5C53B047AF3}">
      <dgm:prSet/>
      <dgm:spPr/>
      <dgm:t>
        <a:bodyPr/>
        <a:lstStyle/>
        <a:p>
          <a:pPr>
            <a:defRPr cap="all"/>
          </a:pPr>
          <a:r>
            <a:rPr lang="pl-PL"/>
            <a:t>słomiana kukła</a:t>
          </a:r>
          <a:endParaRPr lang="en-US"/>
        </a:p>
      </dgm:t>
    </dgm:pt>
    <dgm:pt modelId="{E4EA1BF4-53A5-48DC-8BC3-3D58B8940B87}" type="parTrans" cxnId="{7FDFCB08-4E74-4C39-8E8F-0FAE6AB024AE}">
      <dgm:prSet/>
      <dgm:spPr/>
      <dgm:t>
        <a:bodyPr/>
        <a:lstStyle/>
        <a:p>
          <a:endParaRPr lang="en-US"/>
        </a:p>
      </dgm:t>
    </dgm:pt>
    <dgm:pt modelId="{C91DD8D1-2BCB-4E5A-8722-30438AA24286}" type="sibTrans" cxnId="{7FDFCB08-4E74-4C39-8E8F-0FAE6AB024AE}">
      <dgm:prSet/>
      <dgm:spPr/>
      <dgm:t>
        <a:bodyPr/>
        <a:lstStyle/>
        <a:p>
          <a:endParaRPr lang="en-US"/>
        </a:p>
      </dgm:t>
    </dgm:pt>
    <dgm:pt modelId="{7392B34C-CC74-432A-A899-EDDD03A63B56}">
      <dgm:prSet/>
      <dgm:spPr/>
      <dgm:t>
        <a:bodyPr/>
        <a:lstStyle/>
        <a:p>
          <a:pPr>
            <a:defRPr cap="all"/>
          </a:pPr>
          <a:r>
            <a:rPr lang="pl-PL"/>
            <a:t>prowokowanie do przesady</a:t>
          </a:r>
          <a:endParaRPr lang="en-US"/>
        </a:p>
      </dgm:t>
    </dgm:pt>
    <dgm:pt modelId="{861DCA86-9789-4531-948E-F0E0DB8151CC}" type="parTrans" cxnId="{D4621218-0753-4280-B740-B3C01B3D44BB}">
      <dgm:prSet/>
      <dgm:spPr/>
      <dgm:t>
        <a:bodyPr/>
        <a:lstStyle/>
        <a:p>
          <a:endParaRPr lang="en-US"/>
        </a:p>
      </dgm:t>
    </dgm:pt>
    <dgm:pt modelId="{F5D884CA-ECF3-4F82-B111-36E97DA62FFF}" type="sibTrans" cxnId="{D4621218-0753-4280-B740-B3C01B3D44BB}">
      <dgm:prSet/>
      <dgm:spPr/>
      <dgm:t>
        <a:bodyPr/>
        <a:lstStyle/>
        <a:p>
          <a:endParaRPr lang="en-US"/>
        </a:p>
      </dgm:t>
    </dgm:pt>
    <dgm:pt modelId="{6C4C615A-01E8-4203-B82F-DC5DC8CC3F4B}">
      <dgm:prSet/>
      <dgm:spPr/>
      <dgm:t>
        <a:bodyPr/>
        <a:lstStyle/>
        <a:p>
          <a:pPr>
            <a:defRPr cap="all"/>
          </a:pPr>
          <a:r>
            <a:rPr lang="pl-PL"/>
            <a:t>fałszywe zwycięstwo</a:t>
          </a:r>
          <a:endParaRPr lang="en-US"/>
        </a:p>
      </dgm:t>
    </dgm:pt>
    <dgm:pt modelId="{0FA43640-7DFB-4CB4-8D3A-767D4DF3B7E2}" type="parTrans" cxnId="{0C0820CC-E517-409B-81D7-3FE9B3CB43AB}">
      <dgm:prSet/>
      <dgm:spPr/>
      <dgm:t>
        <a:bodyPr/>
        <a:lstStyle/>
        <a:p>
          <a:endParaRPr lang="en-US"/>
        </a:p>
      </dgm:t>
    </dgm:pt>
    <dgm:pt modelId="{435E5427-923A-479F-9E36-4064D6C3FB0F}" type="sibTrans" cxnId="{0C0820CC-E517-409B-81D7-3FE9B3CB43AB}">
      <dgm:prSet/>
      <dgm:spPr/>
      <dgm:t>
        <a:bodyPr/>
        <a:lstStyle/>
        <a:p>
          <a:endParaRPr lang="en-US"/>
        </a:p>
      </dgm:t>
    </dgm:pt>
    <dgm:pt modelId="{FC1B23ED-FF73-4DD3-A460-000F2541A0BC}">
      <dgm:prSet/>
      <dgm:spPr/>
      <dgm:t>
        <a:bodyPr/>
        <a:lstStyle/>
        <a:p>
          <a:pPr>
            <a:defRPr cap="all"/>
          </a:pPr>
          <a:r>
            <a:rPr lang="pl-PL"/>
            <a:t>błahe wątpliwości</a:t>
          </a:r>
          <a:endParaRPr lang="en-US"/>
        </a:p>
      </dgm:t>
    </dgm:pt>
    <dgm:pt modelId="{0C2882F1-ABC7-457B-9AF1-7484B7441AAF}" type="parTrans" cxnId="{A1EB45F5-CC8C-44EA-A70B-A38EF6F1D5A4}">
      <dgm:prSet/>
      <dgm:spPr/>
      <dgm:t>
        <a:bodyPr/>
        <a:lstStyle/>
        <a:p>
          <a:endParaRPr lang="en-US"/>
        </a:p>
      </dgm:t>
    </dgm:pt>
    <dgm:pt modelId="{709F08F1-959B-4B09-AAB6-0D89706DEA7E}" type="sibTrans" cxnId="{A1EB45F5-CC8C-44EA-A70B-A38EF6F1D5A4}">
      <dgm:prSet/>
      <dgm:spPr/>
      <dgm:t>
        <a:bodyPr/>
        <a:lstStyle/>
        <a:p>
          <a:endParaRPr lang="en-US"/>
        </a:p>
      </dgm:t>
    </dgm:pt>
    <dgm:pt modelId="{9DB5AD5B-ECDA-47F0-95E2-1A6944AC0583}">
      <dgm:prSet/>
      <dgm:spPr/>
      <dgm:t>
        <a:bodyPr/>
        <a:lstStyle/>
        <a:p>
          <a:pPr>
            <a:defRPr cap="all"/>
          </a:pPr>
          <a:r>
            <a:rPr lang="pl-PL"/>
            <a:t>argument </a:t>
          </a:r>
          <a:r>
            <a:rPr lang="pl-PL" i="1"/>
            <a:t>ad auditores</a:t>
          </a:r>
          <a:endParaRPr lang="en-US"/>
        </a:p>
      </dgm:t>
    </dgm:pt>
    <dgm:pt modelId="{326D4A45-F7F2-4C4B-BF54-0015EDA54529}" type="parTrans" cxnId="{B8E97594-74B1-4FF6-8065-9A7A555D2A0C}">
      <dgm:prSet/>
      <dgm:spPr/>
      <dgm:t>
        <a:bodyPr/>
        <a:lstStyle/>
        <a:p>
          <a:endParaRPr lang="en-US"/>
        </a:p>
      </dgm:t>
    </dgm:pt>
    <dgm:pt modelId="{38908E99-B587-48B3-8CBB-BDB3A47308E4}" type="sibTrans" cxnId="{B8E97594-74B1-4FF6-8065-9A7A555D2A0C}">
      <dgm:prSet/>
      <dgm:spPr/>
      <dgm:t>
        <a:bodyPr/>
        <a:lstStyle/>
        <a:p>
          <a:endParaRPr lang="en-US"/>
        </a:p>
      </dgm:t>
    </dgm:pt>
    <dgm:pt modelId="{E0CAAE31-F5CA-48A4-B07B-8ABCF8C84542}">
      <dgm:prSet/>
      <dgm:spPr/>
      <dgm:t>
        <a:bodyPr/>
        <a:lstStyle/>
        <a:p>
          <a:pPr>
            <a:defRPr cap="all"/>
          </a:pPr>
          <a:r>
            <a:rPr lang="pl-PL"/>
            <a:t>fałszywa alternatywa (bifurkacja)</a:t>
          </a:r>
          <a:endParaRPr lang="en-US"/>
        </a:p>
      </dgm:t>
    </dgm:pt>
    <dgm:pt modelId="{B5FF045B-9F7C-43F4-8AC9-88A2365A61A8}" type="parTrans" cxnId="{783BB51C-1682-4A0E-8CA8-744A882A6D32}">
      <dgm:prSet/>
      <dgm:spPr/>
      <dgm:t>
        <a:bodyPr/>
        <a:lstStyle/>
        <a:p>
          <a:endParaRPr lang="en-US"/>
        </a:p>
      </dgm:t>
    </dgm:pt>
    <dgm:pt modelId="{2C8A14D4-CDF6-4211-B7B8-F0C411C2ADF3}" type="sibTrans" cxnId="{783BB51C-1682-4A0E-8CA8-744A882A6D32}">
      <dgm:prSet/>
      <dgm:spPr/>
      <dgm:t>
        <a:bodyPr/>
        <a:lstStyle/>
        <a:p>
          <a:endParaRPr lang="en-US"/>
        </a:p>
      </dgm:t>
    </dgm:pt>
    <dgm:pt modelId="{7792FE5D-5EC3-441B-8E7E-A4933508164B}" type="pres">
      <dgm:prSet presAssocID="{B967BEE6-7849-422A-B50D-28111D21702F}" presName="diagram" presStyleCnt="0">
        <dgm:presLayoutVars>
          <dgm:dir/>
          <dgm:resizeHandles val="exact"/>
        </dgm:presLayoutVars>
      </dgm:prSet>
      <dgm:spPr/>
    </dgm:pt>
    <dgm:pt modelId="{84724295-9AE5-495C-8CA5-6A7756F04613}" type="pres">
      <dgm:prSet presAssocID="{5E3FD7D3-2ADC-439D-8544-D5C53B047AF3}" presName="node" presStyleLbl="node1" presStyleIdx="0" presStyleCnt="6">
        <dgm:presLayoutVars>
          <dgm:bulletEnabled val="1"/>
        </dgm:presLayoutVars>
      </dgm:prSet>
      <dgm:spPr/>
    </dgm:pt>
    <dgm:pt modelId="{50A9D6DE-893C-403B-AE8F-ADA14F6A89D4}" type="pres">
      <dgm:prSet presAssocID="{C91DD8D1-2BCB-4E5A-8722-30438AA24286}" presName="sibTrans" presStyleCnt="0"/>
      <dgm:spPr/>
    </dgm:pt>
    <dgm:pt modelId="{0FFA754A-51F7-4DAA-A655-CC4D5A88C9DE}" type="pres">
      <dgm:prSet presAssocID="{7392B34C-CC74-432A-A899-EDDD03A63B56}" presName="node" presStyleLbl="node1" presStyleIdx="1" presStyleCnt="6">
        <dgm:presLayoutVars>
          <dgm:bulletEnabled val="1"/>
        </dgm:presLayoutVars>
      </dgm:prSet>
      <dgm:spPr/>
    </dgm:pt>
    <dgm:pt modelId="{50249A1A-F460-4AC6-A2B0-10CA6931E521}" type="pres">
      <dgm:prSet presAssocID="{F5D884CA-ECF3-4F82-B111-36E97DA62FFF}" presName="sibTrans" presStyleCnt="0"/>
      <dgm:spPr/>
    </dgm:pt>
    <dgm:pt modelId="{E3F2948B-DB9B-4D2E-B7DC-BCFC5FF31260}" type="pres">
      <dgm:prSet presAssocID="{6C4C615A-01E8-4203-B82F-DC5DC8CC3F4B}" presName="node" presStyleLbl="node1" presStyleIdx="2" presStyleCnt="6">
        <dgm:presLayoutVars>
          <dgm:bulletEnabled val="1"/>
        </dgm:presLayoutVars>
      </dgm:prSet>
      <dgm:spPr/>
    </dgm:pt>
    <dgm:pt modelId="{80A037E5-DF96-45DE-A3BD-601B6181F8E3}" type="pres">
      <dgm:prSet presAssocID="{435E5427-923A-479F-9E36-4064D6C3FB0F}" presName="sibTrans" presStyleCnt="0"/>
      <dgm:spPr/>
    </dgm:pt>
    <dgm:pt modelId="{E982A53A-E4FD-4748-A9D3-C86CDAFB7A85}" type="pres">
      <dgm:prSet presAssocID="{FC1B23ED-FF73-4DD3-A460-000F2541A0BC}" presName="node" presStyleLbl="node1" presStyleIdx="3" presStyleCnt="6">
        <dgm:presLayoutVars>
          <dgm:bulletEnabled val="1"/>
        </dgm:presLayoutVars>
      </dgm:prSet>
      <dgm:spPr/>
    </dgm:pt>
    <dgm:pt modelId="{BCD17959-8CFB-43A3-9142-C40FD8BA31E5}" type="pres">
      <dgm:prSet presAssocID="{709F08F1-959B-4B09-AAB6-0D89706DEA7E}" presName="sibTrans" presStyleCnt="0"/>
      <dgm:spPr/>
    </dgm:pt>
    <dgm:pt modelId="{D17437F7-9C1F-41DE-B391-0ECB5843FAF1}" type="pres">
      <dgm:prSet presAssocID="{9DB5AD5B-ECDA-47F0-95E2-1A6944AC0583}" presName="node" presStyleLbl="node1" presStyleIdx="4" presStyleCnt="6">
        <dgm:presLayoutVars>
          <dgm:bulletEnabled val="1"/>
        </dgm:presLayoutVars>
      </dgm:prSet>
      <dgm:spPr/>
    </dgm:pt>
    <dgm:pt modelId="{8127C5AD-7CD3-4E3E-837D-D512868FDF85}" type="pres">
      <dgm:prSet presAssocID="{38908E99-B587-48B3-8CBB-BDB3A47308E4}" presName="sibTrans" presStyleCnt="0"/>
      <dgm:spPr/>
    </dgm:pt>
    <dgm:pt modelId="{AFFA8AB6-F2CB-4377-AF01-93FBF30F7EE9}" type="pres">
      <dgm:prSet presAssocID="{E0CAAE31-F5CA-48A4-B07B-8ABCF8C84542}" presName="node" presStyleLbl="node1" presStyleIdx="5" presStyleCnt="6">
        <dgm:presLayoutVars>
          <dgm:bulletEnabled val="1"/>
        </dgm:presLayoutVars>
      </dgm:prSet>
      <dgm:spPr/>
    </dgm:pt>
  </dgm:ptLst>
  <dgm:cxnLst>
    <dgm:cxn modelId="{D2750802-5161-4F41-A6A9-95E500C9F40D}" type="presOf" srcId="{B967BEE6-7849-422A-B50D-28111D21702F}" destId="{7792FE5D-5EC3-441B-8E7E-A4933508164B}" srcOrd="0" destOrd="0" presId="urn:microsoft.com/office/officeart/2005/8/layout/default"/>
    <dgm:cxn modelId="{7FDFCB08-4E74-4C39-8E8F-0FAE6AB024AE}" srcId="{B967BEE6-7849-422A-B50D-28111D21702F}" destId="{5E3FD7D3-2ADC-439D-8544-D5C53B047AF3}" srcOrd="0" destOrd="0" parTransId="{E4EA1BF4-53A5-48DC-8BC3-3D58B8940B87}" sibTransId="{C91DD8D1-2BCB-4E5A-8722-30438AA24286}"/>
    <dgm:cxn modelId="{D4621218-0753-4280-B740-B3C01B3D44BB}" srcId="{B967BEE6-7849-422A-B50D-28111D21702F}" destId="{7392B34C-CC74-432A-A899-EDDD03A63B56}" srcOrd="1" destOrd="0" parTransId="{861DCA86-9789-4531-948E-F0E0DB8151CC}" sibTransId="{F5D884CA-ECF3-4F82-B111-36E97DA62FFF}"/>
    <dgm:cxn modelId="{783BB51C-1682-4A0E-8CA8-744A882A6D32}" srcId="{B967BEE6-7849-422A-B50D-28111D21702F}" destId="{E0CAAE31-F5CA-48A4-B07B-8ABCF8C84542}" srcOrd="5" destOrd="0" parTransId="{B5FF045B-9F7C-43F4-8AC9-88A2365A61A8}" sibTransId="{2C8A14D4-CDF6-4211-B7B8-F0C411C2ADF3}"/>
    <dgm:cxn modelId="{879A9820-FB26-48F3-B3C9-A6AA2694E005}" type="presOf" srcId="{E0CAAE31-F5CA-48A4-B07B-8ABCF8C84542}" destId="{AFFA8AB6-F2CB-4377-AF01-93FBF30F7EE9}" srcOrd="0" destOrd="0" presId="urn:microsoft.com/office/officeart/2005/8/layout/default"/>
    <dgm:cxn modelId="{737A5D24-A7B9-4209-9914-237A282BFFAE}" type="presOf" srcId="{6C4C615A-01E8-4203-B82F-DC5DC8CC3F4B}" destId="{E3F2948B-DB9B-4D2E-B7DC-BCFC5FF31260}" srcOrd="0" destOrd="0" presId="urn:microsoft.com/office/officeart/2005/8/layout/default"/>
    <dgm:cxn modelId="{6EA86131-9B77-4049-89EF-7CDF3A05E4F6}" type="presOf" srcId="{7392B34C-CC74-432A-A899-EDDD03A63B56}" destId="{0FFA754A-51F7-4DAA-A655-CC4D5A88C9DE}" srcOrd="0" destOrd="0" presId="urn:microsoft.com/office/officeart/2005/8/layout/default"/>
    <dgm:cxn modelId="{23814638-080D-453F-8E0E-16D42FB30392}" type="presOf" srcId="{9DB5AD5B-ECDA-47F0-95E2-1A6944AC0583}" destId="{D17437F7-9C1F-41DE-B391-0ECB5843FAF1}" srcOrd="0" destOrd="0" presId="urn:microsoft.com/office/officeart/2005/8/layout/default"/>
    <dgm:cxn modelId="{E9060239-8F5E-4E48-B480-88E8804124D5}" type="presOf" srcId="{FC1B23ED-FF73-4DD3-A460-000F2541A0BC}" destId="{E982A53A-E4FD-4748-A9D3-C86CDAFB7A85}" srcOrd="0" destOrd="0" presId="urn:microsoft.com/office/officeart/2005/8/layout/default"/>
    <dgm:cxn modelId="{00D7A557-DB90-4356-AC93-1B0A8EBB24FC}" type="presOf" srcId="{5E3FD7D3-2ADC-439D-8544-D5C53B047AF3}" destId="{84724295-9AE5-495C-8CA5-6A7756F04613}" srcOrd="0" destOrd="0" presId="urn:microsoft.com/office/officeart/2005/8/layout/default"/>
    <dgm:cxn modelId="{B8E97594-74B1-4FF6-8065-9A7A555D2A0C}" srcId="{B967BEE6-7849-422A-B50D-28111D21702F}" destId="{9DB5AD5B-ECDA-47F0-95E2-1A6944AC0583}" srcOrd="4" destOrd="0" parTransId="{326D4A45-F7F2-4C4B-BF54-0015EDA54529}" sibTransId="{38908E99-B587-48B3-8CBB-BDB3A47308E4}"/>
    <dgm:cxn modelId="{0C0820CC-E517-409B-81D7-3FE9B3CB43AB}" srcId="{B967BEE6-7849-422A-B50D-28111D21702F}" destId="{6C4C615A-01E8-4203-B82F-DC5DC8CC3F4B}" srcOrd="2" destOrd="0" parTransId="{0FA43640-7DFB-4CB4-8D3A-767D4DF3B7E2}" sibTransId="{435E5427-923A-479F-9E36-4064D6C3FB0F}"/>
    <dgm:cxn modelId="{A1EB45F5-CC8C-44EA-A70B-A38EF6F1D5A4}" srcId="{B967BEE6-7849-422A-B50D-28111D21702F}" destId="{FC1B23ED-FF73-4DD3-A460-000F2541A0BC}" srcOrd="3" destOrd="0" parTransId="{0C2882F1-ABC7-457B-9AF1-7484B7441AAF}" sibTransId="{709F08F1-959B-4B09-AAB6-0D89706DEA7E}"/>
    <dgm:cxn modelId="{688B982F-32D2-41BA-9BE2-70B817A5C3F4}" type="presParOf" srcId="{7792FE5D-5EC3-441B-8E7E-A4933508164B}" destId="{84724295-9AE5-495C-8CA5-6A7756F04613}" srcOrd="0" destOrd="0" presId="urn:microsoft.com/office/officeart/2005/8/layout/default"/>
    <dgm:cxn modelId="{1A4B7821-7045-4171-B669-82F212360479}" type="presParOf" srcId="{7792FE5D-5EC3-441B-8E7E-A4933508164B}" destId="{50A9D6DE-893C-403B-AE8F-ADA14F6A89D4}" srcOrd="1" destOrd="0" presId="urn:microsoft.com/office/officeart/2005/8/layout/default"/>
    <dgm:cxn modelId="{F39B2AAC-33D4-448F-BD3C-1EC2C0B91BAB}" type="presParOf" srcId="{7792FE5D-5EC3-441B-8E7E-A4933508164B}" destId="{0FFA754A-51F7-4DAA-A655-CC4D5A88C9DE}" srcOrd="2" destOrd="0" presId="urn:microsoft.com/office/officeart/2005/8/layout/default"/>
    <dgm:cxn modelId="{9094E631-4008-4E31-A8AC-30F34D3DACAA}" type="presParOf" srcId="{7792FE5D-5EC3-441B-8E7E-A4933508164B}" destId="{50249A1A-F460-4AC6-A2B0-10CA6931E521}" srcOrd="3" destOrd="0" presId="urn:microsoft.com/office/officeart/2005/8/layout/default"/>
    <dgm:cxn modelId="{ED4158FA-10B7-4F58-A7AF-A01977A03369}" type="presParOf" srcId="{7792FE5D-5EC3-441B-8E7E-A4933508164B}" destId="{E3F2948B-DB9B-4D2E-B7DC-BCFC5FF31260}" srcOrd="4" destOrd="0" presId="urn:microsoft.com/office/officeart/2005/8/layout/default"/>
    <dgm:cxn modelId="{7D0E56E5-DBDE-4CC1-8021-F50C2EB8025D}" type="presParOf" srcId="{7792FE5D-5EC3-441B-8E7E-A4933508164B}" destId="{80A037E5-DF96-45DE-A3BD-601B6181F8E3}" srcOrd="5" destOrd="0" presId="urn:microsoft.com/office/officeart/2005/8/layout/default"/>
    <dgm:cxn modelId="{7E7925DA-6ADC-4AF1-88BC-9FA6408051D2}" type="presParOf" srcId="{7792FE5D-5EC3-441B-8E7E-A4933508164B}" destId="{E982A53A-E4FD-4748-A9D3-C86CDAFB7A85}" srcOrd="6" destOrd="0" presId="urn:microsoft.com/office/officeart/2005/8/layout/default"/>
    <dgm:cxn modelId="{DE639544-EC32-4FE6-9F50-23CA0563C3BE}" type="presParOf" srcId="{7792FE5D-5EC3-441B-8E7E-A4933508164B}" destId="{BCD17959-8CFB-43A3-9142-C40FD8BA31E5}" srcOrd="7" destOrd="0" presId="urn:microsoft.com/office/officeart/2005/8/layout/default"/>
    <dgm:cxn modelId="{FE0EBAB1-F4EA-48A4-935D-86E0A04481F2}" type="presParOf" srcId="{7792FE5D-5EC3-441B-8E7E-A4933508164B}" destId="{D17437F7-9C1F-41DE-B391-0ECB5843FAF1}" srcOrd="8" destOrd="0" presId="urn:microsoft.com/office/officeart/2005/8/layout/default"/>
    <dgm:cxn modelId="{9D760BCF-21FD-4B66-AB0E-2CDFF921EC5D}" type="presParOf" srcId="{7792FE5D-5EC3-441B-8E7E-A4933508164B}" destId="{8127C5AD-7CD3-4E3E-837D-D512868FDF85}" srcOrd="9" destOrd="0" presId="urn:microsoft.com/office/officeart/2005/8/layout/default"/>
    <dgm:cxn modelId="{48B43906-4A27-4D62-855B-D167F875F98B}" type="presParOf" srcId="{7792FE5D-5EC3-441B-8E7E-A4933508164B}" destId="{AFFA8AB6-F2CB-4377-AF01-93FBF30F7EE9}"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2F780C1-E36F-48DD-A411-210BC883C19C}"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5846F7FE-BBB5-408A-9447-6013A7F8E607}">
      <dgm:prSet/>
      <dgm:spPr/>
      <dgm:t>
        <a:bodyPr/>
        <a:lstStyle/>
        <a:p>
          <a:r>
            <a:rPr lang="pl-PL"/>
            <a:t>zmiana tematu</a:t>
          </a:r>
          <a:endParaRPr lang="en-US"/>
        </a:p>
      </dgm:t>
    </dgm:pt>
    <dgm:pt modelId="{3D177947-F9D4-4BC1-9977-5F6C9E2BF09C}" type="parTrans" cxnId="{21939C54-081B-40C6-B092-B4D4741E969E}">
      <dgm:prSet/>
      <dgm:spPr/>
      <dgm:t>
        <a:bodyPr/>
        <a:lstStyle/>
        <a:p>
          <a:endParaRPr lang="en-US"/>
        </a:p>
      </dgm:t>
    </dgm:pt>
    <dgm:pt modelId="{2A9C6202-BB52-4702-8B4D-44ABA5FDFD5E}" type="sibTrans" cxnId="{21939C54-081B-40C6-B092-B4D4741E969E}">
      <dgm:prSet/>
      <dgm:spPr/>
      <dgm:t>
        <a:bodyPr/>
        <a:lstStyle/>
        <a:p>
          <a:endParaRPr lang="en-US"/>
        </a:p>
      </dgm:t>
    </dgm:pt>
    <dgm:pt modelId="{0256561E-7DD4-4216-94D6-11E2ABA8D968}">
      <dgm:prSet/>
      <dgm:spPr/>
      <dgm:t>
        <a:bodyPr/>
        <a:lstStyle/>
        <a:p>
          <a:r>
            <a:rPr lang="pl-PL"/>
            <a:t>nieistotna teza</a:t>
          </a:r>
          <a:endParaRPr lang="en-US"/>
        </a:p>
      </dgm:t>
    </dgm:pt>
    <dgm:pt modelId="{91B76592-3F0F-4408-861E-7558966EA21A}" type="parTrans" cxnId="{94648FA0-F9B4-47C4-AE5B-C35BFEA6F8FE}">
      <dgm:prSet/>
      <dgm:spPr/>
      <dgm:t>
        <a:bodyPr/>
        <a:lstStyle/>
        <a:p>
          <a:endParaRPr lang="en-US"/>
        </a:p>
      </dgm:t>
    </dgm:pt>
    <dgm:pt modelId="{2415F016-9374-40A9-922B-D272D484FFC6}" type="sibTrans" cxnId="{94648FA0-F9B4-47C4-AE5B-C35BFEA6F8FE}">
      <dgm:prSet/>
      <dgm:spPr/>
      <dgm:t>
        <a:bodyPr/>
        <a:lstStyle/>
        <a:p>
          <a:endParaRPr lang="en-US"/>
        </a:p>
      </dgm:t>
    </dgm:pt>
    <dgm:pt modelId="{CEF5D7AF-D66E-4CC9-A103-E975A26170D5}">
      <dgm:prSet/>
      <dgm:spPr/>
      <dgm:t>
        <a:bodyPr/>
        <a:lstStyle/>
        <a:p>
          <a:r>
            <a:rPr lang="pl-PL"/>
            <a:t>ucieczka w ogólniki</a:t>
          </a:r>
          <a:endParaRPr lang="en-US"/>
        </a:p>
      </dgm:t>
    </dgm:pt>
    <dgm:pt modelId="{AD400C0B-4E32-41DC-9A7B-19581ABDD63D}" type="parTrans" cxnId="{3332B0A0-B95D-4329-9663-600F4D96CAEC}">
      <dgm:prSet/>
      <dgm:spPr/>
      <dgm:t>
        <a:bodyPr/>
        <a:lstStyle/>
        <a:p>
          <a:endParaRPr lang="en-US"/>
        </a:p>
      </dgm:t>
    </dgm:pt>
    <dgm:pt modelId="{44F1F111-A2C5-4882-A41E-B8F67C9FBDB6}" type="sibTrans" cxnId="{3332B0A0-B95D-4329-9663-600F4D96CAEC}">
      <dgm:prSet/>
      <dgm:spPr/>
      <dgm:t>
        <a:bodyPr/>
        <a:lstStyle/>
        <a:p>
          <a:endParaRPr lang="en-US"/>
        </a:p>
      </dgm:t>
    </dgm:pt>
    <dgm:pt modelId="{D59EB2C8-A883-446D-8A1A-C5D9B15926D1}">
      <dgm:prSet/>
      <dgm:spPr/>
      <dgm:t>
        <a:bodyPr/>
        <a:lstStyle/>
        <a:p>
          <a:r>
            <a:rPr lang="pl-PL"/>
            <a:t>argument </a:t>
          </a:r>
          <a:r>
            <a:rPr lang="pl-PL" i="1"/>
            <a:t>ad populum</a:t>
          </a:r>
          <a:endParaRPr lang="en-US"/>
        </a:p>
      </dgm:t>
    </dgm:pt>
    <dgm:pt modelId="{72BF66A1-F281-4EA7-9693-F5A295E21215}" type="parTrans" cxnId="{669ECA43-E913-43C8-9769-15B6CB192B89}">
      <dgm:prSet/>
      <dgm:spPr/>
      <dgm:t>
        <a:bodyPr/>
        <a:lstStyle/>
        <a:p>
          <a:endParaRPr lang="en-US"/>
        </a:p>
      </dgm:t>
    </dgm:pt>
    <dgm:pt modelId="{7659DF00-CCDF-4135-9E63-EA15BF78C655}" type="sibTrans" cxnId="{669ECA43-E913-43C8-9769-15B6CB192B89}">
      <dgm:prSet/>
      <dgm:spPr/>
      <dgm:t>
        <a:bodyPr/>
        <a:lstStyle/>
        <a:p>
          <a:endParaRPr lang="en-US"/>
        </a:p>
      </dgm:t>
    </dgm:pt>
    <dgm:pt modelId="{A2B44B5D-497F-46CD-9CCC-A5B1F0776D0F}" type="pres">
      <dgm:prSet presAssocID="{22F780C1-E36F-48DD-A411-210BC883C19C}" presName="diagram" presStyleCnt="0">
        <dgm:presLayoutVars>
          <dgm:dir/>
          <dgm:resizeHandles val="exact"/>
        </dgm:presLayoutVars>
      </dgm:prSet>
      <dgm:spPr/>
    </dgm:pt>
    <dgm:pt modelId="{67CC45DE-E400-49E4-9AAA-1F64B69912EC}" type="pres">
      <dgm:prSet presAssocID="{5846F7FE-BBB5-408A-9447-6013A7F8E607}" presName="node" presStyleLbl="node1" presStyleIdx="0" presStyleCnt="4">
        <dgm:presLayoutVars>
          <dgm:bulletEnabled val="1"/>
        </dgm:presLayoutVars>
      </dgm:prSet>
      <dgm:spPr/>
    </dgm:pt>
    <dgm:pt modelId="{8C392634-F882-47D6-AF82-0FED57924039}" type="pres">
      <dgm:prSet presAssocID="{2A9C6202-BB52-4702-8B4D-44ABA5FDFD5E}" presName="sibTrans" presStyleCnt="0"/>
      <dgm:spPr/>
    </dgm:pt>
    <dgm:pt modelId="{B978E590-A645-4128-9F58-25B5015A4F63}" type="pres">
      <dgm:prSet presAssocID="{0256561E-7DD4-4216-94D6-11E2ABA8D968}" presName="node" presStyleLbl="node1" presStyleIdx="1" presStyleCnt="4">
        <dgm:presLayoutVars>
          <dgm:bulletEnabled val="1"/>
        </dgm:presLayoutVars>
      </dgm:prSet>
      <dgm:spPr/>
    </dgm:pt>
    <dgm:pt modelId="{2F6EDE2E-D693-4F78-A8F4-427BB851A3F4}" type="pres">
      <dgm:prSet presAssocID="{2415F016-9374-40A9-922B-D272D484FFC6}" presName="sibTrans" presStyleCnt="0"/>
      <dgm:spPr/>
    </dgm:pt>
    <dgm:pt modelId="{5BE71614-7EF7-4ABF-8185-8FDCC26D25BA}" type="pres">
      <dgm:prSet presAssocID="{CEF5D7AF-D66E-4CC9-A103-E975A26170D5}" presName="node" presStyleLbl="node1" presStyleIdx="2" presStyleCnt="4">
        <dgm:presLayoutVars>
          <dgm:bulletEnabled val="1"/>
        </dgm:presLayoutVars>
      </dgm:prSet>
      <dgm:spPr/>
    </dgm:pt>
    <dgm:pt modelId="{14DCD5E5-67F4-478F-918B-26DFAE034827}" type="pres">
      <dgm:prSet presAssocID="{44F1F111-A2C5-4882-A41E-B8F67C9FBDB6}" presName="sibTrans" presStyleCnt="0"/>
      <dgm:spPr/>
    </dgm:pt>
    <dgm:pt modelId="{B8B40615-BB9C-469E-8852-3E33BD883A3B}" type="pres">
      <dgm:prSet presAssocID="{D59EB2C8-A883-446D-8A1A-C5D9B15926D1}" presName="node" presStyleLbl="node1" presStyleIdx="3" presStyleCnt="4">
        <dgm:presLayoutVars>
          <dgm:bulletEnabled val="1"/>
        </dgm:presLayoutVars>
      </dgm:prSet>
      <dgm:spPr/>
    </dgm:pt>
  </dgm:ptLst>
  <dgm:cxnLst>
    <dgm:cxn modelId="{787A741C-FC13-41B3-ADAB-49EB9F1B9C0F}" type="presOf" srcId="{0256561E-7DD4-4216-94D6-11E2ABA8D968}" destId="{B978E590-A645-4128-9F58-25B5015A4F63}" srcOrd="0" destOrd="0" presId="urn:microsoft.com/office/officeart/2005/8/layout/default"/>
    <dgm:cxn modelId="{F68B803C-B010-4FFF-B212-955062B97A57}" type="presOf" srcId="{CEF5D7AF-D66E-4CC9-A103-E975A26170D5}" destId="{5BE71614-7EF7-4ABF-8185-8FDCC26D25BA}" srcOrd="0" destOrd="0" presId="urn:microsoft.com/office/officeart/2005/8/layout/default"/>
    <dgm:cxn modelId="{669ECA43-E913-43C8-9769-15B6CB192B89}" srcId="{22F780C1-E36F-48DD-A411-210BC883C19C}" destId="{D59EB2C8-A883-446D-8A1A-C5D9B15926D1}" srcOrd="3" destOrd="0" parTransId="{72BF66A1-F281-4EA7-9693-F5A295E21215}" sibTransId="{7659DF00-CCDF-4135-9E63-EA15BF78C655}"/>
    <dgm:cxn modelId="{14639566-501A-47DD-B97B-5ED491BCAFF7}" type="presOf" srcId="{D59EB2C8-A883-446D-8A1A-C5D9B15926D1}" destId="{B8B40615-BB9C-469E-8852-3E33BD883A3B}" srcOrd="0" destOrd="0" presId="urn:microsoft.com/office/officeart/2005/8/layout/default"/>
    <dgm:cxn modelId="{B40A9F70-926C-4074-8BD4-4FC3B26E9E57}" type="presOf" srcId="{5846F7FE-BBB5-408A-9447-6013A7F8E607}" destId="{67CC45DE-E400-49E4-9AAA-1F64B69912EC}" srcOrd="0" destOrd="0" presId="urn:microsoft.com/office/officeart/2005/8/layout/default"/>
    <dgm:cxn modelId="{62FCCD71-9BCE-411E-AD8A-8F0A75DA93E7}" type="presOf" srcId="{22F780C1-E36F-48DD-A411-210BC883C19C}" destId="{A2B44B5D-497F-46CD-9CCC-A5B1F0776D0F}" srcOrd="0" destOrd="0" presId="urn:microsoft.com/office/officeart/2005/8/layout/default"/>
    <dgm:cxn modelId="{21939C54-081B-40C6-B092-B4D4741E969E}" srcId="{22F780C1-E36F-48DD-A411-210BC883C19C}" destId="{5846F7FE-BBB5-408A-9447-6013A7F8E607}" srcOrd="0" destOrd="0" parTransId="{3D177947-F9D4-4BC1-9977-5F6C9E2BF09C}" sibTransId="{2A9C6202-BB52-4702-8B4D-44ABA5FDFD5E}"/>
    <dgm:cxn modelId="{94648FA0-F9B4-47C4-AE5B-C35BFEA6F8FE}" srcId="{22F780C1-E36F-48DD-A411-210BC883C19C}" destId="{0256561E-7DD4-4216-94D6-11E2ABA8D968}" srcOrd="1" destOrd="0" parTransId="{91B76592-3F0F-4408-861E-7558966EA21A}" sibTransId="{2415F016-9374-40A9-922B-D272D484FFC6}"/>
    <dgm:cxn modelId="{3332B0A0-B95D-4329-9663-600F4D96CAEC}" srcId="{22F780C1-E36F-48DD-A411-210BC883C19C}" destId="{CEF5D7AF-D66E-4CC9-A103-E975A26170D5}" srcOrd="2" destOrd="0" parTransId="{AD400C0B-4E32-41DC-9A7B-19581ABDD63D}" sibTransId="{44F1F111-A2C5-4882-A41E-B8F67C9FBDB6}"/>
    <dgm:cxn modelId="{8B97B01D-2F7B-4831-8508-C90882728DF8}" type="presParOf" srcId="{A2B44B5D-497F-46CD-9CCC-A5B1F0776D0F}" destId="{67CC45DE-E400-49E4-9AAA-1F64B69912EC}" srcOrd="0" destOrd="0" presId="urn:microsoft.com/office/officeart/2005/8/layout/default"/>
    <dgm:cxn modelId="{7D6B42FE-0F42-4B87-964E-91B82BD2EEBE}" type="presParOf" srcId="{A2B44B5D-497F-46CD-9CCC-A5B1F0776D0F}" destId="{8C392634-F882-47D6-AF82-0FED57924039}" srcOrd="1" destOrd="0" presId="urn:microsoft.com/office/officeart/2005/8/layout/default"/>
    <dgm:cxn modelId="{BD6DD57B-B334-4FD4-8073-356CB6065F49}" type="presParOf" srcId="{A2B44B5D-497F-46CD-9CCC-A5B1F0776D0F}" destId="{B978E590-A645-4128-9F58-25B5015A4F63}" srcOrd="2" destOrd="0" presId="urn:microsoft.com/office/officeart/2005/8/layout/default"/>
    <dgm:cxn modelId="{B49CA720-82C2-4E47-9940-3245EAA5790F}" type="presParOf" srcId="{A2B44B5D-497F-46CD-9CCC-A5B1F0776D0F}" destId="{2F6EDE2E-D693-4F78-A8F4-427BB851A3F4}" srcOrd="3" destOrd="0" presId="urn:microsoft.com/office/officeart/2005/8/layout/default"/>
    <dgm:cxn modelId="{E2A46F37-C4B2-4DE4-9D5D-91468A2AAF1D}" type="presParOf" srcId="{A2B44B5D-497F-46CD-9CCC-A5B1F0776D0F}" destId="{5BE71614-7EF7-4ABF-8185-8FDCC26D25BA}" srcOrd="4" destOrd="0" presId="urn:microsoft.com/office/officeart/2005/8/layout/default"/>
    <dgm:cxn modelId="{ABBC81FD-8AA0-46C8-9954-AF4F15DE6494}" type="presParOf" srcId="{A2B44B5D-497F-46CD-9CCC-A5B1F0776D0F}" destId="{14DCD5E5-67F4-478F-918B-26DFAE034827}" srcOrd="5" destOrd="0" presId="urn:microsoft.com/office/officeart/2005/8/layout/default"/>
    <dgm:cxn modelId="{8BD33A53-6126-459C-BBE3-D8E1E3E94C9C}" type="presParOf" srcId="{A2B44B5D-497F-46CD-9CCC-A5B1F0776D0F}" destId="{B8B40615-BB9C-469E-8852-3E33BD883A3B}"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883B260-51B1-4371-BF48-C125462D5D39}"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15D4D4AA-41F2-4C2B-8A08-35A7B7FFA0EA}">
      <dgm:prSet/>
      <dgm:spPr/>
      <dgm:t>
        <a:bodyPr/>
        <a:lstStyle/>
        <a:p>
          <a:r>
            <a:rPr lang="pl-PL"/>
            <a:t>1. Podziały definicji.</a:t>
          </a:r>
          <a:endParaRPr lang="en-US"/>
        </a:p>
      </dgm:t>
    </dgm:pt>
    <dgm:pt modelId="{F2AF5681-AB18-4215-8B18-21FE9B152D72}" type="parTrans" cxnId="{89AB43CE-A00F-4BBF-8A76-5F6231D37523}">
      <dgm:prSet/>
      <dgm:spPr/>
      <dgm:t>
        <a:bodyPr/>
        <a:lstStyle/>
        <a:p>
          <a:endParaRPr lang="en-US"/>
        </a:p>
      </dgm:t>
    </dgm:pt>
    <dgm:pt modelId="{6AB13958-1B52-4EE0-9B24-C06B5FC1EAEC}" type="sibTrans" cxnId="{89AB43CE-A00F-4BBF-8A76-5F6231D37523}">
      <dgm:prSet/>
      <dgm:spPr/>
      <dgm:t>
        <a:bodyPr/>
        <a:lstStyle/>
        <a:p>
          <a:endParaRPr lang="en-US"/>
        </a:p>
      </dgm:t>
    </dgm:pt>
    <dgm:pt modelId="{924547B0-F3A2-4602-8472-D70EBB9CFA28}">
      <dgm:prSet/>
      <dgm:spPr/>
      <dgm:t>
        <a:bodyPr/>
        <a:lstStyle/>
        <a:p>
          <a:r>
            <a:rPr lang="pl-PL"/>
            <a:t>2. Błędy w definicjach.</a:t>
          </a:r>
          <a:endParaRPr lang="en-US"/>
        </a:p>
      </dgm:t>
    </dgm:pt>
    <dgm:pt modelId="{9AB2E364-A821-47E0-9E5F-63E89DD77C36}" type="parTrans" cxnId="{B5C1A6A4-913A-4D5B-B1CB-211E987FA01B}">
      <dgm:prSet/>
      <dgm:spPr/>
      <dgm:t>
        <a:bodyPr/>
        <a:lstStyle/>
        <a:p>
          <a:endParaRPr lang="en-US"/>
        </a:p>
      </dgm:t>
    </dgm:pt>
    <dgm:pt modelId="{D42960B2-C3AF-45A8-81F8-AEB93F5FCA31}" type="sibTrans" cxnId="{B5C1A6A4-913A-4D5B-B1CB-211E987FA01B}">
      <dgm:prSet/>
      <dgm:spPr/>
      <dgm:t>
        <a:bodyPr/>
        <a:lstStyle/>
        <a:p>
          <a:endParaRPr lang="en-US"/>
        </a:p>
      </dgm:t>
    </dgm:pt>
    <dgm:pt modelId="{A00D1951-19D1-4378-9500-B25CBA80EAC0}">
      <dgm:prSet/>
      <dgm:spPr/>
      <dgm:t>
        <a:bodyPr/>
        <a:lstStyle/>
        <a:p>
          <a:r>
            <a:rPr lang="pl-PL"/>
            <a:t>3. Pozostałe wiadomości o definicjach.</a:t>
          </a:r>
          <a:endParaRPr lang="en-US"/>
        </a:p>
      </dgm:t>
    </dgm:pt>
    <dgm:pt modelId="{D6523E48-F9DD-405E-BF83-AD65FA819774}" type="parTrans" cxnId="{DCCEEDBF-0CBC-438B-A090-9E18D6370670}">
      <dgm:prSet/>
      <dgm:spPr/>
      <dgm:t>
        <a:bodyPr/>
        <a:lstStyle/>
        <a:p>
          <a:endParaRPr lang="en-US"/>
        </a:p>
      </dgm:t>
    </dgm:pt>
    <dgm:pt modelId="{9BAE56B5-8E81-44FD-AC1A-C31C85B65201}" type="sibTrans" cxnId="{DCCEEDBF-0CBC-438B-A090-9E18D6370670}">
      <dgm:prSet/>
      <dgm:spPr/>
      <dgm:t>
        <a:bodyPr/>
        <a:lstStyle/>
        <a:p>
          <a:endParaRPr lang="en-US"/>
        </a:p>
      </dgm:t>
    </dgm:pt>
    <dgm:pt modelId="{0CB31AFA-4304-44C7-A632-1ACE0383BA0A}" type="pres">
      <dgm:prSet presAssocID="{5883B260-51B1-4371-BF48-C125462D5D39}" presName="linear" presStyleCnt="0">
        <dgm:presLayoutVars>
          <dgm:animLvl val="lvl"/>
          <dgm:resizeHandles val="exact"/>
        </dgm:presLayoutVars>
      </dgm:prSet>
      <dgm:spPr/>
    </dgm:pt>
    <dgm:pt modelId="{C756065A-70D1-40CE-BEAA-4362FEEC9947}" type="pres">
      <dgm:prSet presAssocID="{15D4D4AA-41F2-4C2B-8A08-35A7B7FFA0EA}" presName="parentText" presStyleLbl="node1" presStyleIdx="0" presStyleCnt="3">
        <dgm:presLayoutVars>
          <dgm:chMax val="0"/>
          <dgm:bulletEnabled val="1"/>
        </dgm:presLayoutVars>
      </dgm:prSet>
      <dgm:spPr/>
    </dgm:pt>
    <dgm:pt modelId="{8B51D068-A7DC-4B62-B74C-55EC377FAB68}" type="pres">
      <dgm:prSet presAssocID="{6AB13958-1B52-4EE0-9B24-C06B5FC1EAEC}" presName="spacer" presStyleCnt="0"/>
      <dgm:spPr/>
    </dgm:pt>
    <dgm:pt modelId="{740B3A47-2764-49AA-9E39-72485A1FEA04}" type="pres">
      <dgm:prSet presAssocID="{924547B0-F3A2-4602-8472-D70EBB9CFA28}" presName="parentText" presStyleLbl="node1" presStyleIdx="1" presStyleCnt="3">
        <dgm:presLayoutVars>
          <dgm:chMax val="0"/>
          <dgm:bulletEnabled val="1"/>
        </dgm:presLayoutVars>
      </dgm:prSet>
      <dgm:spPr/>
    </dgm:pt>
    <dgm:pt modelId="{9D77E1DA-1546-44DF-BF88-760FC24FC579}" type="pres">
      <dgm:prSet presAssocID="{D42960B2-C3AF-45A8-81F8-AEB93F5FCA31}" presName="spacer" presStyleCnt="0"/>
      <dgm:spPr/>
    </dgm:pt>
    <dgm:pt modelId="{8CB61EE7-5C98-45BD-B3DB-619504FB496D}" type="pres">
      <dgm:prSet presAssocID="{A00D1951-19D1-4378-9500-B25CBA80EAC0}" presName="parentText" presStyleLbl="node1" presStyleIdx="2" presStyleCnt="3">
        <dgm:presLayoutVars>
          <dgm:chMax val="0"/>
          <dgm:bulletEnabled val="1"/>
        </dgm:presLayoutVars>
      </dgm:prSet>
      <dgm:spPr/>
    </dgm:pt>
  </dgm:ptLst>
  <dgm:cxnLst>
    <dgm:cxn modelId="{0F26C204-3B21-4EB4-94F7-3A97F00F0A8C}" type="presOf" srcId="{15D4D4AA-41F2-4C2B-8A08-35A7B7FFA0EA}" destId="{C756065A-70D1-40CE-BEAA-4362FEEC9947}" srcOrd="0" destOrd="0" presId="urn:microsoft.com/office/officeart/2005/8/layout/vList2"/>
    <dgm:cxn modelId="{211F7A5E-9C91-4300-9CED-7C765DE872A0}" type="presOf" srcId="{924547B0-F3A2-4602-8472-D70EBB9CFA28}" destId="{740B3A47-2764-49AA-9E39-72485A1FEA04}" srcOrd="0" destOrd="0" presId="urn:microsoft.com/office/officeart/2005/8/layout/vList2"/>
    <dgm:cxn modelId="{00D6A946-BBA3-496A-883A-578D8977CA24}" type="presOf" srcId="{A00D1951-19D1-4378-9500-B25CBA80EAC0}" destId="{8CB61EE7-5C98-45BD-B3DB-619504FB496D}" srcOrd="0" destOrd="0" presId="urn:microsoft.com/office/officeart/2005/8/layout/vList2"/>
    <dgm:cxn modelId="{E60F588C-6583-4EA2-9BBC-A1B5DF34EFD4}" type="presOf" srcId="{5883B260-51B1-4371-BF48-C125462D5D39}" destId="{0CB31AFA-4304-44C7-A632-1ACE0383BA0A}" srcOrd="0" destOrd="0" presId="urn:microsoft.com/office/officeart/2005/8/layout/vList2"/>
    <dgm:cxn modelId="{B5C1A6A4-913A-4D5B-B1CB-211E987FA01B}" srcId="{5883B260-51B1-4371-BF48-C125462D5D39}" destId="{924547B0-F3A2-4602-8472-D70EBB9CFA28}" srcOrd="1" destOrd="0" parTransId="{9AB2E364-A821-47E0-9E5F-63E89DD77C36}" sibTransId="{D42960B2-C3AF-45A8-81F8-AEB93F5FCA31}"/>
    <dgm:cxn modelId="{DCCEEDBF-0CBC-438B-A090-9E18D6370670}" srcId="{5883B260-51B1-4371-BF48-C125462D5D39}" destId="{A00D1951-19D1-4378-9500-B25CBA80EAC0}" srcOrd="2" destOrd="0" parTransId="{D6523E48-F9DD-405E-BF83-AD65FA819774}" sibTransId="{9BAE56B5-8E81-44FD-AC1A-C31C85B65201}"/>
    <dgm:cxn modelId="{89AB43CE-A00F-4BBF-8A76-5F6231D37523}" srcId="{5883B260-51B1-4371-BF48-C125462D5D39}" destId="{15D4D4AA-41F2-4C2B-8A08-35A7B7FFA0EA}" srcOrd="0" destOrd="0" parTransId="{F2AF5681-AB18-4215-8B18-21FE9B152D72}" sibTransId="{6AB13958-1B52-4EE0-9B24-C06B5FC1EAEC}"/>
    <dgm:cxn modelId="{FE4F7B5E-D968-4D1E-AD9F-F83DEC321A0A}" type="presParOf" srcId="{0CB31AFA-4304-44C7-A632-1ACE0383BA0A}" destId="{C756065A-70D1-40CE-BEAA-4362FEEC9947}" srcOrd="0" destOrd="0" presId="urn:microsoft.com/office/officeart/2005/8/layout/vList2"/>
    <dgm:cxn modelId="{CED77EA9-E369-49CC-9AE1-7434C71B88A5}" type="presParOf" srcId="{0CB31AFA-4304-44C7-A632-1ACE0383BA0A}" destId="{8B51D068-A7DC-4B62-B74C-55EC377FAB68}" srcOrd="1" destOrd="0" presId="urn:microsoft.com/office/officeart/2005/8/layout/vList2"/>
    <dgm:cxn modelId="{BFDC852B-6020-4C9B-BD7F-B2EC37419E3F}" type="presParOf" srcId="{0CB31AFA-4304-44C7-A632-1ACE0383BA0A}" destId="{740B3A47-2764-49AA-9E39-72485A1FEA04}" srcOrd="2" destOrd="0" presId="urn:microsoft.com/office/officeart/2005/8/layout/vList2"/>
    <dgm:cxn modelId="{9F9D5D70-B35D-4BAD-87F5-262C8A8DBA20}" type="presParOf" srcId="{0CB31AFA-4304-44C7-A632-1ACE0383BA0A}" destId="{9D77E1DA-1546-44DF-BF88-760FC24FC579}" srcOrd="3" destOrd="0" presId="urn:microsoft.com/office/officeart/2005/8/layout/vList2"/>
    <dgm:cxn modelId="{B800E101-BAA9-429F-8BC4-524C0A587900}" type="presParOf" srcId="{0CB31AFA-4304-44C7-A632-1ACE0383BA0A}" destId="{8CB61EE7-5C98-45BD-B3DB-619504FB496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9605D5E-1AFF-45BE-BCB4-B03C0A3D820D}"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AAC03E4C-FDAC-435F-9378-A50ACB4011C4}">
      <dgm:prSet/>
      <dgm:spPr/>
      <dgm:t>
        <a:bodyPr/>
        <a:lstStyle/>
        <a:p>
          <a:r>
            <a:rPr lang="pl-PL"/>
            <a:t>1. Kryteria poprawności podziału logicznego.</a:t>
          </a:r>
          <a:endParaRPr lang="en-US"/>
        </a:p>
      </dgm:t>
    </dgm:pt>
    <dgm:pt modelId="{3E6D03C3-CD12-4106-BC83-ED4F62BC36B0}" type="parTrans" cxnId="{FFD05882-7CD3-4329-82F4-6B37A4D29274}">
      <dgm:prSet/>
      <dgm:spPr/>
      <dgm:t>
        <a:bodyPr/>
        <a:lstStyle/>
        <a:p>
          <a:endParaRPr lang="en-US"/>
        </a:p>
      </dgm:t>
    </dgm:pt>
    <dgm:pt modelId="{72B3F0AA-AC2F-4AAF-B3E7-A46EE1D2D392}" type="sibTrans" cxnId="{FFD05882-7CD3-4329-82F4-6B37A4D29274}">
      <dgm:prSet/>
      <dgm:spPr/>
      <dgm:t>
        <a:bodyPr/>
        <a:lstStyle/>
        <a:p>
          <a:endParaRPr lang="en-US"/>
        </a:p>
      </dgm:t>
    </dgm:pt>
    <dgm:pt modelId="{A9956D0B-4437-4813-9F0A-969D6BBBEC00}">
      <dgm:prSet/>
      <dgm:spPr/>
      <dgm:t>
        <a:bodyPr/>
        <a:lstStyle/>
        <a:p>
          <a:r>
            <a:rPr lang="pl-PL"/>
            <a:t>2. Inne podobne operacje logiczne.</a:t>
          </a:r>
          <a:endParaRPr lang="en-US"/>
        </a:p>
      </dgm:t>
    </dgm:pt>
    <dgm:pt modelId="{03D41FED-238A-438E-B332-8F7D97F6F3FA}" type="parTrans" cxnId="{607EE9B9-F54A-4D2B-9739-18BE714AF043}">
      <dgm:prSet/>
      <dgm:spPr/>
      <dgm:t>
        <a:bodyPr/>
        <a:lstStyle/>
        <a:p>
          <a:endParaRPr lang="en-US"/>
        </a:p>
      </dgm:t>
    </dgm:pt>
    <dgm:pt modelId="{B76F28CD-6039-401D-AA09-D4D63706D1E7}" type="sibTrans" cxnId="{607EE9B9-F54A-4D2B-9739-18BE714AF043}">
      <dgm:prSet/>
      <dgm:spPr/>
      <dgm:t>
        <a:bodyPr/>
        <a:lstStyle/>
        <a:p>
          <a:endParaRPr lang="en-US"/>
        </a:p>
      </dgm:t>
    </dgm:pt>
    <dgm:pt modelId="{28008484-B6FC-4922-9DAA-0945E0A5DE12}" type="pres">
      <dgm:prSet presAssocID="{89605D5E-1AFF-45BE-BCB4-B03C0A3D820D}" presName="linear" presStyleCnt="0">
        <dgm:presLayoutVars>
          <dgm:animLvl val="lvl"/>
          <dgm:resizeHandles val="exact"/>
        </dgm:presLayoutVars>
      </dgm:prSet>
      <dgm:spPr/>
    </dgm:pt>
    <dgm:pt modelId="{5D5ACC6A-0581-49C5-BCD5-6924329E7587}" type="pres">
      <dgm:prSet presAssocID="{AAC03E4C-FDAC-435F-9378-A50ACB4011C4}" presName="parentText" presStyleLbl="node1" presStyleIdx="0" presStyleCnt="2">
        <dgm:presLayoutVars>
          <dgm:chMax val="0"/>
          <dgm:bulletEnabled val="1"/>
        </dgm:presLayoutVars>
      </dgm:prSet>
      <dgm:spPr/>
    </dgm:pt>
    <dgm:pt modelId="{14BEAFEB-8732-4C29-907E-6D9053E1BD00}" type="pres">
      <dgm:prSet presAssocID="{72B3F0AA-AC2F-4AAF-B3E7-A46EE1D2D392}" presName="spacer" presStyleCnt="0"/>
      <dgm:spPr/>
    </dgm:pt>
    <dgm:pt modelId="{028A71A4-FA31-4674-A6F8-C46C0AB4B92B}" type="pres">
      <dgm:prSet presAssocID="{A9956D0B-4437-4813-9F0A-969D6BBBEC00}" presName="parentText" presStyleLbl="node1" presStyleIdx="1" presStyleCnt="2">
        <dgm:presLayoutVars>
          <dgm:chMax val="0"/>
          <dgm:bulletEnabled val="1"/>
        </dgm:presLayoutVars>
      </dgm:prSet>
      <dgm:spPr/>
    </dgm:pt>
  </dgm:ptLst>
  <dgm:cxnLst>
    <dgm:cxn modelId="{2C199F3C-E94F-4CDC-8AEE-342DF87C1BBF}" type="presOf" srcId="{89605D5E-1AFF-45BE-BCB4-B03C0A3D820D}" destId="{28008484-B6FC-4922-9DAA-0945E0A5DE12}" srcOrd="0" destOrd="0" presId="urn:microsoft.com/office/officeart/2005/8/layout/vList2"/>
    <dgm:cxn modelId="{DCEB175D-997D-44CF-8154-0B3ABFCA7E43}" type="presOf" srcId="{AAC03E4C-FDAC-435F-9378-A50ACB4011C4}" destId="{5D5ACC6A-0581-49C5-BCD5-6924329E7587}" srcOrd="0" destOrd="0" presId="urn:microsoft.com/office/officeart/2005/8/layout/vList2"/>
    <dgm:cxn modelId="{FFD05882-7CD3-4329-82F4-6B37A4D29274}" srcId="{89605D5E-1AFF-45BE-BCB4-B03C0A3D820D}" destId="{AAC03E4C-FDAC-435F-9378-A50ACB4011C4}" srcOrd="0" destOrd="0" parTransId="{3E6D03C3-CD12-4106-BC83-ED4F62BC36B0}" sibTransId="{72B3F0AA-AC2F-4AAF-B3E7-A46EE1D2D392}"/>
    <dgm:cxn modelId="{9F33D0B0-89DB-484C-8F7E-935EE0176CB3}" type="presOf" srcId="{A9956D0B-4437-4813-9F0A-969D6BBBEC00}" destId="{028A71A4-FA31-4674-A6F8-C46C0AB4B92B}" srcOrd="0" destOrd="0" presId="urn:microsoft.com/office/officeart/2005/8/layout/vList2"/>
    <dgm:cxn modelId="{607EE9B9-F54A-4D2B-9739-18BE714AF043}" srcId="{89605D5E-1AFF-45BE-BCB4-B03C0A3D820D}" destId="{A9956D0B-4437-4813-9F0A-969D6BBBEC00}" srcOrd="1" destOrd="0" parTransId="{03D41FED-238A-438E-B332-8F7D97F6F3FA}" sibTransId="{B76F28CD-6039-401D-AA09-D4D63706D1E7}"/>
    <dgm:cxn modelId="{0A4EE468-8B74-4936-8C9D-A00690429141}" type="presParOf" srcId="{28008484-B6FC-4922-9DAA-0945E0A5DE12}" destId="{5D5ACC6A-0581-49C5-BCD5-6924329E7587}" srcOrd="0" destOrd="0" presId="urn:microsoft.com/office/officeart/2005/8/layout/vList2"/>
    <dgm:cxn modelId="{99B817A4-A0A0-4906-B34E-FB6264263F23}" type="presParOf" srcId="{28008484-B6FC-4922-9DAA-0945E0A5DE12}" destId="{14BEAFEB-8732-4C29-907E-6D9053E1BD00}" srcOrd="1" destOrd="0" presId="urn:microsoft.com/office/officeart/2005/8/layout/vList2"/>
    <dgm:cxn modelId="{CEAADF1F-5AC1-47C4-A670-8D16B5BCFB7E}" type="presParOf" srcId="{28008484-B6FC-4922-9DAA-0945E0A5DE12}" destId="{028A71A4-FA31-4674-A6F8-C46C0AB4B92B}"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0B2C7E5-9677-405A-A6B4-FBB4FC7BC5A7}"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FF69FD61-E151-4DF7-9DE5-21237732883E}">
      <dgm:prSet/>
      <dgm:spPr/>
      <dgm:t>
        <a:bodyPr/>
        <a:lstStyle/>
        <a:p>
          <a:r>
            <a:rPr lang="pl-PL"/>
            <a:t>1. Ogólne wiadomości o nazwie.</a:t>
          </a:r>
          <a:endParaRPr lang="en-US"/>
        </a:p>
      </dgm:t>
    </dgm:pt>
    <dgm:pt modelId="{2575AF0E-8AC7-48D3-899B-2D14A183D1D9}" type="parTrans" cxnId="{FE29C136-4725-4EDD-88BD-4577F8DBDE23}">
      <dgm:prSet/>
      <dgm:spPr/>
      <dgm:t>
        <a:bodyPr/>
        <a:lstStyle/>
        <a:p>
          <a:endParaRPr lang="en-US"/>
        </a:p>
      </dgm:t>
    </dgm:pt>
    <dgm:pt modelId="{B018663E-2DBB-4F22-8544-472AFDE7D99A}" type="sibTrans" cxnId="{FE29C136-4725-4EDD-88BD-4577F8DBDE23}">
      <dgm:prSet/>
      <dgm:spPr/>
      <dgm:t>
        <a:bodyPr/>
        <a:lstStyle/>
        <a:p>
          <a:endParaRPr lang="en-US"/>
        </a:p>
      </dgm:t>
    </dgm:pt>
    <dgm:pt modelId="{DF042ADB-951A-47E9-89CA-3A79DB648AD9}">
      <dgm:prSet/>
      <dgm:spPr/>
      <dgm:t>
        <a:bodyPr/>
        <a:lstStyle/>
        <a:p>
          <a:r>
            <a:rPr lang="pl-PL"/>
            <a:t>2. Podziały nazw.</a:t>
          </a:r>
          <a:endParaRPr lang="en-US"/>
        </a:p>
      </dgm:t>
    </dgm:pt>
    <dgm:pt modelId="{E387ECC5-EC66-481C-B794-95A2E2EC2091}" type="parTrans" cxnId="{9E0A4036-2F18-4ADC-92B0-DB4128992E8F}">
      <dgm:prSet/>
      <dgm:spPr/>
      <dgm:t>
        <a:bodyPr/>
        <a:lstStyle/>
        <a:p>
          <a:endParaRPr lang="en-US"/>
        </a:p>
      </dgm:t>
    </dgm:pt>
    <dgm:pt modelId="{2A367FEC-0222-438A-90DA-B15C148AEFD2}" type="sibTrans" cxnId="{9E0A4036-2F18-4ADC-92B0-DB4128992E8F}">
      <dgm:prSet/>
      <dgm:spPr/>
      <dgm:t>
        <a:bodyPr/>
        <a:lstStyle/>
        <a:p>
          <a:endParaRPr lang="en-US"/>
        </a:p>
      </dgm:t>
    </dgm:pt>
    <dgm:pt modelId="{2C19D2EF-9F7A-4865-8AD0-7987AC2EA23E}">
      <dgm:prSet/>
      <dgm:spPr/>
      <dgm:t>
        <a:bodyPr/>
        <a:lstStyle/>
        <a:p>
          <a:r>
            <a:rPr lang="pl-PL"/>
            <a:t>3. Relacje między zakresami nazw. </a:t>
          </a:r>
          <a:endParaRPr lang="en-US"/>
        </a:p>
      </dgm:t>
    </dgm:pt>
    <dgm:pt modelId="{B667F89A-25D0-440C-B11A-8E9BE83DCE13}" type="parTrans" cxnId="{E023D219-90EB-4A1B-83D5-BE33EF7EFC8A}">
      <dgm:prSet/>
      <dgm:spPr/>
      <dgm:t>
        <a:bodyPr/>
        <a:lstStyle/>
        <a:p>
          <a:endParaRPr lang="en-US"/>
        </a:p>
      </dgm:t>
    </dgm:pt>
    <dgm:pt modelId="{724A6635-3523-46BD-ABB4-5C6D9E34805A}" type="sibTrans" cxnId="{E023D219-90EB-4A1B-83D5-BE33EF7EFC8A}">
      <dgm:prSet/>
      <dgm:spPr/>
      <dgm:t>
        <a:bodyPr/>
        <a:lstStyle/>
        <a:p>
          <a:endParaRPr lang="en-US"/>
        </a:p>
      </dgm:t>
    </dgm:pt>
    <dgm:pt modelId="{1B7D37B5-51DB-4556-81D0-F81379D353D1}" type="pres">
      <dgm:prSet presAssocID="{A0B2C7E5-9677-405A-A6B4-FBB4FC7BC5A7}" presName="linear" presStyleCnt="0">
        <dgm:presLayoutVars>
          <dgm:animLvl val="lvl"/>
          <dgm:resizeHandles val="exact"/>
        </dgm:presLayoutVars>
      </dgm:prSet>
      <dgm:spPr/>
    </dgm:pt>
    <dgm:pt modelId="{CDD4691D-1C54-47AC-998B-5AAD3453DAE1}" type="pres">
      <dgm:prSet presAssocID="{FF69FD61-E151-4DF7-9DE5-21237732883E}" presName="parentText" presStyleLbl="node1" presStyleIdx="0" presStyleCnt="3">
        <dgm:presLayoutVars>
          <dgm:chMax val="0"/>
          <dgm:bulletEnabled val="1"/>
        </dgm:presLayoutVars>
      </dgm:prSet>
      <dgm:spPr/>
    </dgm:pt>
    <dgm:pt modelId="{F3450E53-F621-4A6D-A940-1CAB1B012582}" type="pres">
      <dgm:prSet presAssocID="{B018663E-2DBB-4F22-8544-472AFDE7D99A}" presName="spacer" presStyleCnt="0"/>
      <dgm:spPr/>
    </dgm:pt>
    <dgm:pt modelId="{596B7D01-11FB-4E03-B93F-C1CC8F4B02E1}" type="pres">
      <dgm:prSet presAssocID="{DF042ADB-951A-47E9-89CA-3A79DB648AD9}" presName="parentText" presStyleLbl="node1" presStyleIdx="1" presStyleCnt="3">
        <dgm:presLayoutVars>
          <dgm:chMax val="0"/>
          <dgm:bulletEnabled val="1"/>
        </dgm:presLayoutVars>
      </dgm:prSet>
      <dgm:spPr/>
    </dgm:pt>
    <dgm:pt modelId="{9D277E09-95DE-49ED-881B-1BD3BA311339}" type="pres">
      <dgm:prSet presAssocID="{2A367FEC-0222-438A-90DA-B15C148AEFD2}" presName="spacer" presStyleCnt="0"/>
      <dgm:spPr/>
    </dgm:pt>
    <dgm:pt modelId="{DFB1DCAB-D126-4BA9-80F3-23D683973482}" type="pres">
      <dgm:prSet presAssocID="{2C19D2EF-9F7A-4865-8AD0-7987AC2EA23E}" presName="parentText" presStyleLbl="node1" presStyleIdx="2" presStyleCnt="3">
        <dgm:presLayoutVars>
          <dgm:chMax val="0"/>
          <dgm:bulletEnabled val="1"/>
        </dgm:presLayoutVars>
      </dgm:prSet>
      <dgm:spPr/>
    </dgm:pt>
  </dgm:ptLst>
  <dgm:cxnLst>
    <dgm:cxn modelId="{E023D219-90EB-4A1B-83D5-BE33EF7EFC8A}" srcId="{A0B2C7E5-9677-405A-A6B4-FBB4FC7BC5A7}" destId="{2C19D2EF-9F7A-4865-8AD0-7987AC2EA23E}" srcOrd="2" destOrd="0" parTransId="{B667F89A-25D0-440C-B11A-8E9BE83DCE13}" sibTransId="{724A6635-3523-46BD-ABB4-5C6D9E34805A}"/>
    <dgm:cxn modelId="{69448A2D-3A84-42BF-B14C-7236238CBBB3}" type="presOf" srcId="{A0B2C7E5-9677-405A-A6B4-FBB4FC7BC5A7}" destId="{1B7D37B5-51DB-4556-81D0-F81379D353D1}" srcOrd="0" destOrd="0" presId="urn:microsoft.com/office/officeart/2005/8/layout/vList2"/>
    <dgm:cxn modelId="{9E0A4036-2F18-4ADC-92B0-DB4128992E8F}" srcId="{A0B2C7E5-9677-405A-A6B4-FBB4FC7BC5A7}" destId="{DF042ADB-951A-47E9-89CA-3A79DB648AD9}" srcOrd="1" destOrd="0" parTransId="{E387ECC5-EC66-481C-B794-95A2E2EC2091}" sibTransId="{2A367FEC-0222-438A-90DA-B15C148AEFD2}"/>
    <dgm:cxn modelId="{FE29C136-4725-4EDD-88BD-4577F8DBDE23}" srcId="{A0B2C7E5-9677-405A-A6B4-FBB4FC7BC5A7}" destId="{FF69FD61-E151-4DF7-9DE5-21237732883E}" srcOrd="0" destOrd="0" parTransId="{2575AF0E-8AC7-48D3-899B-2D14A183D1D9}" sibTransId="{B018663E-2DBB-4F22-8544-472AFDE7D99A}"/>
    <dgm:cxn modelId="{EA302A79-77AD-4599-930C-ED3E0AC6D3F9}" type="presOf" srcId="{DF042ADB-951A-47E9-89CA-3A79DB648AD9}" destId="{596B7D01-11FB-4E03-B93F-C1CC8F4B02E1}" srcOrd="0" destOrd="0" presId="urn:microsoft.com/office/officeart/2005/8/layout/vList2"/>
    <dgm:cxn modelId="{CB868988-EE71-4A58-AE95-423C3AE48003}" type="presOf" srcId="{2C19D2EF-9F7A-4865-8AD0-7987AC2EA23E}" destId="{DFB1DCAB-D126-4BA9-80F3-23D683973482}" srcOrd="0" destOrd="0" presId="urn:microsoft.com/office/officeart/2005/8/layout/vList2"/>
    <dgm:cxn modelId="{7560B0F6-ABE7-457E-8202-7EDD4262D394}" type="presOf" srcId="{FF69FD61-E151-4DF7-9DE5-21237732883E}" destId="{CDD4691D-1C54-47AC-998B-5AAD3453DAE1}" srcOrd="0" destOrd="0" presId="urn:microsoft.com/office/officeart/2005/8/layout/vList2"/>
    <dgm:cxn modelId="{6C5CCDF3-2BA3-4CBE-85E2-C608EF1D1645}" type="presParOf" srcId="{1B7D37B5-51DB-4556-81D0-F81379D353D1}" destId="{CDD4691D-1C54-47AC-998B-5AAD3453DAE1}" srcOrd="0" destOrd="0" presId="urn:microsoft.com/office/officeart/2005/8/layout/vList2"/>
    <dgm:cxn modelId="{77D05FB1-A5DE-4893-A1C4-63EB9C89FEF6}" type="presParOf" srcId="{1B7D37B5-51DB-4556-81D0-F81379D353D1}" destId="{F3450E53-F621-4A6D-A940-1CAB1B012582}" srcOrd="1" destOrd="0" presId="urn:microsoft.com/office/officeart/2005/8/layout/vList2"/>
    <dgm:cxn modelId="{1F1C3CF7-A24E-44BE-8A23-446B49B5A6A8}" type="presParOf" srcId="{1B7D37B5-51DB-4556-81D0-F81379D353D1}" destId="{596B7D01-11FB-4E03-B93F-C1CC8F4B02E1}" srcOrd="2" destOrd="0" presId="urn:microsoft.com/office/officeart/2005/8/layout/vList2"/>
    <dgm:cxn modelId="{0A81D17C-42D8-430B-92C6-9B9B9769422E}" type="presParOf" srcId="{1B7D37B5-51DB-4556-81D0-F81379D353D1}" destId="{9D277E09-95DE-49ED-881B-1BD3BA311339}" srcOrd="3" destOrd="0" presId="urn:microsoft.com/office/officeart/2005/8/layout/vList2"/>
    <dgm:cxn modelId="{6B783ED0-9B8D-4888-B7F8-FD6844280615}" type="presParOf" srcId="{1B7D37B5-51DB-4556-81D0-F81379D353D1}" destId="{DFB1DCAB-D126-4BA9-80F3-23D683973482}"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291E1F3F-A317-4457-9D58-A987ABC8E7E1}"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6F296C5C-3599-44EF-A376-E9EF14F401FC}">
      <dgm:prSet/>
      <dgm:spPr/>
      <dgm:t>
        <a:bodyPr/>
        <a:lstStyle/>
        <a:p>
          <a:r>
            <a:rPr lang="pl-PL"/>
            <a:t>1) Zamienność.</a:t>
          </a:r>
          <a:endParaRPr lang="en-US"/>
        </a:p>
      </dgm:t>
    </dgm:pt>
    <dgm:pt modelId="{BF5BBEA5-B780-44C9-8658-7E13E9576299}" type="parTrans" cxnId="{61009602-DC8E-42C1-AA00-8CC1E1179476}">
      <dgm:prSet/>
      <dgm:spPr/>
      <dgm:t>
        <a:bodyPr/>
        <a:lstStyle/>
        <a:p>
          <a:endParaRPr lang="en-US"/>
        </a:p>
      </dgm:t>
    </dgm:pt>
    <dgm:pt modelId="{D7365AA2-5803-4446-872A-EB1A71450F16}" type="sibTrans" cxnId="{61009602-DC8E-42C1-AA00-8CC1E1179476}">
      <dgm:prSet/>
      <dgm:spPr/>
      <dgm:t>
        <a:bodyPr/>
        <a:lstStyle/>
        <a:p>
          <a:endParaRPr lang="en-US"/>
        </a:p>
      </dgm:t>
    </dgm:pt>
    <dgm:pt modelId="{0B28EA05-855E-4C79-994A-5727E98C8714}">
      <dgm:prSet/>
      <dgm:spPr/>
      <dgm:t>
        <a:bodyPr/>
        <a:lstStyle/>
        <a:p>
          <a:r>
            <a:rPr lang="pl-PL"/>
            <a:t>2) Nadrzędność.</a:t>
          </a:r>
          <a:endParaRPr lang="en-US"/>
        </a:p>
      </dgm:t>
    </dgm:pt>
    <dgm:pt modelId="{F584E7E1-670B-42C3-9182-E8C4240484B6}" type="parTrans" cxnId="{5E6D727F-A197-4C8A-B457-5BCDBD495EF1}">
      <dgm:prSet/>
      <dgm:spPr/>
      <dgm:t>
        <a:bodyPr/>
        <a:lstStyle/>
        <a:p>
          <a:endParaRPr lang="en-US"/>
        </a:p>
      </dgm:t>
    </dgm:pt>
    <dgm:pt modelId="{BB3714B7-25D9-4ECC-80F1-4780A9E65954}" type="sibTrans" cxnId="{5E6D727F-A197-4C8A-B457-5BCDBD495EF1}">
      <dgm:prSet/>
      <dgm:spPr/>
      <dgm:t>
        <a:bodyPr/>
        <a:lstStyle/>
        <a:p>
          <a:endParaRPr lang="en-US"/>
        </a:p>
      </dgm:t>
    </dgm:pt>
    <dgm:pt modelId="{A1FB4B05-BA3F-45F6-B4E3-33F157D6B40B}">
      <dgm:prSet/>
      <dgm:spPr/>
      <dgm:t>
        <a:bodyPr/>
        <a:lstStyle/>
        <a:p>
          <a:r>
            <a:rPr lang="pl-PL"/>
            <a:t>3) Podrzędność.</a:t>
          </a:r>
          <a:endParaRPr lang="en-US"/>
        </a:p>
      </dgm:t>
    </dgm:pt>
    <dgm:pt modelId="{E618ABD7-4DAB-45CD-9BCB-B730E2EBA708}" type="parTrans" cxnId="{0B1FFF4B-0A69-4AB2-93FE-4A335669CC08}">
      <dgm:prSet/>
      <dgm:spPr/>
      <dgm:t>
        <a:bodyPr/>
        <a:lstStyle/>
        <a:p>
          <a:endParaRPr lang="en-US"/>
        </a:p>
      </dgm:t>
    </dgm:pt>
    <dgm:pt modelId="{DB4652A4-500B-47D9-ACA6-545C3E662362}" type="sibTrans" cxnId="{0B1FFF4B-0A69-4AB2-93FE-4A335669CC08}">
      <dgm:prSet/>
      <dgm:spPr/>
      <dgm:t>
        <a:bodyPr/>
        <a:lstStyle/>
        <a:p>
          <a:endParaRPr lang="en-US"/>
        </a:p>
      </dgm:t>
    </dgm:pt>
    <dgm:pt modelId="{63F523C0-7280-4552-A5F0-ACFF4173AD09}">
      <dgm:prSet/>
      <dgm:spPr/>
      <dgm:t>
        <a:bodyPr/>
        <a:lstStyle/>
        <a:p>
          <a:r>
            <a:rPr lang="pl-PL"/>
            <a:t>4) Wykluczanie się (przeciwieństwo lub sprzeczność). </a:t>
          </a:r>
          <a:endParaRPr lang="en-US"/>
        </a:p>
      </dgm:t>
    </dgm:pt>
    <dgm:pt modelId="{0BC0683E-EA63-44A0-92A7-1B1C25F8C835}" type="parTrans" cxnId="{0339A708-FC73-41DF-BABB-DAE739E59B00}">
      <dgm:prSet/>
      <dgm:spPr/>
      <dgm:t>
        <a:bodyPr/>
        <a:lstStyle/>
        <a:p>
          <a:endParaRPr lang="en-US"/>
        </a:p>
      </dgm:t>
    </dgm:pt>
    <dgm:pt modelId="{637671C4-0342-4863-A825-BB14E474BF4F}" type="sibTrans" cxnId="{0339A708-FC73-41DF-BABB-DAE739E59B00}">
      <dgm:prSet/>
      <dgm:spPr/>
      <dgm:t>
        <a:bodyPr/>
        <a:lstStyle/>
        <a:p>
          <a:endParaRPr lang="en-US"/>
        </a:p>
      </dgm:t>
    </dgm:pt>
    <dgm:pt modelId="{6B495BA4-35F3-4A4D-9BF1-C230E53D770F}">
      <dgm:prSet/>
      <dgm:spPr/>
      <dgm:t>
        <a:bodyPr/>
        <a:lstStyle/>
        <a:p>
          <a:r>
            <a:rPr lang="pl-PL"/>
            <a:t>5) Krzyżowanie się (niezależność lub podprzeciwieństwo).</a:t>
          </a:r>
          <a:endParaRPr lang="en-US"/>
        </a:p>
      </dgm:t>
    </dgm:pt>
    <dgm:pt modelId="{65EBC658-EE5B-40F8-8D6B-6E0F4199E8E8}" type="parTrans" cxnId="{4701E072-9296-4898-B237-813911780714}">
      <dgm:prSet/>
      <dgm:spPr/>
      <dgm:t>
        <a:bodyPr/>
        <a:lstStyle/>
        <a:p>
          <a:endParaRPr lang="en-US"/>
        </a:p>
      </dgm:t>
    </dgm:pt>
    <dgm:pt modelId="{2B91F43B-E3FF-4FF5-9052-1D479BCA1AE2}" type="sibTrans" cxnId="{4701E072-9296-4898-B237-813911780714}">
      <dgm:prSet/>
      <dgm:spPr/>
      <dgm:t>
        <a:bodyPr/>
        <a:lstStyle/>
        <a:p>
          <a:endParaRPr lang="en-US"/>
        </a:p>
      </dgm:t>
    </dgm:pt>
    <dgm:pt modelId="{29A38808-E9D7-4584-9F0E-63519B711EF6}" type="pres">
      <dgm:prSet presAssocID="{291E1F3F-A317-4457-9D58-A987ABC8E7E1}" presName="linear" presStyleCnt="0">
        <dgm:presLayoutVars>
          <dgm:animLvl val="lvl"/>
          <dgm:resizeHandles val="exact"/>
        </dgm:presLayoutVars>
      </dgm:prSet>
      <dgm:spPr/>
    </dgm:pt>
    <dgm:pt modelId="{B3F1B18D-4CD4-4ABD-9020-0D15194A00D2}" type="pres">
      <dgm:prSet presAssocID="{6F296C5C-3599-44EF-A376-E9EF14F401FC}" presName="parentText" presStyleLbl="node1" presStyleIdx="0" presStyleCnt="5">
        <dgm:presLayoutVars>
          <dgm:chMax val="0"/>
          <dgm:bulletEnabled val="1"/>
        </dgm:presLayoutVars>
      </dgm:prSet>
      <dgm:spPr/>
    </dgm:pt>
    <dgm:pt modelId="{021D4A9A-8F68-4BF2-8FF0-67C8327635C9}" type="pres">
      <dgm:prSet presAssocID="{D7365AA2-5803-4446-872A-EB1A71450F16}" presName="spacer" presStyleCnt="0"/>
      <dgm:spPr/>
    </dgm:pt>
    <dgm:pt modelId="{93E205AF-91A5-4A4E-B6EC-AAD4870194BD}" type="pres">
      <dgm:prSet presAssocID="{0B28EA05-855E-4C79-994A-5727E98C8714}" presName="parentText" presStyleLbl="node1" presStyleIdx="1" presStyleCnt="5">
        <dgm:presLayoutVars>
          <dgm:chMax val="0"/>
          <dgm:bulletEnabled val="1"/>
        </dgm:presLayoutVars>
      </dgm:prSet>
      <dgm:spPr/>
    </dgm:pt>
    <dgm:pt modelId="{035320B0-9D06-4369-B910-6CFA38B477A7}" type="pres">
      <dgm:prSet presAssocID="{BB3714B7-25D9-4ECC-80F1-4780A9E65954}" presName="spacer" presStyleCnt="0"/>
      <dgm:spPr/>
    </dgm:pt>
    <dgm:pt modelId="{A84E63EF-1241-4520-ABAA-20D5554C624C}" type="pres">
      <dgm:prSet presAssocID="{A1FB4B05-BA3F-45F6-B4E3-33F157D6B40B}" presName="parentText" presStyleLbl="node1" presStyleIdx="2" presStyleCnt="5">
        <dgm:presLayoutVars>
          <dgm:chMax val="0"/>
          <dgm:bulletEnabled val="1"/>
        </dgm:presLayoutVars>
      </dgm:prSet>
      <dgm:spPr/>
    </dgm:pt>
    <dgm:pt modelId="{F4EC5968-1365-4A03-B486-FC1009A1E517}" type="pres">
      <dgm:prSet presAssocID="{DB4652A4-500B-47D9-ACA6-545C3E662362}" presName="spacer" presStyleCnt="0"/>
      <dgm:spPr/>
    </dgm:pt>
    <dgm:pt modelId="{89F29A77-DA59-448D-80CC-2FCEF92C85A5}" type="pres">
      <dgm:prSet presAssocID="{63F523C0-7280-4552-A5F0-ACFF4173AD09}" presName="parentText" presStyleLbl="node1" presStyleIdx="3" presStyleCnt="5">
        <dgm:presLayoutVars>
          <dgm:chMax val="0"/>
          <dgm:bulletEnabled val="1"/>
        </dgm:presLayoutVars>
      </dgm:prSet>
      <dgm:spPr/>
    </dgm:pt>
    <dgm:pt modelId="{01DD5F60-9729-4AA8-98CF-080D624BDABA}" type="pres">
      <dgm:prSet presAssocID="{637671C4-0342-4863-A825-BB14E474BF4F}" presName="spacer" presStyleCnt="0"/>
      <dgm:spPr/>
    </dgm:pt>
    <dgm:pt modelId="{90565EC5-06F0-4864-9861-FB2AA062BD49}" type="pres">
      <dgm:prSet presAssocID="{6B495BA4-35F3-4A4D-9BF1-C230E53D770F}" presName="parentText" presStyleLbl="node1" presStyleIdx="4" presStyleCnt="5">
        <dgm:presLayoutVars>
          <dgm:chMax val="0"/>
          <dgm:bulletEnabled val="1"/>
        </dgm:presLayoutVars>
      </dgm:prSet>
      <dgm:spPr/>
    </dgm:pt>
  </dgm:ptLst>
  <dgm:cxnLst>
    <dgm:cxn modelId="{61009602-DC8E-42C1-AA00-8CC1E1179476}" srcId="{291E1F3F-A317-4457-9D58-A987ABC8E7E1}" destId="{6F296C5C-3599-44EF-A376-E9EF14F401FC}" srcOrd="0" destOrd="0" parTransId="{BF5BBEA5-B780-44C9-8658-7E13E9576299}" sibTransId="{D7365AA2-5803-4446-872A-EB1A71450F16}"/>
    <dgm:cxn modelId="{0339A708-FC73-41DF-BABB-DAE739E59B00}" srcId="{291E1F3F-A317-4457-9D58-A987ABC8E7E1}" destId="{63F523C0-7280-4552-A5F0-ACFF4173AD09}" srcOrd="3" destOrd="0" parTransId="{0BC0683E-EA63-44A0-92A7-1B1C25F8C835}" sibTransId="{637671C4-0342-4863-A825-BB14E474BF4F}"/>
    <dgm:cxn modelId="{DEA9BF0F-4C6C-4633-A446-0DC1A112B2E7}" type="presOf" srcId="{291E1F3F-A317-4457-9D58-A987ABC8E7E1}" destId="{29A38808-E9D7-4584-9F0E-63519B711EF6}" srcOrd="0" destOrd="0" presId="urn:microsoft.com/office/officeart/2005/8/layout/vList2"/>
    <dgm:cxn modelId="{0B1FFF4B-0A69-4AB2-93FE-4A335669CC08}" srcId="{291E1F3F-A317-4457-9D58-A987ABC8E7E1}" destId="{A1FB4B05-BA3F-45F6-B4E3-33F157D6B40B}" srcOrd="2" destOrd="0" parTransId="{E618ABD7-4DAB-45CD-9BCB-B730E2EBA708}" sibTransId="{DB4652A4-500B-47D9-ACA6-545C3E662362}"/>
    <dgm:cxn modelId="{C8FB436F-C7AD-4686-832B-0995562E21C0}" type="presOf" srcId="{A1FB4B05-BA3F-45F6-B4E3-33F157D6B40B}" destId="{A84E63EF-1241-4520-ABAA-20D5554C624C}" srcOrd="0" destOrd="0" presId="urn:microsoft.com/office/officeart/2005/8/layout/vList2"/>
    <dgm:cxn modelId="{4701E072-9296-4898-B237-813911780714}" srcId="{291E1F3F-A317-4457-9D58-A987ABC8E7E1}" destId="{6B495BA4-35F3-4A4D-9BF1-C230E53D770F}" srcOrd="4" destOrd="0" parTransId="{65EBC658-EE5B-40F8-8D6B-6E0F4199E8E8}" sibTransId="{2B91F43B-E3FF-4FF5-9052-1D479BCA1AE2}"/>
    <dgm:cxn modelId="{7EA05A5A-467F-4720-8AEC-D9A8EC1CF78D}" type="presOf" srcId="{6B495BA4-35F3-4A4D-9BF1-C230E53D770F}" destId="{90565EC5-06F0-4864-9861-FB2AA062BD49}" srcOrd="0" destOrd="0" presId="urn:microsoft.com/office/officeart/2005/8/layout/vList2"/>
    <dgm:cxn modelId="{5E6D727F-A197-4C8A-B457-5BCDBD495EF1}" srcId="{291E1F3F-A317-4457-9D58-A987ABC8E7E1}" destId="{0B28EA05-855E-4C79-994A-5727E98C8714}" srcOrd="1" destOrd="0" parTransId="{F584E7E1-670B-42C3-9182-E8C4240484B6}" sibTransId="{BB3714B7-25D9-4ECC-80F1-4780A9E65954}"/>
    <dgm:cxn modelId="{50475AC1-AB23-4E62-AD26-EBD122B2FAE6}" type="presOf" srcId="{63F523C0-7280-4552-A5F0-ACFF4173AD09}" destId="{89F29A77-DA59-448D-80CC-2FCEF92C85A5}" srcOrd="0" destOrd="0" presId="urn:microsoft.com/office/officeart/2005/8/layout/vList2"/>
    <dgm:cxn modelId="{F4535CFB-8DAE-4E02-B01C-0F5A2BAF6759}" type="presOf" srcId="{0B28EA05-855E-4C79-994A-5727E98C8714}" destId="{93E205AF-91A5-4A4E-B6EC-AAD4870194BD}" srcOrd="0" destOrd="0" presId="urn:microsoft.com/office/officeart/2005/8/layout/vList2"/>
    <dgm:cxn modelId="{C1F9B2FD-6C1E-42D1-9BBB-5F4001B61438}" type="presOf" srcId="{6F296C5C-3599-44EF-A376-E9EF14F401FC}" destId="{B3F1B18D-4CD4-4ABD-9020-0D15194A00D2}" srcOrd="0" destOrd="0" presId="urn:microsoft.com/office/officeart/2005/8/layout/vList2"/>
    <dgm:cxn modelId="{DD215281-953E-4F78-AC66-44A2FA908A81}" type="presParOf" srcId="{29A38808-E9D7-4584-9F0E-63519B711EF6}" destId="{B3F1B18D-4CD4-4ABD-9020-0D15194A00D2}" srcOrd="0" destOrd="0" presId="urn:microsoft.com/office/officeart/2005/8/layout/vList2"/>
    <dgm:cxn modelId="{566C37A3-1B46-4ABB-B419-3721C5F27BE7}" type="presParOf" srcId="{29A38808-E9D7-4584-9F0E-63519B711EF6}" destId="{021D4A9A-8F68-4BF2-8FF0-67C8327635C9}" srcOrd="1" destOrd="0" presId="urn:microsoft.com/office/officeart/2005/8/layout/vList2"/>
    <dgm:cxn modelId="{8C8A59DF-FFF3-4C10-BC71-8480A1F6CF6B}" type="presParOf" srcId="{29A38808-E9D7-4584-9F0E-63519B711EF6}" destId="{93E205AF-91A5-4A4E-B6EC-AAD4870194BD}" srcOrd="2" destOrd="0" presId="urn:microsoft.com/office/officeart/2005/8/layout/vList2"/>
    <dgm:cxn modelId="{FC0BAA4B-A4C4-42C6-8EA4-CDEB8DB1E4D0}" type="presParOf" srcId="{29A38808-E9D7-4584-9F0E-63519B711EF6}" destId="{035320B0-9D06-4369-B910-6CFA38B477A7}" srcOrd="3" destOrd="0" presId="urn:microsoft.com/office/officeart/2005/8/layout/vList2"/>
    <dgm:cxn modelId="{04F07092-3B93-478C-922E-5EB5A9B22A77}" type="presParOf" srcId="{29A38808-E9D7-4584-9F0E-63519B711EF6}" destId="{A84E63EF-1241-4520-ABAA-20D5554C624C}" srcOrd="4" destOrd="0" presId="urn:microsoft.com/office/officeart/2005/8/layout/vList2"/>
    <dgm:cxn modelId="{0B751B0C-0953-4FF6-BD5D-75F22771D07D}" type="presParOf" srcId="{29A38808-E9D7-4584-9F0E-63519B711EF6}" destId="{F4EC5968-1365-4A03-B486-FC1009A1E517}" srcOrd="5" destOrd="0" presId="urn:microsoft.com/office/officeart/2005/8/layout/vList2"/>
    <dgm:cxn modelId="{CD70736F-5592-439B-8C0F-D022FC46A014}" type="presParOf" srcId="{29A38808-E9D7-4584-9F0E-63519B711EF6}" destId="{89F29A77-DA59-448D-80CC-2FCEF92C85A5}" srcOrd="6" destOrd="0" presId="urn:microsoft.com/office/officeart/2005/8/layout/vList2"/>
    <dgm:cxn modelId="{AA2E9B3E-EA42-4618-8FA9-2F552FF0801F}" type="presParOf" srcId="{29A38808-E9D7-4584-9F0E-63519B711EF6}" destId="{01DD5F60-9729-4AA8-98CF-080D624BDABA}" srcOrd="7" destOrd="0" presId="urn:microsoft.com/office/officeart/2005/8/layout/vList2"/>
    <dgm:cxn modelId="{DF357079-C5AE-486E-85AF-8A3087EFD6A9}" type="presParOf" srcId="{29A38808-E9D7-4584-9F0E-63519B711EF6}" destId="{90565EC5-06F0-4864-9861-FB2AA062BD49}"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BE1389-7F1F-4D7B-9E95-AF4517A3CE22}">
      <dsp:nvSpPr>
        <dsp:cNvPr id="0" name=""/>
        <dsp:cNvSpPr/>
      </dsp:nvSpPr>
      <dsp:spPr>
        <a:xfrm>
          <a:off x="0" y="44037"/>
          <a:ext cx="5641974" cy="909035"/>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swobody wypowiedzi</a:t>
          </a:r>
          <a:endParaRPr lang="en-US" sz="2500" kern="1200"/>
        </a:p>
      </dsp:txBody>
      <dsp:txXfrm>
        <a:off x="44375" y="88412"/>
        <a:ext cx="5553224" cy="820285"/>
      </dsp:txXfrm>
    </dsp:sp>
    <dsp:sp modelId="{A75DB339-F75F-4DB2-935A-AF72BB4AAC75}">
      <dsp:nvSpPr>
        <dsp:cNvPr id="0" name=""/>
        <dsp:cNvSpPr/>
      </dsp:nvSpPr>
      <dsp:spPr>
        <a:xfrm>
          <a:off x="0" y="1025072"/>
          <a:ext cx="5641974" cy="909035"/>
        </a:xfrm>
        <a:prstGeom prst="roundRect">
          <a:avLst/>
        </a:prstGeom>
        <a:solidFill>
          <a:schemeClr val="accent5">
            <a:hueOff val="589196"/>
            <a:satOff val="-2817"/>
            <a:lumOff val="30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odpowiedzialności za własne poglądy</a:t>
          </a:r>
          <a:endParaRPr lang="en-US" sz="2500" kern="1200"/>
        </a:p>
      </dsp:txBody>
      <dsp:txXfrm>
        <a:off x="44375" y="1069447"/>
        <a:ext cx="5553224" cy="820285"/>
      </dsp:txXfrm>
    </dsp:sp>
    <dsp:sp modelId="{BE62EBAA-C596-4ECE-9AB4-3A91067B7F3C}">
      <dsp:nvSpPr>
        <dsp:cNvPr id="0" name=""/>
        <dsp:cNvSpPr/>
      </dsp:nvSpPr>
      <dsp:spPr>
        <a:xfrm>
          <a:off x="0" y="2006107"/>
          <a:ext cx="5641974" cy="909035"/>
        </a:xfrm>
        <a:prstGeom prst="roundRect">
          <a:avLst/>
        </a:prstGeom>
        <a:solidFill>
          <a:schemeClr val="accent5">
            <a:hueOff val="1178392"/>
            <a:satOff val="-5635"/>
            <a:lumOff val="6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uczciwości wobec stanowiska rozmówcy</a:t>
          </a:r>
          <a:endParaRPr lang="en-US" sz="2500" kern="1200"/>
        </a:p>
      </dsp:txBody>
      <dsp:txXfrm>
        <a:off x="44375" y="2050482"/>
        <a:ext cx="5553224" cy="820285"/>
      </dsp:txXfrm>
    </dsp:sp>
    <dsp:sp modelId="{1ED0D168-4E6F-4127-9902-2A1E03025C7F}">
      <dsp:nvSpPr>
        <dsp:cNvPr id="0" name=""/>
        <dsp:cNvSpPr/>
      </dsp:nvSpPr>
      <dsp:spPr>
        <a:xfrm>
          <a:off x="0" y="2987142"/>
          <a:ext cx="5641974" cy="909035"/>
        </a:xfrm>
        <a:prstGeom prst="roundRect">
          <a:avLst/>
        </a:prstGeom>
        <a:solidFill>
          <a:schemeClr val="accent5">
            <a:hueOff val="1767588"/>
            <a:satOff val="-8452"/>
            <a:lumOff val="92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trzymania się meritum sprawy</a:t>
          </a:r>
          <a:endParaRPr lang="en-US" sz="2500" kern="1200"/>
        </a:p>
      </dsp:txBody>
      <dsp:txXfrm>
        <a:off x="44375" y="3031517"/>
        <a:ext cx="5553224" cy="820285"/>
      </dsp:txXfrm>
    </dsp:sp>
    <dsp:sp modelId="{4BCFB0C4-9A8E-4C0B-9865-5FBF724A04E8}">
      <dsp:nvSpPr>
        <dsp:cNvPr id="0" name=""/>
        <dsp:cNvSpPr/>
      </dsp:nvSpPr>
      <dsp:spPr>
        <a:xfrm>
          <a:off x="0" y="3968177"/>
          <a:ext cx="5641974" cy="909035"/>
        </a:xfrm>
        <a:prstGeom prst="roundRect">
          <a:avLst/>
        </a:prstGeom>
        <a:solidFill>
          <a:schemeClr val="accent5">
            <a:hueOff val="2356783"/>
            <a:satOff val="-1127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Reguła stosowania poprawnych schematów argumentacyjnych</a:t>
          </a:r>
          <a:endParaRPr lang="en-US" sz="2500" kern="1200"/>
        </a:p>
      </dsp:txBody>
      <dsp:txXfrm>
        <a:off x="44375" y="4012552"/>
        <a:ext cx="5553224" cy="82028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5B9ED0-A4DA-4701-8F1B-FEDD61C0A76B}">
      <dsp:nvSpPr>
        <dsp:cNvPr id="0" name=""/>
        <dsp:cNvSpPr/>
      </dsp:nvSpPr>
      <dsp:spPr>
        <a:xfrm>
          <a:off x="0" y="81646"/>
          <a:ext cx="6596063" cy="616004"/>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1. Wnioskowania prawnicze (6 pkt.).</a:t>
          </a:r>
          <a:endParaRPr lang="en-US" sz="2700" kern="1200"/>
        </a:p>
      </dsp:txBody>
      <dsp:txXfrm>
        <a:off x="30071" y="111717"/>
        <a:ext cx="6535921" cy="555862"/>
      </dsp:txXfrm>
    </dsp:sp>
    <dsp:sp modelId="{5F1CD887-6A36-4C01-B0B5-FA6F6C45AA8B}">
      <dsp:nvSpPr>
        <dsp:cNvPr id="0" name=""/>
        <dsp:cNvSpPr/>
      </dsp:nvSpPr>
      <dsp:spPr>
        <a:xfrm>
          <a:off x="0" y="775411"/>
          <a:ext cx="6596063" cy="616004"/>
        </a:xfrm>
        <a:prstGeom prst="roundRect">
          <a:avLst/>
        </a:prstGeom>
        <a:solidFill>
          <a:schemeClr val="accent2">
            <a:hueOff val="-220562"/>
            <a:satOff val="249"/>
            <a:lumOff val="5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2. Argumenty niededukcyjne (4).</a:t>
          </a:r>
          <a:endParaRPr lang="en-US" sz="2700" kern="1200"/>
        </a:p>
      </dsp:txBody>
      <dsp:txXfrm>
        <a:off x="30071" y="805482"/>
        <a:ext cx="6535921" cy="555862"/>
      </dsp:txXfrm>
    </dsp:sp>
    <dsp:sp modelId="{9459695F-9511-4540-9967-F01571351CB6}">
      <dsp:nvSpPr>
        <dsp:cNvPr id="0" name=""/>
        <dsp:cNvSpPr/>
      </dsp:nvSpPr>
      <dsp:spPr>
        <a:xfrm>
          <a:off x="0" y="1469176"/>
          <a:ext cx="6596063" cy="616004"/>
        </a:xfrm>
        <a:prstGeom prst="round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3. Zaznaczanie sofizmatów (2).</a:t>
          </a:r>
          <a:endParaRPr lang="en-US" sz="2700" kern="1200"/>
        </a:p>
      </dsp:txBody>
      <dsp:txXfrm>
        <a:off x="30071" y="1499247"/>
        <a:ext cx="6535921" cy="555862"/>
      </dsp:txXfrm>
    </dsp:sp>
    <dsp:sp modelId="{9C692A9C-AC8F-4E09-A311-C77F73759862}">
      <dsp:nvSpPr>
        <dsp:cNvPr id="0" name=""/>
        <dsp:cNvSpPr/>
      </dsp:nvSpPr>
      <dsp:spPr>
        <a:xfrm>
          <a:off x="0" y="2162941"/>
          <a:ext cx="6596063" cy="616004"/>
        </a:xfrm>
        <a:prstGeom prst="roundRect">
          <a:avLst/>
        </a:prstGeom>
        <a:solidFill>
          <a:schemeClr val="accent2">
            <a:hueOff val="-661686"/>
            <a:satOff val="746"/>
            <a:lumOff val="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dirty="0"/>
            <a:t>4. Relacje między zakresami nazw (3).</a:t>
          </a:r>
          <a:endParaRPr lang="en-US" sz="2700" kern="1200" dirty="0"/>
        </a:p>
      </dsp:txBody>
      <dsp:txXfrm>
        <a:off x="30071" y="2193012"/>
        <a:ext cx="6535921" cy="555862"/>
      </dsp:txXfrm>
    </dsp:sp>
    <dsp:sp modelId="{40EF0E46-B65F-4F78-9302-90F1155E9ADA}">
      <dsp:nvSpPr>
        <dsp:cNvPr id="0" name=""/>
        <dsp:cNvSpPr/>
      </dsp:nvSpPr>
      <dsp:spPr>
        <a:xfrm>
          <a:off x="0" y="2856706"/>
          <a:ext cx="6596063" cy="616004"/>
        </a:xfrm>
        <a:prstGeom prst="round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5. Błędy w definicjach (2).</a:t>
          </a:r>
          <a:endParaRPr lang="en-US" sz="2700" kern="1200"/>
        </a:p>
      </dsp:txBody>
      <dsp:txXfrm>
        <a:off x="30071" y="2886777"/>
        <a:ext cx="6535921" cy="555862"/>
      </dsp:txXfrm>
    </dsp:sp>
    <dsp:sp modelId="{AE51C268-D609-4680-B17B-C6C28E217549}">
      <dsp:nvSpPr>
        <dsp:cNvPr id="0" name=""/>
        <dsp:cNvSpPr/>
      </dsp:nvSpPr>
      <dsp:spPr>
        <a:xfrm>
          <a:off x="0" y="3550471"/>
          <a:ext cx="6596063" cy="616004"/>
        </a:xfrm>
        <a:prstGeom prst="roundRect">
          <a:avLst/>
        </a:prstGeom>
        <a:solidFill>
          <a:schemeClr val="accent2">
            <a:hueOff val="-1102811"/>
            <a:satOff val="1243"/>
            <a:lumOff val="294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6. Podział logiczny lub typologia (2). </a:t>
          </a:r>
          <a:endParaRPr lang="en-US" sz="2700" kern="1200"/>
        </a:p>
      </dsp:txBody>
      <dsp:txXfrm>
        <a:off x="30071" y="3580542"/>
        <a:ext cx="6535921" cy="555862"/>
      </dsp:txXfrm>
    </dsp:sp>
    <dsp:sp modelId="{6BD3824B-6D6A-4251-B8D0-1A88ED89739F}">
      <dsp:nvSpPr>
        <dsp:cNvPr id="0" name=""/>
        <dsp:cNvSpPr/>
      </dsp:nvSpPr>
      <dsp:spPr>
        <a:xfrm>
          <a:off x="0" y="4244236"/>
          <a:ext cx="6596063" cy="616004"/>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pl-PL" sz="2700" kern="1200"/>
            <a:t>7. Pytania i odpowiedzi (2). </a:t>
          </a:r>
          <a:endParaRPr lang="en-US" sz="2700" kern="1200"/>
        </a:p>
      </dsp:txBody>
      <dsp:txXfrm>
        <a:off x="30071" y="4274307"/>
        <a:ext cx="6535921" cy="5558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3E00F2-F9D4-4088-84AC-9F941C3DBEA9}">
      <dsp:nvSpPr>
        <dsp:cNvPr id="0" name=""/>
        <dsp:cNvSpPr/>
      </dsp:nvSpPr>
      <dsp:spPr>
        <a:xfrm>
          <a:off x="1615851" y="2998"/>
          <a:ext cx="3089790" cy="1853874"/>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sz="4100" kern="1200"/>
            <a:t>argument </a:t>
          </a:r>
          <a:r>
            <a:rPr lang="pl-PL" sz="4100" i="1" kern="1200"/>
            <a:t>ad baculum</a:t>
          </a:r>
          <a:endParaRPr lang="en-US" sz="4100" kern="1200"/>
        </a:p>
      </dsp:txBody>
      <dsp:txXfrm>
        <a:off x="1615851" y="2998"/>
        <a:ext cx="3089790" cy="1853874"/>
      </dsp:txXfrm>
    </dsp:sp>
    <dsp:sp modelId="{09CA7F8E-1CB2-4AB8-86AD-EE4584E611A7}">
      <dsp:nvSpPr>
        <dsp:cNvPr id="0" name=""/>
        <dsp:cNvSpPr/>
      </dsp:nvSpPr>
      <dsp:spPr>
        <a:xfrm>
          <a:off x="5014620" y="2998"/>
          <a:ext cx="3089790" cy="1853874"/>
        </a:xfrm>
        <a:prstGeom prst="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sz="4100" kern="1200" dirty="0"/>
            <a:t>argument</a:t>
          </a:r>
          <a:r>
            <a:rPr lang="pl-PL" sz="4100" i="1" kern="1200" dirty="0"/>
            <a:t> ad </a:t>
          </a:r>
          <a:r>
            <a:rPr lang="pl-PL" sz="4100" i="1" kern="1200" dirty="0" err="1"/>
            <a:t>misericordiam</a:t>
          </a:r>
          <a:endParaRPr lang="en-US" sz="4100" kern="1200" dirty="0"/>
        </a:p>
      </dsp:txBody>
      <dsp:txXfrm>
        <a:off x="5014620" y="2998"/>
        <a:ext cx="3089790" cy="1853874"/>
      </dsp:txXfrm>
    </dsp:sp>
    <dsp:sp modelId="{EFDE1727-363C-49CC-AE08-328D3BFD6A74}">
      <dsp:nvSpPr>
        <dsp:cNvPr id="0" name=""/>
        <dsp:cNvSpPr/>
      </dsp:nvSpPr>
      <dsp:spPr>
        <a:xfrm>
          <a:off x="1615851" y="2165852"/>
          <a:ext cx="3089790" cy="1853874"/>
        </a:xfrm>
        <a:prstGeom prst="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sz="4100" kern="1200"/>
            <a:t>argument </a:t>
          </a:r>
          <a:r>
            <a:rPr lang="pl-PL" sz="4100" i="1" kern="1200"/>
            <a:t>ad personam</a:t>
          </a:r>
          <a:endParaRPr lang="en-US" sz="4100" kern="1200"/>
        </a:p>
      </dsp:txBody>
      <dsp:txXfrm>
        <a:off x="1615851" y="2165852"/>
        <a:ext cx="3089790" cy="1853874"/>
      </dsp:txXfrm>
    </dsp:sp>
    <dsp:sp modelId="{3587130D-408D-4C6C-B788-CB0E52D67B52}">
      <dsp:nvSpPr>
        <dsp:cNvPr id="0" name=""/>
        <dsp:cNvSpPr/>
      </dsp:nvSpPr>
      <dsp:spPr>
        <a:xfrm>
          <a:off x="5014620" y="2165852"/>
          <a:ext cx="3089790" cy="1853874"/>
        </a:xfrm>
        <a:prstGeom prst="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sz="4100" i="1" kern="1200"/>
            <a:t>potok słów</a:t>
          </a:r>
          <a:endParaRPr lang="en-US" sz="4100" kern="1200"/>
        </a:p>
      </dsp:txBody>
      <dsp:txXfrm>
        <a:off x="5014620" y="2165852"/>
        <a:ext cx="3089790" cy="185387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3E00F2-F9D4-4088-84AC-9F941C3DBEA9}">
      <dsp:nvSpPr>
        <dsp:cNvPr id="0" name=""/>
        <dsp:cNvSpPr/>
      </dsp:nvSpPr>
      <dsp:spPr>
        <a:xfrm>
          <a:off x="1615851" y="2998"/>
          <a:ext cx="3089790" cy="1853874"/>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l-PL" sz="4300" kern="1200" dirty="0"/>
            <a:t>argument </a:t>
          </a:r>
          <a:r>
            <a:rPr lang="pl-PL" sz="4300" i="1" kern="1200" dirty="0"/>
            <a:t>ad </a:t>
          </a:r>
          <a:r>
            <a:rPr lang="pl-PL" sz="4300" i="1" kern="1200" dirty="0" err="1"/>
            <a:t>ignorantiam</a:t>
          </a:r>
          <a:endParaRPr lang="en-US" sz="4300" kern="1200" dirty="0"/>
        </a:p>
      </dsp:txBody>
      <dsp:txXfrm>
        <a:off x="1615851" y="2998"/>
        <a:ext cx="3089790" cy="1853874"/>
      </dsp:txXfrm>
    </dsp:sp>
    <dsp:sp modelId="{09CA7F8E-1CB2-4AB8-86AD-EE4584E611A7}">
      <dsp:nvSpPr>
        <dsp:cNvPr id="0" name=""/>
        <dsp:cNvSpPr/>
      </dsp:nvSpPr>
      <dsp:spPr>
        <a:xfrm>
          <a:off x="5014620" y="2998"/>
          <a:ext cx="3089790" cy="1853874"/>
        </a:xfrm>
        <a:prstGeom prst="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l-PL" sz="4300" kern="1200" dirty="0"/>
            <a:t>ucieczka definicyjna</a:t>
          </a:r>
          <a:endParaRPr lang="en-US" sz="4300" kern="1200" dirty="0"/>
        </a:p>
      </dsp:txBody>
      <dsp:txXfrm>
        <a:off x="5014620" y="2998"/>
        <a:ext cx="3089790" cy="1853874"/>
      </dsp:txXfrm>
    </dsp:sp>
    <dsp:sp modelId="{EFDE1727-363C-49CC-AE08-328D3BFD6A74}">
      <dsp:nvSpPr>
        <dsp:cNvPr id="0" name=""/>
        <dsp:cNvSpPr/>
      </dsp:nvSpPr>
      <dsp:spPr>
        <a:xfrm>
          <a:off x="1615851" y="2165852"/>
          <a:ext cx="3089790" cy="1853874"/>
        </a:xfrm>
        <a:prstGeom prst="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l-PL" sz="4300" kern="1200" dirty="0"/>
            <a:t>asekuracja</a:t>
          </a:r>
          <a:endParaRPr lang="en-US" sz="4300" kern="1200" dirty="0"/>
        </a:p>
      </dsp:txBody>
      <dsp:txXfrm>
        <a:off x="1615851" y="2165852"/>
        <a:ext cx="3089790" cy="1853874"/>
      </dsp:txXfrm>
    </dsp:sp>
    <dsp:sp modelId="{3587130D-408D-4C6C-B788-CB0E52D67B52}">
      <dsp:nvSpPr>
        <dsp:cNvPr id="0" name=""/>
        <dsp:cNvSpPr/>
      </dsp:nvSpPr>
      <dsp:spPr>
        <a:xfrm>
          <a:off x="5014620" y="2165852"/>
          <a:ext cx="3089790" cy="1853874"/>
        </a:xfrm>
        <a:prstGeom prst="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ctr" defTabSz="1911350">
            <a:lnSpc>
              <a:spcPct val="90000"/>
            </a:lnSpc>
            <a:spcBef>
              <a:spcPct val="0"/>
            </a:spcBef>
            <a:spcAft>
              <a:spcPct val="35000"/>
            </a:spcAft>
            <a:buNone/>
          </a:pPr>
          <a:r>
            <a:rPr lang="pl-PL" sz="4300" kern="1200" dirty="0"/>
            <a:t>ruchome stanowisko</a:t>
          </a:r>
          <a:endParaRPr lang="en-US" sz="4300" kern="1200" dirty="0"/>
        </a:p>
      </dsp:txBody>
      <dsp:txXfrm>
        <a:off x="5014620" y="2165852"/>
        <a:ext cx="3089790" cy="185387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724295-9AE5-495C-8CA5-6A7756F04613}">
      <dsp:nvSpPr>
        <dsp:cNvPr id="0" name=""/>
        <dsp:cNvSpPr/>
      </dsp:nvSpPr>
      <dsp:spPr>
        <a:xfrm>
          <a:off x="0" y="36934"/>
          <a:ext cx="3037581" cy="1822549"/>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słomiana kukła</a:t>
          </a:r>
          <a:endParaRPr lang="en-US" sz="2900" kern="1200"/>
        </a:p>
      </dsp:txBody>
      <dsp:txXfrm>
        <a:off x="0" y="36934"/>
        <a:ext cx="3037581" cy="1822549"/>
      </dsp:txXfrm>
    </dsp:sp>
    <dsp:sp modelId="{0FFA754A-51F7-4DAA-A655-CC4D5A88C9DE}">
      <dsp:nvSpPr>
        <dsp:cNvPr id="0" name=""/>
        <dsp:cNvSpPr/>
      </dsp:nvSpPr>
      <dsp:spPr>
        <a:xfrm>
          <a:off x="3341340" y="36934"/>
          <a:ext cx="3037581" cy="1822549"/>
        </a:xfrm>
        <a:prstGeom prst="rect">
          <a:avLst/>
        </a:prstGeom>
        <a:solidFill>
          <a:schemeClr val="accent2">
            <a:hueOff val="-264675"/>
            <a:satOff val="298"/>
            <a:lumOff val="706"/>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prowokowanie do przesady</a:t>
          </a:r>
          <a:endParaRPr lang="en-US" sz="2900" kern="1200"/>
        </a:p>
      </dsp:txBody>
      <dsp:txXfrm>
        <a:off x="3341340" y="36934"/>
        <a:ext cx="3037581" cy="1822549"/>
      </dsp:txXfrm>
    </dsp:sp>
    <dsp:sp modelId="{E3F2948B-DB9B-4D2E-B7DC-BCFC5FF31260}">
      <dsp:nvSpPr>
        <dsp:cNvPr id="0" name=""/>
        <dsp:cNvSpPr/>
      </dsp:nvSpPr>
      <dsp:spPr>
        <a:xfrm>
          <a:off x="6682680" y="36934"/>
          <a:ext cx="3037581" cy="1822549"/>
        </a:xfrm>
        <a:prstGeom prst="rect">
          <a:avLst/>
        </a:prstGeom>
        <a:solidFill>
          <a:schemeClr val="accent2">
            <a:hueOff val="-529349"/>
            <a:satOff val="597"/>
            <a:lumOff val="1412"/>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fałszywe zwycięstwo</a:t>
          </a:r>
          <a:endParaRPr lang="en-US" sz="2900" kern="1200"/>
        </a:p>
      </dsp:txBody>
      <dsp:txXfrm>
        <a:off x="6682680" y="36934"/>
        <a:ext cx="3037581" cy="1822549"/>
      </dsp:txXfrm>
    </dsp:sp>
    <dsp:sp modelId="{E982A53A-E4FD-4748-A9D3-C86CDAFB7A85}">
      <dsp:nvSpPr>
        <dsp:cNvPr id="0" name=""/>
        <dsp:cNvSpPr/>
      </dsp:nvSpPr>
      <dsp:spPr>
        <a:xfrm>
          <a:off x="0" y="2163241"/>
          <a:ext cx="3037581" cy="1822549"/>
        </a:xfrm>
        <a:prstGeom prst="rect">
          <a:avLst/>
        </a:prstGeom>
        <a:solidFill>
          <a:schemeClr val="accent2">
            <a:hueOff val="-794024"/>
            <a:satOff val="895"/>
            <a:lumOff val="211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błahe wątpliwości</a:t>
          </a:r>
          <a:endParaRPr lang="en-US" sz="2900" kern="1200"/>
        </a:p>
      </dsp:txBody>
      <dsp:txXfrm>
        <a:off x="0" y="2163241"/>
        <a:ext cx="3037581" cy="1822549"/>
      </dsp:txXfrm>
    </dsp:sp>
    <dsp:sp modelId="{D17437F7-9C1F-41DE-B391-0ECB5843FAF1}">
      <dsp:nvSpPr>
        <dsp:cNvPr id="0" name=""/>
        <dsp:cNvSpPr/>
      </dsp:nvSpPr>
      <dsp:spPr>
        <a:xfrm>
          <a:off x="3341340" y="2163241"/>
          <a:ext cx="3037581" cy="1822549"/>
        </a:xfrm>
        <a:prstGeom prst="rect">
          <a:avLst/>
        </a:prstGeom>
        <a:solidFill>
          <a:schemeClr val="accent2">
            <a:hueOff val="-1058698"/>
            <a:satOff val="1194"/>
            <a:lumOff val="282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argument </a:t>
          </a:r>
          <a:r>
            <a:rPr lang="pl-PL" sz="2900" i="1" kern="1200"/>
            <a:t>ad auditores</a:t>
          </a:r>
          <a:endParaRPr lang="en-US" sz="2900" kern="1200"/>
        </a:p>
      </dsp:txBody>
      <dsp:txXfrm>
        <a:off x="3341340" y="2163241"/>
        <a:ext cx="3037581" cy="1822549"/>
      </dsp:txXfrm>
    </dsp:sp>
    <dsp:sp modelId="{AFFA8AB6-F2CB-4377-AF01-93FBF30F7EE9}">
      <dsp:nvSpPr>
        <dsp:cNvPr id="0" name=""/>
        <dsp:cNvSpPr/>
      </dsp:nvSpPr>
      <dsp:spPr>
        <a:xfrm>
          <a:off x="6682680" y="2163241"/>
          <a:ext cx="3037581" cy="1822549"/>
        </a:xfrm>
        <a:prstGeom prst="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defRPr cap="all"/>
          </a:pPr>
          <a:r>
            <a:rPr lang="pl-PL" sz="2900" kern="1200"/>
            <a:t>fałszywa alternatywa (bifurkacja)</a:t>
          </a:r>
          <a:endParaRPr lang="en-US" sz="2900" kern="1200"/>
        </a:p>
      </dsp:txBody>
      <dsp:txXfrm>
        <a:off x="6682680" y="2163241"/>
        <a:ext cx="3037581" cy="182254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CC45DE-E400-49E4-9AAA-1F64B69912EC}">
      <dsp:nvSpPr>
        <dsp:cNvPr id="0" name=""/>
        <dsp:cNvSpPr/>
      </dsp:nvSpPr>
      <dsp:spPr>
        <a:xfrm>
          <a:off x="1615851" y="2998"/>
          <a:ext cx="3089790" cy="1853874"/>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pl-PL" sz="4700" kern="1200"/>
            <a:t>zmiana tematu</a:t>
          </a:r>
          <a:endParaRPr lang="en-US" sz="4700" kern="1200"/>
        </a:p>
      </dsp:txBody>
      <dsp:txXfrm>
        <a:off x="1615851" y="2998"/>
        <a:ext cx="3089790" cy="1853874"/>
      </dsp:txXfrm>
    </dsp:sp>
    <dsp:sp modelId="{B978E590-A645-4128-9F58-25B5015A4F63}">
      <dsp:nvSpPr>
        <dsp:cNvPr id="0" name=""/>
        <dsp:cNvSpPr/>
      </dsp:nvSpPr>
      <dsp:spPr>
        <a:xfrm>
          <a:off x="5014620" y="2998"/>
          <a:ext cx="3089790" cy="1853874"/>
        </a:xfrm>
        <a:prstGeom prst="rect">
          <a:avLst/>
        </a:prstGeom>
        <a:solidFill>
          <a:schemeClr val="accent2">
            <a:hueOff val="-441124"/>
            <a:satOff val="497"/>
            <a:lumOff val="1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pl-PL" sz="4700" kern="1200"/>
            <a:t>nieistotna teza</a:t>
          </a:r>
          <a:endParaRPr lang="en-US" sz="4700" kern="1200"/>
        </a:p>
      </dsp:txBody>
      <dsp:txXfrm>
        <a:off x="5014620" y="2998"/>
        <a:ext cx="3089790" cy="1853874"/>
      </dsp:txXfrm>
    </dsp:sp>
    <dsp:sp modelId="{5BE71614-7EF7-4ABF-8185-8FDCC26D25BA}">
      <dsp:nvSpPr>
        <dsp:cNvPr id="0" name=""/>
        <dsp:cNvSpPr/>
      </dsp:nvSpPr>
      <dsp:spPr>
        <a:xfrm>
          <a:off x="1615851" y="2165852"/>
          <a:ext cx="3089790" cy="1853874"/>
        </a:xfrm>
        <a:prstGeom prst="rect">
          <a:avLst/>
        </a:prstGeom>
        <a:solidFill>
          <a:schemeClr val="accent2">
            <a:hueOff val="-882249"/>
            <a:satOff val="995"/>
            <a:lumOff val="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pl-PL" sz="4700" kern="1200"/>
            <a:t>ucieczka w ogólniki</a:t>
          </a:r>
          <a:endParaRPr lang="en-US" sz="4700" kern="1200"/>
        </a:p>
      </dsp:txBody>
      <dsp:txXfrm>
        <a:off x="1615851" y="2165852"/>
        <a:ext cx="3089790" cy="1853874"/>
      </dsp:txXfrm>
    </dsp:sp>
    <dsp:sp modelId="{B8B40615-BB9C-469E-8852-3E33BD883A3B}">
      <dsp:nvSpPr>
        <dsp:cNvPr id="0" name=""/>
        <dsp:cNvSpPr/>
      </dsp:nvSpPr>
      <dsp:spPr>
        <a:xfrm>
          <a:off x="5014620" y="2165852"/>
          <a:ext cx="3089790" cy="1853874"/>
        </a:xfrm>
        <a:prstGeom prst="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pl-PL" sz="4700" kern="1200"/>
            <a:t>argument </a:t>
          </a:r>
          <a:r>
            <a:rPr lang="pl-PL" sz="4700" i="1" kern="1200"/>
            <a:t>ad populum</a:t>
          </a:r>
          <a:endParaRPr lang="en-US" sz="4700" kern="1200"/>
        </a:p>
      </dsp:txBody>
      <dsp:txXfrm>
        <a:off x="5014620" y="2165852"/>
        <a:ext cx="3089790" cy="185387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56065A-70D1-40CE-BEAA-4362FEEC9947}">
      <dsp:nvSpPr>
        <dsp:cNvPr id="0" name=""/>
        <dsp:cNvSpPr/>
      </dsp:nvSpPr>
      <dsp:spPr>
        <a:xfrm>
          <a:off x="0" y="106318"/>
          <a:ext cx="5641974" cy="1490817"/>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pl-PL" sz="4100" kern="1200"/>
            <a:t>1. Podziały definicji.</a:t>
          </a:r>
          <a:endParaRPr lang="en-US" sz="4100" kern="1200"/>
        </a:p>
      </dsp:txBody>
      <dsp:txXfrm>
        <a:off x="72776" y="179094"/>
        <a:ext cx="5496422" cy="1345265"/>
      </dsp:txXfrm>
    </dsp:sp>
    <dsp:sp modelId="{740B3A47-2764-49AA-9E39-72485A1FEA04}">
      <dsp:nvSpPr>
        <dsp:cNvPr id="0" name=""/>
        <dsp:cNvSpPr/>
      </dsp:nvSpPr>
      <dsp:spPr>
        <a:xfrm>
          <a:off x="0" y="1715216"/>
          <a:ext cx="5641974" cy="1490817"/>
        </a:xfrm>
        <a:prstGeom prst="roundRect">
          <a:avLst/>
        </a:prstGeom>
        <a:solidFill>
          <a:schemeClr val="accent5">
            <a:hueOff val="1178392"/>
            <a:satOff val="-5635"/>
            <a:lumOff val="6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pl-PL" sz="4100" kern="1200"/>
            <a:t>2. Błędy w definicjach.</a:t>
          </a:r>
          <a:endParaRPr lang="en-US" sz="4100" kern="1200"/>
        </a:p>
      </dsp:txBody>
      <dsp:txXfrm>
        <a:off x="72776" y="1787992"/>
        <a:ext cx="5496422" cy="1345265"/>
      </dsp:txXfrm>
    </dsp:sp>
    <dsp:sp modelId="{8CB61EE7-5C98-45BD-B3DB-619504FB496D}">
      <dsp:nvSpPr>
        <dsp:cNvPr id="0" name=""/>
        <dsp:cNvSpPr/>
      </dsp:nvSpPr>
      <dsp:spPr>
        <a:xfrm>
          <a:off x="0" y="3324113"/>
          <a:ext cx="5641974" cy="1490817"/>
        </a:xfrm>
        <a:prstGeom prst="roundRect">
          <a:avLst/>
        </a:prstGeom>
        <a:solidFill>
          <a:schemeClr val="accent5">
            <a:hueOff val="2356783"/>
            <a:satOff val="-1127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pl-PL" sz="4100" kern="1200"/>
            <a:t>3. Pozostałe wiadomości o definicjach.</a:t>
          </a:r>
          <a:endParaRPr lang="en-US" sz="4100" kern="1200"/>
        </a:p>
      </dsp:txBody>
      <dsp:txXfrm>
        <a:off x="72776" y="3396889"/>
        <a:ext cx="5496422" cy="134526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5ACC6A-0581-49C5-BCD5-6924329E7587}">
      <dsp:nvSpPr>
        <dsp:cNvPr id="0" name=""/>
        <dsp:cNvSpPr/>
      </dsp:nvSpPr>
      <dsp:spPr>
        <a:xfrm>
          <a:off x="0" y="28374"/>
          <a:ext cx="5641974" cy="236457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a:lnSpc>
              <a:spcPct val="90000"/>
            </a:lnSpc>
            <a:spcBef>
              <a:spcPct val="0"/>
            </a:spcBef>
            <a:spcAft>
              <a:spcPct val="35000"/>
            </a:spcAft>
            <a:buNone/>
          </a:pPr>
          <a:r>
            <a:rPr lang="pl-PL" sz="4700" kern="1200"/>
            <a:t>1. Kryteria poprawności podziału logicznego.</a:t>
          </a:r>
          <a:endParaRPr lang="en-US" sz="4700" kern="1200"/>
        </a:p>
      </dsp:txBody>
      <dsp:txXfrm>
        <a:off x="115429" y="143803"/>
        <a:ext cx="5411116" cy="2133712"/>
      </dsp:txXfrm>
    </dsp:sp>
    <dsp:sp modelId="{028A71A4-FA31-4674-A6F8-C46C0AB4B92B}">
      <dsp:nvSpPr>
        <dsp:cNvPr id="0" name=""/>
        <dsp:cNvSpPr/>
      </dsp:nvSpPr>
      <dsp:spPr>
        <a:xfrm>
          <a:off x="0" y="2528305"/>
          <a:ext cx="5641974" cy="2364570"/>
        </a:xfrm>
        <a:prstGeom prst="roundRect">
          <a:avLst/>
        </a:prstGeom>
        <a:solidFill>
          <a:schemeClr val="accent2">
            <a:hueOff val="-1323373"/>
            <a:satOff val="1492"/>
            <a:lumOff val="353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l" defTabSz="2089150">
            <a:lnSpc>
              <a:spcPct val="90000"/>
            </a:lnSpc>
            <a:spcBef>
              <a:spcPct val="0"/>
            </a:spcBef>
            <a:spcAft>
              <a:spcPct val="35000"/>
            </a:spcAft>
            <a:buNone/>
          </a:pPr>
          <a:r>
            <a:rPr lang="pl-PL" sz="4700" kern="1200"/>
            <a:t>2. Inne podobne operacje logiczne.</a:t>
          </a:r>
          <a:endParaRPr lang="en-US" sz="4700" kern="1200"/>
        </a:p>
      </dsp:txBody>
      <dsp:txXfrm>
        <a:off x="115429" y="2643734"/>
        <a:ext cx="5411116" cy="213371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D4691D-1C54-47AC-998B-5AAD3453DAE1}">
      <dsp:nvSpPr>
        <dsp:cNvPr id="0" name=""/>
        <dsp:cNvSpPr/>
      </dsp:nvSpPr>
      <dsp:spPr>
        <a:xfrm>
          <a:off x="0" y="54655"/>
          <a:ext cx="5641974" cy="1523340"/>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pl-PL" sz="4200" kern="1200"/>
            <a:t>1. Ogólne wiadomości o nazwie.</a:t>
          </a:r>
          <a:endParaRPr lang="en-US" sz="4200" kern="1200"/>
        </a:p>
      </dsp:txBody>
      <dsp:txXfrm>
        <a:off x="74363" y="129018"/>
        <a:ext cx="5493248" cy="1374614"/>
      </dsp:txXfrm>
    </dsp:sp>
    <dsp:sp modelId="{596B7D01-11FB-4E03-B93F-C1CC8F4B02E1}">
      <dsp:nvSpPr>
        <dsp:cNvPr id="0" name=""/>
        <dsp:cNvSpPr/>
      </dsp:nvSpPr>
      <dsp:spPr>
        <a:xfrm>
          <a:off x="0" y="1698955"/>
          <a:ext cx="5641974" cy="1523340"/>
        </a:xfrm>
        <a:prstGeom prst="roundRect">
          <a:avLst/>
        </a:prstGeom>
        <a:solidFill>
          <a:schemeClr val="accent5">
            <a:hueOff val="1178392"/>
            <a:satOff val="-5635"/>
            <a:lumOff val="6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pl-PL" sz="4200" kern="1200"/>
            <a:t>2. Podziały nazw.</a:t>
          </a:r>
          <a:endParaRPr lang="en-US" sz="4200" kern="1200"/>
        </a:p>
      </dsp:txBody>
      <dsp:txXfrm>
        <a:off x="74363" y="1773318"/>
        <a:ext cx="5493248" cy="1374614"/>
      </dsp:txXfrm>
    </dsp:sp>
    <dsp:sp modelId="{DFB1DCAB-D126-4BA9-80F3-23D683973482}">
      <dsp:nvSpPr>
        <dsp:cNvPr id="0" name=""/>
        <dsp:cNvSpPr/>
      </dsp:nvSpPr>
      <dsp:spPr>
        <a:xfrm>
          <a:off x="0" y="3343255"/>
          <a:ext cx="5641974" cy="1523340"/>
        </a:xfrm>
        <a:prstGeom prst="roundRect">
          <a:avLst/>
        </a:prstGeom>
        <a:solidFill>
          <a:schemeClr val="accent5">
            <a:hueOff val="2356783"/>
            <a:satOff val="-1127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pl-PL" sz="4200" kern="1200"/>
            <a:t>3. Relacje między zakresami nazw. </a:t>
          </a:r>
          <a:endParaRPr lang="en-US" sz="4200" kern="1200"/>
        </a:p>
      </dsp:txBody>
      <dsp:txXfrm>
        <a:off x="74363" y="3417618"/>
        <a:ext cx="5493248" cy="137461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F1B18D-4CD4-4ABD-9020-0D15194A00D2}">
      <dsp:nvSpPr>
        <dsp:cNvPr id="0" name=""/>
        <dsp:cNvSpPr/>
      </dsp:nvSpPr>
      <dsp:spPr>
        <a:xfrm>
          <a:off x="0" y="44037"/>
          <a:ext cx="5641974" cy="909035"/>
        </a:xfrm>
        <a:prstGeom prst="round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1) Zamienność.</a:t>
          </a:r>
          <a:endParaRPr lang="en-US" sz="2500" kern="1200"/>
        </a:p>
      </dsp:txBody>
      <dsp:txXfrm>
        <a:off x="44375" y="88412"/>
        <a:ext cx="5553224" cy="820285"/>
      </dsp:txXfrm>
    </dsp:sp>
    <dsp:sp modelId="{93E205AF-91A5-4A4E-B6EC-AAD4870194BD}">
      <dsp:nvSpPr>
        <dsp:cNvPr id="0" name=""/>
        <dsp:cNvSpPr/>
      </dsp:nvSpPr>
      <dsp:spPr>
        <a:xfrm>
          <a:off x="0" y="1025072"/>
          <a:ext cx="5641974" cy="909035"/>
        </a:xfrm>
        <a:prstGeom prst="roundRect">
          <a:avLst/>
        </a:prstGeom>
        <a:solidFill>
          <a:schemeClr val="accent5">
            <a:hueOff val="589196"/>
            <a:satOff val="-2817"/>
            <a:lumOff val="308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2) Nadrzędność.</a:t>
          </a:r>
          <a:endParaRPr lang="en-US" sz="2500" kern="1200"/>
        </a:p>
      </dsp:txBody>
      <dsp:txXfrm>
        <a:off x="44375" y="1069447"/>
        <a:ext cx="5553224" cy="820285"/>
      </dsp:txXfrm>
    </dsp:sp>
    <dsp:sp modelId="{A84E63EF-1241-4520-ABAA-20D5554C624C}">
      <dsp:nvSpPr>
        <dsp:cNvPr id="0" name=""/>
        <dsp:cNvSpPr/>
      </dsp:nvSpPr>
      <dsp:spPr>
        <a:xfrm>
          <a:off x="0" y="2006107"/>
          <a:ext cx="5641974" cy="909035"/>
        </a:xfrm>
        <a:prstGeom prst="roundRect">
          <a:avLst/>
        </a:prstGeom>
        <a:solidFill>
          <a:schemeClr val="accent5">
            <a:hueOff val="1178392"/>
            <a:satOff val="-5635"/>
            <a:lumOff val="617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3) Podrzędność.</a:t>
          </a:r>
          <a:endParaRPr lang="en-US" sz="2500" kern="1200"/>
        </a:p>
      </dsp:txBody>
      <dsp:txXfrm>
        <a:off x="44375" y="2050482"/>
        <a:ext cx="5553224" cy="820285"/>
      </dsp:txXfrm>
    </dsp:sp>
    <dsp:sp modelId="{89F29A77-DA59-448D-80CC-2FCEF92C85A5}">
      <dsp:nvSpPr>
        <dsp:cNvPr id="0" name=""/>
        <dsp:cNvSpPr/>
      </dsp:nvSpPr>
      <dsp:spPr>
        <a:xfrm>
          <a:off x="0" y="2987142"/>
          <a:ext cx="5641974" cy="909035"/>
        </a:xfrm>
        <a:prstGeom prst="roundRect">
          <a:avLst/>
        </a:prstGeom>
        <a:solidFill>
          <a:schemeClr val="accent5">
            <a:hueOff val="1767588"/>
            <a:satOff val="-8452"/>
            <a:lumOff val="92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4) Wykluczanie się (przeciwieństwo lub sprzeczność). </a:t>
          </a:r>
          <a:endParaRPr lang="en-US" sz="2500" kern="1200"/>
        </a:p>
      </dsp:txBody>
      <dsp:txXfrm>
        <a:off x="44375" y="3031517"/>
        <a:ext cx="5553224" cy="820285"/>
      </dsp:txXfrm>
    </dsp:sp>
    <dsp:sp modelId="{90565EC5-06F0-4864-9861-FB2AA062BD49}">
      <dsp:nvSpPr>
        <dsp:cNvPr id="0" name=""/>
        <dsp:cNvSpPr/>
      </dsp:nvSpPr>
      <dsp:spPr>
        <a:xfrm>
          <a:off x="0" y="3968177"/>
          <a:ext cx="5641974" cy="909035"/>
        </a:xfrm>
        <a:prstGeom prst="roundRect">
          <a:avLst/>
        </a:prstGeom>
        <a:solidFill>
          <a:schemeClr val="accent5">
            <a:hueOff val="2356783"/>
            <a:satOff val="-11270"/>
            <a:lumOff val="12353"/>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pl-PL" sz="2500" kern="1200"/>
            <a:t>5) Krzyżowanie się (niezależność lub podprzeciwieństwo).</a:t>
          </a:r>
          <a:endParaRPr lang="en-US" sz="2500" kern="1200"/>
        </a:p>
      </dsp:txBody>
      <dsp:txXfrm>
        <a:off x="44375" y="4012552"/>
        <a:ext cx="5553224" cy="820285"/>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F262B2-45AB-45DD-801C-9ADCC93CE73B}" type="datetimeFigureOut">
              <a:rPr lang="pl-PL" smtClean="0"/>
              <a:t>30.05.2020</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7D478C3-C2C8-4822-99C4-564B343F7383}" type="slidenum">
              <a:rPr lang="pl-PL" smtClean="0"/>
              <a:t>‹#›</a:t>
            </a:fld>
            <a:endParaRPr lang="pl-PL"/>
          </a:p>
        </p:txBody>
      </p:sp>
    </p:spTree>
    <p:extLst>
      <p:ext uri="{BB962C8B-B14F-4D97-AF65-F5344CB8AC3E}">
        <p14:creationId xmlns:p14="http://schemas.microsoft.com/office/powerpoint/2010/main" val="1777881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obrazu slajdu 1">
            <a:extLst>
              <a:ext uri="{FF2B5EF4-FFF2-40B4-BE49-F238E27FC236}">
                <a16:creationId xmlns:a16="http://schemas.microsoft.com/office/drawing/2014/main" id="{CB4A7CAE-F815-459E-A052-FE01AD6C7D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Symbol zastępczy notatek 2">
            <a:extLst>
              <a:ext uri="{FF2B5EF4-FFF2-40B4-BE49-F238E27FC236}">
                <a16:creationId xmlns:a16="http://schemas.microsoft.com/office/drawing/2014/main" id="{F5D906D4-8487-4F76-90F5-64424C988E3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l-PL" altLang="pl-PL"/>
          </a:p>
        </p:txBody>
      </p:sp>
      <p:sp>
        <p:nvSpPr>
          <p:cNvPr id="23556" name="Symbol zastępczy numeru slajdu 3">
            <a:extLst>
              <a:ext uri="{FF2B5EF4-FFF2-40B4-BE49-F238E27FC236}">
                <a16:creationId xmlns:a16="http://schemas.microsoft.com/office/drawing/2014/main" id="{35D67BB5-D26C-4008-A7BE-134994512A2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E830248-CB86-44F1-A160-F5C27ED5B98D}" type="slidenum">
              <a:rPr lang="pl-PL" altLang="pl-PL"/>
              <a:pPr>
                <a:spcBef>
                  <a:spcPct val="0"/>
                </a:spcBef>
              </a:pPr>
              <a:t>42</a:t>
            </a:fld>
            <a:endParaRPr lang="pl-PL" alt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E951FFA9-6A08-4761-8629-2B91B689552C}" type="datetimeFigureOut">
              <a:rPr lang="pl-PL" smtClean="0"/>
              <a:t>30.05.2020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83151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30.05.2020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2106556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30.05.2020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55355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951FFA9-6A08-4761-8629-2B91B689552C}" type="datetimeFigureOut">
              <a:rPr lang="pl-PL" smtClean="0"/>
              <a:t>30.05.2020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429382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E951FFA9-6A08-4761-8629-2B91B689552C}" type="datetimeFigureOut">
              <a:rPr lang="pl-PL" smtClean="0"/>
              <a:t>30.05.2020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30631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951FFA9-6A08-4761-8629-2B91B689552C}" type="datetimeFigureOut">
              <a:rPr lang="pl-PL" smtClean="0"/>
              <a:t>30.05.2020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302736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Kliknij, aby edytować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951FFA9-6A08-4761-8629-2B91B689552C}" type="datetimeFigureOut">
              <a:rPr lang="pl-PL" smtClean="0"/>
              <a:t>30.05.2020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770359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951FFA9-6A08-4761-8629-2B91B689552C}" type="datetimeFigureOut">
              <a:rPr lang="pl-PL" smtClean="0"/>
              <a:t>30.05.2020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973606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51FFA9-6A08-4761-8629-2B91B689552C}" type="datetimeFigureOut">
              <a:rPr lang="pl-PL" smtClean="0"/>
              <a:t>30.05.2020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1604702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30.05.2020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spTree>
    <p:extLst>
      <p:ext uri="{BB962C8B-B14F-4D97-AF65-F5344CB8AC3E}">
        <p14:creationId xmlns:p14="http://schemas.microsoft.com/office/powerpoint/2010/main" val="671631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E951FFA9-6A08-4761-8629-2B91B689552C}" type="datetimeFigureOut">
              <a:rPr lang="pl-PL" smtClean="0"/>
              <a:t>30.05.2020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3560A29-E6B5-49F6-8C29-65D49068DB37}" type="slidenum">
              <a:rPr lang="pl-PL" smtClean="0"/>
              <a:t>‹#›</a:t>
            </a:fld>
            <a:endParaRPr lang="pl-PL"/>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9163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951FFA9-6A08-4761-8629-2B91B689552C}" type="datetimeFigureOut">
              <a:rPr lang="pl-PL" smtClean="0"/>
              <a:t>30.05.2020</a:t>
            </a:fld>
            <a:endParaRPr lang="pl-PL"/>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pl-PL"/>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3560A29-E6B5-49F6-8C29-65D49068DB37}" type="slidenum">
              <a:rPr lang="pl-PL" smtClean="0"/>
              <a:t>‹#›</a:t>
            </a:fld>
            <a:endParaRPr lang="pl-PL"/>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86420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A4F8908-1678-4EA8-8CA3-01B869D94090}"/>
              </a:ext>
            </a:extLst>
          </p:cNvPr>
          <p:cNvSpPr>
            <a:spLocks noGrp="1"/>
          </p:cNvSpPr>
          <p:nvPr>
            <p:ph type="ctrTitle"/>
          </p:nvPr>
        </p:nvSpPr>
        <p:spPr/>
        <p:txBody>
          <a:bodyPr>
            <a:normAutofit fontScale="90000"/>
          </a:bodyPr>
          <a:lstStyle/>
          <a:p>
            <a:r>
              <a:rPr lang="pl-PL" dirty="0"/>
              <a:t>PODSTAWY LOGIKI PRAKTYCZNEJ</a:t>
            </a:r>
            <a:br>
              <a:rPr lang="pl-PL" dirty="0"/>
            </a:br>
            <a:r>
              <a:rPr lang="pl-PL" sz="2000" dirty="0"/>
              <a:t>Paweł </a:t>
            </a:r>
            <a:r>
              <a:rPr lang="pl-PL" sz="2000" dirty="0" err="1"/>
              <a:t>jabłoński</a:t>
            </a:r>
            <a:br>
              <a:rPr lang="pl-PL" dirty="0"/>
            </a:br>
            <a:endParaRPr lang="pl-PL" dirty="0"/>
          </a:p>
        </p:txBody>
      </p:sp>
      <p:sp>
        <p:nvSpPr>
          <p:cNvPr id="3" name="Podtytuł 2">
            <a:extLst>
              <a:ext uri="{FF2B5EF4-FFF2-40B4-BE49-F238E27FC236}">
                <a16:creationId xmlns:a16="http://schemas.microsoft.com/office/drawing/2014/main" id="{6C53A695-9281-4CF0-9DB2-45C39572EC1F}"/>
              </a:ext>
            </a:extLst>
          </p:cNvPr>
          <p:cNvSpPr>
            <a:spLocks noGrp="1"/>
          </p:cNvSpPr>
          <p:nvPr>
            <p:ph type="subTitle" idx="1"/>
          </p:nvPr>
        </p:nvSpPr>
        <p:spPr/>
        <p:txBody>
          <a:bodyPr/>
          <a:lstStyle/>
          <a:p>
            <a:r>
              <a:rPr lang="pl-PL" dirty="0"/>
              <a:t>Wykład 2019/2020, SNA</a:t>
            </a:r>
          </a:p>
        </p:txBody>
      </p:sp>
    </p:spTree>
    <p:extLst>
      <p:ext uri="{BB962C8B-B14F-4D97-AF65-F5344CB8AC3E}">
        <p14:creationId xmlns:p14="http://schemas.microsoft.com/office/powerpoint/2010/main" val="2168219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A33F6B0F-1C38-49CA-B42E-ED63CF14CED0}"/>
              </a:ext>
            </a:extLst>
          </p:cNvPr>
          <p:cNvSpPr>
            <a:spLocks noGrp="1"/>
          </p:cNvSpPr>
          <p:nvPr>
            <p:ph type="title"/>
          </p:nvPr>
        </p:nvSpPr>
        <p:spPr>
          <a:xfrm>
            <a:off x="964788" y="804333"/>
            <a:ext cx="3391900" cy="5249334"/>
          </a:xfrm>
        </p:spPr>
        <p:txBody>
          <a:bodyPr>
            <a:normAutofit/>
          </a:bodyPr>
          <a:lstStyle/>
          <a:p>
            <a:pPr algn="r"/>
            <a:r>
              <a:rPr lang="pl-PL" dirty="0"/>
              <a:t>Ruchome stanowisko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3E4C99F-ED4E-46F5-94A2-420FA88B98B4}"/>
              </a:ext>
            </a:extLst>
          </p:cNvPr>
          <p:cNvSpPr>
            <a:spLocks noGrp="1"/>
          </p:cNvSpPr>
          <p:nvPr>
            <p:ph idx="1"/>
          </p:nvPr>
        </p:nvSpPr>
        <p:spPr>
          <a:xfrm>
            <a:off x="4999330" y="804333"/>
            <a:ext cx="6257721" cy="5249334"/>
          </a:xfrm>
        </p:spPr>
        <p:txBody>
          <a:bodyPr anchor="ctr">
            <a:normAutofit/>
          </a:bodyPr>
          <a:lstStyle/>
          <a:p>
            <a:pPr algn="just"/>
            <a:r>
              <a:rPr lang="pl-PL" dirty="0"/>
              <a:t>Polega na ukrytej modyfikacji zajmowanego przez siebie stanowiska. Nie przyjmuje więc ona postaci otwartego uznania kontrargumentów rozmówcy i niedociągnięć własnej argumentacji, lecz przekształcania własnej perspektywy z jednoczesnym twierdzeniem, że od początku dyskusji chodziło o ową dyskretnie przekształconą wersję prezentowanego stanowiska.    </a:t>
            </a:r>
          </a:p>
        </p:txBody>
      </p:sp>
    </p:spTree>
    <p:extLst>
      <p:ext uri="{BB962C8B-B14F-4D97-AF65-F5344CB8AC3E}">
        <p14:creationId xmlns:p14="http://schemas.microsoft.com/office/powerpoint/2010/main" val="38379668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67E2D5C1-84B7-4C39-92CB-5270EDD6735A}"/>
              </a:ext>
            </a:extLst>
          </p:cNvPr>
          <p:cNvSpPr>
            <a:spLocks noGrp="1"/>
          </p:cNvSpPr>
          <p:nvPr>
            <p:ph type="title"/>
          </p:nvPr>
        </p:nvSpPr>
        <p:spPr>
          <a:xfrm>
            <a:off x="964788" y="804333"/>
            <a:ext cx="3391900" cy="5249334"/>
          </a:xfrm>
        </p:spPr>
        <p:txBody>
          <a:bodyPr>
            <a:normAutofit/>
          </a:bodyPr>
          <a:lstStyle/>
          <a:p>
            <a:pPr algn="r"/>
            <a:r>
              <a:rPr lang="pl-PL" dirty="0"/>
              <a:t>Ucieczka definicyjna</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2DF46C96-E642-4BCE-B595-9A4C84E6CB34}"/>
              </a:ext>
            </a:extLst>
          </p:cNvPr>
          <p:cNvSpPr>
            <a:spLocks noGrp="1"/>
          </p:cNvSpPr>
          <p:nvPr>
            <p:ph idx="1"/>
          </p:nvPr>
        </p:nvSpPr>
        <p:spPr>
          <a:xfrm>
            <a:off x="4999330" y="804333"/>
            <a:ext cx="6257721" cy="5249334"/>
          </a:xfrm>
        </p:spPr>
        <p:txBody>
          <a:bodyPr anchor="ctr">
            <a:normAutofit/>
          </a:bodyPr>
          <a:lstStyle/>
          <a:p>
            <a:pPr algn="just"/>
            <a:r>
              <a:rPr lang="pl-PL" dirty="0"/>
              <a:t>Sposób zachowania się w dyskusji polegający na wprowadzeniu tzw. definicji perswazyjnej, której celem jest zachowanie pozoru pozostawania na pierwotnym stanowisku. Można więc traktować ten sofizmat jako pewną szczególną postać innego sofizmatu – ruchomego stanowiska. </a:t>
            </a:r>
          </a:p>
          <a:p>
            <a:endParaRPr lang="pl-PL" dirty="0"/>
          </a:p>
        </p:txBody>
      </p:sp>
    </p:spTree>
    <p:extLst>
      <p:ext uri="{BB962C8B-B14F-4D97-AF65-F5344CB8AC3E}">
        <p14:creationId xmlns:p14="http://schemas.microsoft.com/office/powerpoint/2010/main" val="41865631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D353878F-B756-41B8-B10A-434026E565C6}"/>
              </a:ext>
            </a:extLst>
          </p:cNvPr>
          <p:cNvSpPr>
            <a:spLocks noGrp="1"/>
          </p:cNvSpPr>
          <p:nvPr>
            <p:ph type="title"/>
          </p:nvPr>
        </p:nvSpPr>
        <p:spPr>
          <a:xfrm>
            <a:off x="964788" y="804333"/>
            <a:ext cx="3391900" cy="5249334"/>
          </a:xfrm>
        </p:spPr>
        <p:txBody>
          <a:bodyPr>
            <a:normAutofit/>
          </a:bodyPr>
          <a:lstStyle/>
          <a:p>
            <a:pPr algn="r"/>
            <a:r>
              <a:rPr lang="pl-PL" dirty="0"/>
              <a:t>asekuracja</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B55AA53F-D096-454E-9715-AB1FC8FA7E86}"/>
              </a:ext>
            </a:extLst>
          </p:cNvPr>
          <p:cNvSpPr>
            <a:spLocks noGrp="1"/>
          </p:cNvSpPr>
          <p:nvPr>
            <p:ph idx="1"/>
          </p:nvPr>
        </p:nvSpPr>
        <p:spPr>
          <a:xfrm>
            <a:off x="4999330" y="804333"/>
            <a:ext cx="6257721" cy="5249334"/>
          </a:xfrm>
        </p:spPr>
        <p:txBody>
          <a:bodyPr anchor="ctr">
            <a:normAutofit/>
          </a:bodyPr>
          <a:lstStyle/>
          <a:p>
            <a:pPr algn="just"/>
            <a:r>
              <a:rPr lang="pl-PL" dirty="0"/>
              <a:t>Celowe używanie sformułowań, których znaczenie jest niejasne lub wieloznaczne, umożliwiających późniejsze „manewrowanie sensem” własnej wypowiedzi i dopasowanie jej do zmieniających się okoliczności.  </a:t>
            </a:r>
          </a:p>
        </p:txBody>
      </p:sp>
    </p:spTree>
    <p:extLst>
      <p:ext uri="{BB962C8B-B14F-4D97-AF65-F5344CB8AC3E}">
        <p14:creationId xmlns:p14="http://schemas.microsoft.com/office/powerpoint/2010/main" val="3818213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Tytuł 1">
            <a:extLst>
              <a:ext uri="{FF2B5EF4-FFF2-40B4-BE49-F238E27FC236}">
                <a16:creationId xmlns:a16="http://schemas.microsoft.com/office/drawing/2014/main" id="{2A71F69A-7533-463D-ABFD-9D65B6E3ADBB}"/>
              </a:ext>
            </a:extLst>
          </p:cNvPr>
          <p:cNvSpPr>
            <a:spLocks noGrp="1"/>
          </p:cNvSpPr>
          <p:nvPr>
            <p:ph type="title"/>
          </p:nvPr>
        </p:nvSpPr>
        <p:spPr>
          <a:xfrm>
            <a:off x="1024128" y="585216"/>
            <a:ext cx="9720072" cy="1499616"/>
          </a:xfrm>
        </p:spPr>
        <p:txBody>
          <a:bodyPr>
            <a:normAutofit/>
          </a:bodyPr>
          <a:lstStyle/>
          <a:p>
            <a:pPr eaLnBrk="1" hangingPunct="1"/>
            <a:r>
              <a:rPr lang="pl-PL" altLang="pl-PL" sz="4600"/>
              <a:t>Przykładowe Sofizmaty naruszające regułę uczciwości wobec stanowiska rozmówcy</a:t>
            </a:r>
          </a:p>
        </p:txBody>
      </p:sp>
      <p:graphicFrame>
        <p:nvGraphicFramePr>
          <p:cNvPr id="32773" name="Symbol zastępczy zawartości 2">
            <a:extLst>
              <a:ext uri="{FF2B5EF4-FFF2-40B4-BE49-F238E27FC236}">
                <a16:creationId xmlns:a16="http://schemas.microsoft.com/office/drawing/2014/main" id="{0B2DA9F7-0758-4E77-8ABA-566BD0ADFEC1}"/>
              </a:ext>
            </a:extLst>
          </p:cNvPr>
          <p:cNvGraphicFramePr>
            <a:graphicFrameLocks noGrp="1"/>
          </p:cNvGraphicFramePr>
          <p:nvPr>
            <p:ph idx="1"/>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31746" name="Tytuł 1">
            <a:extLst>
              <a:ext uri="{FF2B5EF4-FFF2-40B4-BE49-F238E27FC236}">
                <a16:creationId xmlns:a16="http://schemas.microsoft.com/office/drawing/2014/main" id="{11F82F1E-E5F9-4F82-BAD9-BC624A5EF294}"/>
              </a:ext>
            </a:extLst>
          </p:cNvPr>
          <p:cNvSpPr>
            <a:spLocks noGrp="1"/>
          </p:cNvSpPr>
          <p:nvPr>
            <p:ph type="title"/>
          </p:nvPr>
        </p:nvSpPr>
        <p:spPr>
          <a:xfrm>
            <a:off x="964788" y="804333"/>
            <a:ext cx="3391900" cy="5249334"/>
          </a:xfrm>
        </p:spPr>
        <p:txBody>
          <a:bodyPr>
            <a:normAutofit/>
          </a:bodyPr>
          <a:lstStyle/>
          <a:p>
            <a:pPr algn="r" eaLnBrk="1" hangingPunct="1"/>
            <a:r>
              <a:rPr lang="pl-PL" altLang="pl-PL"/>
              <a:t>Słomiana kukła (straw </a:t>
            </a:r>
            <a:r>
              <a:rPr lang="pl-PL" altLang="pl-PL" err="1"/>
              <a:t>man</a:t>
            </a:r>
            <a:r>
              <a:rPr lang="pl-PL" altLang="pl-PL"/>
              <a:t> </a:t>
            </a:r>
            <a:r>
              <a:rPr lang="pl-PL" altLang="pl-PL" err="1"/>
              <a:t>fallacy</a:t>
            </a:r>
            <a:r>
              <a:rPr lang="pl-PL" altLang="pl-PL"/>
              <a:t>)</a:t>
            </a:r>
          </a:p>
        </p:txBody>
      </p:sp>
      <p:cxnSp>
        <p:nvCxnSpPr>
          <p:cNvPr id="73" name="Straight Connector 72">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5935108-5D74-402E-8A50-7CB368DB072A}"/>
              </a:ext>
            </a:extLst>
          </p:cNvPr>
          <p:cNvSpPr>
            <a:spLocks noGrp="1"/>
          </p:cNvSpPr>
          <p:nvPr>
            <p:ph idx="1"/>
          </p:nvPr>
        </p:nvSpPr>
        <p:spPr>
          <a:xfrm>
            <a:off x="4999330" y="804333"/>
            <a:ext cx="6257721" cy="5249334"/>
          </a:xfrm>
        </p:spPr>
        <p:txBody>
          <a:bodyPr anchor="ctr">
            <a:normAutofit/>
          </a:bodyPr>
          <a:lstStyle/>
          <a:p>
            <a:pPr marL="0" indent="0" algn="just">
              <a:spcAft>
                <a:spcPts val="0"/>
              </a:spcAft>
              <a:buNone/>
              <a:defRPr/>
            </a:pPr>
            <a:r>
              <a:rPr lang="pl-PL" dirty="0"/>
              <a:t>Polega na zniekształceniu stanowiska (koncepcji, pomysłu, poglądu itp.) rozmówcy, a następnie krytykowaniu tej zniekształconej wersji. Może przyjmować takie między innymi postaci jak: </a:t>
            </a:r>
          </a:p>
          <a:p>
            <a:pPr marL="320040" indent="-320040" algn="just">
              <a:spcAft>
                <a:spcPts val="0"/>
              </a:spcAft>
              <a:buNone/>
              <a:defRPr/>
            </a:pPr>
            <a:r>
              <a:rPr lang="pl-PL" dirty="0"/>
              <a:t>  - nadmierne uproszczenie lub trywializacja</a:t>
            </a:r>
          </a:p>
          <a:p>
            <a:pPr marL="320040" indent="-320040" algn="just">
              <a:spcAft>
                <a:spcPts val="0"/>
              </a:spcAft>
              <a:buNone/>
              <a:defRPr/>
            </a:pPr>
            <a:r>
              <a:rPr lang="pl-PL" dirty="0"/>
              <a:t>  - radykalizacja</a:t>
            </a:r>
          </a:p>
          <a:p>
            <a:pPr marL="320040" indent="-320040" algn="just">
              <a:spcAft>
                <a:spcPts val="0"/>
              </a:spcAft>
              <a:buNone/>
              <a:defRPr/>
            </a:pPr>
            <a:r>
              <a:rPr lang="pl-PL" dirty="0"/>
              <a:t>  - zamienienie twierdzenia zrelatywizowanego na twierdzenie niezrelatywizowane</a:t>
            </a:r>
          </a:p>
          <a:p>
            <a:pPr marL="320040" indent="-320040" algn="just">
              <a:spcAft>
                <a:spcPts val="0"/>
              </a:spcAft>
              <a:buNone/>
              <a:defRPr/>
            </a:pPr>
            <a:r>
              <a:rPr lang="pl-PL" dirty="0"/>
              <a:t>  - wyrwanie wypowiedzi z kontekstu</a:t>
            </a:r>
          </a:p>
          <a:p>
            <a:pPr marL="320040" indent="-320040" algn="just">
              <a:spcAft>
                <a:spcPts val="0"/>
              </a:spcAft>
              <a:buNone/>
              <a:defRPr/>
            </a:pPr>
            <a:r>
              <a:rPr lang="pl-PL" dirty="0"/>
              <a:t>  - wykorzystanie amfibolii (wadliwej składni) </a:t>
            </a:r>
          </a:p>
          <a:p>
            <a:pPr marL="320040" indent="-320040" algn="just">
              <a:spcAft>
                <a:spcPts val="0"/>
              </a:spcAft>
              <a:buNone/>
              <a:defRPr/>
            </a:pPr>
            <a:r>
              <a:rPr lang="pl-PL" dirty="0"/>
              <a:t>  - wykorzystanie akcentu</a:t>
            </a:r>
          </a:p>
          <a:p>
            <a:pPr marL="320040" indent="-320040">
              <a:spcAft>
                <a:spcPts val="0"/>
              </a:spcAft>
              <a:buNone/>
              <a:defRPr/>
            </a:pPr>
            <a:r>
              <a:rPr lang="pl-PL" dirty="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51683881-3C49-41AF-BAC9-CD359D609397}"/>
              </a:ext>
            </a:extLst>
          </p:cNvPr>
          <p:cNvSpPr>
            <a:spLocks noGrp="1"/>
          </p:cNvSpPr>
          <p:nvPr>
            <p:ph type="title"/>
          </p:nvPr>
        </p:nvSpPr>
        <p:spPr>
          <a:xfrm>
            <a:off x="964788" y="804333"/>
            <a:ext cx="3391900" cy="5249334"/>
          </a:xfrm>
        </p:spPr>
        <p:txBody>
          <a:bodyPr>
            <a:normAutofit/>
          </a:bodyPr>
          <a:lstStyle/>
          <a:p>
            <a:pPr algn="r"/>
            <a:r>
              <a:rPr lang="pl-PL" sz="4600"/>
              <a:t>Prowokowanie do przesady</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CBD2E387-BD8B-428D-BAB2-BF0DB911ECAB}"/>
              </a:ext>
            </a:extLst>
          </p:cNvPr>
          <p:cNvSpPr>
            <a:spLocks noGrp="1"/>
          </p:cNvSpPr>
          <p:nvPr>
            <p:ph idx="1"/>
          </p:nvPr>
        </p:nvSpPr>
        <p:spPr>
          <a:xfrm>
            <a:off x="4999330" y="804333"/>
            <a:ext cx="6257721" cy="5249334"/>
          </a:xfrm>
        </p:spPr>
        <p:txBody>
          <a:bodyPr anchor="ctr">
            <a:normAutofit/>
          </a:bodyPr>
          <a:lstStyle/>
          <a:p>
            <a:pPr algn="just"/>
            <a:r>
              <a:rPr lang="pl-PL" dirty="0"/>
              <a:t>Zachowanie w dyskusji polegające na takim sposobie jej prowadzenia, by skłonić rozmówcę do zradykalizowania swojego stanowiska. Im bardziej bowiem radykalne jest stanowisko, tym zwykle łatwiej je zaatakować. Jest więc to zabieg nieco podobny do sofizmatu słomianej kukły, tyle że tutaj zniekształcenie poglądu dokonywane jest przez samego jego rzecznika, pod wpływem prowokacji (przyjmującej na przykład postać upartego „nierozumienia” lub dyskretnego podsuwania niekorzystnych interpretacji) drugiego rozmówcy.    </a:t>
            </a:r>
          </a:p>
        </p:txBody>
      </p:sp>
    </p:spTree>
    <p:extLst>
      <p:ext uri="{BB962C8B-B14F-4D97-AF65-F5344CB8AC3E}">
        <p14:creationId xmlns:p14="http://schemas.microsoft.com/office/powerpoint/2010/main" val="2816493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03A209F3-9720-4C18-BABE-B135CC141E6D}"/>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auditores</a:t>
            </a:r>
            <a:endParaRPr lang="pl-PL" i="1"/>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EAB200-FB90-49AE-A621-095D3F5BF31D}"/>
              </a:ext>
            </a:extLst>
          </p:cNvPr>
          <p:cNvSpPr>
            <a:spLocks noGrp="1"/>
          </p:cNvSpPr>
          <p:nvPr>
            <p:ph idx="1"/>
          </p:nvPr>
        </p:nvSpPr>
        <p:spPr>
          <a:xfrm>
            <a:off x="4999330" y="804333"/>
            <a:ext cx="6257721" cy="5249334"/>
          </a:xfrm>
        </p:spPr>
        <p:txBody>
          <a:bodyPr anchor="ctr">
            <a:normAutofit/>
          </a:bodyPr>
          <a:lstStyle/>
          <a:p>
            <a:pPr algn="just"/>
            <a:r>
              <a:rPr lang="pl-PL" dirty="0"/>
              <a:t>Podnoszenie takich zarzutów, które są nietrafne, ale których wadliwość jest bardzo trudna do wychwycenia dla audytorium. Jest więc to świadome wykorzystywanie braku kompetencji lub zaangażowania (uważności) słuchaczy. </a:t>
            </a:r>
          </a:p>
        </p:txBody>
      </p:sp>
    </p:spTree>
    <p:extLst>
      <p:ext uri="{BB962C8B-B14F-4D97-AF65-F5344CB8AC3E}">
        <p14:creationId xmlns:p14="http://schemas.microsoft.com/office/powerpoint/2010/main" val="30266727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28030F1B-BDEC-453C-B61B-D768BCA7463E}"/>
              </a:ext>
            </a:extLst>
          </p:cNvPr>
          <p:cNvSpPr>
            <a:spLocks noGrp="1"/>
          </p:cNvSpPr>
          <p:nvPr>
            <p:ph type="title"/>
          </p:nvPr>
        </p:nvSpPr>
        <p:spPr>
          <a:xfrm>
            <a:off x="964788" y="804333"/>
            <a:ext cx="3391900" cy="5249334"/>
          </a:xfrm>
        </p:spPr>
        <p:txBody>
          <a:bodyPr>
            <a:normAutofit/>
          </a:bodyPr>
          <a:lstStyle/>
          <a:p>
            <a:pPr algn="r"/>
            <a:r>
              <a:rPr lang="pl-PL" dirty="0"/>
              <a:t>Fałszywe zwycięstwo</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AEA5671C-28B0-42B1-B4D0-90ACA0484C31}"/>
              </a:ext>
            </a:extLst>
          </p:cNvPr>
          <p:cNvSpPr>
            <a:spLocks noGrp="1"/>
          </p:cNvSpPr>
          <p:nvPr>
            <p:ph idx="1"/>
          </p:nvPr>
        </p:nvSpPr>
        <p:spPr>
          <a:xfrm>
            <a:off x="4999330" y="804333"/>
            <a:ext cx="6257721" cy="5249334"/>
          </a:xfrm>
        </p:spPr>
        <p:txBody>
          <a:bodyPr anchor="ctr">
            <a:normAutofit/>
          </a:bodyPr>
          <a:lstStyle/>
          <a:p>
            <a:pPr algn="just"/>
            <a:r>
              <a:rPr lang="pl-PL" dirty="0"/>
              <a:t>Bezzasadne stwierdzenie zwycięstwa własnego stanowiska, wykorzystujące niepewność rozmówcy lub brak kompetencji i zaangażowania audytorium.  </a:t>
            </a:r>
          </a:p>
        </p:txBody>
      </p:sp>
    </p:spTree>
    <p:extLst>
      <p:ext uri="{BB962C8B-B14F-4D97-AF65-F5344CB8AC3E}">
        <p14:creationId xmlns:p14="http://schemas.microsoft.com/office/powerpoint/2010/main" val="38293580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FDF62CB8-BD38-4D00-A26C-6B0F3BCA41E9}"/>
              </a:ext>
            </a:extLst>
          </p:cNvPr>
          <p:cNvSpPr>
            <a:spLocks noGrp="1"/>
          </p:cNvSpPr>
          <p:nvPr>
            <p:ph type="title"/>
          </p:nvPr>
        </p:nvSpPr>
        <p:spPr>
          <a:xfrm>
            <a:off x="964788" y="804333"/>
            <a:ext cx="3391900" cy="5249334"/>
          </a:xfrm>
        </p:spPr>
        <p:txBody>
          <a:bodyPr>
            <a:normAutofit/>
          </a:bodyPr>
          <a:lstStyle/>
          <a:p>
            <a:pPr algn="r"/>
            <a:r>
              <a:rPr lang="pl-PL" dirty="0"/>
              <a:t>Błahe wątpliwości</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6B2A7428-6AFE-4419-8454-DD532BFAD1DA}"/>
              </a:ext>
            </a:extLst>
          </p:cNvPr>
          <p:cNvSpPr>
            <a:spLocks noGrp="1"/>
          </p:cNvSpPr>
          <p:nvPr>
            <p:ph idx="1"/>
          </p:nvPr>
        </p:nvSpPr>
        <p:spPr>
          <a:xfrm>
            <a:off x="4999330" y="804333"/>
            <a:ext cx="6257721" cy="5249334"/>
          </a:xfrm>
        </p:spPr>
        <p:txBody>
          <a:bodyPr anchor="ctr">
            <a:normAutofit/>
          </a:bodyPr>
          <a:lstStyle/>
          <a:p>
            <a:pPr algn="just"/>
            <a:r>
              <a:rPr lang="pl-PL" dirty="0"/>
              <a:t>Krytykowanie stanowiska rozmówcy poprzez skupianie się na kwestiach trzeciorzędnych, przy jednoczesnym świadomym pomijaniu odniesienia się do najważniejszych elementów poglądów rozmówcy. Jakkolwiek ustalenie wagi poszczególnych składników jakiegoś stanowiska może być przedmiotem rozsądnego sporu, to dla ustalenia występowania sofizmatu błahych wątpliwości jest kluczowe, czy rozmówca szczerze próbuje znaleźć główny sens przekazu drugiej osoby. Ważne jest tu również, czy odniesienie się do kwestii trzeciorzędnych zastępuje, czy tylko uzupełnia odniesienie się do treści głównych. Tylko w pierwszym wypadku można mówić o sofizmacie.    </a:t>
            </a:r>
          </a:p>
        </p:txBody>
      </p:sp>
    </p:spTree>
    <p:extLst>
      <p:ext uri="{BB962C8B-B14F-4D97-AF65-F5344CB8AC3E}">
        <p14:creationId xmlns:p14="http://schemas.microsoft.com/office/powerpoint/2010/main" val="13683686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2A3A5A59-B9D0-4A18-9F2F-C868C2214142}"/>
              </a:ext>
            </a:extLst>
          </p:cNvPr>
          <p:cNvSpPr>
            <a:spLocks noGrp="1"/>
          </p:cNvSpPr>
          <p:nvPr>
            <p:ph type="title"/>
          </p:nvPr>
        </p:nvSpPr>
        <p:spPr>
          <a:xfrm>
            <a:off x="964788" y="804333"/>
            <a:ext cx="3391900" cy="5249334"/>
          </a:xfrm>
        </p:spPr>
        <p:txBody>
          <a:bodyPr>
            <a:normAutofit/>
          </a:bodyPr>
          <a:lstStyle/>
          <a:p>
            <a:pPr algn="r"/>
            <a:r>
              <a:rPr lang="pl-PL" dirty="0"/>
              <a:t>Fałszywa alternatywa</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94C5C0FB-5FBD-41A8-90A2-BCA4F9686F36}"/>
              </a:ext>
            </a:extLst>
          </p:cNvPr>
          <p:cNvSpPr>
            <a:spLocks noGrp="1"/>
          </p:cNvSpPr>
          <p:nvPr>
            <p:ph idx="1"/>
          </p:nvPr>
        </p:nvSpPr>
        <p:spPr>
          <a:xfrm>
            <a:off x="4999330" y="804333"/>
            <a:ext cx="6257721" cy="5249334"/>
          </a:xfrm>
        </p:spPr>
        <p:txBody>
          <a:bodyPr anchor="ctr">
            <a:normAutofit/>
          </a:bodyPr>
          <a:lstStyle/>
          <a:p>
            <a:pPr algn="just"/>
            <a:r>
              <a:rPr lang="pl-PL" dirty="0"/>
              <a:t>Sprowadzanie możliwych stanowisk (poglądów w danej sprawie, czy rozwiązań jakiegoś problemu) do wyboru między dwoma, z których jedno rozwiązanie jest bardzo niekorzystne. Alternatywa taka jest więc fałszywa, gdyż – po pierwsze – próbuje ograniczyć pole możliwych rozwiązań do dwóch, zaś po drugie, nieszczerze daje pod rozwagę wybór między dwoma wariantami, z których w rzeczywistości jeden tylko jest możliwy do przyjęcia. A zatem ukrywa się tu właściwy moment decyzji, który nie polega na wyborze w ramach zakreślonej alternatywy, lecz na akceptacji samej tej alternatywy. </a:t>
            </a:r>
          </a:p>
        </p:txBody>
      </p:sp>
    </p:spTree>
    <p:extLst>
      <p:ext uri="{BB962C8B-B14F-4D97-AF65-F5344CB8AC3E}">
        <p14:creationId xmlns:p14="http://schemas.microsoft.com/office/powerpoint/2010/main" val="4262398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5" name="Rectangle 73">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7650" name="Tytuł 1">
            <a:extLst>
              <a:ext uri="{FF2B5EF4-FFF2-40B4-BE49-F238E27FC236}">
                <a16:creationId xmlns:a16="http://schemas.microsoft.com/office/drawing/2014/main" id="{55D7B5AD-82CB-4C6C-9A7B-94A433778959}"/>
              </a:ext>
            </a:extLst>
          </p:cNvPr>
          <p:cNvSpPr>
            <a:spLocks noGrp="1"/>
          </p:cNvSpPr>
          <p:nvPr>
            <p:ph type="title"/>
          </p:nvPr>
        </p:nvSpPr>
        <p:spPr>
          <a:xfrm>
            <a:off x="643468" y="643467"/>
            <a:ext cx="3415612" cy="5571066"/>
          </a:xfrm>
        </p:spPr>
        <p:txBody>
          <a:bodyPr>
            <a:normAutofit/>
          </a:bodyPr>
          <a:lstStyle/>
          <a:p>
            <a:pPr eaLnBrk="1" hangingPunct="1"/>
            <a:r>
              <a:rPr lang="pl-PL" altLang="pl-PL">
                <a:solidFill>
                  <a:srgbClr val="FFFFFF"/>
                </a:solidFill>
              </a:rPr>
              <a:t>Zasady racjonalnej dyskusji </a:t>
            </a:r>
          </a:p>
        </p:txBody>
      </p:sp>
      <p:graphicFrame>
        <p:nvGraphicFramePr>
          <p:cNvPr id="27652" name="Symbol zastępczy zawartości 2">
            <a:extLst>
              <a:ext uri="{FF2B5EF4-FFF2-40B4-BE49-F238E27FC236}">
                <a16:creationId xmlns:a16="http://schemas.microsoft.com/office/drawing/2014/main" id="{E3D8D3C6-E56F-47F3-935C-654E79FF9CD2}"/>
              </a:ext>
            </a:extLst>
          </p:cNvPr>
          <p:cNvGraphicFramePr>
            <a:graphicFrameLocks noGrp="1"/>
          </p:cNvGraphicFramePr>
          <p:nvPr>
            <p:ph idx="1"/>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Tytuł 1">
            <a:extLst>
              <a:ext uri="{FF2B5EF4-FFF2-40B4-BE49-F238E27FC236}">
                <a16:creationId xmlns:a16="http://schemas.microsoft.com/office/drawing/2014/main" id="{DE723454-4548-4402-AAF1-E46ED5204C54}"/>
              </a:ext>
            </a:extLst>
          </p:cNvPr>
          <p:cNvSpPr>
            <a:spLocks noGrp="1"/>
          </p:cNvSpPr>
          <p:nvPr>
            <p:ph type="title"/>
          </p:nvPr>
        </p:nvSpPr>
        <p:spPr>
          <a:xfrm>
            <a:off x="1024128" y="585216"/>
            <a:ext cx="9720072" cy="1499616"/>
          </a:xfrm>
        </p:spPr>
        <p:txBody>
          <a:bodyPr>
            <a:normAutofit/>
          </a:bodyPr>
          <a:lstStyle/>
          <a:p>
            <a:pPr eaLnBrk="1" hangingPunct="1"/>
            <a:r>
              <a:rPr lang="pl-PL" altLang="pl-PL" dirty="0"/>
              <a:t>Przykłady sofizmatów naruszających regułę trzymania się meritum sprawy</a:t>
            </a:r>
          </a:p>
        </p:txBody>
      </p:sp>
      <p:graphicFrame>
        <p:nvGraphicFramePr>
          <p:cNvPr id="33797" name="Symbol zastępczy zawartości 2">
            <a:extLst>
              <a:ext uri="{FF2B5EF4-FFF2-40B4-BE49-F238E27FC236}">
                <a16:creationId xmlns:a16="http://schemas.microsoft.com/office/drawing/2014/main" id="{369C90A4-CC49-4CFB-BA01-9A4628A42A90}"/>
              </a:ext>
            </a:extLst>
          </p:cNvPr>
          <p:cNvGraphicFramePr>
            <a:graphicFrameLocks noGrp="1"/>
          </p:cNvGraphicFramePr>
          <p:nvPr>
            <p:ph idx="1"/>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522E6951-5CCA-4125-A88D-E97B5B1DA53D}"/>
              </a:ext>
            </a:extLst>
          </p:cNvPr>
          <p:cNvSpPr>
            <a:spLocks noGrp="1"/>
          </p:cNvSpPr>
          <p:nvPr>
            <p:ph type="title"/>
          </p:nvPr>
        </p:nvSpPr>
        <p:spPr>
          <a:xfrm>
            <a:off x="964788" y="804333"/>
            <a:ext cx="3391900" cy="5249334"/>
          </a:xfrm>
        </p:spPr>
        <p:txBody>
          <a:bodyPr>
            <a:normAutofit/>
          </a:bodyPr>
          <a:lstStyle/>
          <a:p>
            <a:pPr algn="r"/>
            <a:r>
              <a:rPr lang="pl-PL" dirty="0"/>
              <a:t>Zmiana tematu</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6FB62A63-7654-4ED0-9476-9FCABE6898ED}"/>
              </a:ext>
            </a:extLst>
          </p:cNvPr>
          <p:cNvSpPr>
            <a:spLocks noGrp="1"/>
          </p:cNvSpPr>
          <p:nvPr>
            <p:ph idx="1"/>
          </p:nvPr>
        </p:nvSpPr>
        <p:spPr>
          <a:xfrm>
            <a:off x="4999330" y="804333"/>
            <a:ext cx="6257721" cy="5249334"/>
          </a:xfrm>
        </p:spPr>
        <p:txBody>
          <a:bodyPr anchor="ctr">
            <a:normAutofit/>
          </a:bodyPr>
          <a:lstStyle/>
          <a:p>
            <a:pPr algn="just"/>
            <a:r>
              <a:rPr lang="pl-PL" dirty="0"/>
              <a:t>Zachowanie to ma charakter sofistyczny jeśli traktowane jest jako sposób na wybrnięcie przez rozmówcę z kłopotliwej sytuacji, polegającej na przykład na tym, że podawany przez niego argument został wiarygodnie sfalsyfikowany. Zmiana tematu często łączona jest z innymi sofizmatami, takimi jak potok słów, błahe wątpliwości, czy innymi sposobami prowadzenia dyskusji, mającymi zapewnić pozór jej merytorycznej ciągłości.  </a:t>
            </a:r>
          </a:p>
          <a:p>
            <a:pPr algn="just"/>
            <a:r>
              <a:rPr lang="pl-PL" dirty="0"/>
              <a:t>Pewną szczególną formą zmiany tematu może być nieistotny humor, a więc wprowadzenie żartu, który przerywa analizę argumentów i rozbija spójny obraz stanu dyskusji. </a:t>
            </a:r>
          </a:p>
        </p:txBody>
      </p:sp>
    </p:spTree>
    <p:extLst>
      <p:ext uri="{BB962C8B-B14F-4D97-AF65-F5344CB8AC3E}">
        <p14:creationId xmlns:p14="http://schemas.microsoft.com/office/powerpoint/2010/main" val="17448882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7A4D7755-F552-415B-B2F9-8E7721FF4E5F}"/>
              </a:ext>
            </a:extLst>
          </p:cNvPr>
          <p:cNvSpPr>
            <a:spLocks noGrp="1"/>
          </p:cNvSpPr>
          <p:nvPr>
            <p:ph type="title"/>
          </p:nvPr>
        </p:nvSpPr>
        <p:spPr>
          <a:xfrm>
            <a:off x="964788" y="804333"/>
            <a:ext cx="3391900" cy="5249334"/>
          </a:xfrm>
        </p:spPr>
        <p:txBody>
          <a:bodyPr>
            <a:normAutofit/>
          </a:bodyPr>
          <a:lstStyle/>
          <a:p>
            <a:pPr algn="r"/>
            <a:r>
              <a:rPr lang="pl-PL" dirty="0"/>
              <a:t>Nieistotna teza</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DF65CFA9-5E3F-4AF9-B309-C5A133A361AB}"/>
              </a:ext>
            </a:extLst>
          </p:cNvPr>
          <p:cNvSpPr>
            <a:spLocks noGrp="1"/>
          </p:cNvSpPr>
          <p:nvPr>
            <p:ph idx="1"/>
          </p:nvPr>
        </p:nvSpPr>
        <p:spPr>
          <a:xfrm>
            <a:off x="4999330" y="804333"/>
            <a:ext cx="6257721" cy="5249334"/>
          </a:xfrm>
        </p:spPr>
        <p:txBody>
          <a:bodyPr anchor="ctr">
            <a:normAutofit/>
          </a:bodyPr>
          <a:lstStyle/>
          <a:p>
            <a:pPr algn="just"/>
            <a:r>
              <a:rPr lang="pl-PL" dirty="0"/>
              <a:t>Sposób argumentacji polegający na tym, że przedmiotem dowodzenia jest inna teza niż ta, która w rzeczywistości powinna być broniona. Przesunięcie takie może mieć charakter nieznaczny i dla mało uważnego audytorium niedostrzegalny. </a:t>
            </a:r>
          </a:p>
          <a:p>
            <a:pPr algn="just"/>
            <a:r>
              <a:rPr lang="pl-PL" dirty="0"/>
              <a:t>Sofizmat ten może być też traktowany jako szczególna postać zmiany tematu. </a:t>
            </a:r>
          </a:p>
        </p:txBody>
      </p:sp>
    </p:spTree>
    <p:extLst>
      <p:ext uri="{BB962C8B-B14F-4D97-AF65-F5344CB8AC3E}">
        <p14:creationId xmlns:p14="http://schemas.microsoft.com/office/powerpoint/2010/main" val="22729979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92C15B92-7318-487C-B24B-F407C848ACFC}"/>
              </a:ext>
            </a:extLst>
          </p:cNvPr>
          <p:cNvSpPr>
            <a:spLocks noGrp="1"/>
          </p:cNvSpPr>
          <p:nvPr>
            <p:ph type="title"/>
          </p:nvPr>
        </p:nvSpPr>
        <p:spPr>
          <a:xfrm>
            <a:off x="964788" y="804333"/>
            <a:ext cx="3391900" cy="5249334"/>
          </a:xfrm>
        </p:spPr>
        <p:txBody>
          <a:bodyPr>
            <a:normAutofit/>
          </a:bodyPr>
          <a:lstStyle/>
          <a:p>
            <a:pPr algn="r"/>
            <a:r>
              <a:rPr lang="pl-PL" dirty="0"/>
              <a:t>Ucieczka w ogólniki</a:t>
            </a: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F0366457-2A89-49CD-8CA1-22B864AAAD75}"/>
              </a:ext>
            </a:extLst>
          </p:cNvPr>
          <p:cNvSpPr>
            <a:spLocks noGrp="1"/>
          </p:cNvSpPr>
          <p:nvPr>
            <p:ph idx="1"/>
          </p:nvPr>
        </p:nvSpPr>
        <p:spPr>
          <a:xfrm>
            <a:off x="4999330" y="804333"/>
            <a:ext cx="6257721" cy="5249334"/>
          </a:xfrm>
        </p:spPr>
        <p:txBody>
          <a:bodyPr anchor="ctr">
            <a:normAutofit/>
          </a:bodyPr>
          <a:lstStyle/>
          <a:p>
            <a:pPr algn="just"/>
            <a:r>
              <a:rPr lang="pl-PL" dirty="0"/>
              <a:t>Przeniesienie dyskusji na poziom większej ogólności w celu wybrnięcia z kłopotów, jakie pojawiały się na poziomie szczegółowej analizy argumentów. Również ten sposób zachowania się w dyskusji może być traktowany jako pewna szczególna postać zmiany tematu. </a:t>
            </a:r>
          </a:p>
        </p:txBody>
      </p:sp>
    </p:spTree>
    <p:extLst>
      <p:ext uri="{BB962C8B-B14F-4D97-AF65-F5344CB8AC3E}">
        <p14:creationId xmlns:p14="http://schemas.microsoft.com/office/powerpoint/2010/main" val="31750677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58E3EB36-A414-4379-991D-208B017FC28B}"/>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populum</a:t>
            </a:r>
            <a:endParaRPr lang="pl-PL" i="1"/>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1EFE5B8-8769-41BF-B7B3-4C646D8B1CB6}"/>
              </a:ext>
            </a:extLst>
          </p:cNvPr>
          <p:cNvSpPr>
            <a:spLocks noGrp="1"/>
          </p:cNvSpPr>
          <p:nvPr>
            <p:ph idx="1"/>
          </p:nvPr>
        </p:nvSpPr>
        <p:spPr>
          <a:xfrm>
            <a:off x="4999330" y="804333"/>
            <a:ext cx="6257721" cy="5249334"/>
          </a:xfrm>
        </p:spPr>
        <p:txBody>
          <a:bodyPr anchor="ctr">
            <a:normAutofit/>
          </a:bodyPr>
          <a:lstStyle/>
          <a:p>
            <a:pPr algn="just"/>
            <a:r>
              <a:rPr lang="pl-PL" dirty="0"/>
              <a:t>Pozyskiwanie sympatii i poparcia audytorium poprzez komplementowanie go oraz mówienie tego, co – w ocenie mówcy – audytorium chce usłyszeć. </a:t>
            </a:r>
          </a:p>
        </p:txBody>
      </p:sp>
    </p:spTree>
    <p:extLst>
      <p:ext uri="{BB962C8B-B14F-4D97-AF65-F5344CB8AC3E}">
        <p14:creationId xmlns:p14="http://schemas.microsoft.com/office/powerpoint/2010/main" val="346668440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BF694264-4879-48CC-A433-CB9171C4F31E}"/>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Zadania</a:t>
            </a:r>
          </a:p>
        </p:txBody>
      </p:sp>
      <p:sp>
        <p:nvSpPr>
          <p:cNvPr id="3" name="Symbol zastępczy zawartości 2">
            <a:extLst>
              <a:ext uri="{FF2B5EF4-FFF2-40B4-BE49-F238E27FC236}">
                <a16:creationId xmlns:a16="http://schemas.microsoft.com/office/drawing/2014/main" id="{E731BFFE-F7B2-477A-A81D-DAD3DFCE59AD}"/>
              </a:ext>
            </a:extLst>
          </p:cNvPr>
          <p:cNvSpPr>
            <a:spLocks noGrp="1"/>
          </p:cNvSpPr>
          <p:nvPr>
            <p:ph idx="1"/>
          </p:nvPr>
        </p:nvSpPr>
        <p:spPr>
          <a:xfrm>
            <a:off x="4951048" y="804333"/>
            <a:ext cx="6306003" cy="5249334"/>
          </a:xfrm>
        </p:spPr>
        <p:txBody>
          <a:bodyPr anchor="ctr">
            <a:normAutofit/>
          </a:bodyPr>
          <a:lstStyle/>
          <a:p>
            <a:pPr algn="just"/>
            <a:r>
              <a:rPr lang="pl-PL" dirty="0"/>
              <a:t>Ponieważ – jak było wyżej wspomniane – podstawowym sposobem bronienia się przed sofizmatami jest ich rozpoznanie i ujawnienie, to powinniśmy mieć opanowaną taką właśnie umiejętność. Zadanie polegać więc będzie na analizie krótkiego dialogu oraz podaniu nazw i istoty ukrytych w nim sofizmatów. </a:t>
            </a:r>
          </a:p>
        </p:txBody>
      </p:sp>
    </p:spTree>
    <p:extLst>
      <p:ext uri="{BB962C8B-B14F-4D97-AF65-F5344CB8AC3E}">
        <p14:creationId xmlns:p14="http://schemas.microsoft.com/office/powerpoint/2010/main" val="39434257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DCE80069-A5EF-4716-9538-0FED94006566}"/>
              </a:ext>
            </a:extLst>
          </p:cNvPr>
          <p:cNvSpPr>
            <a:spLocks noGrp="1"/>
          </p:cNvSpPr>
          <p:nvPr>
            <p:ph type="title"/>
          </p:nvPr>
        </p:nvSpPr>
        <p:spPr>
          <a:xfrm>
            <a:off x="964788" y="804333"/>
            <a:ext cx="3391900" cy="5249334"/>
          </a:xfrm>
        </p:spPr>
        <p:txBody>
          <a:bodyPr>
            <a:normAutofit/>
          </a:bodyPr>
          <a:lstStyle/>
          <a:p>
            <a:pPr algn="r"/>
            <a:r>
              <a:rPr lang="pl-PL" dirty="0">
                <a:solidFill>
                  <a:srgbClr val="FFFFFF"/>
                </a:solidFill>
              </a:rPr>
              <a:t>Przykładowe zadanie (1)</a:t>
            </a:r>
          </a:p>
        </p:txBody>
      </p:sp>
      <p:sp>
        <p:nvSpPr>
          <p:cNvPr id="3" name="Symbol zastępczy zawartości 2">
            <a:extLst>
              <a:ext uri="{FF2B5EF4-FFF2-40B4-BE49-F238E27FC236}">
                <a16:creationId xmlns:a16="http://schemas.microsoft.com/office/drawing/2014/main" id="{1B7401C1-D0A0-4F85-90EF-B6702E7BAE53}"/>
              </a:ext>
            </a:extLst>
          </p:cNvPr>
          <p:cNvSpPr>
            <a:spLocks noGrp="1"/>
          </p:cNvSpPr>
          <p:nvPr>
            <p:ph idx="1"/>
          </p:nvPr>
        </p:nvSpPr>
        <p:spPr>
          <a:xfrm>
            <a:off x="4951048" y="804333"/>
            <a:ext cx="6306003" cy="5249334"/>
          </a:xfrm>
        </p:spPr>
        <p:txBody>
          <a:bodyPr anchor="ctr">
            <a:normAutofit/>
          </a:bodyPr>
          <a:lstStyle/>
          <a:p>
            <a:r>
              <a:rPr lang="pl-PL" sz="2000" b="1"/>
              <a:t>Wskaż (precyzyjnie zaznaczając słowa o które chodzi) i nazwij dwa sofizmaty pojawiające się w poniższym dialogu. Napisz krótko na czym polegają te sofizmaty. </a:t>
            </a:r>
            <a:endParaRPr lang="pl-PL" sz="2000"/>
          </a:p>
          <a:p>
            <a:r>
              <a:rPr lang="pl-PL" sz="2000" b="1"/>
              <a:t> </a:t>
            </a:r>
            <a:endParaRPr lang="pl-PL" sz="2000"/>
          </a:p>
          <a:p>
            <a:r>
              <a:rPr lang="pl-PL" sz="2000" i="1"/>
              <a:t>A: Edukacja prawnicza powinna być radykalnie przebudowana. Powinno być tam więcej myślenia, a mniej pamięciowego przyswajania wiedzy.</a:t>
            </a:r>
            <a:endParaRPr lang="pl-PL" sz="2000"/>
          </a:p>
          <a:p>
            <a:r>
              <a:rPr lang="pl-PL" sz="2000" i="1"/>
              <a:t>B:  Ciekawy pomysł, by studenci w ogóle nie musieli uczyć się przepisów.</a:t>
            </a:r>
            <a:endParaRPr lang="pl-PL" sz="2000"/>
          </a:p>
          <a:p>
            <a:r>
              <a:rPr lang="pl-PL" sz="2000" i="1"/>
              <a:t>A:  Sam jednak kiedyś mówiłeś, że studia prawnicze powinny polegać przede wszystkim na rozwiązywania konkretnych kazusów.</a:t>
            </a:r>
            <a:endParaRPr lang="pl-PL" sz="2000"/>
          </a:p>
          <a:p>
            <a:r>
              <a:rPr lang="pl-PL" sz="2000" i="1"/>
              <a:t>B. Albo zostawimy wszystko jak jest, albo doprowadzimy do lekkomyślnych eksperymentów edukacyjnych, które zakończą się drastycznym pogorszeniem jakości kształcenia prawników. </a:t>
            </a:r>
            <a:endParaRPr lang="pl-PL" sz="2000"/>
          </a:p>
          <a:p>
            <a:endParaRPr lang="pl-PL" sz="2000"/>
          </a:p>
        </p:txBody>
      </p:sp>
    </p:spTree>
    <p:extLst>
      <p:ext uri="{BB962C8B-B14F-4D97-AF65-F5344CB8AC3E}">
        <p14:creationId xmlns:p14="http://schemas.microsoft.com/office/powerpoint/2010/main" val="2848558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9E4C68A-A4A9-48A4-9FF2-D2896B1EA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10" name="Rectangle 9">
            <a:extLst>
              <a:ext uri="{FF2B5EF4-FFF2-40B4-BE49-F238E27FC236}">
                <a16:creationId xmlns:a16="http://schemas.microsoft.com/office/drawing/2014/main" id="{E2B9AEA5-52CB-49A6-AF8A-33502F291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D29C86B4-9E68-4E61-A9C5-A250C16D2860}"/>
              </a:ext>
            </a:extLst>
          </p:cNvPr>
          <p:cNvSpPr>
            <a:spLocks noGrp="1"/>
          </p:cNvSpPr>
          <p:nvPr>
            <p:ph type="title"/>
          </p:nvPr>
        </p:nvSpPr>
        <p:spPr>
          <a:xfrm>
            <a:off x="964788" y="804333"/>
            <a:ext cx="3391900" cy="5249334"/>
          </a:xfrm>
        </p:spPr>
        <p:txBody>
          <a:bodyPr>
            <a:normAutofit/>
          </a:bodyPr>
          <a:lstStyle/>
          <a:p>
            <a:pPr algn="r"/>
            <a:r>
              <a:rPr lang="pl-PL">
                <a:solidFill>
                  <a:srgbClr val="FFFFFF"/>
                </a:solidFill>
              </a:rPr>
              <a:t>Przykładowe zadanie (2)</a:t>
            </a:r>
          </a:p>
        </p:txBody>
      </p:sp>
      <p:sp>
        <p:nvSpPr>
          <p:cNvPr id="3" name="Symbol zastępczy zawartości 2">
            <a:extLst>
              <a:ext uri="{FF2B5EF4-FFF2-40B4-BE49-F238E27FC236}">
                <a16:creationId xmlns:a16="http://schemas.microsoft.com/office/drawing/2014/main" id="{ADAB1D6B-6EF0-4AF6-A693-F4295E8B064B}"/>
              </a:ext>
            </a:extLst>
          </p:cNvPr>
          <p:cNvSpPr>
            <a:spLocks noGrp="1"/>
          </p:cNvSpPr>
          <p:nvPr>
            <p:ph idx="1"/>
          </p:nvPr>
        </p:nvSpPr>
        <p:spPr>
          <a:xfrm>
            <a:off x="4951048" y="804333"/>
            <a:ext cx="6306003" cy="5249334"/>
          </a:xfrm>
        </p:spPr>
        <p:txBody>
          <a:bodyPr anchor="ctr">
            <a:normAutofit/>
          </a:bodyPr>
          <a:lstStyle/>
          <a:p>
            <a:r>
              <a:rPr lang="pl-PL" sz="1900" b="1" dirty="0"/>
              <a:t>Wskaż (precyzyjnie zaznaczając słowa o które chodzi) i nazwij trzy sofizmaty pojawiające się w poniższym dialogu. Napisz krótko na czym polegają te sofizmaty. </a:t>
            </a:r>
            <a:endParaRPr lang="pl-PL" sz="1900" dirty="0"/>
          </a:p>
          <a:p>
            <a:r>
              <a:rPr lang="pl-PL" sz="1900" i="1" dirty="0"/>
              <a:t>A: Każdy rozsądny człowiek widzi, że walka z terroryzmem powinna być prowadzona bardziej stanowczymi metodami. Na przykład powinny być zwiększone uprawnienia służb specjalnych do zatrzymywania podejrzanych osób.</a:t>
            </a:r>
            <a:endParaRPr lang="pl-PL" sz="1900" dirty="0"/>
          </a:p>
          <a:p>
            <a:r>
              <a:rPr lang="pl-PL" sz="1900" i="1" dirty="0"/>
              <a:t>B:  Pana pomysł, by służby mogły zamykać do więzienia każdego, kto im się nie podoba, jest szalony.</a:t>
            </a:r>
            <a:endParaRPr lang="pl-PL" sz="1900" dirty="0"/>
          </a:p>
          <a:p>
            <a:r>
              <a:rPr lang="pl-PL" sz="1900" i="1" dirty="0"/>
              <a:t>A: Tak postępuje się w każdym bezpiecznym państwie. Jeśli twierdzi pan, że jest inaczej, to proszę to udowodnić.</a:t>
            </a:r>
            <a:endParaRPr lang="pl-PL" sz="1900" dirty="0"/>
          </a:p>
          <a:p>
            <a:r>
              <a:rPr lang="pl-PL" sz="1900" i="1" dirty="0"/>
              <a:t>B: Tak się nie postępuje ani w Szwecji, ani w Norwegii. Widzi więc pan, że tak nowoczesne, praworządne państwa nie działają.   </a:t>
            </a:r>
            <a:endParaRPr lang="pl-PL" sz="1900" dirty="0"/>
          </a:p>
          <a:p>
            <a:r>
              <a:rPr lang="pl-PL" sz="1900" i="1" dirty="0"/>
              <a:t>A: Pan chyba nigdy żadnej poważnej gazety nie wziął do ręki. Trudno rozmawiać na takim poziomie</a:t>
            </a:r>
            <a:r>
              <a:rPr lang="pl-PL" sz="1900" dirty="0"/>
              <a:t>. </a:t>
            </a:r>
          </a:p>
          <a:p>
            <a:endParaRPr lang="pl-PL" sz="1900" dirty="0"/>
          </a:p>
        </p:txBody>
      </p:sp>
    </p:spTree>
    <p:extLst>
      <p:ext uri="{BB962C8B-B14F-4D97-AF65-F5344CB8AC3E}">
        <p14:creationId xmlns:p14="http://schemas.microsoft.com/office/powerpoint/2010/main" val="26798948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4DA61F2-D3E2-4DE9-A848-B3B76726A3F9}"/>
              </a:ext>
            </a:extLst>
          </p:cNvPr>
          <p:cNvSpPr>
            <a:spLocks noGrp="1"/>
          </p:cNvSpPr>
          <p:nvPr>
            <p:ph type="title"/>
          </p:nvPr>
        </p:nvSpPr>
        <p:spPr>
          <a:xfrm>
            <a:off x="643468" y="643467"/>
            <a:ext cx="3415612" cy="5571066"/>
          </a:xfrm>
        </p:spPr>
        <p:txBody>
          <a:bodyPr>
            <a:normAutofit/>
          </a:bodyPr>
          <a:lstStyle/>
          <a:p>
            <a:r>
              <a:rPr lang="pl-PL">
                <a:solidFill>
                  <a:srgbClr val="FFFFFF"/>
                </a:solidFill>
              </a:rPr>
              <a:t>Definicje</a:t>
            </a:r>
          </a:p>
        </p:txBody>
      </p:sp>
      <p:graphicFrame>
        <p:nvGraphicFramePr>
          <p:cNvPr id="5" name="Symbol zastępczy zawartości 2">
            <a:extLst>
              <a:ext uri="{FF2B5EF4-FFF2-40B4-BE49-F238E27FC236}">
                <a16:creationId xmlns:a16="http://schemas.microsoft.com/office/drawing/2014/main" id="{18BCA4DC-8516-4027-823F-3977C4D383D5}"/>
              </a:ext>
            </a:extLst>
          </p:cNvPr>
          <p:cNvGraphicFramePr>
            <a:graphicFrameLocks noGrp="1"/>
          </p:cNvGraphicFramePr>
          <p:nvPr>
            <p:ph idx="1"/>
            <p:extLst>
              <p:ext uri="{D42A27DB-BD31-4B8C-83A1-F6EECF244321}">
                <p14:modId xmlns:p14="http://schemas.microsoft.com/office/powerpoint/2010/main" val="3103653751"/>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359700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DCF25D0-43B8-4351-8377-58C37CB9729D}"/>
              </a:ext>
            </a:extLst>
          </p:cNvPr>
          <p:cNvSpPr>
            <a:spLocks noGrp="1"/>
          </p:cNvSpPr>
          <p:nvPr>
            <p:ph type="title"/>
          </p:nvPr>
        </p:nvSpPr>
        <p:spPr/>
        <p:txBody>
          <a:bodyPr rtlCol="0">
            <a:normAutofit/>
          </a:bodyPr>
          <a:lstStyle/>
          <a:p>
            <a:pPr>
              <a:defRPr/>
            </a:pPr>
            <a:r>
              <a:rPr lang="pl-PL" dirty="0"/>
              <a:t>Podział definicji ze względu na to, do czego się odnoszą </a:t>
            </a:r>
          </a:p>
        </p:txBody>
      </p:sp>
      <p:sp>
        <p:nvSpPr>
          <p:cNvPr id="9219" name="Symbol zastępczy zawartości 2">
            <a:extLst>
              <a:ext uri="{FF2B5EF4-FFF2-40B4-BE49-F238E27FC236}">
                <a16:creationId xmlns:a16="http://schemas.microsoft.com/office/drawing/2014/main" id="{8A60379F-F2A3-428E-AC8F-516B6A8007ED}"/>
              </a:ext>
            </a:extLst>
          </p:cNvPr>
          <p:cNvSpPr>
            <a:spLocks noGrp="1"/>
          </p:cNvSpPr>
          <p:nvPr>
            <p:ph idx="1"/>
          </p:nvPr>
        </p:nvSpPr>
        <p:spPr/>
        <p:txBody>
          <a:bodyPr/>
          <a:lstStyle/>
          <a:p>
            <a:pPr eaLnBrk="1" hangingPunct="1">
              <a:buFont typeface="Arial" panose="020B0604020202020204" pitchFamily="34" charset="0"/>
              <a:buNone/>
            </a:pPr>
            <a:endParaRPr lang="pl-PL" altLang="pl-PL"/>
          </a:p>
          <a:p>
            <a:pPr eaLnBrk="1" hangingPunct="1"/>
            <a:r>
              <a:rPr lang="pl-PL" altLang="pl-PL"/>
              <a:t>Definicja nominalna – dotyczy słów</a:t>
            </a:r>
          </a:p>
          <a:p>
            <a:pPr eaLnBrk="1" hangingPunct="1"/>
            <a:r>
              <a:rPr lang="pl-PL" altLang="pl-PL"/>
              <a:t>Definicja realna – dotyczy rzeczy</a:t>
            </a:r>
          </a:p>
          <a:p>
            <a:pPr eaLnBrk="1" hangingPunct="1"/>
            <a:endParaRPr lang="pl-PL" altLang="pl-PL"/>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Tytuł 1">
            <a:extLst>
              <a:ext uri="{FF2B5EF4-FFF2-40B4-BE49-F238E27FC236}">
                <a16:creationId xmlns:a16="http://schemas.microsoft.com/office/drawing/2014/main" id="{E9AF1861-D1C2-4D49-AA96-A50CACDF8F33}"/>
              </a:ext>
            </a:extLst>
          </p:cNvPr>
          <p:cNvSpPr>
            <a:spLocks noGrp="1"/>
          </p:cNvSpPr>
          <p:nvPr>
            <p:ph type="title"/>
          </p:nvPr>
        </p:nvSpPr>
        <p:spPr>
          <a:xfrm>
            <a:off x="1024128" y="585216"/>
            <a:ext cx="9720072" cy="1499616"/>
          </a:xfrm>
        </p:spPr>
        <p:txBody>
          <a:bodyPr>
            <a:normAutofit/>
          </a:bodyPr>
          <a:lstStyle/>
          <a:p>
            <a:pPr eaLnBrk="1" hangingPunct="1"/>
            <a:r>
              <a:rPr lang="pl-PL" altLang="pl-PL" dirty="0"/>
              <a:t>Przykładowe Sofizmaty naruszające zasadę swobody wypowiedzi </a:t>
            </a:r>
            <a:endParaRPr lang="pl-PL" altLang="pl-PL" i="1" dirty="0"/>
          </a:p>
        </p:txBody>
      </p:sp>
      <p:graphicFrame>
        <p:nvGraphicFramePr>
          <p:cNvPr id="28681" name="Symbol zastępczy zawartości 2">
            <a:extLst>
              <a:ext uri="{FF2B5EF4-FFF2-40B4-BE49-F238E27FC236}">
                <a16:creationId xmlns:a16="http://schemas.microsoft.com/office/drawing/2014/main" id="{519FB5FB-811C-405C-BCD0-04AD0A5EB4A0}"/>
              </a:ext>
            </a:extLst>
          </p:cNvPr>
          <p:cNvGraphicFramePr>
            <a:graphicFrameLocks noGrp="1"/>
          </p:cNvGraphicFramePr>
          <p:nvPr>
            <p:ph idx="1"/>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971DABE-6A42-409C-BA03-A83E9052452C}"/>
              </a:ext>
            </a:extLst>
          </p:cNvPr>
          <p:cNvSpPr>
            <a:spLocks noGrp="1"/>
          </p:cNvSpPr>
          <p:nvPr>
            <p:ph type="title"/>
          </p:nvPr>
        </p:nvSpPr>
        <p:spPr/>
        <p:txBody>
          <a:bodyPr rtlCol="0">
            <a:normAutofit/>
          </a:bodyPr>
          <a:lstStyle/>
          <a:p>
            <a:pPr>
              <a:defRPr/>
            </a:pPr>
            <a:r>
              <a:rPr lang="pl-PL" dirty="0"/>
              <a:t>Podział definicji ze względu na zadania</a:t>
            </a:r>
          </a:p>
        </p:txBody>
      </p:sp>
      <p:sp>
        <p:nvSpPr>
          <p:cNvPr id="4099" name="Symbol zastępczy zawartości 2">
            <a:extLst>
              <a:ext uri="{FF2B5EF4-FFF2-40B4-BE49-F238E27FC236}">
                <a16:creationId xmlns:a16="http://schemas.microsoft.com/office/drawing/2014/main" id="{AE0ED2E1-B484-4CEF-88F0-BBBE621243F1}"/>
              </a:ext>
            </a:extLst>
          </p:cNvPr>
          <p:cNvSpPr>
            <a:spLocks noGrp="1"/>
          </p:cNvSpPr>
          <p:nvPr>
            <p:ph idx="1"/>
          </p:nvPr>
        </p:nvSpPr>
        <p:spPr/>
        <p:txBody>
          <a:bodyPr>
            <a:normAutofit/>
          </a:bodyPr>
          <a:lstStyle/>
          <a:p>
            <a:pPr marL="420624" indent="-384048">
              <a:spcAft>
                <a:spcPts val="0"/>
              </a:spcAft>
              <a:buFont typeface="Wingdings 2"/>
              <a:buChar char=""/>
              <a:defRPr/>
            </a:pPr>
            <a:r>
              <a:rPr lang="pl-PL"/>
              <a:t>Sprawozdawcza (relacjonuje zastane znaczenie terminu)</a:t>
            </a:r>
          </a:p>
          <a:p>
            <a:pPr marL="420624" indent="-384048">
              <a:spcAft>
                <a:spcPts val="0"/>
              </a:spcAft>
              <a:buFont typeface="Wingdings 2"/>
              <a:buChar char=""/>
              <a:defRPr/>
            </a:pPr>
            <a:r>
              <a:rPr lang="pl-PL"/>
              <a:t>Projektująca</a:t>
            </a:r>
          </a:p>
          <a:p>
            <a:pPr marL="420624" indent="-384048" algn="just">
              <a:spcAft>
                <a:spcPts val="0"/>
              </a:spcAft>
              <a:buNone/>
              <a:defRPr/>
            </a:pPr>
            <a:r>
              <a:rPr lang="pl-PL"/>
              <a:t>   - regulująca (wybiera spośród zastanych znaczeń jedno)</a:t>
            </a:r>
          </a:p>
          <a:p>
            <a:pPr marL="420624" indent="-384048">
              <a:spcAft>
                <a:spcPts val="0"/>
              </a:spcAft>
              <a:buNone/>
              <a:defRPr/>
            </a:pPr>
            <a:r>
              <a:rPr lang="pl-PL"/>
              <a:t>   - konstrukcyjna (wprowadza nowy termin lub nowe znaczenie terminu wcześniej znanego)</a:t>
            </a:r>
          </a:p>
          <a:p>
            <a:pPr marL="420624" indent="-384048">
              <a:spcAft>
                <a:spcPts val="0"/>
              </a:spcAft>
              <a:buFont typeface="Wingdings 2"/>
              <a:buChar char=""/>
              <a:defRPr/>
            </a:pPr>
            <a:r>
              <a:rPr lang="pl-PL"/>
              <a:t>Problem wypowiedzi mętnych</a:t>
            </a:r>
          </a:p>
          <a:p>
            <a:pPr marL="420624" indent="-384048">
              <a:spcAft>
                <a:spcPts val="0"/>
              </a:spcAft>
              <a:buFont typeface="Wingdings 2"/>
              <a:buChar char=""/>
              <a:defRPr/>
            </a:pPr>
            <a:endParaRPr lang="pl-PL"/>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ytuł 1">
            <a:extLst>
              <a:ext uri="{FF2B5EF4-FFF2-40B4-BE49-F238E27FC236}">
                <a16:creationId xmlns:a16="http://schemas.microsoft.com/office/drawing/2014/main" id="{73690D2D-A4F6-4BA0-8F2B-7201D9B00E83}"/>
              </a:ext>
            </a:extLst>
          </p:cNvPr>
          <p:cNvSpPr>
            <a:spLocks noGrp="1"/>
          </p:cNvSpPr>
          <p:nvPr>
            <p:ph type="title"/>
          </p:nvPr>
        </p:nvSpPr>
        <p:spPr/>
        <p:txBody>
          <a:bodyPr>
            <a:normAutofit/>
          </a:bodyPr>
          <a:lstStyle/>
          <a:p>
            <a:pPr>
              <a:defRPr/>
            </a:pPr>
            <a:r>
              <a:rPr lang="pl-PL"/>
              <a:t>Podział definicji ze względu na zadania - przykłady</a:t>
            </a:r>
          </a:p>
        </p:txBody>
      </p:sp>
      <p:sp>
        <p:nvSpPr>
          <p:cNvPr id="5123" name="Symbol zastępczy zawartości 2">
            <a:extLst>
              <a:ext uri="{FF2B5EF4-FFF2-40B4-BE49-F238E27FC236}">
                <a16:creationId xmlns:a16="http://schemas.microsoft.com/office/drawing/2014/main" id="{1A619AD0-D0B6-4AE0-9237-45C792EFC38F}"/>
              </a:ext>
            </a:extLst>
          </p:cNvPr>
          <p:cNvSpPr>
            <a:spLocks noGrp="1"/>
          </p:cNvSpPr>
          <p:nvPr>
            <p:ph idx="1"/>
          </p:nvPr>
        </p:nvSpPr>
        <p:spPr/>
        <p:txBody>
          <a:bodyPr>
            <a:normAutofit/>
          </a:bodyPr>
          <a:lstStyle/>
          <a:p>
            <a:pPr marL="420624" indent="-384048" algn="just">
              <a:spcAft>
                <a:spcPts val="0"/>
              </a:spcAft>
              <a:buNone/>
              <a:defRPr/>
            </a:pPr>
            <a:endParaRPr lang="pl-PL" sz="2000"/>
          </a:p>
          <a:p>
            <a:pPr marL="420624" indent="-384048" algn="just">
              <a:spcAft>
                <a:spcPts val="0"/>
              </a:spcAft>
              <a:buNone/>
              <a:defRPr/>
            </a:pPr>
            <a:r>
              <a:rPr lang="pl-PL" sz="2000"/>
              <a:t> </a:t>
            </a:r>
            <a:r>
              <a:rPr lang="pl-PL"/>
              <a:t>a) </a:t>
            </a:r>
            <a:r>
              <a:rPr lang="pl-PL" i="1"/>
              <a:t>Przez „naiwnych mentalistów” rozumiem w dalszej części swej rozprawy nieświadomych zwolenników tezy, iż nasze życie psychiczne poznajemy w sposób bezpośredni, bez jakichkolwiek schematów.</a:t>
            </a:r>
            <a:endParaRPr lang="pl-PL"/>
          </a:p>
          <a:p>
            <a:pPr marL="420624" indent="-384048" algn="just">
              <a:spcAft>
                <a:spcPts val="0"/>
              </a:spcAft>
              <a:buNone/>
              <a:defRPr/>
            </a:pPr>
            <a:endParaRPr lang="pl-PL"/>
          </a:p>
          <a:p>
            <a:pPr marL="420624" indent="-384048" algn="just">
              <a:spcAft>
                <a:spcPts val="0"/>
              </a:spcAft>
              <a:buNone/>
              <a:defRPr/>
            </a:pPr>
            <a:r>
              <a:rPr lang="pl-PL"/>
              <a:t>b) </a:t>
            </a:r>
            <a:r>
              <a:rPr lang="pl-PL" i="1"/>
              <a:t>W żargonie myśliwskim, a także przestępczym słowo „farba” oznacza krew</a:t>
            </a:r>
            <a:endParaRPr lang="pl-PL"/>
          </a:p>
          <a:p>
            <a:pPr marL="420624" indent="-384048" algn="just">
              <a:spcAft>
                <a:spcPts val="0"/>
              </a:spcAft>
              <a:buNone/>
              <a:defRPr/>
            </a:pPr>
            <a:endParaRPr lang="pl-PL"/>
          </a:p>
          <a:p>
            <a:pPr marL="420624" indent="-384048">
              <a:spcAft>
                <a:spcPts val="0"/>
              </a:spcAft>
              <a:buNone/>
              <a:defRPr/>
            </a:pPr>
            <a:endParaRPr lang="pl-PL"/>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ytuł 1">
            <a:extLst>
              <a:ext uri="{FF2B5EF4-FFF2-40B4-BE49-F238E27FC236}">
                <a16:creationId xmlns:a16="http://schemas.microsoft.com/office/drawing/2014/main" id="{572439A6-D5AF-4415-9DD8-3A54722BA87B}"/>
              </a:ext>
            </a:extLst>
          </p:cNvPr>
          <p:cNvSpPr>
            <a:spLocks noGrp="1"/>
          </p:cNvSpPr>
          <p:nvPr>
            <p:ph type="title"/>
          </p:nvPr>
        </p:nvSpPr>
        <p:spPr/>
        <p:txBody>
          <a:bodyPr>
            <a:normAutofit/>
          </a:bodyPr>
          <a:lstStyle/>
          <a:p>
            <a:pPr>
              <a:defRPr/>
            </a:pPr>
            <a:r>
              <a:rPr lang="pl-PL"/>
              <a:t>Podział definicji ze względu na zadania - przykłady</a:t>
            </a:r>
          </a:p>
        </p:txBody>
      </p:sp>
      <p:sp>
        <p:nvSpPr>
          <p:cNvPr id="6147" name="Symbol zastępczy zawartości 2">
            <a:extLst>
              <a:ext uri="{FF2B5EF4-FFF2-40B4-BE49-F238E27FC236}">
                <a16:creationId xmlns:a16="http://schemas.microsoft.com/office/drawing/2014/main" id="{0809CA29-1251-477F-AA67-42CD022F2B83}"/>
              </a:ext>
            </a:extLst>
          </p:cNvPr>
          <p:cNvSpPr>
            <a:spLocks noGrp="1"/>
          </p:cNvSpPr>
          <p:nvPr>
            <p:ph idx="1"/>
          </p:nvPr>
        </p:nvSpPr>
        <p:spPr/>
        <p:txBody>
          <a:bodyPr>
            <a:normAutofit/>
          </a:bodyPr>
          <a:lstStyle/>
          <a:p>
            <a:pPr marL="420624" indent="-384048" algn="just">
              <a:spcAft>
                <a:spcPts val="0"/>
              </a:spcAft>
              <a:buNone/>
              <a:defRPr/>
            </a:pPr>
            <a:r>
              <a:rPr lang="pl-PL"/>
              <a:t>c) </a:t>
            </a:r>
            <a:r>
              <a:rPr lang="pl-PL" i="1"/>
              <a:t>Niech „telegnoza” określa ten obraz świata, jaki czerpią z programów nastolatki oglądające nałogowo MTV</a:t>
            </a:r>
            <a:endParaRPr lang="pl-PL"/>
          </a:p>
          <a:p>
            <a:pPr marL="420624" indent="-384048" algn="just">
              <a:spcAft>
                <a:spcPts val="0"/>
              </a:spcAft>
              <a:buNone/>
              <a:defRPr/>
            </a:pPr>
            <a:r>
              <a:rPr lang="pl-PL"/>
              <a:t>d) </a:t>
            </a:r>
            <a:r>
              <a:rPr lang="pl-PL" i="1"/>
              <a:t>W żargonie części kibiców „piknikami” nazywa się ludzi, którzy przybyli na mecz wraz z rodzinami i bez zamiaru awanturowania się.</a:t>
            </a:r>
            <a:endParaRPr lang="pl-PL"/>
          </a:p>
          <a:p>
            <a:pPr marL="420624" indent="-384048" algn="just">
              <a:spcAft>
                <a:spcPts val="0"/>
              </a:spcAft>
              <a:buNone/>
              <a:defRPr/>
            </a:pPr>
            <a:r>
              <a:rPr lang="pl-PL"/>
              <a:t>e) </a:t>
            </a:r>
            <a:r>
              <a:rPr lang="pl-PL" i="1"/>
              <a:t>„Kryminalistą” jest ktoś, kto popełnia zbrodnie z zimną krwią, a nie pod wpływem wzburzenia albo namiętności. </a:t>
            </a:r>
            <a:endParaRPr lang="pl-PL"/>
          </a:p>
          <a:p>
            <a:pPr marL="420624" indent="-384048">
              <a:spcAft>
                <a:spcPts val="0"/>
              </a:spcAft>
              <a:buNone/>
              <a:defRPr/>
            </a:pPr>
            <a:endParaRPr lang="pl-PL"/>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959F73D-F2CD-40AB-99A8-9F6063270A43}"/>
              </a:ext>
            </a:extLst>
          </p:cNvPr>
          <p:cNvSpPr>
            <a:spLocks noGrp="1"/>
          </p:cNvSpPr>
          <p:nvPr>
            <p:ph type="title"/>
          </p:nvPr>
        </p:nvSpPr>
        <p:spPr/>
        <p:txBody>
          <a:bodyPr rtlCol="0">
            <a:normAutofit/>
          </a:bodyPr>
          <a:lstStyle/>
          <a:p>
            <a:pPr>
              <a:defRPr/>
            </a:pPr>
            <a:r>
              <a:rPr lang="pl-PL" dirty="0"/>
              <a:t>Podział definicji ze względu na budowę</a:t>
            </a:r>
          </a:p>
        </p:txBody>
      </p:sp>
      <p:sp>
        <p:nvSpPr>
          <p:cNvPr id="3" name="Symbol zastępczy zawartości 2">
            <a:extLst>
              <a:ext uri="{FF2B5EF4-FFF2-40B4-BE49-F238E27FC236}">
                <a16:creationId xmlns:a16="http://schemas.microsoft.com/office/drawing/2014/main" id="{CF784407-8EFE-4253-B4B9-D42B8B45FA60}"/>
              </a:ext>
            </a:extLst>
          </p:cNvPr>
          <p:cNvSpPr>
            <a:spLocks noGrp="1"/>
          </p:cNvSpPr>
          <p:nvPr>
            <p:ph idx="1"/>
          </p:nvPr>
        </p:nvSpPr>
        <p:spPr/>
        <p:txBody>
          <a:bodyPr rtlCol="0">
            <a:normAutofit/>
          </a:bodyPr>
          <a:lstStyle/>
          <a:p>
            <a:pPr marL="420624" indent="-384048" algn="just">
              <a:spcAft>
                <a:spcPts val="0"/>
              </a:spcAft>
              <a:buFont typeface="Arial" pitchFamily="34" charset="0"/>
              <a:buChar char="•"/>
              <a:defRPr/>
            </a:pPr>
            <a:r>
              <a:rPr lang="pl-PL" dirty="0"/>
              <a:t>Równościowe (definiendum - zwrot łączący-definiens)</a:t>
            </a:r>
          </a:p>
          <a:p>
            <a:pPr marL="420624" indent="-384048" algn="just">
              <a:spcAft>
                <a:spcPts val="0"/>
              </a:spcAft>
              <a:buNone/>
              <a:defRPr/>
            </a:pPr>
            <a:r>
              <a:rPr lang="pl-PL" dirty="0"/>
              <a:t> - klasyczne (treściowe)  - przez rodzaj i różnicę gatunkową, np. </a:t>
            </a:r>
            <a:r>
              <a:rPr lang="pl-PL" i="1" dirty="0"/>
              <a:t>Student to uczeń szkoły wyższej</a:t>
            </a:r>
            <a:r>
              <a:rPr lang="pl-PL" dirty="0"/>
              <a:t>)</a:t>
            </a:r>
          </a:p>
          <a:p>
            <a:pPr marL="420624" indent="-384048" algn="just">
              <a:spcAft>
                <a:spcPts val="0"/>
              </a:spcAft>
              <a:buFontTx/>
              <a:buChar char="-"/>
              <a:defRPr/>
            </a:pPr>
            <a:r>
              <a:rPr lang="pl-PL" dirty="0"/>
              <a:t>nieklasyczne (zakresowe) – przez rozłożenie zakresu definiendum na kilka podzbiorów, np. </a:t>
            </a:r>
            <a:r>
              <a:rPr lang="pl-PL" i="1" dirty="0"/>
              <a:t>Filozofia to ontologia, epistemologia i aksjologia </a:t>
            </a:r>
          </a:p>
          <a:p>
            <a:pPr marL="420624" indent="-384048" algn="just">
              <a:spcAft>
                <a:spcPts val="0"/>
              </a:spcAft>
              <a:buFont typeface="Wingdings 2"/>
              <a:buChar char=""/>
              <a:defRPr/>
            </a:pPr>
            <a:r>
              <a:rPr lang="pl-PL" dirty="0"/>
              <a:t>Nierównościowe</a:t>
            </a:r>
          </a:p>
          <a:p>
            <a:pPr marL="420624" indent="-384048" algn="just">
              <a:spcAft>
                <a:spcPts val="0"/>
              </a:spcAft>
              <a:buNone/>
              <a:defRPr/>
            </a:pPr>
            <a:r>
              <a:rPr lang="pl-PL" dirty="0"/>
              <a:t>np. równoważnościowa: </a:t>
            </a:r>
            <a:r>
              <a:rPr lang="pl-PL" i="1" dirty="0"/>
              <a:t>X jest dziadkiem Y wtedy i tylko wtedy, gdy istnieje takie Z, że X jest ojcem Z, </a:t>
            </a:r>
            <a:r>
              <a:rPr lang="pl-PL" i="1" dirty="0" err="1"/>
              <a:t>Z</a:t>
            </a:r>
            <a:r>
              <a:rPr lang="pl-PL" i="1" dirty="0"/>
              <a:t> zaś jest ojcem lub matką Y</a:t>
            </a:r>
            <a:r>
              <a:rPr lang="pl-PL" dirty="0"/>
              <a:t> </a:t>
            </a:r>
          </a:p>
          <a:p>
            <a:pPr marL="420624" indent="-384048" algn="just">
              <a:spcAft>
                <a:spcPts val="0"/>
              </a:spcAft>
              <a:buFont typeface="Wingdings 2"/>
              <a:buChar char=""/>
              <a:defRPr/>
            </a:pPr>
            <a:endParaRPr lang="pl-PL"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ytuł 1">
            <a:extLst>
              <a:ext uri="{FF2B5EF4-FFF2-40B4-BE49-F238E27FC236}">
                <a16:creationId xmlns:a16="http://schemas.microsoft.com/office/drawing/2014/main" id="{AFC2BAFB-8136-4855-B28B-9E2734C96010}"/>
              </a:ext>
            </a:extLst>
          </p:cNvPr>
          <p:cNvSpPr>
            <a:spLocks noGrp="1"/>
          </p:cNvSpPr>
          <p:nvPr>
            <p:ph type="title"/>
          </p:nvPr>
        </p:nvSpPr>
        <p:spPr/>
        <p:txBody>
          <a:bodyPr/>
          <a:lstStyle/>
          <a:p>
            <a:pPr eaLnBrk="1" hangingPunct="1"/>
            <a:r>
              <a:rPr lang="pl-PL" altLang="pl-PL"/>
              <a:t>Stylizacje definicji</a:t>
            </a:r>
          </a:p>
        </p:txBody>
      </p:sp>
      <p:sp>
        <p:nvSpPr>
          <p:cNvPr id="3" name="Symbol zastępczy zawartości 2">
            <a:extLst>
              <a:ext uri="{FF2B5EF4-FFF2-40B4-BE49-F238E27FC236}">
                <a16:creationId xmlns:a16="http://schemas.microsoft.com/office/drawing/2014/main" id="{8F60B425-BA1B-44EF-9E31-F41F484DF054}"/>
              </a:ext>
            </a:extLst>
          </p:cNvPr>
          <p:cNvSpPr>
            <a:spLocks noGrp="1"/>
          </p:cNvSpPr>
          <p:nvPr>
            <p:ph idx="1"/>
          </p:nvPr>
        </p:nvSpPr>
        <p:spPr/>
        <p:txBody>
          <a:bodyPr rtlCol="0">
            <a:normAutofit/>
          </a:bodyPr>
          <a:lstStyle/>
          <a:p>
            <a:pPr marL="420624" indent="-384048">
              <a:spcAft>
                <a:spcPts val="0"/>
              </a:spcAft>
              <a:buFont typeface="Arial" pitchFamily="34" charset="0"/>
              <a:buChar char="•"/>
              <a:defRPr/>
            </a:pPr>
            <a:r>
              <a:rPr lang="pl-PL" dirty="0"/>
              <a:t>Słownikowa</a:t>
            </a:r>
          </a:p>
          <a:p>
            <a:pPr marL="420624" indent="-384048">
              <a:spcAft>
                <a:spcPts val="0"/>
              </a:spcAft>
              <a:buNone/>
              <a:defRPr/>
            </a:pPr>
            <a:r>
              <a:rPr lang="pl-PL" i="1" dirty="0"/>
              <a:t>Słowo „aksjologia” znaczy to samo, co wyrażenie „refleksja o wartościach”</a:t>
            </a:r>
          </a:p>
          <a:p>
            <a:pPr marL="420624" indent="-384048" algn="just">
              <a:spcAft>
                <a:spcPts val="0"/>
              </a:spcAft>
              <a:buFont typeface="Wingdings 2"/>
              <a:buChar char=""/>
              <a:defRPr/>
            </a:pPr>
            <a:r>
              <a:rPr lang="pl-PL" dirty="0"/>
              <a:t>Semantyczna </a:t>
            </a:r>
          </a:p>
          <a:p>
            <a:pPr marL="420624" indent="-384048">
              <a:spcAft>
                <a:spcPts val="0"/>
              </a:spcAft>
              <a:buNone/>
              <a:defRPr/>
            </a:pPr>
            <a:r>
              <a:rPr lang="pl-PL" i="1" dirty="0"/>
              <a:t>Słowo „aksjologia” oznacza refleksję o wartościach</a:t>
            </a:r>
          </a:p>
          <a:p>
            <a:pPr marL="420624" indent="-384048">
              <a:spcAft>
                <a:spcPts val="0"/>
              </a:spcAft>
              <a:buFont typeface="Wingdings 2"/>
              <a:buChar char=""/>
              <a:defRPr/>
            </a:pPr>
            <a:r>
              <a:rPr lang="pl-PL" dirty="0"/>
              <a:t>Przedmiotowa</a:t>
            </a:r>
          </a:p>
          <a:p>
            <a:pPr marL="420624" indent="-384048">
              <a:spcAft>
                <a:spcPts val="0"/>
              </a:spcAft>
              <a:buNone/>
              <a:defRPr/>
            </a:pPr>
            <a:r>
              <a:rPr lang="pl-PL" i="1" dirty="0"/>
              <a:t>Aksjologia to refleksja o wartościach</a:t>
            </a:r>
          </a:p>
          <a:p>
            <a:pPr marL="420624" indent="-384048">
              <a:spcAft>
                <a:spcPts val="0"/>
              </a:spcAft>
              <a:buNone/>
              <a:defRPr/>
            </a:pPr>
            <a:r>
              <a:rPr lang="pl-PL" i="1" dirty="0"/>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ytuł 1">
            <a:extLst>
              <a:ext uri="{FF2B5EF4-FFF2-40B4-BE49-F238E27FC236}">
                <a16:creationId xmlns:a16="http://schemas.microsoft.com/office/drawing/2014/main" id="{F61ACA94-F439-4CAE-BC25-DEFBB6CD5632}"/>
              </a:ext>
            </a:extLst>
          </p:cNvPr>
          <p:cNvSpPr>
            <a:spLocks noGrp="1"/>
          </p:cNvSpPr>
          <p:nvPr>
            <p:ph type="title"/>
          </p:nvPr>
        </p:nvSpPr>
        <p:spPr/>
        <p:txBody>
          <a:bodyPr>
            <a:normAutofit/>
          </a:bodyPr>
          <a:lstStyle/>
          <a:p>
            <a:pPr>
              <a:defRPr/>
            </a:pPr>
            <a:r>
              <a:rPr lang="pl-PL"/>
              <a:t>Błędy w definicjach sprawozdawczych</a:t>
            </a:r>
          </a:p>
        </p:txBody>
      </p:sp>
      <p:sp>
        <p:nvSpPr>
          <p:cNvPr id="3" name="Symbol zastępczy zawartości 2">
            <a:extLst>
              <a:ext uri="{FF2B5EF4-FFF2-40B4-BE49-F238E27FC236}">
                <a16:creationId xmlns:a16="http://schemas.microsoft.com/office/drawing/2014/main" id="{B240CA16-F98B-4C9F-8113-7DC9CCD78C5E}"/>
              </a:ext>
            </a:extLst>
          </p:cNvPr>
          <p:cNvSpPr>
            <a:spLocks noGrp="1"/>
          </p:cNvSpPr>
          <p:nvPr>
            <p:ph idx="1"/>
          </p:nvPr>
        </p:nvSpPr>
        <p:spPr/>
        <p:txBody>
          <a:bodyPr rtlCol="0">
            <a:normAutofit/>
          </a:bodyPr>
          <a:lstStyle/>
          <a:p>
            <a:pPr marL="420624" indent="-384048">
              <a:spcAft>
                <a:spcPts val="0"/>
              </a:spcAft>
              <a:buFont typeface="Wingdings 2"/>
              <a:buChar char=""/>
              <a:defRPr/>
            </a:pPr>
            <a:r>
              <a:rPr lang="pl-PL" dirty="0"/>
              <a:t>Błąd nieadekwatności</a:t>
            </a:r>
          </a:p>
          <a:p>
            <a:pPr marL="420624" indent="-384048">
              <a:spcAft>
                <a:spcPts val="0"/>
              </a:spcAft>
              <a:buNone/>
              <a:defRPr/>
            </a:pPr>
            <a:r>
              <a:rPr lang="pl-PL" dirty="0"/>
              <a:t>    - definicja za szeroka</a:t>
            </a:r>
          </a:p>
          <a:p>
            <a:pPr marL="420624" indent="-384048">
              <a:spcAft>
                <a:spcPts val="0"/>
              </a:spcAft>
              <a:buNone/>
              <a:defRPr/>
            </a:pPr>
            <a:r>
              <a:rPr lang="pl-PL" dirty="0"/>
              <a:t>    - definicja za wąska</a:t>
            </a:r>
          </a:p>
          <a:p>
            <a:pPr marL="420624" indent="-384048">
              <a:spcAft>
                <a:spcPts val="0"/>
              </a:spcAft>
              <a:buNone/>
              <a:defRPr/>
            </a:pPr>
            <a:r>
              <a:rPr lang="pl-PL" dirty="0"/>
              <a:t>    - definicja za wąska i za szeroka jednocześnie</a:t>
            </a:r>
          </a:p>
          <a:p>
            <a:pPr marL="420624" indent="-384048">
              <a:spcAft>
                <a:spcPts val="0"/>
              </a:spcAft>
              <a:buNone/>
              <a:defRPr/>
            </a:pPr>
            <a:r>
              <a:rPr lang="pl-PL" dirty="0"/>
              <a:t>    - wykluczanie się zakresów</a:t>
            </a:r>
          </a:p>
          <a:p>
            <a:pPr marL="420624" indent="-384048">
              <a:spcAft>
                <a:spcPts val="0"/>
              </a:spcAft>
              <a:buNone/>
              <a:defRPr/>
            </a:pPr>
            <a:r>
              <a:rPr lang="pl-PL" dirty="0"/>
              <a:t>              sytuacja przesunięcia kategorialnego </a:t>
            </a:r>
          </a:p>
          <a:p>
            <a:pPr marL="420624" indent="-384048">
              <a:spcAft>
                <a:spcPts val="0"/>
              </a:spcAft>
              <a:buFont typeface="Arial" pitchFamily="34" charset="0"/>
              <a:buChar char="•"/>
              <a:defRPr/>
            </a:pPr>
            <a:r>
              <a:rPr lang="pl-PL" dirty="0"/>
              <a:t>Błąd pragmatyczny (ignotum per ignotum) </a:t>
            </a:r>
          </a:p>
          <a:p>
            <a:pPr marL="420624" indent="-384048">
              <a:spcAft>
                <a:spcPts val="0"/>
              </a:spcAft>
              <a:buNone/>
              <a:defRPr/>
            </a:pPr>
            <a:r>
              <a:rPr lang="pl-PL" dirty="0"/>
              <a:t>   - błędne koło (bezpośrednie lub pośrednie) jako przypadek ignotum per ignotum</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ytuł 1">
            <a:extLst>
              <a:ext uri="{FF2B5EF4-FFF2-40B4-BE49-F238E27FC236}">
                <a16:creationId xmlns:a16="http://schemas.microsoft.com/office/drawing/2014/main" id="{E405655E-C8F8-4F3F-B81F-A532E662DD10}"/>
              </a:ext>
            </a:extLst>
          </p:cNvPr>
          <p:cNvSpPr>
            <a:spLocks noGrp="1"/>
          </p:cNvSpPr>
          <p:nvPr>
            <p:ph type="title"/>
          </p:nvPr>
        </p:nvSpPr>
        <p:spPr/>
        <p:txBody>
          <a:bodyPr>
            <a:normAutofit/>
          </a:bodyPr>
          <a:lstStyle/>
          <a:p>
            <a:pPr>
              <a:defRPr/>
            </a:pPr>
            <a:r>
              <a:rPr lang="pl-PL"/>
              <a:t>Błędy w definicjach sprawozdawczych - przykłady</a:t>
            </a:r>
          </a:p>
        </p:txBody>
      </p:sp>
      <p:sp>
        <p:nvSpPr>
          <p:cNvPr id="16387" name="Symbol zastępczy zawartości 2">
            <a:extLst>
              <a:ext uri="{FF2B5EF4-FFF2-40B4-BE49-F238E27FC236}">
                <a16:creationId xmlns:a16="http://schemas.microsoft.com/office/drawing/2014/main" id="{D5A13372-C994-4B92-90D4-197DE5F009AD}"/>
              </a:ext>
            </a:extLst>
          </p:cNvPr>
          <p:cNvSpPr>
            <a:spLocks noGrp="1"/>
          </p:cNvSpPr>
          <p:nvPr>
            <p:ph idx="1"/>
          </p:nvPr>
        </p:nvSpPr>
        <p:spPr/>
        <p:txBody>
          <a:bodyPr/>
          <a:lstStyle/>
          <a:p>
            <a:pPr marL="514350" indent="-514350">
              <a:buFont typeface="Arial" panose="020B0604020202020204" pitchFamily="34" charset="0"/>
              <a:buAutoNum type="alphaLcParenR"/>
            </a:pPr>
            <a:r>
              <a:rPr lang="pl-PL" altLang="pl-PL" i="1"/>
              <a:t>Metaetyka to dział filozofii, który podejmuje problemy metaetyczne</a:t>
            </a:r>
          </a:p>
          <a:p>
            <a:pPr marL="514350" indent="-514350">
              <a:buFont typeface="Arial" panose="020B0604020202020204" pitchFamily="34" charset="0"/>
              <a:buAutoNum type="alphaLcParenR"/>
            </a:pPr>
            <a:r>
              <a:rPr lang="pl-PL" altLang="pl-PL" i="1"/>
              <a:t>Czas w filozofii Kanta to pojęcie empirycznie realne, lecz transcendentalnie idealne</a:t>
            </a:r>
          </a:p>
          <a:p>
            <a:pPr marL="514350" indent="-514350">
              <a:buFont typeface="Arial" panose="020B0604020202020204" pitchFamily="34" charset="0"/>
              <a:buAutoNum type="alphaLcParenR"/>
            </a:pPr>
            <a:r>
              <a:rPr lang="pl-PL" altLang="pl-PL" i="1"/>
              <a:t>Nazwa ogólna to nazwa, która ma mniej niż 1000 desygnatów</a:t>
            </a:r>
          </a:p>
          <a:p>
            <a:pPr marL="514350" indent="-514350">
              <a:buFont typeface="Arial" panose="020B0604020202020204" pitchFamily="34" charset="0"/>
              <a:buAutoNum type="alphaLcParenR"/>
            </a:pPr>
            <a:r>
              <a:rPr lang="pl-PL" altLang="pl-PL" i="1"/>
              <a:t>Kwadrat to figura geometryczna o czterech bokach</a:t>
            </a:r>
          </a:p>
          <a:p>
            <a:pPr marL="514350" indent="-514350">
              <a:buNone/>
            </a:pPr>
            <a:endParaRPr lang="pl-PL" altLang="pl-PL" i="1"/>
          </a:p>
          <a:p>
            <a:pPr marL="514350" indent="-514350">
              <a:buFont typeface="Arial" panose="020B0604020202020204" pitchFamily="34" charset="0"/>
              <a:buAutoNum type="alphaLcParenR"/>
            </a:pPr>
            <a:endParaRPr lang="pl-PL" altLang="pl-PL" i="1"/>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ytuł 1">
            <a:extLst>
              <a:ext uri="{FF2B5EF4-FFF2-40B4-BE49-F238E27FC236}">
                <a16:creationId xmlns:a16="http://schemas.microsoft.com/office/drawing/2014/main" id="{C1E93F0C-07ED-4153-B360-91BE782F63AE}"/>
              </a:ext>
            </a:extLst>
          </p:cNvPr>
          <p:cNvSpPr>
            <a:spLocks noGrp="1"/>
          </p:cNvSpPr>
          <p:nvPr>
            <p:ph type="title"/>
          </p:nvPr>
        </p:nvSpPr>
        <p:spPr/>
        <p:txBody>
          <a:bodyPr>
            <a:normAutofit/>
          </a:bodyPr>
          <a:lstStyle/>
          <a:p>
            <a:pPr>
              <a:defRPr/>
            </a:pPr>
            <a:r>
              <a:rPr lang="pl-PL"/>
              <a:t>Błędy w definicjach sprawozdawczych - przykłady</a:t>
            </a:r>
          </a:p>
        </p:txBody>
      </p:sp>
      <p:sp>
        <p:nvSpPr>
          <p:cNvPr id="17411" name="Symbol zastępczy zawartości 2">
            <a:extLst>
              <a:ext uri="{FF2B5EF4-FFF2-40B4-BE49-F238E27FC236}">
                <a16:creationId xmlns:a16="http://schemas.microsoft.com/office/drawing/2014/main" id="{8879D330-40DC-4BD7-B718-A6AA4480F91A}"/>
              </a:ext>
            </a:extLst>
          </p:cNvPr>
          <p:cNvSpPr>
            <a:spLocks noGrp="1"/>
          </p:cNvSpPr>
          <p:nvPr>
            <p:ph idx="1"/>
          </p:nvPr>
        </p:nvSpPr>
        <p:spPr/>
        <p:txBody>
          <a:bodyPr/>
          <a:lstStyle/>
          <a:p>
            <a:pPr algn="just" eaLnBrk="1" hangingPunct="1">
              <a:buFont typeface="Arial" panose="020B0604020202020204" pitchFamily="34" charset="0"/>
              <a:buNone/>
            </a:pPr>
            <a:r>
              <a:rPr lang="pl-PL" altLang="pl-PL" i="1"/>
              <a:t>e) Sędzia to osoba uprawniona do wydawania wyroków sądowych. Wyrok sądowy to decyzja sędziego</a:t>
            </a:r>
          </a:p>
          <a:p>
            <a:pPr algn="just" eaLnBrk="1" hangingPunct="1">
              <a:buFont typeface="Arial" panose="020B0604020202020204" pitchFamily="34" charset="0"/>
              <a:buNone/>
            </a:pPr>
            <a:r>
              <a:rPr lang="pl-PL" altLang="pl-PL" i="1"/>
              <a:t>f) Filozofia społeczna to relacja między jednostką a jej społecznym otoczeniem</a:t>
            </a:r>
          </a:p>
          <a:p>
            <a:pPr algn="just" eaLnBrk="1" hangingPunct="1">
              <a:buFont typeface="Arial" panose="020B0604020202020204" pitchFamily="34" charset="0"/>
              <a:buNone/>
            </a:pPr>
            <a:r>
              <a:rPr lang="pl-PL" altLang="pl-PL" i="1"/>
              <a:t>g) Nazwa złożona to nazwa, która składa się z przynajmniej trzech słów</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ytuł 1">
            <a:extLst>
              <a:ext uri="{FF2B5EF4-FFF2-40B4-BE49-F238E27FC236}">
                <a16:creationId xmlns:a16="http://schemas.microsoft.com/office/drawing/2014/main" id="{E5EF8E1A-DC41-45F6-B099-226CDBCBE9BA}"/>
              </a:ext>
            </a:extLst>
          </p:cNvPr>
          <p:cNvSpPr>
            <a:spLocks noGrp="1"/>
          </p:cNvSpPr>
          <p:nvPr>
            <p:ph type="title"/>
          </p:nvPr>
        </p:nvSpPr>
        <p:spPr/>
        <p:txBody>
          <a:bodyPr>
            <a:normAutofit/>
          </a:bodyPr>
          <a:lstStyle/>
          <a:p>
            <a:pPr>
              <a:defRPr/>
            </a:pPr>
            <a:r>
              <a:rPr lang="pl-PL"/>
              <a:t>Błędy w definicjach projektujących</a:t>
            </a:r>
          </a:p>
        </p:txBody>
      </p:sp>
      <p:sp>
        <p:nvSpPr>
          <p:cNvPr id="18435" name="Symbol zastępczy zawartości 2">
            <a:extLst>
              <a:ext uri="{FF2B5EF4-FFF2-40B4-BE49-F238E27FC236}">
                <a16:creationId xmlns:a16="http://schemas.microsoft.com/office/drawing/2014/main" id="{F57C6402-D539-4495-A10F-1A2DC673F1F0}"/>
              </a:ext>
            </a:extLst>
          </p:cNvPr>
          <p:cNvSpPr>
            <a:spLocks noGrp="1"/>
          </p:cNvSpPr>
          <p:nvPr>
            <p:ph idx="1"/>
          </p:nvPr>
        </p:nvSpPr>
        <p:spPr/>
        <p:txBody>
          <a:bodyPr/>
          <a:lstStyle/>
          <a:p>
            <a:pPr algn="just" eaLnBrk="1" hangingPunct="1"/>
            <a:r>
              <a:rPr lang="pl-PL" altLang="pl-PL"/>
              <a:t>Nieskuteczność definicji regulującej -  niepowodzenie w usunięciu wątpliwości</a:t>
            </a:r>
          </a:p>
          <a:p>
            <a:pPr algn="just" eaLnBrk="1" hangingPunct="1"/>
            <a:r>
              <a:rPr lang="pl-PL" altLang="pl-PL"/>
              <a:t>Bezpłodność poznawcza definicji konstrukcyjnych</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ytuł 1">
            <a:extLst>
              <a:ext uri="{FF2B5EF4-FFF2-40B4-BE49-F238E27FC236}">
                <a16:creationId xmlns:a16="http://schemas.microsoft.com/office/drawing/2014/main" id="{C59EFD10-BA78-427F-8B1C-9125823F6F21}"/>
              </a:ext>
            </a:extLst>
          </p:cNvPr>
          <p:cNvSpPr>
            <a:spLocks noGrp="1"/>
          </p:cNvSpPr>
          <p:nvPr>
            <p:ph type="title"/>
          </p:nvPr>
        </p:nvSpPr>
        <p:spPr/>
        <p:txBody>
          <a:bodyPr>
            <a:normAutofit/>
          </a:bodyPr>
          <a:lstStyle/>
          <a:p>
            <a:pPr>
              <a:defRPr/>
            </a:pPr>
            <a:r>
              <a:rPr lang="pl-PL"/>
              <a:t>Błędy w definicjach projektujących - przykłady</a:t>
            </a:r>
          </a:p>
        </p:txBody>
      </p:sp>
      <p:sp>
        <p:nvSpPr>
          <p:cNvPr id="19459" name="Symbol zastępczy zawartości 2">
            <a:extLst>
              <a:ext uri="{FF2B5EF4-FFF2-40B4-BE49-F238E27FC236}">
                <a16:creationId xmlns:a16="http://schemas.microsoft.com/office/drawing/2014/main" id="{E2D109C8-907A-4C32-AB51-91DA67DB8001}"/>
              </a:ext>
            </a:extLst>
          </p:cNvPr>
          <p:cNvSpPr>
            <a:spLocks noGrp="1"/>
          </p:cNvSpPr>
          <p:nvPr>
            <p:ph idx="1"/>
          </p:nvPr>
        </p:nvSpPr>
        <p:spPr/>
        <p:txBody>
          <a:bodyPr/>
          <a:lstStyle/>
          <a:p>
            <a:pPr marL="514350" indent="-514350">
              <a:buFont typeface="Arial" panose="020B0604020202020204" pitchFamily="34" charset="0"/>
              <a:buAutoNum type="alphaLcParenR"/>
            </a:pPr>
            <a:r>
              <a:rPr lang="pl-PL" altLang="pl-PL" i="1"/>
              <a:t>Wojna sprawiedliwa to wojna prowadzona w słusznej sprawie</a:t>
            </a:r>
          </a:p>
          <a:p>
            <a:pPr marL="514350" indent="-514350">
              <a:buFont typeface="Arial" panose="020B0604020202020204" pitchFamily="34" charset="0"/>
              <a:buAutoNum type="alphaLcParenR"/>
            </a:pPr>
            <a:r>
              <a:rPr lang="pl-PL" altLang="pl-PL" i="1"/>
              <a:t>Ciężka paczka to paczka, której nie może unieść listonosz</a:t>
            </a:r>
          </a:p>
          <a:p>
            <a:pPr marL="514350" indent="-514350">
              <a:buFont typeface="Arial" panose="020B0604020202020204" pitchFamily="34" charset="0"/>
              <a:buAutoNum type="alphaLcParenR"/>
            </a:pPr>
            <a:r>
              <a:rPr lang="pl-PL" altLang="pl-PL" i="1"/>
              <a:t>Ciężka paczka to paczka, która waży więcej niż  8 kilogramów</a:t>
            </a:r>
          </a:p>
          <a:p>
            <a:pPr marL="514350" indent="-514350">
              <a:buFont typeface="Arial" panose="020B0604020202020204" pitchFamily="34" charset="0"/>
              <a:buAutoNum type="alphaLcParenR"/>
            </a:pPr>
            <a:r>
              <a:rPr lang="pl-PL" altLang="pl-PL" i="1"/>
              <a:t>Słowo „stół” będzie oznaczało w dalszej części mojego wywodu krzesło</a:t>
            </a:r>
          </a:p>
          <a:p>
            <a:pPr marL="514350" indent="-514350">
              <a:buNone/>
            </a:pPr>
            <a:endParaRPr lang="pl-PL" altLang="pl-PL" i="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E3894C35-0463-4F9B-8F50-7B9A12D95A24}"/>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baculum</a:t>
            </a:r>
            <a:endParaRPr lang="pl-PL" i="1"/>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B6F4258-0CFA-4605-A9C0-1D22CC03CA1F}"/>
              </a:ext>
            </a:extLst>
          </p:cNvPr>
          <p:cNvSpPr>
            <a:spLocks noGrp="1"/>
          </p:cNvSpPr>
          <p:nvPr>
            <p:ph idx="1"/>
          </p:nvPr>
        </p:nvSpPr>
        <p:spPr>
          <a:xfrm>
            <a:off x="4999330" y="804333"/>
            <a:ext cx="6257721" cy="5249334"/>
          </a:xfrm>
        </p:spPr>
        <p:txBody>
          <a:bodyPr anchor="ctr">
            <a:normAutofit/>
          </a:bodyPr>
          <a:lstStyle/>
          <a:p>
            <a:pPr algn="just"/>
            <a:r>
              <a:rPr lang="pl-PL" dirty="0"/>
              <a:t>Wyrażona </a:t>
            </a:r>
            <a:r>
              <a:rPr lang="pl-PL" i="1" dirty="0"/>
              <a:t>explicite</a:t>
            </a:r>
            <a:r>
              <a:rPr lang="pl-PL" dirty="0"/>
              <a:t> lub </a:t>
            </a:r>
            <a:r>
              <a:rPr lang="pl-PL" i="1" dirty="0"/>
              <a:t>implicite</a:t>
            </a:r>
            <a:r>
              <a:rPr lang="pl-PL" dirty="0"/>
              <a:t> groźba szeroko ujmowanej (fizyczna, instytucjonalna) przemocy.</a:t>
            </a:r>
          </a:p>
          <a:p>
            <a:endParaRPr lang="pl-PL" dirty="0"/>
          </a:p>
          <a:p>
            <a:pPr algn="just"/>
            <a:r>
              <a:rPr lang="pl-PL" altLang="pl-PL" i="1" dirty="0"/>
              <a:t>Otóż tak stoi Stary; i stoi </a:t>
            </a:r>
            <a:r>
              <a:rPr lang="pl-PL" altLang="pl-PL" i="1" dirty="0" err="1"/>
              <a:t>Gonzalo</a:t>
            </a:r>
            <a:r>
              <a:rPr lang="pl-PL" altLang="pl-PL" i="1" dirty="0"/>
              <a:t>. Ten, pomimo zniewieściałości swojej, dosyć okazałym był mężczyzną; ale gdy tak Biciem zaleciało, zmiękł bardzo. </a:t>
            </a:r>
          </a:p>
          <a:p>
            <a:r>
              <a:rPr lang="pl-PL" i="1" dirty="0"/>
              <a:t>                                            </a:t>
            </a:r>
            <a:r>
              <a:rPr lang="pl-PL" sz="1600" dirty="0"/>
              <a:t>W. Gombrowicz  </a:t>
            </a:r>
            <a:r>
              <a:rPr lang="pl-PL" sz="1600" i="1" dirty="0"/>
              <a:t>Trans-Atlantyk</a:t>
            </a:r>
          </a:p>
        </p:txBody>
      </p:sp>
    </p:spTree>
    <p:extLst>
      <p:ext uri="{BB962C8B-B14F-4D97-AF65-F5344CB8AC3E}">
        <p14:creationId xmlns:p14="http://schemas.microsoft.com/office/powerpoint/2010/main" val="303019197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ytuł 1">
            <a:extLst>
              <a:ext uri="{FF2B5EF4-FFF2-40B4-BE49-F238E27FC236}">
                <a16:creationId xmlns:a16="http://schemas.microsoft.com/office/drawing/2014/main" id="{2E625B28-C8FF-4C49-85B5-F8EFF67C5B69}"/>
              </a:ext>
            </a:extLst>
          </p:cNvPr>
          <p:cNvSpPr>
            <a:spLocks noGrp="1"/>
          </p:cNvSpPr>
          <p:nvPr>
            <p:ph type="title"/>
          </p:nvPr>
        </p:nvSpPr>
        <p:spPr/>
        <p:txBody>
          <a:bodyPr>
            <a:normAutofit/>
          </a:bodyPr>
          <a:lstStyle/>
          <a:p>
            <a:pPr>
              <a:defRPr/>
            </a:pPr>
            <a:r>
              <a:rPr lang="pl-PL"/>
              <a:t>Błędy w definicjach projektujących - przykłady</a:t>
            </a:r>
          </a:p>
        </p:txBody>
      </p:sp>
      <p:sp>
        <p:nvSpPr>
          <p:cNvPr id="20483" name="Symbol zastępczy zawartości 2">
            <a:extLst>
              <a:ext uri="{FF2B5EF4-FFF2-40B4-BE49-F238E27FC236}">
                <a16:creationId xmlns:a16="http://schemas.microsoft.com/office/drawing/2014/main" id="{3A86CEB0-1B4C-4081-BD3E-649B2815BF86}"/>
              </a:ext>
            </a:extLst>
          </p:cNvPr>
          <p:cNvSpPr>
            <a:spLocks noGrp="1"/>
          </p:cNvSpPr>
          <p:nvPr>
            <p:ph idx="1"/>
          </p:nvPr>
        </p:nvSpPr>
        <p:spPr/>
        <p:txBody>
          <a:bodyPr/>
          <a:lstStyle/>
          <a:p>
            <a:pPr eaLnBrk="1" hangingPunct="1">
              <a:buFont typeface="Arial" panose="020B0604020202020204" pitchFamily="34" charset="0"/>
              <a:buNone/>
            </a:pPr>
            <a:r>
              <a:rPr lang="pl-PL" altLang="pl-PL" i="1"/>
              <a:t>e) Alienacja to ujarzmienie człowieka przez jego własne wytwory materialne i duchowe, które zaczynają mu się jawić jako złowrogie, obce i niekontrolowane siły</a:t>
            </a:r>
          </a:p>
          <a:p>
            <a:pPr eaLnBrk="1" hangingPunct="1">
              <a:buFont typeface="Arial" panose="020B0604020202020204" pitchFamily="34" charset="0"/>
              <a:buNone/>
            </a:pPr>
            <a:r>
              <a:rPr lang="pl-PL" altLang="pl-PL" i="1"/>
              <a:t>f) Przez wyrażenie „duże miasto” będę rozumiał miasto, które ma bardzo licznych mieszkańców</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ytuł 1">
            <a:extLst>
              <a:ext uri="{FF2B5EF4-FFF2-40B4-BE49-F238E27FC236}">
                <a16:creationId xmlns:a16="http://schemas.microsoft.com/office/drawing/2014/main" id="{9432CAB2-0C95-480E-87E0-9AB60DDE165D}"/>
              </a:ext>
            </a:extLst>
          </p:cNvPr>
          <p:cNvSpPr>
            <a:spLocks noGrp="1"/>
          </p:cNvSpPr>
          <p:nvPr>
            <p:ph type="title"/>
          </p:nvPr>
        </p:nvSpPr>
        <p:spPr/>
        <p:txBody>
          <a:bodyPr/>
          <a:lstStyle/>
          <a:p>
            <a:pPr eaLnBrk="1" hangingPunct="1"/>
            <a:r>
              <a:rPr lang="pl-PL" altLang="pl-PL"/>
              <a:t>Pseudodefinicje</a:t>
            </a:r>
          </a:p>
        </p:txBody>
      </p:sp>
      <p:sp>
        <p:nvSpPr>
          <p:cNvPr id="21507" name="Symbol zastępczy zawartości 2">
            <a:extLst>
              <a:ext uri="{FF2B5EF4-FFF2-40B4-BE49-F238E27FC236}">
                <a16:creationId xmlns:a16="http://schemas.microsoft.com/office/drawing/2014/main" id="{046844BA-5911-4F51-AE92-354692690E05}"/>
              </a:ext>
            </a:extLst>
          </p:cNvPr>
          <p:cNvSpPr>
            <a:spLocks noGrp="1"/>
          </p:cNvSpPr>
          <p:nvPr>
            <p:ph idx="1"/>
          </p:nvPr>
        </p:nvSpPr>
        <p:spPr/>
        <p:txBody>
          <a:bodyPr/>
          <a:lstStyle/>
          <a:p>
            <a:pPr eaLnBrk="1" hangingPunct="1"/>
            <a:r>
              <a:rPr lang="pl-PL" altLang="pl-PL"/>
              <a:t>Definicja perswazyjna</a:t>
            </a:r>
          </a:p>
          <a:p>
            <a:pPr eaLnBrk="1" hangingPunct="1"/>
            <a:r>
              <a:rPr lang="pl-PL" altLang="pl-PL"/>
              <a:t>Definicja ostensywna (deiktyczna)</a:t>
            </a:r>
          </a:p>
          <a:p>
            <a:pPr eaLnBrk="1" hangingPunct="1"/>
            <a:r>
              <a:rPr lang="pl-PL" altLang="pl-PL"/>
              <a:t>Definicja cząstkowa</a:t>
            </a:r>
          </a:p>
          <a:p>
            <a:pPr eaLnBrk="1" hangingPunct="1"/>
            <a:r>
              <a:rPr lang="pl-PL" altLang="pl-PL"/>
              <a:t>Definicja metaforyczna</a:t>
            </a:r>
          </a:p>
          <a:p>
            <a:pPr eaLnBrk="1" hangingPunct="1"/>
            <a:endParaRPr lang="pl-PL" altLang="pl-PL"/>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ytuł 1">
            <a:extLst>
              <a:ext uri="{FF2B5EF4-FFF2-40B4-BE49-F238E27FC236}">
                <a16:creationId xmlns:a16="http://schemas.microsoft.com/office/drawing/2014/main" id="{657E74FA-15B4-4970-8B6C-68F51C4D795D}"/>
              </a:ext>
            </a:extLst>
          </p:cNvPr>
          <p:cNvSpPr>
            <a:spLocks noGrp="1"/>
          </p:cNvSpPr>
          <p:nvPr>
            <p:ph type="title"/>
          </p:nvPr>
        </p:nvSpPr>
        <p:spPr/>
        <p:txBody>
          <a:bodyPr/>
          <a:lstStyle/>
          <a:p>
            <a:pPr eaLnBrk="1" hangingPunct="1"/>
            <a:r>
              <a:rPr lang="pl-PL" altLang="pl-PL"/>
              <a:t>Definicje w prawie - status</a:t>
            </a:r>
          </a:p>
        </p:txBody>
      </p:sp>
      <p:sp>
        <p:nvSpPr>
          <p:cNvPr id="22531" name="Symbol zastępczy zawartości 2">
            <a:extLst>
              <a:ext uri="{FF2B5EF4-FFF2-40B4-BE49-F238E27FC236}">
                <a16:creationId xmlns:a16="http://schemas.microsoft.com/office/drawing/2014/main" id="{24802537-C48E-4742-9E2E-BB7EF743ACCF}"/>
              </a:ext>
            </a:extLst>
          </p:cNvPr>
          <p:cNvSpPr>
            <a:spLocks noGrp="1"/>
          </p:cNvSpPr>
          <p:nvPr>
            <p:ph idx="1"/>
          </p:nvPr>
        </p:nvSpPr>
        <p:spPr/>
        <p:txBody>
          <a:bodyPr/>
          <a:lstStyle/>
          <a:p>
            <a:pPr eaLnBrk="1" hangingPunct="1">
              <a:buFont typeface="Arial" panose="020B0604020202020204" pitchFamily="34" charset="0"/>
              <a:buNone/>
            </a:pPr>
            <a:endParaRPr lang="pl-PL" altLang="pl-PL"/>
          </a:p>
          <a:p>
            <a:pPr eaLnBrk="1" hangingPunct="1">
              <a:buFont typeface="Arial" panose="020B0604020202020204" pitchFamily="34" charset="0"/>
              <a:buNone/>
            </a:pPr>
            <a:r>
              <a:rPr lang="pl-PL" altLang="pl-PL"/>
              <a:t>     - definicje nominalne</a:t>
            </a:r>
          </a:p>
          <a:p>
            <a:pPr eaLnBrk="1" hangingPunct="1">
              <a:buFont typeface="Arial" panose="020B0604020202020204" pitchFamily="34" charset="0"/>
              <a:buNone/>
            </a:pPr>
            <a:r>
              <a:rPr lang="pl-PL" altLang="pl-PL"/>
              <a:t>     - definicje projektujące</a:t>
            </a:r>
          </a:p>
          <a:p>
            <a:pPr eaLnBrk="1" hangingPunct="1">
              <a:buFont typeface="Arial" panose="020B0604020202020204" pitchFamily="34" charset="0"/>
              <a:buNone/>
            </a:pPr>
            <a:endParaRPr lang="pl-PL" altLang="pl-PL"/>
          </a:p>
          <a:p>
            <a:pPr eaLnBrk="1" hangingPunct="1">
              <a:buFont typeface="Arial" panose="020B0604020202020204" pitchFamily="34" charset="0"/>
              <a:buNone/>
            </a:pPr>
            <a:endParaRPr lang="pl-PL" altLang="pl-PL"/>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ytuł 1">
            <a:extLst>
              <a:ext uri="{FF2B5EF4-FFF2-40B4-BE49-F238E27FC236}">
                <a16:creationId xmlns:a16="http://schemas.microsoft.com/office/drawing/2014/main" id="{92C8934E-9830-4F67-A651-CC37B6788720}"/>
              </a:ext>
            </a:extLst>
          </p:cNvPr>
          <p:cNvSpPr>
            <a:spLocks noGrp="1"/>
          </p:cNvSpPr>
          <p:nvPr>
            <p:ph type="title"/>
          </p:nvPr>
        </p:nvSpPr>
        <p:spPr/>
        <p:txBody>
          <a:bodyPr/>
          <a:lstStyle/>
          <a:p>
            <a:pPr eaLnBrk="1" hangingPunct="1"/>
            <a:r>
              <a:rPr lang="pl-PL" altLang="pl-PL"/>
              <a:t>Definicje w prawie</a:t>
            </a:r>
          </a:p>
        </p:txBody>
      </p:sp>
      <p:sp>
        <p:nvSpPr>
          <p:cNvPr id="24579" name="Symbol zastępczy zawartości 2">
            <a:extLst>
              <a:ext uri="{FF2B5EF4-FFF2-40B4-BE49-F238E27FC236}">
                <a16:creationId xmlns:a16="http://schemas.microsoft.com/office/drawing/2014/main" id="{5F3FC0DC-6483-47AC-AEFC-E07A0AEA4621}"/>
              </a:ext>
            </a:extLst>
          </p:cNvPr>
          <p:cNvSpPr>
            <a:spLocks noGrp="1"/>
          </p:cNvSpPr>
          <p:nvPr>
            <p:ph idx="1"/>
          </p:nvPr>
        </p:nvSpPr>
        <p:spPr/>
        <p:txBody>
          <a:bodyPr/>
          <a:lstStyle/>
          <a:p>
            <a:pPr eaLnBrk="1" hangingPunct="1"/>
            <a:r>
              <a:rPr lang="pl-PL" altLang="pl-PL"/>
              <a:t>Sposób konstruowania:</a:t>
            </a:r>
          </a:p>
          <a:p>
            <a:pPr eaLnBrk="1" hangingPunct="1">
              <a:buFont typeface="Arial" panose="020B0604020202020204" pitchFamily="34" charset="0"/>
              <a:buNone/>
            </a:pPr>
            <a:r>
              <a:rPr lang="pl-PL" altLang="pl-PL"/>
              <a:t> - równościowa treściowa</a:t>
            </a:r>
          </a:p>
          <a:p>
            <a:pPr eaLnBrk="1" hangingPunct="1">
              <a:buFont typeface="Arial" panose="020B0604020202020204" pitchFamily="34" charset="0"/>
              <a:buNone/>
            </a:pPr>
            <a:r>
              <a:rPr lang="pl-PL" altLang="pl-PL"/>
              <a:t>- równościowa zakresowa</a:t>
            </a:r>
          </a:p>
          <a:p>
            <a:pPr eaLnBrk="1" hangingPunct="1">
              <a:buFont typeface="Arial" panose="020B0604020202020204" pitchFamily="34" charset="0"/>
              <a:buNone/>
            </a:pPr>
            <a:r>
              <a:rPr lang="pl-PL" altLang="pl-PL"/>
              <a:t>-  nierównościowa</a:t>
            </a:r>
          </a:p>
          <a:p>
            <a:pPr eaLnBrk="1" hangingPunct="1">
              <a:buFontTx/>
              <a:buChar char="-"/>
            </a:pPr>
            <a:endParaRPr lang="pl-PL" altLang="pl-PL"/>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ytuł 1">
            <a:extLst>
              <a:ext uri="{FF2B5EF4-FFF2-40B4-BE49-F238E27FC236}">
                <a16:creationId xmlns:a16="http://schemas.microsoft.com/office/drawing/2014/main" id="{D12105EA-A395-4B8E-9AD7-BFD95A2EA197}"/>
              </a:ext>
            </a:extLst>
          </p:cNvPr>
          <p:cNvSpPr>
            <a:spLocks noGrp="1"/>
          </p:cNvSpPr>
          <p:nvPr>
            <p:ph type="title"/>
          </p:nvPr>
        </p:nvSpPr>
        <p:spPr/>
        <p:txBody>
          <a:bodyPr/>
          <a:lstStyle/>
          <a:p>
            <a:pPr eaLnBrk="1" hangingPunct="1"/>
            <a:r>
              <a:rPr lang="pl-PL" altLang="pl-PL"/>
              <a:t>Definicje w prawie</a:t>
            </a:r>
          </a:p>
        </p:txBody>
      </p:sp>
      <p:sp>
        <p:nvSpPr>
          <p:cNvPr id="25603" name="Symbol zastępczy zawartości 2">
            <a:extLst>
              <a:ext uri="{FF2B5EF4-FFF2-40B4-BE49-F238E27FC236}">
                <a16:creationId xmlns:a16="http://schemas.microsoft.com/office/drawing/2014/main" id="{89B7A0A9-993F-4F30-A8E3-38F633ACE1E5}"/>
              </a:ext>
            </a:extLst>
          </p:cNvPr>
          <p:cNvSpPr>
            <a:spLocks noGrp="1"/>
          </p:cNvSpPr>
          <p:nvPr>
            <p:ph idx="1"/>
          </p:nvPr>
        </p:nvSpPr>
        <p:spPr/>
        <p:txBody>
          <a:bodyPr/>
          <a:lstStyle/>
          <a:p>
            <a:pPr eaLnBrk="1" hangingPunct="1"/>
            <a:r>
              <a:rPr lang="pl-PL" altLang="pl-PL"/>
              <a:t>Przykład definicji równościowej treściowej</a:t>
            </a:r>
          </a:p>
          <a:p>
            <a:pPr eaLnBrk="1" hangingPunct="1">
              <a:buFont typeface="Arial" panose="020B0604020202020204" pitchFamily="34" charset="0"/>
              <a:buNone/>
            </a:pPr>
            <a:r>
              <a:rPr lang="pl-PL" altLang="pl-PL"/>
              <a:t>    </a:t>
            </a:r>
          </a:p>
          <a:p>
            <a:pPr eaLnBrk="1" hangingPunct="1">
              <a:buFont typeface="Arial" panose="020B0604020202020204" pitchFamily="34" charset="0"/>
              <a:buNone/>
            </a:pPr>
            <a:r>
              <a:rPr lang="pl-PL" altLang="pl-PL"/>
              <a:t>    art. 115 § 10 kk: </a:t>
            </a:r>
            <a:r>
              <a:rPr lang="pl-PL" altLang="pl-PL" i="1"/>
              <a:t>„Młodocianym jest sprawca, który w chwili popełnienia czynu zabronionego nie ukończył 21 lat i w czasie orzekania w pierwszej instancji 24 lat.</a:t>
            </a:r>
            <a:r>
              <a:rPr lang="pl-PL" altLang="pl-PL"/>
              <a:t>”</a:t>
            </a:r>
          </a:p>
          <a:p>
            <a:pPr eaLnBrk="1" hangingPunct="1"/>
            <a:endParaRPr lang="pl-PL" altLang="pl-PL"/>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ytuł 1">
            <a:extLst>
              <a:ext uri="{FF2B5EF4-FFF2-40B4-BE49-F238E27FC236}">
                <a16:creationId xmlns:a16="http://schemas.microsoft.com/office/drawing/2014/main" id="{3F1B5408-0F2E-4CAD-8973-C0CFB6263FAA}"/>
              </a:ext>
            </a:extLst>
          </p:cNvPr>
          <p:cNvSpPr>
            <a:spLocks noGrp="1"/>
          </p:cNvSpPr>
          <p:nvPr>
            <p:ph type="title"/>
          </p:nvPr>
        </p:nvSpPr>
        <p:spPr/>
        <p:txBody>
          <a:bodyPr/>
          <a:lstStyle/>
          <a:p>
            <a:pPr eaLnBrk="1" hangingPunct="1"/>
            <a:r>
              <a:rPr lang="pl-PL" altLang="pl-PL"/>
              <a:t>Definicje w prawie</a:t>
            </a:r>
          </a:p>
        </p:txBody>
      </p:sp>
      <p:sp>
        <p:nvSpPr>
          <p:cNvPr id="26627" name="Symbol zastępczy zawartości 2">
            <a:extLst>
              <a:ext uri="{FF2B5EF4-FFF2-40B4-BE49-F238E27FC236}">
                <a16:creationId xmlns:a16="http://schemas.microsoft.com/office/drawing/2014/main" id="{DCDF4445-A5B7-4345-B057-FE76F13AD036}"/>
              </a:ext>
            </a:extLst>
          </p:cNvPr>
          <p:cNvSpPr>
            <a:spLocks noGrp="1"/>
          </p:cNvSpPr>
          <p:nvPr>
            <p:ph idx="1"/>
          </p:nvPr>
        </p:nvSpPr>
        <p:spPr/>
        <p:txBody>
          <a:bodyPr/>
          <a:lstStyle/>
          <a:p>
            <a:pPr eaLnBrk="1" hangingPunct="1"/>
            <a:r>
              <a:rPr lang="pl-PL" altLang="pl-PL"/>
              <a:t>Przykład definicji równościowej zakresowej</a:t>
            </a:r>
          </a:p>
          <a:p>
            <a:pPr eaLnBrk="1" hangingPunct="1">
              <a:buFont typeface="Arial" panose="020B0604020202020204" pitchFamily="34" charset="0"/>
              <a:buNone/>
            </a:pPr>
            <a:r>
              <a:rPr lang="pl-PL" altLang="pl-PL"/>
              <a:t>    art. 115 § 11 kk: „</a:t>
            </a:r>
            <a:r>
              <a:rPr lang="pl-PL" altLang="pl-PL" i="1"/>
              <a:t>Osobą najbliższą jest małżonek, wstępny, zstępny, rodzeństwo, powinowaty w tej samej linii lub stopniu, osoba pozostająca w stosunku przysposobienia oraz jej małżonek, a także osoba pozostająca we wspólnym pożyciu”</a:t>
            </a:r>
            <a:endParaRPr lang="pl-PL" altLang="pl-PL"/>
          </a:p>
          <a:p>
            <a:pPr eaLnBrk="1" hangingPunct="1"/>
            <a:endParaRPr lang="pl-PL" altLang="pl-PL"/>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ytuł 1">
            <a:extLst>
              <a:ext uri="{FF2B5EF4-FFF2-40B4-BE49-F238E27FC236}">
                <a16:creationId xmlns:a16="http://schemas.microsoft.com/office/drawing/2014/main" id="{C070BF5D-4286-401D-9354-29D0F14EA10A}"/>
              </a:ext>
            </a:extLst>
          </p:cNvPr>
          <p:cNvSpPr>
            <a:spLocks noGrp="1"/>
          </p:cNvSpPr>
          <p:nvPr>
            <p:ph type="title"/>
          </p:nvPr>
        </p:nvSpPr>
        <p:spPr/>
        <p:txBody>
          <a:bodyPr/>
          <a:lstStyle/>
          <a:p>
            <a:pPr eaLnBrk="1" hangingPunct="1"/>
            <a:r>
              <a:rPr lang="pl-PL" altLang="pl-PL"/>
              <a:t>Definicje w prawie</a:t>
            </a:r>
          </a:p>
        </p:txBody>
      </p:sp>
      <p:sp>
        <p:nvSpPr>
          <p:cNvPr id="27651" name="Symbol zastępczy zawartości 2">
            <a:extLst>
              <a:ext uri="{FF2B5EF4-FFF2-40B4-BE49-F238E27FC236}">
                <a16:creationId xmlns:a16="http://schemas.microsoft.com/office/drawing/2014/main" id="{01651B27-D8A7-4F2C-9226-ED772BDD84DF}"/>
              </a:ext>
            </a:extLst>
          </p:cNvPr>
          <p:cNvSpPr>
            <a:spLocks noGrp="1"/>
          </p:cNvSpPr>
          <p:nvPr>
            <p:ph idx="1"/>
          </p:nvPr>
        </p:nvSpPr>
        <p:spPr/>
        <p:txBody>
          <a:bodyPr/>
          <a:lstStyle/>
          <a:p>
            <a:pPr eaLnBrk="1" hangingPunct="1"/>
            <a:r>
              <a:rPr lang="pl-PL" altLang="pl-PL"/>
              <a:t>Przykład definicji nierównościowej</a:t>
            </a:r>
          </a:p>
          <a:p>
            <a:pPr eaLnBrk="1" hangingPunct="1">
              <a:buFont typeface="Arial" panose="020B0604020202020204" pitchFamily="34" charset="0"/>
              <a:buNone/>
            </a:pPr>
            <a:r>
              <a:rPr lang="pl-PL" altLang="pl-PL"/>
              <a:t>    art. 725 kc: „</a:t>
            </a:r>
            <a:r>
              <a:rPr lang="pl-PL" altLang="pl-PL" i="1"/>
              <a:t>Przez umowę rachunku bankowego bank zobowiązuje się względem posiadacza rachunku, na czas oznaczony lub nie oznaczony, do przechowywania jego środków pieniężnych oraz do przeprowadzania na jego zlecenie rozliczeń pieniężnych</a:t>
            </a:r>
            <a:r>
              <a:rPr lang="pl-PL" altLang="pl-PL"/>
              <a:t>”</a:t>
            </a:r>
            <a:r>
              <a:rPr lang="pl-PL" altLang="pl-PL" i="1"/>
              <a:t> </a:t>
            </a:r>
            <a:endParaRPr lang="pl-PL" altLang="pl-PL"/>
          </a:p>
          <a:p>
            <a:pPr eaLnBrk="1" hangingPunct="1">
              <a:buFont typeface="Arial" panose="020B0604020202020204" pitchFamily="34" charset="0"/>
              <a:buNone/>
            </a:pPr>
            <a:endParaRPr lang="pl-PL" altLang="pl-PL"/>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ytuł 1">
            <a:extLst>
              <a:ext uri="{FF2B5EF4-FFF2-40B4-BE49-F238E27FC236}">
                <a16:creationId xmlns:a16="http://schemas.microsoft.com/office/drawing/2014/main" id="{D1260FC5-8958-4DAC-B649-6E57B326D28A}"/>
              </a:ext>
            </a:extLst>
          </p:cNvPr>
          <p:cNvSpPr>
            <a:spLocks noGrp="1"/>
          </p:cNvSpPr>
          <p:nvPr>
            <p:ph type="title"/>
          </p:nvPr>
        </p:nvSpPr>
        <p:spPr/>
        <p:txBody>
          <a:bodyPr/>
          <a:lstStyle/>
          <a:p>
            <a:pPr eaLnBrk="1" hangingPunct="1"/>
            <a:r>
              <a:rPr lang="pl-PL" altLang="pl-PL"/>
              <a:t>Definicje w prawie</a:t>
            </a:r>
          </a:p>
        </p:txBody>
      </p:sp>
      <p:sp>
        <p:nvSpPr>
          <p:cNvPr id="3" name="Symbol zastępczy zawartości 2">
            <a:extLst>
              <a:ext uri="{FF2B5EF4-FFF2-40B4-BE49-F238E27FC236}">
                <a16:creationId xmlns:a16="http://schemas.microsoft.com/office/drawing/2014/main" id="{5F927D62-CAEC-4CCF-883B-E7BC9303349C}"/>
              </a:ext>
            </a:extLst>
          </p:cNvPr>
          <p:cNvSpPr>
            <a:spLocks noGrp="1"/>
          </p:cNvSpPr>
          <p:nvPr>
            <p:ph idx="1"/>
          </p:nvPr>
        </p:nvSpPr>
        <p:spPr/>
        <p:txBody>
          <a:bodyPr rtlCol="0">
            <a:normAutofit/>
          </a:bodyPr>
          <a:lstStyle/>
          <a:p>
            <a:pPr marL="420624" indent="-384048">
              <a:spcAft>
                <a:spcPts val="0"/>
              </a:spcAft>
              <a:buFont typeface="Arial" pitchFamily="34" charset="0"/>
              <a:buChar char="•"/>
              <a:defRPr/>
            </a:pPr>
            <a:r>
              <a:rPr lang="pl-PL" dirty="0"/>
              <a:t>Sposób wprowadzenia definicji legalnej:</a:t>
            </a:r>
          </a:p>
          <a:p>
            <a:pPr marL="420624" indent="-384048">
              <a:spcAft>
                <a:spcPts val="0"/>
              </a:spcAft>
              <a:buNone/>
              <a:defRPr/>
            </a:pPr>
            <a:r>
              <a:rPr lang="pl-PL" dirty="0"/>
              <a:t>   - słowniczek</a:t>
            </a:r>
          </a:p>
          <a:p>
            <a:pPr marL="420624" indent="-384048">
              <a:spcAft>
                <a:spcPts val="0"/>
              </a:spcAft>
              <a:buNone/>
              <a:defRPr/>
            </a:pPr>
            <a:r>
              <a:rPr lang="pl-PL" dirty="0"/>
              <a:t>   - osobny przepis</a:t>
            </a:r>
          </a:p>
          <a:p>
            <a:pPr marL="420624" indent="-384048">
              <a:spcAft>
                <a:spcPts val="0"/>
              </a:spcAft>
              <a:buNone/>
              <a:defRPr/>
            </a:pPr>
            <a:r>
              <a:rPr lang="pl-PL" dirty="0"/>
              <a:t>   - definicja nawiasowa </a:t>
            </a:r>
          </a:p>
          <a:p>
            <a:pPr marL="420624" indent="-384048">
              <a:spcAft>
                <a:spcPts val="0"/>
              </a:spcAft>
              <a:buNone/>
              <a:defRPr/>
            </a:pPr>
            <a:endParaRPr lang="pl-PL" dirty="0"/>
          </a:p>
          <a:p>
            <a:pPr marL="420624" indent="-384048">
              <a:spcAft>
                <a:spcPts val="0"/>
              </a:spcAft>
              <a:buNone/>
              <a:defRPr/>
            </a:pPr>
            <a:r>
              <a:rPr lang="pl-PL" dirty="0"/>
              <a:t>     art. 66 § 1 kc: „</a:t>
            </a:r>
            <a:r>
              <a:rPr lang="pl-PL" i="1" dirty="0"/>
              <a:t>Kto oświadczył drugiej stronie wolę zawarcia umowy, określając w oświadczeniu jej istotne postanowienia (oferta), i oznaczył termin, w ciągu którego będzie oczekiwać odpowiedzi, ten jest ofertą związany aż do upływu oznaczonego terminu.</a:t>
            </a:r>
            <a:r>
              <a:rPr lang="pl-PL" dirty="0"/>
              <a:t>”</a:t>
            </a:r>
          </a:p>
          <a:p>
            <a:pPr marL="420624" indent="-384048">
              <a:spcAft>
                <a:spcPts val="0"/>
              </a:spcAft>
              <a:buNone/>
              <a:defRPr/>
            </a:pPr>
            <a:r>
              <a:rPr lang="pl-PL" dirty="0"/>
              <a:t> </a:t>
            </a:r>
          </a:p>
          <a:p>
            <a:pPr marL="420624" indent="-384048">
              <a:spcAft>
                <a:spcPts val="0"/>
              </a:spcAft>
              <a:buNone/>
              <a:defRPr/>
            </a:pPr>
            <a:endParaRPr lang="pl-PL"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B5A022A-8B02-4129-B251-E810E353F6D6}"/>
              </a:ext>
            </a:extLst>
          </p:cNvPr>
          <p:cNvSpPr>
            <a:spLocks noGrp="1"/>
          </p:cNvSpPr>
          <p:nvPr>
            <p:ph type="title"/>
          </p:nvPr>
        </p:nvSpPr>
        <p:spPr>
          <a:xfrm>
            <a:off x="643468" y="643467"/>
            <a:ext cx="3415612" cy="5571066"/>
          </a:xfrm>
        </p:spPr>
        <p:txBody>
          <a:bodyPr>
            <a:normAutofit/>
          </a:bodyPr>
          <a:lstStyle/>
          <a:p>
            <a:r>
              <a:rPr lang="pl-PL">
                <a:solidFill>
                  <a:srgbClr val="FFFFFF"/>
                </a:solidFill>
              </a:rPr>
              <a:t>Podział logiczny</a:t>
            </a:r>
          </a:p>
        </p:txBody>
      </p:sp>
      <p:graphicFrame>
        <p:nvGraphicFramePr>
          <p:cNvPr id="5" name="Symbol zastępczy zawartości 2">
            <a:extLst>
              <a:ext uri="{FF2B5EF4-FFF2-40B4-BE49-F238E27FC236}">
                <a16:creationId xmlns:a16="http://schemas.microsoft.com/office/drawing/2014/main" id="{A0588AD3-6ABF-4E33-921F-B3D552F2D896}"/>
              </a:ext>
            </a:extLst>
          </p:cNvPr>
          <p:cNvGraphicFramePr>
            <a:graphicFrameLocks noGrp="1"/>
          </p:cNvGraphicFramePr>
          <p:nvPr>
            <p:ph idx="1"/>
            <p:extLst>
              <p:ext uri="{D42A27DB-BD31-4B8C-83A1-F6EECF244321}">
                <p14:modId xmlns:p14="http://schemas.microsoft.com/office/powerpoint/2010/main" val="1808459807"/>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597750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5A02B71-8B42-49C7-8EBF-D965C5E73E10}"/>
              </a:ext>
            </a:extLst>
          </p:cNvPr>
          <p:cNvSpPr>
            <a:spLocks noGrp="1"/>
          </p:cNvSpPr>
          <p:nvPr>
            <p:ph type="title"/>
          </p:nvPr>
        </p:nvSpPr>
        <p:spPr/>
        <p:txBody>
          <a:bodyPr rtlCol="0">
            <a:normAutofit/>
          </a:bodyPr>
          <a:lstStyle/>
          <a:p>
            <a:pPr>
              <a:defRPr/>
            </a:pPr>
            <a:r>
              <a:rPr lang="pl-PL" dirty="0"/>
              <a:t>Podział logiczny – warunki poprawności</a:t>
            </a:r>
          </a:p>
        </p:txBody>
      </p:sp>
      <p:sp>
        <p:nvSpPr>
          <p:cNvPr id="29699" name="Symbol zastępczy zawartości 2">
            <a:extLst>
              <a:ext uri="{FF2B5EF4-FFF2-40B4-BE49-F238E27FC236}">
                <a16:creationId xmlns:a16="http://schemas.microsoft.com/office/drawing/2014/main" id="{2DDA4DCB-08D6-4AFB-9BF0-ACF72E9D09A3}"/>
              </a:ext>
            </a:extLst>
          </p:cNvPr>
          <p:cNvSpPr>
            <a:spLocks noGrp="1"/>
          </p:cNvSpPr>
          <p:nvPr>
            <p:ph idx="1"/>
          </p:nvPr>
        </p:nvSpPr>
        <p:spPr/>
        <p:txBody>
          <a:bodyPr/>
          <a:lstStyle/>
          <a:p>
            <a:pPr eaLnBrk="1" hangingPunct="1"/>
            <a:r>
              <a:rPr lang="pl-PL" altLang="pl-PL"/>
              <a:t>Warunki formalne:</a:t>
            </a:r>
          </a:p>
          <a:p>
            <a:pPr eaLnBrk="1" hangingPunct="1">
              <a:buFont typeface="Arial" panose="020B0604020202020204" pitchFamily="34" charset="0"/>
              <a:buNone/>
            </a:pPr>
            <a:r>
              <a:rPr lang="pl-PL" altLang="pl-PL"/>
              <a:t>   - wyczerpujący</a:t>
            </a:r>
          </a:p>
          <a:p>
            <a:pPr eaLnBrk="1" hangingPunct="1">
              <a:buFont typeface="Arial" panose="020B0604020202020204" pitchFamily="34" charset="0"/>
              <a:buNone/>
            </a:pPr>
            <a:r>
              <a:rPr lang="pl-PL" altLang="pl-PL"/>
              <a:t>   - rozłączny</a:t>
            </a:r>
          </a:p>
          <a:p>
            <a:pPr eaLnBrk="1" hangingPunct="1">
              <a:buFont typeface="Arial" panose="020B0604020202020204" pitchFamily="34" charset="0"/>
              <a:buNone/>
            </a:pPr>
            <a:r>
              <a:rPr lang="pl-PL" altLang="pl-PL"/>
              <a:t>   - jedna zasada podziału</a:t>
            </a:r>
          </a:p>
          <a:p>
            <a:pPr eaLnBrk="1" hangingPunct="1">
              <a:buFont typeface="Arial" panose="020B0604020202020204" pitchFamily="34" charset="0"/>
              <a:buNone/>
            </a:pPr>
            <a:r>
              <a:rPr lang="pl-PL" altLang="pl-PL"/>
              <a:t>   - ostra zasada podziału</a:t>
            </a:r>
          </a:p>
          <a:p>
            <a:pPr eaLnBrk="1" hangingPunct="1"/>
            <a:r>
              <a:rPr lang="pl-PL" altLang="pl-PL"/>
              <a:t>Warunek materialny – poprawność pod względem pragmatycznym</a:t>
            </a:r>
          </a:p>
          <a:p>
            <a:pPr eaLnBrk="1" hangingPunct="1">
              <a:buFont typeface="Arial" panose="020B0604020202020204" pitchFamily="34" charset="0"/>
              <a:buNone/>
            </a:pPr>
            <a:endParaRPr lang="pl-PL" altLang="pl-PL"/>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E3894C35-0463-4F9B-8F50-7B9A12D95A24}"/>
              </a:ext>
            </a:extLst>
          </p:cNvPr>
          <p:cNvSpPr>
            <a:spLocks noGrp="1"/>
          </p:cNvSpPr>
          <p:nvPr>
            <p:ph type="title"/>
          </p:nvPr>
        </p:nvSpPr>
        <p:spPr>
          <a:xfrm>
            <a:off x="964788" y="804333"/>
            <a:ext cx="3391900" cy="5249334"/>
          </a:xfrm>
        </p:spPr>
        <p:txBody>
          <a:bodyPr>
            <a:normAutofit/>
          </a:bodyPr>
          <a:lstStyle/>
          <a:p>
            <a:pPr algn="r"/>
            <a:r>
              <a:rPr lang="pl-PL" dirty="0"/>
              <a:t>argument</a:t>
            </a:r>
            <a:r>
              <a:rPr lang="pl-PL" i="1" dirty="0"/>
              <a:t> ad </a:t>
            </a:r>
            <a:r>
              <a:rPr lang="pl-PL" i="1" dirty="0" err="1"/>
              <a:t>misericordiam</a:t>
            </a:r>
            <a:br>
              <a:rPr lang="en-US" dirty="0"/>
            </a:br>
            <a:endParaRPr lang="pl-PL"/>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B6F4258-0CFA-4605-A9C0-1D22CC03CA1F}"/>
              </a:ext>
            </a:extLst>
          </p:cNvPr>
          <p:cNvSpPr>
            <a:spLocks noGrp="1"/>
          </p:cNvSpPr>
          <p:nvPr>
            <p:ph idx="1"/>
          </p:nvPr>
        </p:nvSpPr>
        <p:spPr>
          <a:xfrm>
            <a:off x="4999330" y="804333"/>
            <a:ext cx="6257721" cy="5249334"/>
          </a:xfrm>
        </p:spPr>
        <p:txBody>
          <a:bodyPr anchor="ctr">
            <a:normAutofit/>
          </a:bodyPr>
          <a:lstStyle/>
          <a:p>
            <a:pPr algn="just"/>
            <a:r>
              <a:rPr lang="pl-PL" dirty="0"/>
              <a:t>Argument „odwołujący się do miłosierdzia” – utrudnianie rozmówcy swobodnego zajęcia stanowiska i wyrażenia swojej opinii (oceny, poglądu) poprzez manipulacyjne wpływanie na emocje. Nie każde odwołanie się do szeroko ujmowanego miłosierdzia ma charakter sofistyczny. </a:t>
            </a:r>
          </a:p>
        </p:txBody>
      </p:sp>
    </p:spTree>
    <p:extLst>
      <p:ext uri="{BB962C8B-B14F-4D97-AF65-F5344CB8AC3E}">
        <p14:creationId xmlns:p14="http://schemas.microsoft.com/office/powerpoint/2010/main" val="14778625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ytuł 1">
            <a:extLst>
              <a:ext uri="{FF2B5EF4-FFF2-40B4-BE49-F238E27FC236}">
                <a16:creationId xmlns:a16="http://schemas.microsoft.com/office/drawing/2014/main" id="{4EE5E4AF-361D-4E46-8BF9-2F9CA6950BB5}"/>
              </a:ext>
            </a:extLst>
          </p:cNvPr>
          <p:cNvSpPr>
            <a:spLocks noGrp="1"/>
          </p:cNvSpPr>
          <p:nvPr>
            <p:ph type="title"/>
          </p:nvPr>
        </p:nvSpPr>
        <p:spPr/>
        <p:txBody>
          <a:bodyPr/>
          <a:lstStyle/>
          <a:p>
            <a:pPr eaLnBrk="1" hangingPunct="1"/>
            <a:r>
              <a:rPr lang="pl-PL" altLang="pl-PL"/>
              <a:t>Inne operacje</a:t>
            </a:r>
          </a:p>
        </p:txBody>
      </p:sp>
      <p:sp>
        <p:nvSpPr>
          <p:cNvPr id="31747" name="Symbol zastępczy zawartości 2">
            <a:extLst>
              <a:ext uri="{FF2B5EF4-FFF2-40B4-BE49-F238E27FC236}">
                <a16:creationId xmlns:a16="http://schemas.microsoft.com/office/drawing/2014/main" id="{DECCEC13-4158-40FA-9AEA-EFE526F13338}"/>
              </a:ext>
            </a:extLst>
          </p:cNvPr>
          <p:cNvSpPr>
            <a:spLocks noGrp="1"/>
          </p:cNvSpPr>
          <p:nvPr>
            <p:ph idx="1"/>
          </p:nvPr>
        </p:nvSpPr>
        <p:spPr/>
        <p:txBody>
          <a:bodyPr/>
          <a:lstStyle/>
          <a:p>
            <a:pPr eaLnBrk="1" hangingPunct="1"/>
            <a:r>
              <a:rPr lang="pl-PL" altLang="pl-PL"/>
              <a:t>Typologia (mniej sformalizowany podział)</a:t>
            </a:r>
          </a:p>
          <a:p>
            <a:pPr eaLnBrk="1" hangingPunct="1"/>
            <a:r>
              <a:rPr lang="pl-PL" altLang="pl-PL"/>
              <a:t>Partycja (wyodrębnianie części składowych)</a:t>
            </a:r>
          </a:p>
          <a:p>
            <a:pPr eaLnBrk="1" hangingPunct="1"/>
            <a:r>
              <a:rPr lang="pl-PL" altLang="pl-PL"/>
              <a:t>Stratyfikacja (wyodrębnianie właściwości)</a:t>
            </a:r>
          </a:p>
          <a:p>
            <a:pPr eaLnBrk="1" hangingPunct="1"/>
            <a:endParaRPr lang="pl-PL" altLang="pl-PL"/>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5D379A99-6E22-4768-B331-5CC9892C8D41}"/>
              </a:ext>
            </a:extLst>
          </p:cNvPr>
          <p:cNvSpPr>
            <a:spLocks noGrp="1"/>
          </p:cNvSpPr>
          <p:nvPr>
            <p:ph type="title"/>
          </p:nvPr>
        </p:nvSpPr>
        <p:spPr>
          <a:xfrm>
            <a:off x="643468" y="643467"/>
            <a:ext cx="3415612" cy="5571066"/>
          </a:xfrm>
        </p:spPr>
        <p:txBody>
          <a:bodyPr>
            <a:normAutofit/>
          </a:bodyPr>
          <a:lstStyle/>
          <a:p>
            <a:r>
              <a:rPr lang="pl-PL">
                <a:solidFill>
                  <a:srgbClr val="FFFFFF"/>
                </a:solidFill>
              </a:rPr>
              <a:t>Nazwy</a:t>
            </a:r>
          </a:p>
        </p:txBody>
      </p:sp>
      <p:graphicFrame>
        <p:nvGraphicFramePr>
          <p:cNvPr id="5" name="Symbol zastępczy zawartości 2">
            <a:extLst>
              <a:ext uri="{FF2B5EF4-FFF2-40B4-BE49-F238E27FC236}">
                <a16:creationId xmlns:a16="http://schemas.microsoft.com/office/drawing/2014/main" id="{FDE1D460-FFDA-424C-A439-6E01BA47A252}"/>
              </a:ext>
            </a:extLst>
          </p:cNvPr>
          <p:cNvGraphicFramePr>
            <a:graphicFrameLocks noGrp="1"/>
          </p:cNvGraphicFramePr>
          <p:nvPr>
            <p:ph idx="1"/>
            <p:extLst>
              <p:ext uri="{D42A27DB-BD31-4B8C-83A1-F6EECF244321}">
                <p14:modId xmlns:p14="http://schemas.microsoft.com/office/powerpoint/2010/main" val="2684877194"/>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3042744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F7422F06-6017-4361-8872-E0E2CEB20B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F1BA66A3-6C5B-415F-BCA2-103131722AE3}"/>
              </a:ext>
            </a:extLst>
          </p:cNvPr>
          <p:cNvSpPr>
            <a:spLocks noGrp="1"/>
          </p:cNvSpPr>
          <p:nvPr>
            <p:ph type="title"/>
          </p:nvPr>
        </p:nvSpPr>
        <p:spPr>
          <a:xfrm>
            <a:off x="643468" y="643467"/>
            <a:ext cx="3415612" cy="5571066"/>
          </a:xfrm>
        </p:spPr>
        <p:txBody>
          <a:bodyPr>
            <a:normAutofit/>
          </a:bodyPr>
          <a:lstStyle/>
          <a:p>
            <a:r>
              <a:rPr lang="pl-PL">
                <a:solidFill>
                  <a:srgbClr val="FFFFFF"/>
                </a:solidFill>
              </a:rPr>
              <a:t>Relacje między zakresami nazw</a:t>
            </a:r>
          </a:p>
        </p:txBody>
      </p:sp>
      <p:graphicFrame>
        <p:nvGraphicFramePr>
          <p:cNvPr id="20" name="Symbol zastępczy zawartości 2">
            <a:extLst>
              <a:ext uri="{FF2B5EF4-FFF2-40B4-BE49-F238E27FC236}">
                <a16:creationId xmlns:a16="http://schemas.microsoft.com/office/drawing/2014/main" id="{AF3D7971-218F-4648-9CB0-809F5F914F35}"/>
              </a:ext>
            </a:extLst>
          </p:cNvPr>
          <p:cNvGraphicFramePr>
            <a:graphicFrameLocks noGrp="1"/>
          </p:cNvGraphicFramePr>
          <p:nvPr>
            <p:ph idx="1"/>
            <p:extLst>
              <p:ext uri="{D42A27DB-BD31-4B8C-83A1-F6EECF244321}">
                <p14:modId xmlns:p14="http://schemas.microsoft.com/office/powerpoint/2010/main" val="3891909959"/>
              </p:ext>
            </p:extLst>
          </p:nvPr>
        </p:nvGraphicFramePr>
        <p:xfrm>
          <a:off x="5603875" y="954088"/>
          <a:ext cx="5641975" cy="492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195621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0AAC386-A18D-4525-AD1B-4D227ED34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D1109325-00A5-4528-8D73-C9A9714932FF}"/>
              </a:ext>
            </a:extLst>
          </p:cNvPr>
          <p:cNvSpPr>
            <a:spLocks noGrp="1"/>
          </p:cNvSpPr>
          <p:nvPr>
            <p:ph type="title"/>
          </p:nvPr>
        </p:nvSpPr>
        <p:spPr>
          <a:xfrm>
            <a:off x="8129872" y="643467"/>
            <a:ext cx="3473009" cy="5571066"/>
          </a:xfrm>
        </p:spPr>
        <p:txBody>
          <a:bodyPr>
            <a:normAutofit/>
          </a:bodyPr>
          <a:lstStyle/>
          <a:p>
            <a:r>
              <a:rPr lang="pl-PL" dirty="0"/>
              <a:t>Struktura egzaminu</a:t>
            </a:r>
          </a:p>
        </p:txBody>
      </p:sp>
      <p:cxnSp>
        <p:nvCxnSpPr>
          <p:cNvPr id="11" name="Straight Connector 10">
            <a:extLst>
              <a:ext uri="{FF2B5EF4-FFF2-40B4-BE49-F238E27FC236}">
                <a16:creationId xmlns:a16="http://schemas.microsoft.com/office/drawing/2014/main" id="{C34C4AD0-FE94-4E84-ACA6-CC5BF1A1182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853463" y="2514600"/>
            <a:ext cx="0" cy="1828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5" name="Symbol zastępczy zawartości 2">
            <a:extLst>
              <a:ext uri="{FF2B5EF4-FFF2-40B4-BE49-F238E27FC236}">
                <a16:creationId xmlns:a16="http://schemas.microsoft.com/office/drawing/2014/main" id="{63881470-6075-4C33-9703-8952E7F0B53A}"/>
              </a:ext>
            </a:extLst>
          </p:cNvPr>
          <p:cNvGraphicFramePr>
            <a:graphicFrameLocks noGrp="1"/>
          </p:cNvGraphicFramePr>
          <p:nvPr>
            <p:ph idx="1"/>
            <p:extLst>
              <p:ext uri="{D42A27DB-BD31-4B8C-83A1-F6EECF244321}">
                <p14:modId xmlns:p14="http://schemas.microsoft.com/office/powerpoint/2010/main" val="64478610"/>
              </p:ext>
            </p:extLst>
          </p:nvPr>
        </p:nvGraphicFramePr>
        <p:xfrm>
          <a:off x="942975" y="933450"/>
          <a:ext cx="6596063" cy="49418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0654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028784E0-0BAC-4CFD-A6ED-56ABB42C34C8}"/>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personam</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564CDA53-17D2-4BE5-B3F4-E1DB8166B94D}"/>
              </a:ext>
            </a:extLst>
          </p:cNvPr>
          <p:cNvSpPr>
            <a:spLocks noGrp="1"/>
          </p:cNvSpPr>
          <p:nvPr>
            <p:ph idx="1"/>
          </p:nvPr>
        </p:nvSpPr>
        <p:spPr>
          <a:xfrm>
            <a:off x="4999330" y="804333"/>
            <a:ext cx="6257721" cy="5249334"/>
          </a:xfrm>
        </p:spPr>
        <p:txBody>
          <a:bodyPr anchor="ctr">
            <a:normAutofit/>
          </a:bodyPr>
          <a:lstStyle/>
          <a:p>
            <a:pPr algn="just"/>
            <a:r>
              <a:rPr lang="pl-PL" dirty="0"/>
              <a:t>Atak werbalny na osobę rozmówcy, często przyjmujący postać jego obrażania. Należy odróżnić argument </a:t>
            </a:r>
            <a:r>
              <a:rPr lang="pl-PL" i="1" dirty="0"/>
              <a:t>ad personam </a:t>
            </a:r>
            <a:r>
              <a:rPr lang="pl-PL" dirty="0"/>
              <a:t>od argumentu </a:t>
            </a:r>
            <a:r>
              <a:rPr lang="pl-PL" i="1" dirty="0"/>
              <a:t>ad hominem, </a:t>
            </a:r>
            <a:r>
              <a:rPr lang="pl-PL" dirty="0"/>
              <a:t>polegającego na wskazaniu różnicy między tym, co ktoś mówi, a tym jak się zachowuje. O ile w przypadku argumentu </a:t>
            </a:r>
            <a:r>
              <a:rPr lang="pl-PL" i="1" dirty="0"/>
              <a:t>ad personam </a:t>
            </a:r>
            <a:r>
              <a:rPr lang="pl-PL" dirty="0"/>
              <a:t>mamy do czynienia z wadliwym i niestosownym zachowaniem się w dyskusji, o tyle argument </a:t>
            </a:r>
            <a:r>
              <a:rPr lang="pl-PL" i="1" dirty="0"/>
              <a:t>ad hominem </a:t>
            </a:r>
            <a:r>
              <a:rPr lang="pl-PL" dirty="0"/>
              <a:t>jest – przy zachowaniu pewnych warunków (szczegółowe ich omówienie na wykładzie poświęconym typom argumentów niededukcyjnych) – poprawnym elementem argumentacji.  </a:t>
            </a:r>
          </a:p>
        </p:txBody>
      </p:sp>
    </p:spTree>
    <p:extLst>
      <p:ext uri="{BB962C8B-B14F-4D97-AF65-F5344CB8AC3E}">
        <p14:creationId xmlns:p14="http://schemas.microsoft.com/office/powerpoint/2010/main" val="3491025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D24C0601-D702-454B-85F3-A52AE49D0E75}"/>
              </a:ext>
            </a:extLst>
          </p:cNvPr>
          <p:cNvSpPr>
            <a:spLocks noGrp="1"/>
          </p:cNvSpPr>
          <p:nvPr>
            <p:ph type="title"/>
          </p:nvPr>
        </p:nvSpPr>
        <p:spPr>
          <a:xfrm>
            <a:off x="964788" y="804333"/>
            <a:ext cx="3391900" cy="5249334"/>
          </a:xfrm>
        </p:spPr>
        <p:txBody>
          <a:bodyPr>
            <a:normAutofit/>
          </a:bodyPr>
          <a:lstStyle/>
          <a:p>
            <a:pPr algn="r"/>
            <a:r>
              <a:rPr lang="pl-PL" dirty="0"/>
              <a:t>Potok słów</a:t>
            </a:r>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40CC8810-6469-4D86-B8D2-E2B0804F2761}"/>
              </a:ext>
            </a:extLst>
          </p:cNvPr>
          <p:cNvSpPr>
            <a:spLocks noGrp="1"/>
          </p:cNvSpPr>
          <p:nvPr>
            <p:ph idx="1"/>
          </p:nvPr>
        </p:nvSpPr>
        <p:spPr>
          <a:xfrm>
            <a:off x="4999330" y="804333"/>
            <a:ext cx="6257721" cy="5249334"/>
          </a:xfrm>
        </p:spPr>
        <p:txBody>
          <a:bodyPr anchor="ctr">
            <a:normAutofit/>
          </a:bodyPr>
          <a:lstStyle/>
          <a:p>
            <a:pPr algn="just"/>
            <a:r>
              <a:rPr lang="pl-PL" dirty="0"/>
              <a:t>Uniemożliwienie rozmówcy swobodnego zaprezentowania stanowiska poprzez budowanie nadmiernie rozbudowanych i wielowątkowych wypowiedzi własnych. Jest to zatem „zawłaszczanie pola komunikacji” poprzez faktyczne niedopuszczanie innych osób do pełnego wypowiedzenia się. Potok słów bywa też używany – na przykład w dyskusjach prowadzonych w mediach – jako forma unikania odpowiedzi na trudne pytanie. Jak to ma miejsce w przypadku większości sofizmatów, także i tutaj jedną z podstawowych form obrony przed nim jest rozpoznanie i nazwanie stosowanego przez rozmówcę wybiegu.    </a:t>
            </a:r>
          </a:p>
        </p:txBody>
      </p:sp>
    </p:spTree>
    <p:extLst>
      <p:ext uri="{BB962C8B-B14F-4D97-AF65-F5344CB8AC3E}">
        <p14:creationId xmlns:p14="http://schemas.microsoft.com/office/powerpoint/2010/main" val="3854325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ytuł 1">
            <a:extLst>
              <a:ext uri="{FF2B5EF4-FFF2-40B4-BE49-F238E27FC236}">
                <a16:creationId xmlns:a16="http://schemas.microsoft.com/office/drawing/2014/main" id="{E9AF1861-D1C2-4D49-AA96-A50CACDF8F33}"/>
              </a:ext>
            </a:extLst>
          </p:cNvPr>
          <p:cNvSpPr>
            <a:spLocks noGrp="1"/>
          </p:cNvSpPr>
          <p:nvPr>
            <p:ph type="title"/>
          </p:nvPr>
        </p:nvSpPr>
        <p:spPr>
          <a:xfrm>
            <a:off x="1024128" y="585216"/>
            <a:ext cx="9720072" cy="1499616"/>
          </a:xfrm>
        </p:spPr>
        <p:txBody>
          <a:bodyPr>
            <a:normAutofit fontScale="90000"/>
          </a:bodyPr>
          <a:lstStyle/>
          <a:p>
            <a:pPr eaLnBrk="1" hangingPunct="1"/>
            <a:r>
              <a:rPr lang="pl-PL" altLang="pl-PL" dirty="0"/>
              <a:t>Przykładowe Sofizmaty naruszające zasadę odpowiedzialności za głoszone poglądy</a:t>
            </a:r>
            <a:endParaRPr lang="pl-PL" altLang="pl-PL" i="1" dirty="0"/>
          </a:p>
        </p:txBody>
      </p:sp>
      <p:graphicFrame>
        <p:nvGraphicFramePr>
          <p:cNvPr id="28681" name="Symbol zastępczy zawartości 2">
            <a:extLst>
              <a:ext uri="{FF2B5EF4-FFF2-40B4-BE49-F238E27FC236}">
                <a16:creationId xmlns:a16="http://schemas.microsoft.com/office/drawing/2014/main" id="{519FB5FB-811C-405C-BCD0-04AD0A5EB4A0}"/>
              </a:ext>
            </a:extLst>
          </p:cNvPr>
          <p:cNvGraphicFramePr>
            <a:graphicFrameLocks noGrp="1"/>
          </p:cNvGraphicFramePr>
          <p:nvPr>
            <p:ph idx="1"/>
          </p:nvPr>
        </p:nvGraphicFramePr>
        <p:xfrm>
          <a:off x="1023938" y="2286000"/>
          <a:ext cx="9720262"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7163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0890400-BB8B-4A44-AB63-65C7CA223E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w Cen MT" panose="020B0602020104020603"/>
              <a:ea typeface="+mn-ea"/>
              <a:cs typeface="+mn-cs"/>
            </a:endParaRPr>
          </a:p>
        </p:txBody>
      </p:sp>
      <p:sp>
        <p:nvSpPr>
          <p:cNvPr id="2" name="Tytuł 1">
            <a:extLst>
              <a:ext uri="{FF2B5EF4-FFF2-40B4-BE49-F238E27FC236}">
                <a16:creationId xmlns:a16="http://schemas.microsoft.com/office/drawing/2014/main" id="{31A72CE5-E651-4B6C-82DE-4D90A172DBB4}"/>
              </a:ext>
            </a:extLst>
          </p:cNvPr>
          <p:cNvSpPr>
            <a:spLocks noGrp="1"/>
          </p:cNvSpPr>
          <p:nvPr>
            <p:ph type="title"/>
          </p:nvPr>
        </p:nvSpPr>
        <p:spPr>
          <a:xfrm>
            <a:off x="964788" y="804333"/>
            <a:ext cx="3391900" cy="5249334"/>
          </a:xfrm>
        </p:spPr>
        <p:txBody>
          <a:bodyPr>
            <a:normAutofit/>
          </a:bodyPr>
          <a:lstStyle/>
          <a:p>
            <a:pPr algn="r"/>
            <a:r>
              <a:rPr lang="pl-PL" dirty="0"/>
              <a:t>Argument </a:t>
            </a:r>
            <a:r>
              <a:rPr lang="pl-PL" i="1" dirty="0"/>
              <a:t>ad </a:t>
            </a:r>
            <a:r>
              <a:rPr lang="pl-PL" i="1" dirty="0" err="1"/>
              <a:t>ignorantiam</a:t>
            </a:r>
            <a:endParaRPr lang="pl-PL" i="1" dirty="0"/>
          </a:p>
        </p:txBody>
      </p:sp>
      <p:cxnSp>
        <p:nvCxnSpPr>
          <p:cNvPr id="10" name="Straight Connector 9">
            <a:extLst>
              <a:ext uri="{FF2B5EF4-FFF2-40B4-BE49-F238E27FC236}">
                <a16:creationId xmlns:a16="http://schemas.microsoft.com/office/drawing/2014/main" id="{4D39B797-CDC6-4529-8A36-9CBFC98163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77597" y="1600200"/>
            <a:ext cx="0" cy="36576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Symbol zastępczy zawartości 2">
            <a:extLst>
              <a:ext uri="{FF2B5EF4-FFF2-40B4-BE49-F238E27FC236}">
                <a16:creationId xmlns:a16="http://schemas.microsoft.com/office/drawing/2014/main" id="{E695CAC7-C99B-4806-9657-758153457763}"/>
              </a:ext>
            </a:extLst>
          </p:cNvPr>
          <p:cNvSpPr>
            <a:spLocks noGrp="1"/>
          </p:cNvSpPr>
          <p:nvPr>
            <p:ph idx="1"/>
          </p:nvPr>
        </p:nvSpPr>
        <p:spPr>
          <a:xfrm>
            <a:off x="4999330" y="804333"/>
            <a:ext cx="6257721" cy="5249334"/>
          </a:xfrm>
        </p:spPr>
        <p:txBody>
          <a:bodyPr anchor="ctr">
            <a:normAutofit/>
          </a:bodyPr>
          <a:lstStyle/>
          <a:p>
            <a:pPr algn="just"/>
            <a:r>
              <a:rPr lang="pl-PL" dirty="0"/>
              <a:t>Sposób argumentacji polegający na nieuzasadnionym przerzuceniu na rozmówcę ciężaru udowodnienia okoliczności będących przedmiotem niewiedzy lub niepewności. Przyjmuje  postać twierdzenia, że to, co nie zostało zanegowane ma miejsce lub że to, co nie zostało udowodnione, nie ma miejsca.  </a:t>
            </a:r>
          </a:p>
          <a:p>
            <a:pPr algn="just"/>
            <a:r>
              <a:rPr lang="pl-PL" dirty="0"/>
              <a:t>Problem prawidłowego rozłożenia ciężaru dowodu. W pewnym uproszczeniu można przyjąć, że co do zasady ciężar taki powinien spoczywać na tym, kto:</a:t>
            </a:r>
          </a:p>
          <a:p>
            <a:pPr algn="just"/>
            <a:r>
              <a:rPr lang="pl-PL" dirty="0"/>
              <a:t>- oskarża kogoś o coś</a:t>
            </a:r>
          </a:p>
          <a:p>
            <a:pPr algn="just"/>
            <a:r>
              <a:rPr lang="pl-PL" dirty="0"/>
              <a:t>- chce zmienić </a:t>
            </a:r>
            <a:r>
              <a:rPr lang="pl-PL" i="1" dirty="0"/>
              <a:t>status quo</a:t>
            </a:r>
          </a:p>
          <a:p>
            <a:pPr algn="just"/>
            <a:r>
              <a:rPr lang="pl-PL" i="1" dirty="0"/>
              <a:t>- </a:t>
            </a:r>
            <a:r>
              <a:rPr lang="pl-PL" dirty="0"/>
              <a:t>twierdzi coś odmiennego, niż jest powszechnie przyjęte</a:t>
            </a:r>
            <a:endParaRPr lang="pl-PL" i="1" dirty="0"/>
          </a:p>
          <a:p>
            <a:pPr marL="0" indent="0">
              <a:buNone/>
            </a:pPr>
            <a:endParaRPr lang="pl-PL" dirty="0"/>
          </a:p>
        </p:txBody>
      </p:sp>
    </p:spTree>
    <p:extLst>
      <p:ext uri="{BB962C8B-B14F-4D97-AF65-F5344CB8AC3E}">
        <p14:creationId xmlns:p14="http://schemas.microsoft.com/office/powerpoint/2010/main" val="23063720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ny">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ny">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ny">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2510</Words>
  <Application>Microsoft Office PowerPoint</Application>
  <PresentationFormat>Panoramiczny</PresentationFormat>
  <Paragraphs>229</Paragraphs>
  <Slides>53</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53</vt:i4>
      </vt:variant>
    </vt:vector>
  </HeadingPairs>
  <TitlesOfParts>
    <vt:vector size="60" baseType="lpstr">
      <vt:lpstr>Arial</vt:lpstr>
      <vt:lpstr>Calibri</vt:lpstr>
      <vt:lpstr>Tw Cen MT</vt:lpstr>
      <vt:lpstr>Tw Cen MT Condensed</vt:lpstr>
      <vt:lpstr>Wingdings 2</vt:lpstr>
      <vt:lpstr>Wingdings 3</vt:lpstr>
      <vt:lpstr>Integralny</vt:lpstr>
      <vt:lpstr>PODSTAWY LOGIKI PRAKTYCZNEJ Paweł jabłoński </vt:lpstr>
      <vt:lpstr>Zasady racjonalnej dyskusji </vt:lpstr>
      <vt:lpstr>Przykładowe Sofizmaty naruszające zasadę swobody wypowiedzi </vt:lpstr>
      <vt:lpstr>Argument ad baculum</vt:lpstr>
      <vt:lpstr>argument ad misericordiam </vt:lpstr>
      <vt:lpstr>Argument ad personam</vt:lpstr>
      <vt:lpstr>Potok słów</vt:lpstr>
      <vt:lpstr>Przykładowe Sofizmaty naruszające zasadę odpowiedzialności za głoszone poglądy</vt:lpstr>
      <vt:lpstr>Argument ad ignorantiam</vt:lpstr>
      <vt:lpstr>Ruchome stanowisko</vt:lpstr>
      <vt:lpstr>Ucieczka definicyjna</vt:lpstr>
      <vt:lpstr>asekuracja</vt:lpstr>
      <vt:lpstr>Przykładowe Sofizmaty naruszające regułę uczciwości wobec stanowiska rozmówcy</vt:lpstr>
      <vt:lpstr>Słomiana kukła (straw man fallacy)</vt:lpstr>
      <vt:lpstr>Prowokowanie do przesady</vt:lpstr>
      <vt:lpstr>Argument ad auditores</vt:lpstr>
      <vt:lpstr>Fałszywe zwycięstwo</vt:lpstr>
      <vt:lpstr>Błahe wątpliwości</vt:lpstr>
      <vt:lpstr>Fałszywa alternatywa</vt:lpstr>
      <vt:lpstr>Przykłady sofizmatów naruszających regułę trzymania się meritum sprawy</vt:lpstr>
      <vt:lpstr>Zmiana tematu</vt:lpstr>
      <vt:lpstr>Nieistotna teza</vt:lpstr>
      <vt:lpstr>Ucieczka w ogólniki</vt:lpstr>
      <vt:lpstr>Argument ad populum</vt:lpstr>
      <vt:lpstr>Zadania</vt:lpstr>
      <vt:lpstr>Przykładowe zadanie (1)</vt:lpstr>
      <vt:lpstr>Przykładowe zadanie (2)</vt:lpstr>
      <vt:lpstr>Definicje</vt:lpstr>
      <vt:lpstr>Podział definicji ze względu na to, do czego się odnoszą </vt:lpstr>
      <vt:lpstr>Podział definicji ze względu na zadania</vt:lpstr>
      <vt:lpstr>Podział definicji ze względu na zadania - przykłady</vt:lpstr>
      <vt:lpstr>Podział definicji ze względu na zadania - przykłady</vt:lpstr>
      <vt:lpstr>Podział definicji ze względu na budowę</vt:lpstr>
      <vt:lpstr>Stylizacje definicji</vt:lpstr>
      <vt:lpstr>Błędy w definicjach sprawozdawczych</vt:lpstr>
      <vt:lpstr>Błędy w definicjach sprawozdawczych - przykłady</vt:lpstr>
      <vt:lpstr>Błędy w definicjach sprawozdawczych - przykłady</vt:lpstr>
      <vt:lpstr>Błędy w definicjach projektujących</vt:lpstr>
      <vt:lpstr>Błędy w definicjach projektujących - przykłady</vt:lpstr>
      <vt:lpstr>Błędy w definicjach projektujących - przykłady</vt:lpstr>
      <vt:lpstr>Pseudodefinicje</vt:lpstr>
      <vt:lpstr>Definicje w prawie - status</vt:lpstr>
      <vt:lpstr>Definicje w prawie</vt:lpstr>
      <vt:lpstr>Definicje w prawie</vt:lpstr>
      <vt:lpstr>Definicje w prawie</vt:lpstr>
      <vt:lpstr>Definicje w prawie</vt:lpstr>
      <vt:lpstr>Definicje w prawie</vt:lpstr>
      <vt:lpstr>Podział logiczny</vt:lpstr>
      <vt:lpstr>Podział logiczny – warunki poprawności</vt:lpstr>
      <vt:lpstr>Inne operacje</vt:lpstr>
      <vt:lpstr>Nazwy</vt:lpstr>
      <vt:lpstr>Relacje między zakresami nazw</vt:lpstr>
      <vt:lpstr>Struktura egzaminu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PODSTAWY LOGIKI PRAKTYCZNEJ Paweł jabłoński </dc:title>
  <dc:creator>Paweł Jabłoński</dc:creator>
  <cp:lastModifiedBy>Paweł Jabłoński</cp:lastModifiedBy>
  <cp:revision>8</cp:revision>
  <dcterms:created xsi:type="dcterms:W3CDTF">2020-05-26T06:39:48Z</dcterms:created>
  <dcterms:modified xsi:type="dcterms:W3CDTF">2020-05-30T12:45:07Z</dcterms:modified>
</cp:coreProperties>
</file>