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691" autoAdjust="0"/>
  </p:normalViewPr>
  <p:slideViewPr>
    <p:cSldViewPr snapToGrid="0">
      <p:cViewPr varScale="1">
        <p:scale>
          <a:sx n="46" d="100"/>
          <a:sy n="46" d="100"/>
        </p:scale>
        <p:origin x="13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04032-504C-4FE3-9941-0827E0B817A4}" type="datetimeFigureOut">
              <a:rPr lang="pl-PL" smtClean="0"/>
              <a:t>2020-12-22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3605F-A044-4519-AC83-6227CB84BA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2971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62863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098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7695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789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11584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01667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22751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70899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92684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3744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333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0970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0769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4863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963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2412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1097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23605F-A044-4519-AC83-6227CB84BAC9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2222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53D2712-038C-4D40-9465-7B94C4D9BF1F}" type="datetimeFigureOut">
              <a:rPr lang="pl-PL" smtClean="0"/>
              <a:t>2020-12-22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EBAD439-4BB2-43BB-9003-5C12D31244F0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836596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2712-038C-4D40-9465-7B94C4D9BF1F}" type="datetimeFigureOut">
              <a:rPr lang="pl-PL" smtClean="0"/>
              <a:t>2020-12-22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D439-4BB2-43BB-9003-5C12D31244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976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2712-038C-4D40-9465-7B94C4D9BF1F}" type="datetimeFigureOut">
              <a:rPr lang="pl-PL" smtClean="0"/>
              <a:t>2020-12-22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D439-4BB2-43BB-9003-5C12D31244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6914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2712-038C-4D40-9465-7B94C4D9BF1F}" type="datetimeFigureOut">
              <a:rPr lang="pl-PL" smtClean="0"/>
              <a:t>2020-12-22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D439-4BB2-43BB-9003-5C12D31244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5851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3D2712-038C-4D40-9465-7B94C4D9BF1F}" type="datetimeFigureOut">
              <a:rPr lang="pl-PL" smtClean="0"/>
              <a:t>2020-12-22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BAD439-4BB2-43BB-9003-5C12D31244F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6946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2712-038C-4D40-9465-7B94C4D9BF1F}" type="datetimeFigureOut">
              <a:rPr lang="pl-PL" smtClean="0"/>
              <a:t>2020-12-22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D439-4BB2-43BB-9003-5C12D31244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45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2712-038C-4D40-9465-7B94C4D9BF1F}" type="datetimeFigureOut">
              <a:rPr lang="pl-PL" smtClean="0"/>
              <a:t>2020-12-22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D439-4BB2-43BB-9003-5C12D31244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2467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2712-038C-4D40-9465-7B94C4D9BF1F}" type="datetimeFigureOut">
              <a:rPr lang="pl-PL" smtClean="0"/>
              <a:t>2020-12-22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D439-4BB2-43BB-9003-5C12D31244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453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2712-038C-4D40-9465-7B94C4D9BF1F}" type="datetimeFigureOut">
              <a:rPr lang="pl-PL" smtClean="0"/>
              <a:t>2020-12-22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D439-4BB2-43BB-9003-5C12D31244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8947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3D2712-038C-4D40-9465-7B94C4D9BF1F}" type="datetimeFigureOut">
              <a:rPr lang="pl-PL" smtClean="0"/>
              <a:t>2020-12-22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BAD439-4BB2-43BB-9003-5C12D31244F0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188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3D2712-038C-4D40-9465-7B94C4D9BF1F}" type="datetimeFigureOut">
              <a:rPr lang="pl-PL" smtClean="0"/>
              <a:t>2020-12-22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BAD439-4BB2-43BB-9003-5C12D31244F0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565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53D2712-038C-4D40-9465-7B94C4D9BF1F}" type="datetimeFigureOut">
              <a:rPr lang="pl-PL" smtClean="0"/>
              <a:t>2020-12-22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EBAD439-4BB2-43BB-9003-5C12D31244F0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03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0CCFBC-D931-4267-87E6-20A71A0EA5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Imprezy masowe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6AC730D-6980-4F53-AFC0-8D8DB25D61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2101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2F9286-B2FC-4039-93AA-020518E0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Bezpieczna impreza masowa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94A1EA-EDC5-4020-A490-12D64E7B9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Zapewnienie :</a:t>
            </a:r>
          </a:p>
          <a:p>
            <a:pPr lvl="1"/>
            <a:r>
              <a:rPr lang="pl-PL" dirty="0"/>
              <a:t>Bezpieczeństwa Osobom uczestniczącym w imprezie</a:t>
            </a:r>
          </a:p>
          <a:p>
            <a:pPr lvl="1"/>
            <a:r>
              <a:rPr lang="pl-PL" dirty="0"/>
              <a:t>Ochrony porządku publicznego</a:t>
            </a:r>
          </a:p>
          <a:p>
            <a:pPr lvl="1"/>
            <a:r>
              <a:rPr lang="pl-PL" dirty="0"/>
              <a:t>Pomocy medycznej</a:t>
            </a:r>
          </a:p>
          <a:p>
            <a:pPr lvl="1"/>
            <a:r>
              <a:rPr lang="pl-PL" dirty="0"/>
              <a:t>Odpowiedniego stanu technicznego obiektów budowlanych wraz ze służącymi tym obiektom instalacjami i urządzeniami technicznymi</a:t>
            </a:r>
          </a:p>
        </p:txBody>
      </p:sp>
    </p:spTree>
    <p:extLst>
      <p:ext uri="{BB962C8B-B14F-4D97-AF65-F5344CB8AC3E}">
        <p14:creationId xmlns:p14="http://schemas.microsoft.com/office/powerpoint/2010/main" val="864608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09FFD9-BE67-4F8E-A4C9-E64FA259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7873"/>
            <a:ext cx="9601200" cy="907473"/>
          </a:xfrm>
        </p:spPr>
        <p:txBody>
          <a:bodyPr/>
          <a:lstStyle/>
          <a:p>
            <a:r>
              <a:rPr lang="pl-PL" dirty="0"/>
              <a:t>Obowiązki organizatora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F06F44-4F8B-44E7-B248-98B1C9BE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0873"/>
            <a:ext cx="9601200" cy="4890654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Organizator imprezy masowej musi zapewnić: </a:t>
            </a:r>
          </a:p>
          <a:p>
            <a:pPr lvl="1"/>
            <a:r>
              <a:rPr lang="pl-PL" dirty="0"/>
              <a:t>spełnienie wymogów określonych, w szczególności, w przepisach prawa budowlanego, w przepisach sanitarnych i przepisach dotyczących ochrony przeciwpożarowej; </a:t>
            </a:r>
          </a:p>
          <a:p>
            <a:pPr lvl="1"/>
            <a:r>
              <a:rPr lang="pl-PL" dirty="0"/>
              <a:t> udział służb porządkowych, służb informacyjnych oraz kierującego tymi służbami kierownika do spraw bezpieczeństwa; </a:t>
            </a:r>
          </a:p>
          <a:p>
            <a:pPr lvl="1"/>
            <a:r>
              <a:rPr lang="pl-PL" dirty="0"/>
              <a:t>pomoc medyczną; </a:t>
            </a:r>
          </a:p>
          <a:p>
            <a:pPr lvl="1"/>
            <a:r>
              <a:rPr lang="pl-PL" dirty="0"/>
              <a:t>zaplecze higieniczno-sanitarne; </a:t>
            </a:r>
          </a:p>
          <a:p>
            <a:pPr lvl="1"/>
            <a:r>
              <a:rPr lang="pl-PL" dirty="0"/>
              <a:t>wyznaczenie dróg ewakuacyjnych oraz dróg umożliwiających dojazd pojazdom służb ratowniczych i Policji; </a:t>
            </a:r>
          </a:p>
          <a:p>
            <a:pPr lvl="1"/>
            <a:r>
              <a:rPr lang="pl-PL" dirty="0"/>
              <a:t>warunki do zorganizowania łączności pomiędzy podmiotami biorącymi udział w zabezpieczeniu imprezy masowej; </a:t>
            </a:r>
          </a:p>
          <a:p>
            <a:pPr lvl="1"/>
            <a:r>
              <a:rPr lang="pl-PL" dirty="0"/>
              <a:t> sprzęt ratowniczy i gaśniczy oraz środki gaśnicze niezbędne do zabezpieczenia imprezy masowej w zakresie działań ratowniczo-gaśniczych; </a:t>
            </a:r>
          </a:p>
          <a:p>
            <a:pPr lvl="1"/>
            <a:r>
              <a:rPr lang="pl-PL" dirty="0"/>
              <a:t> wydzielone pomieszczenia dla służb kierujących zabezpieczeniem imprezy masowej</a:t>
            </a:r>
          </a:p>
        </p:txBody>
      </p:sp>
    </p:spTree>
    <p:extLst>
      <p:ext uri="{BB962C8B-B14F-4D97-AF65-F5344CB8AC3E}">
        <p14:creationId xmlns:p14="http://schemas.microsoft.com/office/powerpoint/2010/main" val="3345872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C88022-4AEC-463D-91BA-E68CA55D8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6745"/>
          </a:xfrm>
        </p:spPr>
        <p:txBody>
          <a:bodyPr/>
          <a:lstStyle/>
          <a:p>
            <a:r>
              <a:rPr lang="pl-PL" dirty="0"/>
              <a:t>Obowiązki organizatora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196BD9-1084-4D96-A916-7EBB8B412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70364"/>
            <a:ext cx="9601200" cy="3997036"/>
          </a:xfrm>
        </p:spPr>
        <p:txBody>
          <a:bodyPr/>
          <a:lstStyle/>
          <a:p>
            <a:r>
              <a:rPr lang="pl-PL" dirty="0"/>
              <a:t>Opracowanie i udostępnienie uczestnikom:</a:t>
            </a:r>
          </a:p>
          <a:p>
            <a:pPr lvl="1"/>
            <a:r>
              <a:rPr lang="pl-PL" dirty="0"/>
              <a:t>regulaminu obiektu (terenu) </a:t>
            </a:r>
          </a:p>
          <a:p>
            <a:pPr lvl="1"/>
            <a:r>
              <a:rPr lang="pl-PL" dirty="0"/>
              <a:t>Regulaminu imprezy masowej</a:t>
            </a:r>
          </a:p>
          <a:p>
            <a:r>
              <a:rPr lang="pl-PL" dirty="0"/>
              <a:t>Utrwalanie przebiegu imprezy masowej za pomocą urządzeń rejestrujących obraz i dźwięk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4443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48F534-4D66-440D-B1CD-4A1207006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62891"/>
          </a:xfrm>
        </p:spPr>
        <p:txBody>
          <a:bodyPr/>
          <a:lstStyle/>
          <a:p>
            <a:r>
              <a:rPr lang="pl-PL" dirty="0"/>
              <a:t>Zezwolenie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02863A-EB03-4BC1-B2B0-CB24FEA1C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5673"/>
            <a:ext cx="9601200" cy="4121727"/>
          </a:xfrm>
        </p:spPr>
        <p:txBody>
          <a:bodyPr/>
          <a:lstStyle/>
          <a:p>
            <a:r>
              <a:rPr lang="pl-PL" dirty="0"/>
              <a:t>zezwolenie na przeprowadzenie imprezy masowej</a:t>
            </a:r>
          </a:p>
          <a:p>
            <a:r>
              <a:rPr lang="pl-PL" dirty="0"/>
              <a:t>Decyzja administracyjna</a:t>
            </a:r>
          </a:p>
          <a:p>
            <a:r>
              <a:rPr lang="pl-PL" dirty="0"/>
              <a:t>Organ wykonawczy gminy właściwy ze względu na miejsce przeprowadzenia imprezy</a:t>
            </a:r>
          </a:p>
          <a:p>
            <a:r>
              <a:rPr lang="pl-PL" dirty="0"/>
              <a:t>Wniosek składany przez organizatora nie później niż na 30 dni przed planowanym terminem rozpoczęcia imprezy masowej </a:t>
            </a:r>
          </a:p>
          <a:p>
            <a:pPr lvl="1"/>
            <a:r>
              <a:rPr lang="pl-PL" dirty="0"/>
              <a:t>wniosek o wydanie opinii do właściwych miejscowo: komendanta powiatowego (rejonowego, miejskiego) Policji i komendanta powiatowego (miejskiego) Państwowej Straży Pożarnej, dysponenta zespołów ratownictwa medycznego i państwowego inspektora sanitarnego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032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E627FB-D489-4939-83A4-46226816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1327"/>
          </a:xfrm>
        </p:spPr>
        <p:txBody>
          <a:bodyPr/>
          <a:lstStyle/>
          <a:p>
            <a:r>
              <a:rPr lang="pl-PL" dirty="0"/>
              <a:t>Zezwolenie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F4961C-7931-43AA-A368-FD2FFCE7C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07127"/>
            <a:ext cx="9601200" cy="4779818"/>
          </a:xfrm>
        </p:spPr>
        <p:txBody>
          <a:bodyPr/>
          <a:lstStyle/>
          <a:p>
            <a:r>
              <a:rPr lang="pl-PL" dirty="0"/>
              <a:t>Zezwolenia zawiera:</a:t>
            </a:r>
          </a:p>
          <a:p>
            <a:pPr lvl="1"/>
            <a:r>
              <a:rPr lang="pl-PL" dirty="0"/>
              <a:t>nazwę organizatora; </a:t>
            </a:r>
          </a:p>
          <a:p>
            <a:pPr lvl="1"/>
            <a:r>
              <a:rPr lang="pl-PL" dirty="0"/>
              <a:t>określenie rodzaju imprezy masowej; </a:t>
            </a:r>
          </a:p>
          <a:p>
            <a:pPr lvl="1"/>
            <a:r>
              <a:rPr lang="pl-PL" dirty="0"/>
              <a:t>nazwę imprezy masowej; </a:t>
            </a:r>
          </a:p>
          <a:p>
            <a:pPr lvl="1"/>
            <a:r>
              <a:rPr lang="pl-PL" dirty="0"/>
              <a:t>warunki przeprowadzenia imprezy masowej:</a:t>
            </a:r>
          </a:p>
          <a:p>
            <a:pPr lvl="2"/>
            <a:r>
              <a:rPr lang="pl-PL" dirty="0"/>
              <a:t>miejsce jej przeprowadzenia, czas jej rozpoczęcia i zakończenia, maksymalną liczbę osób, które mogą w niej uczestniczyć, liczbę członków służby porządkowej oraz służby informacyjnej, informację o zainstalowaniu urządzeń rejestrujących obraz i dźwięk</a:t>
            </a:r>
          </a:p>
          <a:p>
            <a:r>
              <a:rPr lang="pl-PL" dirty="0"/>
              <a:t>Impreza podwyższonego ryzyka </a:t>
            </a:r>
          </a:p>
        </p:txBody>
      </p:sp>
    </p:spTree>
    <p:extLst>
      <p:ext uri="{BB962C8B-B14F-4D97-AF65-F5344CB8AC3E}">
        <p14:creationId xmlns:p14="http://schemas.microsoft.com/office/powerpoint/2010/main" val="1342875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9A624F-EA6E-4C0A-8A73-4682BE75E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85800"/>
          </a:xfrm>
        </p:spPr>
        <p:txBody>
          <a:bodyPr>
            <a:normAutofit fontScale="90000"/>
          </a:bodyPr>
          <a:lstStyle/>
          <a:p>
            <a:r>
              <a:rPr lang="pl-PL" dirty="0"/>
              <a:t>Zezwolenie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AB4501-B243-4070-8024-E6E556E57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81200"/>
            <a:ext cx="9601200" cy="3886200"/>
          </a:xfrm>
        </p:spPr>
        <p:txBody>
          <a:bodyPr/>
          <a:lstStyle/>
          <a:p>
            <a:r>
              <a:rPr lang="pl-PL" dirty="0"/>
              <a:t>Odmowa wydania zezwolenia:</a:t>
            </a:r>
          </a:p>
          <a:p>
            <a:pPr lvl="1"/>
            <a:r>
              <a:rPr lang="pl-PL" dirty="0"/>
              <a:t>Niezłożenie przez organizatora wymaganych opinii </a:t>
            </a:r>
          </a:p>
          <a:p>
            <a:pPr lvl="1"/>
            <a:r>
              <a:rPr lang="pl-PL" dirty="0"/>
              <a:t>Niezłożenie przez organizatora wymaganych dokumentów </a:t>
            </a:r>
          </a:p>
          <a:p>
            <a:pPr lvl="1"/>
            <a:r>
              <a:rPr lang="pl-PL" dirty="0"/>
              <a:t>Niespełnienie przez organizatora obowiązków i wymogów warunkujących bezpieczeństwo imprezy uczestników </a:t>
            </a:r>
          </a:p>
        </p:txBody>
      </p:sp>
    </p:spTree>
    <p:extLst>
      <p:ext uri="{BB962C8B-B14F-4D97-AF65-F5344CB8AC3E}">
        <p14:creationId xmlns:p14="http://schemas.microsoft.com/office/powerpoint/2010/main" val="179121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1CFCB9-9520-4CB5-BD2B-68BE67F25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04455"/>
          </a:xfrm>
        </p:spPr>
        <p:txBody>
          <a:bodyPr/>
          <a:lstStyle/>
          <a:p>
            <a:r>
              <a:rPr lang="pl-PL" dirty="0"/>
              <a:t>Zezwolenie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51FC2E-881D-4FA3-9548-2FC2D2EE3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14945"/>
            <a:ext cx="9601200" cy="4052455"/>
          </a:xfrm>
        </p:spPr>
        <p:txBody>
          <a:bodyPr/>
          <a:lstStyle/>
          <a:p>
            <a:r>
              <a:rPr lang="pl-PL" dirty="0"/>
              <a:t>Wydanie zezwolenia lub odmowa jego wydania następuje w terminie co najmniej 7 dni przed planowanym terminem przeprowadzenia imprezy masowej</a:t>
            </a:r>
          </a:p>
          <a:p>
            <a:r>
              <a:rPr lang="pl-PL" dirty="0"/>
              <a:t>Obowiązek doręczenia kopii decyzji właściwym służbą oraz wojewodzie</a:t>
            </a:r>
          </a:p>
          <a:p>
            <a:r>
              <a:rPr lang="pl-PL" dirty="0"/>
              <a:t>Odwołanie do SKO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4865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80B968-1643-478A-BF8D-BE0C9CA58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30382"/>
            <a:ext cx="9601200" cy="1198418"/>
          </a:xfrm>
        </p:spPr>
        <p:txBody>
          <a:bodyPr/>
          <a:lstStyle/>
          <a:p>
            <a:r>
              <a:rPr lang="pl-PL" dirty="0"/>
              <a:t>Uproszczona procedura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B57326-99C0-4A69-9B6F-698288C3C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Imprezy masowe są przeprowadzane przez tego samego organizatora, w tych samych obiektach (terenach) umożliwiających przeprowadzenie imprezy masowej, co najmniej 2 razy w roku, lub</a:t>
            </a:r>
          </a:p>
          <a:p>
            <a:r>
              <a:rPr lang="pl-PL" dirty="0"/>
              <a:t>są to imprezy masowe, dla których opracowano terminarz imprez masowych organizowanych cyklicznie</a:t>
            </a:r>
          </a:p>
          <a:p>
            <a:r>
              <a:rPr lang="pl-PL" dirty="0"/>
              <a:t>Obowiązek przekazania właściwym ze względu na miejsce przeprowadzenia imprezy masowej komendantom powiatowym (rejonowym, miejskim) Policji i komendantom powiatowym (miejskim) Państwowej Straży Pożarnej, dysponentowi zespołów ratownictwa medycznego oraz państwowemu inspektorowi sanitarnemu wymaganych przepisami informacji w terminie 14 dni przez planowanym terminem imprezy masowej </a:t>
            </a:r>
          </a:p>
          <a:p>
            <a:r>
              <a:rPr lang="pl-PL" dirty="0"/>
              <a:t>Obowiązek poinformowania o zmianie terminu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9824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C1A46D-C733-4A3C-A733-A92A48AAD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bezpieczeństwa imprezy masowej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A0D366-8171-4E1B-9D60-C335E0A6B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Właściwy miejscowo organ wykonawczy:</a:t>
            </a:r>
          </a:p>
          <a:p>
            <a:pPr lvl="1"/>
            <a:r>
              <a:rPr lang="pl-PL" dirty="0"/>
              <a:t>Kontroluje zgodność przebiegu imprezy masowej podwyższonego ryzyka z warunkami określonymi w zezwoleniu</a:t>
            </a:r>
          </a:p>
          <a:p>
            <a:pPr lvl="1"/>
            <a:r>
              <a:rPr lang="pl-PL" dirty="0"/>
              <a:t>może kontrolować zgodność przebiegu imprezy masowej niebędącej imprezą masową podwyższonego ryzyka z warunkami określonymi w zezwoleniu</a:t>
            </a:r>
          </a:p>
        </p:txBody>
      </p:sp>
    </p:spTree>
    <p:extLst>
      <p:ext uri="{BB962C8B-B14F-4D97-AF65-F5344CB8AC3E}">
        <p14:creationId xmlns:p14="http://schemas.microsoft.com/office/powerpoint/2010/main" val="3703729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A7CB36-9244-47B3-8DAF-E7996911F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bezpieczeństwa imprezy masowej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4C0F8C-4FE1-4909-9C7C-867EB9C0B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Organ kontroli ma prawo do:</a:t>
            </a:r>
          </a:p>
          <a:p>
            <a:pPr lvl="1"/>
            <a:r>
              <a:rPr lang="pl-PL" dirty="0"/>
              <a:t>żądania od organizatora informacji, dokumentów i danych, niezbędnych do sprawowania kontroli;</a:t>
            </a:r>
          </a:p>
          <a:p>
            <a:pPr lvl="1"/>
            <a:r>
              <a:rPr lang="pl-PL" dirty="0"/>
              <a:t>swobodnego wstępu do miejsca przeprowadzania imprezy masowej i innych pomieszczeń związanych bezpośrednio z przeprowadzaniem imprezy masowej</a:t>
            </a:r>
          </a:p>
          <a:p>
            <a:pPr lvl="1"/>
            <a:r>
              <a:rPr lang="pl-PL" dirty="0"/>
              <a:t>Przeprowadzania lustracji ww. miejsc </a:t>
            </a:r>
          </a:p>
          <a:p>
            <a:pPr lvl="1"/>
            <a:r>
              <a:rPr lang="pl-PL" dirty="0"/>
              <a:t>żądania od osób działających w imieniu i na rzecz organizatora udzielenia informacji w formie ustnej i pisemnej w zakresie przeprowadzanej kontroli</a:t>
            </a:r>
          </a:p>
        </p:txBody>
      </p:sp>
    </p:spTree>
    <p:extLst>
      <p:ext uri="{BB962C8B-B14F-4D97-AF65-F5344CB8AC3E}">
        <p14:creationId xmlns:p14="http://schemas.microsoft.com/office/powerpoint/2010/main" val="402706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2EAF1C-4D60-4F9D-83AF-73C6AA7B7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5921"/>
          </a:xfrm>
        </p:spPr>
        <p:txBody>
          <a:bodyPr/>
          <a:lstStyle/>
          <a:p>
            <a:r>
              <a:rPr lang="pl-PL" dirty="0"/>
              <a:t>Imprezy masowe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6260EC-B518-41E1-A22A-B07ED8714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Ustawa z dnia 20 marca 2009 r. o bezpieczeństwie imprez masowych</a:t>
            </a:r>
          </a:p>
          <a:p>
            <a:pPr lvl="1"/>
            <a:r>
              <a:rPr lang="pl-PL" dirty="0"/>
              <a:t>zasady postępowania konieczne do zapewnienia bezpieczeństwa imprez masowych; </a:t>
            </a:r>
          </a:p>
          <a:p>
            <a:pPr lvl="1"/>
            <a:r>
              <a:rPr lang="pl-PL" dirty="0"/>
              <a:t> warunki bezpieczeństwa imprez masowych; </a:t>
            </a:r>
          </a:p>
          <a:p>
            <a:pPr lvl="1"/>
            <a:r>
              <a:rPr lang="pl-PL" dirty="0"/>
              <a:t>zasady i tryb wydawania zezwoleń na przeprowadzanie imprez masowych;</a:t>
            </a:r>
          </a:p>
          <a:p>
            <a:pPr lvl="1"/>
            <a:r>
              <a:rPr lang="pl-PL" dirty="0"/>
              <a:t> zasady przetwarzania informacji dotyczących bezpieczeństwa imprez masowych, w tym danych osobowych;</a:t>
            </a:r>
          </a:p>
          <a:p>
            <a:pPr lvl="1"/>
            <a:r>
              <a:rPr lang="pl-PL" dirty="0"/>
              <a:t> zasady odpowiedzialności organizatorów za szkody wyrządzone w związku ze zorganizowaniem imprez masowych</a:t>
            </a:r>
          </a:p>
        </p:txBody>
      </p:sp>
    </p:spTree>
    <p:extLst>
      <p:ext uri="{BB962C8B-B14F-4D97-AF65-F5344CB8AC3E}">
        <p14:creationId xmlns:p14="http://schemas.microsoft.com/office/powerpoint/2010/main" val="2084233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EF00A4-7CC7-44EE-A8C6-3296356E6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bezpieczeństwa imprezy masowej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3AF834-BF79-40FE-90FE-5D787DDB8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Decyzja o przerwaniu imprezy masowej</a:t>
            </a:r>
          </a:p>
          <a:p>
            <a:r>
              <a:rPr lang="pl-PL" dirty="0"/>
              <a:t>Rygor natychmiastowej wykonalności </a:t>
            </a:r>
          </a:p>
          <a:p>
            <a:r>
              <a:rPr lang="pl-PL" dirty="0"/>
              <a:t>Odwołanie do SKO</a:t>
            </a:r>
          </a:p>
          <a:p>
            <a:r>
              <a:rPr lang="pl-PL" dirty="0"/>
              <a:t>Decyzja może być wydana na wniosek komendanta powiatowego (miejskiego, rejonowego) Policji, komendanta powiatowego (miejskiego) Straży Pożarnej, dysponenta zespołów ratownictwa medycznego i państwowego inspektora sanitarnego </a:t>
            </a:r>
          </a:p>
        </p:txBody>
      </p:sp>
    </p:spTree>
    <p:extLst>
      <p:ext uri="{BB962C8B-B14F-4D97-AF65-F5344CB8AC3E}">
        <p14:creationId xmlns:p14="http://schemas.microsoft.com/office/powerpoint/2010/main" val="4259743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B605C1-FC4D-449E-9E15-1EF01A1BD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Zakaz przeprowadzenia imprezy masowej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645FB9-527B-467C-8FBC-7499EB0FB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Decyzja administracyjna</a:t>
            </a:r>
          </a:p>
          <a:p>
            <a:r>
              <a:rPr lang="pl-PL" dirty="0"/>
              <a:t>Właściwy miejscowo organ wykonawczy gminy </a:t>
            </a:r>
          </a:p>
          <a:p>
            <a:r>
              <a:rPr lang="pl-PL" dirty="0"/>
              <a:t>Zakaz jest wydawany jeżeli po wydaniu zezwolenia stwierdzi, że zostały naruszone warunki bezpieczeństwa dające podstawę do jego wydania</a:t>
            </a:r>
          </a:p>
          <a:p>
            <a:r>
              <a:rPr lang="pl-PL" dirty="0"/>
              <a:t>Odwołanie SKO</a:t>
            </a:r>
          </a:p>
        </p:txBody>
      </p:sp>
    </p:spTree>
    <p:extLst>
      <p:ext uri="{BB962C8B-B14F-4D97-AF65-F5344CB8AC3E}">
        <p14:creationId xmlns:p14="http://schemas.microsoft.com/office/powerpoint/2010/main" val="2987042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6C1E6B-5091-414B-B250-24670FD81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bezpieczeństwa imprezy masowej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4ED58C-4358-4CB6-BE38-354696164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Wojewoda może wydać decyzję:</a:t>
            </a:r>
          </a:p>
          <a:p>
            <a:pPr lvl="1"/>
            <a:r>
              <a:rPr lang="pl-PL" dirty="0"/>
              <a:t>Zakazującą przeprowadzenia imprezy masowej z udziałem publiczności w całym obiekcie lub w jego wydzielonych sektorach </a:t>
            </a:r>
          </a:p>
          <a:p>
            <a:pPr lvl="1"/>
            <a:r>
              <a:rPr lang="pl-PL" dirty="0"/>
              <a:t>Wprowadzającą, na czas określony albo nieokreślony zakazu przeprowadzania przez organizatora imprez masowych na terenie województwa lub jego części </a:t>
            </a:r>
          </a:p>
          <a:p>
            <a:r>
              <a:rPr lang="pl-PL" dirty="0"/>
              <a:t>Negatywna ocena stanu bezpieczeństwa i porządku publicznego w związku z planowaną lub przeprowadzoną imprezą masową</a:t>
            </a:r>
          </a:p>
        </p:txBody>
      </p:sp>
    </p:spTree>
    <p:extLst>
      <p:ext uri="{BB962C8B-B14F-4D97-AF65-F5344CB8AC3E}">
        <p14:creationId xmlns:p14="http://schemas.microsoft.com/office/powerpoint/2010/main" val="7088897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12580D-F5CD-4A8C-AC37-AF42516C2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bezpieczeństwa imprezy masowej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00E203-A4D5-4249-BB07-6C449D977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Wojewoda może:</a:t>
            </a:r>
          </a:p>
          <a:p>
            <a:pPr lvl="1"/>
            <a:r>
              <a:rPr lang="pl-PL" dirty="0"/>
              <a:t>przerwać imprezę masową, jeżeli jej dalszy przebieg może zagrozić życiu lub zdrowiu osobom albo mieniu w znacznych rozmiarach, a działania podejmowane przez organizatora są niewystarczające do zapewnienia bezpieczeństwa i porządku publicznego</a:t>
            </a:r>
          </a:p>
          <a:p>
            <a:r>
              <a:rPr lang="pl-PL" dirty="0"/>
              <a:t>wojewoda bierze pod uwagę również zagrożenie bezpieczeństwa, które może spowodować przerwanie imprezy masowej</a:t>
            </a:r>
          </a:p>
          <a:p>
            <a:r>
              <a:rPr lang="pl-PL" dirty="0"/>
              <a:t>Rygor natychmiastowej wykonalności </a:t>
            </a:r>
          </a:p>
        </p:txBody>
      </p:sp>
    </p:spTree>
    <p:extLst>
      <p:ext uri="{BB962C8B-B14F-4D97-AF65-F5344CB8AC3E}">
        <p14:creationId xmlns:p14="http://schemas.microsoft.com/office/powerpoint/2010/main" val="3691275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AA53A1-140F-4A1D-B794-780A4A01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33034"/>
          </a:xfrm>
        </p:spPr>
        <p:txBody>
          <a:bodyPr/>
          <a:lstStyle/>
          <a:p>
            <a:r>
              <a:rPr lang="pl-PL" dirty="0"/>
              <a:t>Impreza masowa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DFD01B-BF11-4B46-A27F-A2BBD3BC0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Impreza masowa:</a:t>
            </a:r>
          </a:p>
          <a:p>
            <a:pPr lvl="1"/>
            <a:r>
              <a:rPr lang="pl-PL" dirty="0"/>
              <a:t>Impreza masowa artystyczno-rozrywkowa</a:t>
            </a:r>
          </a:p>
          <a:p>
            <a:pPr lvl="1"/>
            <a:r>
              <a:rPr lang="pl-PL" dirty="0"/>
              <a:t>Masowa impreza sportowa</a:t>
            </a:r>
          </a:p>
          <a:p>
            <a:pPr lvl="1"/>
            <a:r>
              <a:rPr lang="pl-PL" dirty="0"/>
              <a:t>Mecz piłki nożnej </a:t>
            </a:r>
          </a:p>
        </p:txBody>
      </p:sp>
    </p:spTree>
    <p:extLst>
      <p:ext uri="{BB962C8B-B14F-4D97-AF65-F5344CB8AC3E}">
        <p14:creationId xmlns:p14="http://schemas.microsoft.com/office/powerpoint/2010/main" val="113766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A815BD-C11C-48F1-AE60-EEB2728C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850582" cy="1309255"/>
          </a:xfrm>
        </p:spPr>
        <p:txBody>
          <a:bodyPr/>
          <a:lstStyle/>
          <a:p>
            <a:r>
              <a:rPr lang="pl-PL" dirty="0"/>
              <a:t>Masowa impreza artystyczno-rozrywkowa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A899A6-8F08-4FAE-AB3E-AF40F0E04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5055"/>
            <a:ext cx="9601200" cy="3872345"/>
          </a:xfrm>
        </p:spPr>
        <p:txBody>
          <a:bodyPr/>
          <a:lstStyle/>
          <a:p>
            <a:r>
              <a:rPr lang="pl-PL" dirty="0"/>
              <a:t>impreza o charakterze artystycznym, rozrywkowym lub zorganizowane publiczne oglądanie przekazu telewizyjnego na ekranach lub urządzeniach umożliwiających uzyskanie obrazu o przekątnej przekraczającej 3 m, która ma się odbyć:</a:t>
            </a:r>
          </a:p>
          <a:p>
            <a:pPr lvl="1"/>
            <a:r>
              <a:rPr lang="pl-PL" dirty="0"/>
              <a:t>na stadionie, w innym obiekcie niebędącym budynkiem lub na terenie otwartym, na których liczba udostępnionych przez organizatora miejsc wynosi nie mniej niż 1000</a:t>
            </a:r>
          </a:p>
          <a:p>
            <a:pPr lvl="1"/>
            <a:r>
              <a:rPr lang="pl-PL" dirty="0"/>
              <a:t>w hali sportowej lub w innym budynku umożliwiającym przeprowadzenie imprezy masowej, w których liczba udostępnionych przez organizatora miejsc wynosi nie mniej niż 500</a:t>
            </a:r>
          </a:p>
        </p:txBody>
      </p:sp>
    </p:spTree>
    <p:extLst>
      <p:ext uri="{BB962C8B-B14F-4D97-AF65-F5344CB8AC3E}">
        <p14:creationId xmlns:p14="http://schemas.microsoft.com/office/powerpoint/2010/main" val="1331910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5879E0-E476-4546-90B6-77A0DD466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04455"/>
          </a:xfrm>
        </p:spPr>
        <p:txBody>
          <a:bodyPr/>
          <a:lstStyle/>
          <a:p>
            <a:r>
              <a:rPr lang="pl-PL" dirty="0"/>
              <a:t>Masowa impreza sportowa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56135C-3492-4731-9EC6-467C2E920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impreza masowa mająca na celu współzawodnictwo sportowe lub popularyzowanie kultury fizycznej, organizowaną na:</a:t>
            </a:r>
          </a:p>
          <a:p>
            <a:pPr lvl="1"/>
            <a:r>
              <a:rPr lang="pl-PL" dirty="0"/>
              <a:t>stadionie lub w innym obiekcie niebędącym budynkiem, terenie otwartym na którym liczba udostępnionych przez organizatora miejsc dla osób wynosi nie miej niż 1000</a:t>
            </a:r>
          </a:p>
          <a:p>
            <a:pPr lvl="1"/>
            <a:r>
              <a:rPr lang="pl-PL" dirty="0"/>
              <a:t>hali sportowej lub w innym budynku umożliwiającym przeprowadzenie imprezy masowej – nie mniej niż 300</a:t>
            </a:r>
          </a:p>
        </p:txBody>
      </p:sp>
    </p:spTree>
    <p:extLst>
      <p:ext uri="{BB962C8B-B14F-4D97-AF65-F5344CB8AC3E}">
        <p14:creationId xmlns:p14="http://schemas.microsoft.com/office/powerpoint/2010/main" val="3927580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B4B735-1E1C-43A3-B133-B5646A176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15291"/>
          </a:xfrm>
        </p:spPr>
        <p:txBody>
          <a:bodyPr/>
          <a:lstStyle/>
          <a:p>
            <a:r>
              <a:rPr lang="pl-PL" dirty="0"/>
              <a:t>Mecz piłki nożnej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E4D103-7CA0-4711-B9FB-0D1C04EA4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masowa impreza sportowa mającą na celu współzawodnictwo w dyscyplinie piłki nożnej, organizowaną na stadionie lub w innym obiekcie sportowym, na którym liczba udostępnionych przez organizatora miejsc wynosi nie mniej niż 1000</a:t>
            </a:r>
          </a:p>
        </p:txBody>
      </p:sp>
    </p:spTree>
    <p:extLst>
      <p:ext uri="{BB962C8B-B14F-4D97-AF65-F5344CB8AC3E}">
        <p14:creationId xmlns:p14="http://schemas.microsoft.com/office/powerpoint/2010/main" val="1581200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82D10B-F371-4A95-A01B-C52E9597D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Impreza masowa podwyższonego ryzyka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E31644-F280-4178-B9B2-A697C69DB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impreza masowa, w czasie której, zgodnie z informacją o przewidywanych zagrożeniach lub dotychczasowymi doświadczeniami dotyczącymi zachowania osób uczestniczących, istnieje obawa wystąpienia aktów przemocy lub agresji</a:t>
            </a:r>
          </a:p>
        </p:txBody>
      </p:sp>
    </p:spTree>
    <p:extLst>
      <p:ext uri="{BB962C8B-B14F-4D97-AF65-F5344CB8AC3E}">
        <p14:creationId xmlns:p14="http://schemas.microsoft.com/office/powerpoint/2010/main" val="3084646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AB2086-FF84-4BBF-938F-41533D828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60664"/>
            <a:ext cx="9601200" cy="1118754"/>
          </a:xfrm>
        </p:spPr>
        <p:txBody>
          <a:bodyPr/>
          <a:lstStyle/>
          <a:p>
            <a:r>
              <a:rPr lang="pl-PL" dirty="0"/>
              <a:t>Imprezy masowe – wyłączenia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D9CCE0-4FE6-4549-BAAB-DB94FC971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53491"/>
            <a:ext cx="9601200" cy="4218709"/>
          </a:xfrm>
        </p:spPr>
        <p:txBody>
          <a:bodyPr>
            <a:normAutofit/>
          </a:bodyPr>
          <a:lstStyle/>
          <a:p>
            <a:r>
              <a:rPr lang="pl-PL" dirty="0"/>
              <a:t>Imprezami masowymi nie są:</a:t>
            </a:r>
          </a:p>
          <a:p>
            <a:pPr lvl="1"/>
            <a:r>
              <a:rPr lang="pl-PL" dirty="0"/>
              <a:t>Imprezy w obiektach kultury</a:t>
            </a:r>
          </a:p>
          <a:p>
            <a:pPr lvl="1"/>
            <a:r>
              <a:rPr lang="pl-PL" dirty="0"/>
              <a:t>Imprezy w placówkach oświatowych, orgaznizowane przez zarządzających nimi </a:t>
            </a:r>
          </a:p>
          <a:p>
            <a:pPr lvl="1"/>
            <a:r>
              <a:rPr lang="pl-PL" dirty="0"/>
              <a:t>Imprezy organizowane w ramach współzawodnictwa sportowego dzieci i młodzieży </a:t>
            </a:r>
          </a:p>
          <a:p>
            <a:pPr lvl="1"/>
            <a:r>
              <a:rPr lang="pl-PL" dirty="0"/>
              <a:t>Imprezy sportowe organizowane dla sportowców z niepełnosprawnością </a:t>
            </a:r>
          </a:p>
          <a:p>
            <a:pPr lvl="1"/>
            <a:r>
              <a:rPr lang="pl-PL" dirty="0"/>
              <a:t>Imprezy sportu powszechnego o charakterze rekreacji ruchowej o ogólnopolskim i nieodpłatnym charakterze, organizowane na terenie otwartym</a:t>
            </a:r>
          </a:p>
          <a:p>
            <a:pPr lvl="1"/>
            <a:r>
              <a:rPr lang="pl-PL" dirty="0"/>
              <a:t>Imprezy organizowane przez pracodawców dla pracowników </a:t>
            </a:r>
          </a:p>
          <a:p>
            <a:pPr marL="530352" lvl="1" indent="0">
              <a:buNone/>
            </a:pPr>
            <a:r>
              <a:rPr lang="pl-PL" dirty="0"/>
              <a:t>jeżeli rodzaj imprezy odpowiada przeznaczeniu obiektu lub terenu, gdzie ma się ona odbyć;</a:t>
            </a:r>
          </a:p>
        </p:txBody>
      </p:sp>
    </p:spTree>
    <p:extLst>
      <p:ext uri="{BB962C8B-B14F-4D97-AF65-F5344CB8AC3E}">
        <p14:creationId xmlns:p14="http://schemas.microsoft.com/office/powerpoint/2010/main" val="2745218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544B1B-943E-4C83-80FD-9DE23304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9036"/>
          </a:xfrm>
        </p:spPr>
        <p:txBody>
          <a:bodyPr/>
          <a:lstStyle/>
          <a:p>
            <a:r>
              <a:rPr lang="pl-PL" dirty="0"/>
              <a:t>Organizator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813077-88DA-4BFE-952C-639C485E9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4218"/>
            <a:ext cx="9601200" cy="3983182"/>
          </a:xfrm>
        </p:spPr>
        <p:txBody>
          <a:bodyPr/>
          <a:lstStyle/>
          <a:p>
            <a:r>
              <a:rPr lang="pl-PL" dirty="0"/>
              <a:t>Osoba prawna, fizyczna lub jednostka organizacyjna nieposiadająca osobowości prawnej </a:t>
            </a:r>
          </a:p>
          <a:p>
            <a:r>
              <a:rPr lang="pl-PL" dirty="0"/>
              <a:t>Ponoszenie odpowiedzialności za bezpieczeństwo imprezy masowej </a:t>
            </a:r>
          </a:p>
          <a:p>
            <a:pPr lvl="1"/>
            <a:r>
              <a:rPr lang="pl-PL" dirty="0"/>
              <a:t>Ograniczenie czasowe</a:t>
            </a:r>
          </a:p>
          <a:p>
            <a:pPr lvl="1"/>
            <a:r>
              <a:rPr lang="pl-PL" dirty="0"/>
              <a:t>Ograniczenie miejscowe</a:t>
            </a:r>
          </a:p>
        </p:txBody>
      </p:sp>
    </p:spTree>
    <p:extLst>
      <p:ext uri="{BB962C8B-B14F-4D97-AF65-F5344CB8AC3E}">
        <p14:creationId xmlns:p14="http://schemas.microsoft.com/office/powerpoint/2010/main" val="2241563036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641</TotalTime>
  <Words>1140</Words>
  <Application>Microsoft Office PowerPoint</Application>
  <PresentationFormat>Panoramiczny</PresentationFormat>
  <Paragraphs>136</Paragraphs>
  <Slides>23</Slides>
  <Notes>18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6" baseType="lpstr">
      <vt:lpstr>Calibri</vt:lpstr>
      <vt:lpstr>Franklin Gothic Book</vt:lpstr>
      <vt:lpstr>Przycinanie</vt:lpstr>
      <vt:lpstr>Imprezy masowe </vt:lpstr>
      <vt:lpstr>Imprezy masowe </vt:lpstr>
      <vt:lpstr>Impreza masowa </vt:lpstr>
      <vt:lpstr>Masowa impreza artystyczno-rozrywkowa</vt:lpstr>
      <vt:lpstr>Masowa impreza sportowa </vt:lpstr>
      <vt:lpstr>Mecz piłki nożnej </vt:lpstr>
      <vt:lpstr>Impreza masowa podwyższonego ryzyka</vt:lpstr>
      <vt:lpstr>Imprezy masowe – wyłączenia </vt:lpstr>
      <vt:lpstr>Organizator </vt:lpstr>
      <vt:lpstr>Bezpieczna impreza masowa</vt:lpstr>
      <vt:lpstr>Obowiązki organizatora</vt:lpstr>
      <vt:lpstr>Obowiązki organizatora</vt:lpstr>
      <vt:lpstr>Zezwolenie </vt:lpstr>
      <vt:lpstr>Zezwolenie </vt:lpstr>
      <vt:lpstr>Zezwolenie </vt:lpstr>
      <vt:lpstr>Zezwolenie </vt:lpstr>
      <vt:lpstr>Uproszczona procedura </vt:lpstr>
      <vt:lpstr>Kontrola bezpieczeństwa imprezy masowej </vt:lpstr>
      <vt:lpstr>Kontrola bezpieczeństwa imprezy masowej</vt:lpstr>
      <vt:lpstr>Kontrola bezpieczeństwa imprezy masowej</vt:lpstr>
      <vt:lpstr>Zakaz przeprowadzenia imprezy masowej</vt:lpstr>
      <vt:lpstr>Kontrola bezpieczeństwa imprezy masowej</vt:lpstr>
      <vt:lpstr>Kontrola bezpieczeństwa imprezy masowej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Imprezy masowe </dc:title>
  <dc:creator>Patrycja Przybyła</dc:creator>
  <cp:lastModifiedBy>Patrycja Przybyła</cp:lastModifiedBy>
  <cp:revision>58</cp:revision>
  <dcterms:created xsi:type="dcterms:W3CDTF">2020-12-19T19:09:34Z</dcterms:created>
  <dcterms:modified xsi:type="dcterms:W3CDTF">2020-12-22T12:08:25Z</dcterms:modified>
</cp:coreProperties>
</file>