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68" r:id="rId4"/>
    <p:sldId id="269" r:id="rId5"/>
    <p:sldId id="270" r:id="rId6"/>
    <p:sldId id="271" r:id="rId7"/>
    <p:sldId id="272" r:id="rId8"/>
    <p:sldId id="273" r:id="rId9"/>
    <p:sldId id="274" r:id="rId10"/>
    <p:sldId id="276" r:id="rId11"/>
    <p:sldId id="275" r:id="rId12"/>
    <p:sldId id="277" r:id="rId13"/>
    <p:sldId id="278" r:id="rId14"/>
    <p:sldId id="280" r:id="rId15"/>
    <p:sldId id="281" r:id="rId16"/>
    <p:sldId id="282" r:id="rId17"/>
    <p:sldId id="283" r:id="rId18"/>
    <p:sldId id="284" r:id="rId19"/>
    <p:sldId id="285" r:id="rId20"/>
    <p:sldId id="286" r:id="rId21"/>
    <p:sldId id="288" r:id="rId22"/>
    <p:sldId id="287" r:id="rId23"/>
    <p:sldId id="289" r:id="rId24"/>
    <p:sldId id="290" r:id="rId25"/>
    <p:sldId id="292" r:id="rId26"/>
    <p:sldId id="291" r:id="rId27"/>
    <p:sldId id="293" r:id="rId28"/>
    <p:sldId id="294" r:id="rId29"/>
    <p:sldId id="295" r:id="rId30"/>
    <p:sldId id="296" r:id="rId31"/>
    <p:sldId id="297" r:id="rId32"/>
    <p:sldId id="298" r:id="rId33"/>
    <p:sldId id="265"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snapToGrid="0">
      <p:cViewPr varScale="1">
        <p:scale>
          <a:sx n="84" d="100"/>
          <a:sy n="84" d="100"/>
        </p:scale>
        <p:origin x="638"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B1F0F69-87F2-4573-905A-7F5937210E34}"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1386870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F0F69-87F2-4573-905A-7F5937210E34}"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22736251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EB1F0F69-87F2-4573-905A-7F5937210E34}"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513592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EB1F0F69-87F2-4573-905A-7F5937210E34}"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1630095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F0F69-87F2-4573-905A-7F5937210E34}"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12529180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F0F69-87F2-4573-905A-7F5937210E34}"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215061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B1F0F69-87F2-4573-905A-7F5937210E34}"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969311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B1F0F69-87F2-4573-905A-7F5937210E34}" type="datetimeFigureOut">
              <a:rPr lang="en-US" smtClean="0"/>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254083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1F0F69-87F2-4573-905A-7F5937210E34}"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3213128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B1F0F69-87F2-4573-905A-7F5937210E34}" type="datetimeFigureOut">
              <a:rPr lang="en-US" smtClean="0"/>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2097333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B1F0F69-87F2-4573-905A-7F5937210E34}" type="datetimeFigureOut">
              <a:rPr lang="en-US" smtClean="0"/>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1912813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1F0F69-87F2-4573-905A-7F5937210E34}" type="datetimeFigureOut">
              <a:rPr lang="en-US" smtClean="0"/>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376850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1F0F69-87F2-4573-905A-7F5937210E34}" type="datetimeFigureOut">
              <a:rPr lang="en-US" smtClean="0"/>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990168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EB1F0F69-87F2-4573-905A-7F5937210E34}" type="datetimeFigureOut">
              <a:rPr lang="en-US" smtClean="0"/>
              <a:t>3/25/2020</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657A6469-34F9-4509-910C-B286356FFD99}" type="slidenum">
              <a:rPr lang="en-US" smtClean="0"/>
              <a:t>‹#›</a:t>
            </a:fld>
            <a:endParaRPr lang="en-US"/>
          </a:p>
        </p:txBody>
      </p:sp>
    </p:spTree>
    <p:extLst>
      <p:ext uri="{BB962C8B-B14F-4D97-AF65-F5344CB8AC3E}">
        <p14:creationId xmlns:p14="http://schemas.microsoft.com/office/powerpoint/2010/main" val="1048204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EB1F0F69-87F2-4573-905A-7F5937210E34}" type="datetimeFigureOut">
              <a:rPr lang="en-US" smtClean="0"/>
              <a:t>3/25/2020</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657A6469-34F9-4509-910C-B286356FFD99}" type="slidenum">
              <a:rPr lang="en-US" smtClean="0"/>
              <a:t>‹#›</a:t>
            </a:fld>
            <a:endParaRPr lang="en-US"/>
          </a:p>
        </p:txBody>
      </p:sp>
    </p:spTree>
    <p:extLst>
      <p:ext uri="{BB962C8B-B14F-4D97-AF65-F5344CB8AC3E}">
        <p14:creationId xmlns:p14="http://schemas.microsoft.com/office/powerpoint/2010/main" val="235556309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viima.com/blog/innovation-management-processe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n.wikipedia.org/wiki/Phase-gate_proces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viima.com/blog/innovation-management#innovators-dilemma"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en.wikipedia.org/wiki/Lean_startu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gereports.ca/fastworks/" TargetMode="External"/><Relationship Id="rId2" Type="http://schemas.openxmlformats.org/officeDocument/2006/relationships/hyperlink" Target="https://www.ge.co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Innovation Management </a:t>
            </a:r>
            <a:br>
              <a:rPr lang="en-US" sz="4000" dirty="0" smtClean="0"/>
            </a:br>
            <a:r>
              <a:rPr lang="en-US" sz="4000" dirty="0" smtClean="0"/>
              <a:t>Lecture 2</a:t>
            </a:r>
            <a:br>
              <a:rPr lang="en-US" sz="4000" dirty="0" smtClean="0"/>
            </a:br>
            <a:r>
              <a:rPr lang="en-US" sz="4000" dirty="0" smtClean="0"/>
              <a:t>Innovation Management process</a:t>
            </a:r>
            <a:endParaRPr lang="en-US" sz="4000" dirty="0"/>
          </a:p>
        </p:txBody>
      </p:sp>
      <p:sp>
        <p:nvSpPr>
          <p:cNvPr id="3" name="Subtitle 2"/>
          <p:cNvSpPr>
            <a:spLocks noGrp="1"/>
          </p:cNvSpPr>
          <p:nvPr>
            <p:ph type="subTitle" idx="1"/>
          </p:nvPr>
        </p:nvSpPr>
        <p:spPr>
          <a:xfrm>
            <a:off x="810001" y="5280846"/>
            <a:ext cx="10572000" cy="626177"/>
          </a:xfrm>
        </p:spPr>
        <p:txBody>
          <a:bodyPr>
            <a:noAutofit/>
          </a:bodyPr>
          <a:lstStyle/>
          <a:p>
            <a:r>
              <a:rPr lang="en-US" sz="1200" dirty="0" smtClean="0"/>
              <a:t>Prepared by: </a:t>
            </a:r>
            <a:r>
              <a:rPr lang="en-US" sz="1200" dirty="0" err="1" smtClean="0"/>
              <a:t>mgr</a:t>
            </a:r>
            <a:r>
              <a:rPr lang="en-US" sz="1200" dirty="0" smtClean="0"/>
              <a:t> Julia Matsuieva</a:t>
            </a:r>
            <a:endParaRPr lang="ru-RU" sz="1200" dirty="0" smtClean="0"/>
          </a:p>
          <a:p>
            <a:r>
              <a:rPr lang="pl-PL" sz="1200" dirty="0" smtClean="0"/>
              <a:t>MME 2nd year </a:t>
            </a:r>
            <a:endParaRPr lang="en-US" sz="1200" dirty="0"/>
          </a:p>
        </p:txBody>
      </p:sp>
    </p:spTree>
    <p:extLst>
      <p:ext uri="{BB962C8B-B14F-4D97-AF65-F5344CB8AC3E}">
        <p14:creationId xmlns:p14="http://schemas.microsoft.com/office/powerpoint/2010/main" val="2582348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oriented organizations -Challenges</a:t>
            </a:r>
            <a:endParaRPr lang="en-US" dirty="0"/>
          </a:p>
        </p:txBody>
      </p:sp>
      <p:sp>
        <p:nvSpPr>
          <p:cNvPr id="3" name="Content Placeholder 2"/>
          <p:cNvSpPr>
            <a:spLocks noGrp="1"/>
          </p:cNvSpPr>
          <p:nvPr>
            <p:ph idx="1"/>
          </p:nvPr>
        </p:nvSpPr>
        <p:spPr>
          <a:xfrm>
            <a:off x="818712" y="1965961"/>
            <a:ext cx="10554574" cy="4672584"/>
          </a:xfrm>
        </p:spPr>
        <p:txBody>
          <a:bodyPr>
            <a:normAutofit lnSpcReduction="10000"/>
          </a:bodyPr>
          <a:lstStyle/>
          <a:p>
            <a:r>
              <a:rPr lang="en-US" dirty="0"/>
              <a:t>The biggest downside, or should I say, challenge, most push-based organizations face is the expensive technology. Technology inevitably requires a lot of investment and testing, resulting in </a:t>
            </a:r>
            <a:r>
              <a:rPr lang="en-US" b="1" dirty="0"/>
              <a:t>longer time to market</a:t>
            </a:r>
            <a:r>
              <a:rPr lang="en-US" dirty="0"/>
              <a:t>.</a:t>
            </a:r>
          </a:p>
          <a:p>
            <a:r>
              <a:rPr lang="en-US" dirty="0"/>
              <a:t>Also, regardless of how great the solution might be, organizations operating in highly supervised industries may not be able to move as fast as they would like to due to strict regulations.</a:t>
            </a:r>
          </a:p>
          <a:p>
            <a:r>
              <a:rPr lang="en-US" dirty="0"/>
              <a:t>However, push-oriented organizations can, in some cases, be able to launch new innovations relatively quickly. This is possible in cases where they know what needs to be done without having to spend time on market research.</a:t>
            </a:r>
          </a:p>
          <a:p>
            <a:r>
              <a:rPr lang="en-US" dirty="0"/>
              <a:t>Another, not-so-obvious, (but definitely noteworthy) challenge is the risk of building something no one actually wants or isn’t willing to pay for.</a:t>
            </a:r>
          </a:p>
          <a:p>
            <a:r>
              <a:rPr lang="en-US" dirty="0"/>
              <a:t>Because push-oriented models aren’t focused too much on testing the assumptions and how the product would actually fit the market, it’s not guaranteed that people would be interested in your solution if the problem it’s solving is not significant, or the approach to solve it isn't simply effective.</a:t>
            </a:r>
          </a:p>
        </p:txBody>
      </p:sp>
    </p:spTree>
    <p:extLst>
      <p:ext uri="{BB962C8B-B14F-4D97-AF65-F5344CB8AC3E}">
        <p14:creationId xmlns:p14="http://schemas.microsoft.com/office/powerpoint/2010/main" val="2466462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Pull-oriented organizations - Advantages</a:t>
            </a:r>
          </a:p>
        </p:txBody>
      </p:sp>
      <p:sp>
        <p:nvSpPr>
          <p:cNvPr id="3" name="Content Placeholder 2"/>
          <p:cNvSpPr>
            <a:spLocks noGrp="1"/>
          </p:cNvSpPr>
          <p:nvPr>
            <p:ph idx="1"/>
          </p:nvPr>
        </p:nvSpPr>
        <p:spPr>
          <a:xfrm>
            <a:off x="818712" y="2222287"/>
            <a:ext cx="10554574" cy="4077929"/>
          </a:xfrm>
        </p:spPr>
        <p:txBody>
          <a:bodyPr>
            <a:normAutofit/>
          </a:bodyPr>
          <a:lstStyle/>
          <a:p>
            <a:r>
              <a:rPr lang="en-US" dirty="0"/>
              <a:t>Pull-oriented organizations, in contrast, are looking for ways to adapt to changing markets and customer demand, and are usually focused on </a:t>
            </a:r>
            <a:r>
              <a:rPr lang="en-US" b="1" dirty="0"/>
              <a:t>listening to customers, learning from them and moving fast</a:t>
            </a:r>
            <a:r>
              <a:rPr lang="en-US" dirty="0"/>
              <a:t> in their innovation work.</a:t>
            </a:r>
          </a:p>
          <a:p>
            <a:r>
              <a:rPr lang="en-US" dirty="0"/>
              <a:t>Pull-based innovation processes are usually adopted by organizations that are operating at an early stage and bear a greater risk, such as start-ups or more radical initiatives within larger organizations.</a:t>
            </a:r>
            <a:r>
              <a:rPr lang="en-US" b="1" dirty="0"/>
              <a:t> </a:t>
            </a:r>
            <a:endParaRPr lang="en-US" dirty="0"/>
          </a:p>
          <a:p>
            <a:r>
              <a:rPr lang="en-US" b="1" dirty="0"/>
              <a:t/>
            </a:r>
            <a:br>
              <a:rPr lang="en-US" b="1" dirty="0"/>
            </a:br>
            <a:r>
              <a:rPr lang="en-US" b="1" dirty="0"/>
              <a:t>Advantages &amp; challenges</a:t>
            </a:r>
          </a:p>
          <a:p>
            <a:r>
              <a:rPr lang="en-US" dirty="0"/>
              <a:t>But which approach is better?</a:t>
            </a:r>
          </a:p>
          <a:p>
            <a:r>
              <a:rPr lang="en-US" dirty="0"/>
              <a:t>Push or pull?</a:t>
            </a:r>
          </a:p>
          <a:p>
            <a:r>
              <a:rPr lang="en-US" dirty="0"/>
              <a:t>What are the pros? The cons?</a:t>
            </a:r>
          </a:p>
          <a:p>
            <a:endParaRPr lang="en-US" dirty="0"/>
          </a:p>
        </p:txBody>
      </p:sp>
    </p:spTree>
    <p:extLst>
      <p:ext uri="{BB962C8B-B14F-4D97-AF65-F5344CB8AC3E}">
        <p14:creationId xmlns:p14="http://schemas.microsoft.com/office/powerpoint/2010/main" val="2688246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Pull-oriented organizations </a:t>
            </a:r>
            <a:r>
              <a:rPr lang="en-US" dirty="0" smtClean="0"/>
              <a:t>-Challenges</a:t>
            </a:r>
            <a:endParaRPr lang="en-US" dirty="0"/>
          </a:p>
        </p:txBody>
      </p:sp>
      <p:sp>
        <p:nvSpPr>
          <p:cNvPr id="3" name="Content Placeholder 2"/>
          <p:cNvSpPr>
            <a:spLocks noGrp="1"/>
          </p:cNvSpPr>
          <p:nvPr>
            <p:ph idx="1"/>
          </p:nvPr>
        </p:nvSpPr>
        <p:spPr>
          <a:xfrm>
            <a:off x="818712" y="2222287"/>
            <a:ext cx="10554574" cy="4059641"/>
          </a:xfrm>
        </p:spPr>
        <p:txBody>
          <a:bodyPr/>
          <a:lstStyle/>
          <a:p>
            <a:r>
              <a:rPr lang="en-US" dirty="0"/>
              <a:t>One of the trickiest aspects here is that because pull-oriented organizations rely on external feedback, gathering relevant data can take a lot of time, energy and other resources, which is why you need advanced abilities to be able to critically </a:t>
            </a:r>
            <a:r>
              <a:rPr lang="en-US" dirty="0" err="1"/>
              <a:t>analyse</a:t>
            </a:r>
            <a:r>
              <a:rPr lang="en-US" dirty="0"/>
              <a:t> all the data.</a:t>
            </a:r>
          </a:p>
          <a:p>
            <a:r>
              <a:rPr lang="en-US" dirty="0"/>
              <a:t>It can be challenging to define which amount of data is enough, and if it’s actually even relevant. Without a critical eye, you easily make false assumptions if your decisions are solely made based on external feedback from your stakeholders. At worst, this might even increase the risk of ending up building wrong types of solutions for your customers.</a:t>
            </a:r>
          </a:p>
          <a:p>
            <a:r>
              <a:rPr lang="en-US" dirty="0" smtClean="0"/>
              <a:t>Source: </a:t>
            </a:r>
            <a:r>
              <a:rPr lang="en-US" dirty="0">
                <a:hlinkClick r:id="rId2"/>
              </a:rPr>
              <a:t>https://www.viima.com/blog/innovation-management-processes</a:t>
            </a:r>
            <a:endParaRPr lang="en-US" dirty="0"/>
          </a:p>
        </p:txBody>
      </p:sp>
    </p:spTree>
    <p:extLst>
      <p:ext uri="{BB962C8B-B14F-4D97-AF65-F5344CB8AC3E}">
        <p14:creationId xmlns:p14="http://schemas.microsoft.com/office/powerpoint/2010/main" val="23326457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Phase-Gate Process</a:t>
            </a:r>
            <a:br>
              <a:rPr lang="en-US" dirty="0"/>
            </a:br>
            <a:endParaRPr lang="en-US" dirty="0"/>
          </a:p>
        </p:txBody>
      </p:sp>
      <p:sp>
        <p:nvSpPr>
          <p:cNvPr id="3" name="Content Placeholder 2"/>
          <p:cNvSpPr>
            <a:spLocks noGrp="1"/>
          </p:cNvSpPr>
          <p:nvPr>
            <p:ph idx="1"/>
          </p:nvPr>
        </p:nvSpPr>
        <p:spPr>
          <a:xfrm>
            <a:off x="818712" y="2048256"/>
            <a:ext cx="10554574" cy="4151375"/>
          </a:xfrm>
        </p:spPr>
        <p:txBody>
          <a:bodyPr/>
          <a:lstStyle/>
          <a:p>
            <a:r>
              <a:rPr lang="en-US" dirty="0"/>
              <a:t>The Phase-Gate process (or “Stage-gate”, also known as the “the waterfall” under certain circumstances) is probably the single most famous process for product innovation.</a:t>
            </a:r>
          </a:p>
          <a:p>
            <a:r>
              <a:rPr lang="en-US" dirty="0"/>
              <a:t>With variations, this process has been around </a:t>
            </a:r>
            <a:r>
              <a:rPr lang="en-US" dirty="0">
                <a:hlinkClick r:id="rId2"/>
              </a:rPr>
              <a:t>since the 1940’s</a:t>
            </a:r>
            <a:r>
              <a:rPr lang="en-US" dirty="0"/>
              <a:t> and is based on the undeniable fact that </a:t>
            </a:r>
            <a:r>
              <a:rPr lang="en-US" b="1" dirty="0"/>
              <a:t>there are always more ideas than there are resources</a:t>
            </a:r>
            <a:r>
              <a:rPr lang="en-US" dirty="0"/>
              <a:t>.</a:t>
            </a:r>
          </a:p>
          <a:p>
            <a:r>
              <a:rPr lang="en-US" dirty="0"/>
              <a:t>The Phase-Gate is implemented across a number of industries by companies of all sizes and it falls into the ‘technology-push’- field on the right side of the matrix we spoke about earlier.</a:t>
            </a:r>
          </a:p>
          <a:p>
            <a:endParaRPr lang="en-US" dirty="0"/>
          </a:p>
        </p:txBody>
      </p:sp>
    </p:spTree>
    <p:extLst>
      <p:ext uri="{BB962C8B-B14F-4D97-AF65-F5344CB8AC3E}">
        <p14:creationId xmlns:p14="http://schemas.microsoft.com/office/powerpoint/2010/main" val="2192689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a:t/>
            </a:r>
            <a:br>
              <a:rPr lang="en-US" dirty="0"/>
            </a:br>
            <a:r>
              <a:rPr lang="en-US" sz="3200" dirty="0" smtClean="0"/>
              <a:t>Where </a:t>
            </a:r>
            <a:r>
              <a:rPr lang="en-US" sz="3200" dirty="0"/>
              <a:t>is the Phase-Gate process used?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Phase-Gate process is mainly used for idea development to </a:t>
            </a:r>
            <a:r>
              <a:rPr lang="en-US" b="1" dirty="0"/>
              <a:t>reduce project uncertainty</a:t>
            </a:r>
            <a:r>
              <a:rPr lang="en-US" dirty="0"/>
              <a:t> </a:t>
            </a:r>
            <a:r>
              <a:rPr lang="en-US" b="1" dirty="0"/>
              <a:t>and cycle time</a:t>
            </a:r>
            <a:r>
              <a:rPr lang="en-US" dirty="0"/>
              <a:t> in development of new ideas and often works well in situations where the ideas are similar by nature. </a:t>
            </a:r>
          </a:p>
          <a:p>
            <a:r>
              <a:rPr lang="en-US" dirty="0"/>
              <a:t>It’s a roadmap that organizes the innovation process into small, more manageable stages and works well for keeping a commonly agreed set of standards, adding clarity to an often-times fuzzy process</a:t>
            </a:r>
          </a:p>
          <a:p>
            <a:endParaRPr lang="en-US" dirty="0"/>
          </a:p>
        </p:txBody>
      </p:sp>
    </p:spTree>
    <p:extLst>
      <p:ext uri="{BB962C8B-B14F-4D97-AF65-F5344CB8AC3E}">
        <p14:creationId xmlns:p14="http://schemas.microsoft.com/office/powerpoint/2010/main" val="4096889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The ideology behind The Phase-Gate </a:t>
            </a:r>
            <a:r>
              <a:rPr lang="en-US" dirty="0"/>
              <a:t/>
            </a:r>
            <a:br>
              <a:rPr lang="en-US" dirty="0"/>
            </a:br>
            <a:endParaRPr lang="en-US" dirty="0"/>
          </a:p>
        </p:txBody>
      </p:sp>
      <p:sp>
        <p:nvSpPr>
          <p:cNvPr id="3" name="Content Placeholder 2"/>
          <p:cNvSpPr>
            <a:spLocks noGrp="1"/>
          </p:cNvSpPr>
          <p:nvPr>
            <p:ph idx="1"/>
          </p:nvPr>
        </p:nvSpPr>
        <p:spPr>
          <a:xfrm>
            <a:off x="818712" y="2222287"/>
            <a:ext cx="10554574" cy="4151081"/>
          </a:xfrm>
        </p:spPr>
        <p:txBody>
          <a:bodyPr/>
          <a:lstStyle/>
          <a:p>
            <a:r>
              <a:rPr lang="en-US" dirty="0"/>
              <a:t>The ideology behind the Phase-Gate is that each idea will have to go through certain pre-determined phases in their development. At the end of each phase, there is a “gate”.</a:t>
            </a:r>
          </a:p>
          <a:p>
            <a:r>
              <a:rPr lang="en-US" dirty="0"/>
              <a:t>When the idea reaches a gate, it will be assessed by using certain pre-determined criteria. If the idea passes the assessment, it will receive additional investment and is able to proceed to the next phase</a:t>
            </a:r>
            <a:r>
              <a:rPr lang="en-US" dirty="0" smtClean="0"/>
              <a:t>.</a:t>
            </a:r>
          </a:p>
          <a:p>
            <a:endParaRPr lang="en-US" dirty="0"/>
          </a:p>
          <a:p>
            <a:endParaRPr lang="en-US" dirty="0"/>
          </a:p>
        </p:txBody>
      </p:sp>
      <p:pic>
        <p:nvPicPr>
          <p:cNvPr id="4" name="Picture 3"/>
          <p:cNvPicPr>
            <a:picLocks noChangeAspect="1"/>
          </p:cNvPicPr>
          <p:nvPr/>
        </p:nvPicPr>
        <p:blipFill>
          <a:blip r:embed="rId2"/>
          <a:stretch>
            <a:fillRect/>
          </a:stretch>
        </p:blipFill>
        <p:spPr>
          <a:xfrm>
            <a:off x="1383982" y="4835080"/>
            <a:ext cx="8143875" cy="1247775"/>
          </a:xfrm>
          <a:prstGeom prst="rect">
            <a:avLst/>
          </a:prstGeom>
        </p:spPr>
      </p:pic>
    </p:spTree>
    <p:extLst>
      <p:ext uri="{BB962C8B-B14F-4D97-AF65-F5344CB8AC3E}">
        <p14:creationId xmlns:p14="http://schemas.microsoft.com/office/powerpoint/2010/main" val="29138829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Phase –Gate Process</a:t>
            </a:r>
            <a:endParaRPr lang="en-US" dirty="0"/>
          </a:p>
        </p:txBody>
      </p:sp>
      <p:sp>
        <p:nvSpPr>
          <p:cNvPr id="3" name="Content Placeholder 2"/>
          <p:cNvSpPr>
            <a:spLocks noGrp="1"/>
          </p:cNvSpPr>
          <p:nvPr>
            <p:ph idx="1"/>
          </p:nvPr>
        </p:nvSpPr>
        <p:spPr>
          <a:xfrm>
            <a:off x="818712" y="2222287"/>
            <a:ext cx="10554574" cy="4114505"/>
          </a:xfrm>
        </p:spPr>
        <p:txBody>
          <a:bodyPr>
            <a:normAutofit/>
          </a:bodyPr>
          <a:lstStyle/>
          <a:p>
            <a:r>
              <a:rPr lang="en-US" dirty="0"/>
              <a:t>This is an example of how it can work:</a:t>
            </a:r>
          </a:p>
          <a:p>
            <a:endParaRPr lang="en-US" dirty="0"/>
          </a:p>
          <a:p>
            <a:r>
              <a:rPr lang="en-US" dirty="0"/>
              <a:t>In the discovery stage, a new innovation is discovered, and the initial idea is screened for the first time.</a:t>
            </a:r>
          </a:p>
          <a:p>
            <a:r>
              <a:rPr lang="en-US" dirty="0"/>
              <a:t>After the idea has passed the first gate, the scope will be defined, and the improved idea is screened for the second time.</a:t>
            </a:r>
          </a:p>
          <a:p>
            <a:r>
              <a:rPr lang="en-US" dirty="0"/>
              <a:t>When the scope of the idea is accepted, it moves to the feasibility phase, where a business case is built, and the innovation goes to development.</a:t>
            </a:r>
          </a:p>
          <a:p>
            <a:r>
              <a:rPr lang="en-US" dirty="0"/>
              <a:t>In the fourth phase, the new innovation is developed further, after which it goes to testing.</a:t>
            </a:r>
          </a:p>
          <a:p>
            <a:r>
              <a:rPr lang="en-US" dirty="0"/>
              <a:t>When the innovation has been validated based on pre-defined criteria, the final innovation is launched to the market, after which post-launch reviews are made.</a:t>
            </a:r>
          </a:p>
        </p:txBody>
      </p:sp>
    </p:spTree>
    <p:extLst>
      <p:ext uri="{BB962C8B-B14F-4D97-AF65-F5344CB8AC3E}">
        <p14:creationId xmlns:p14="http://schemas.microsoft.com/office/powerpoint/2010/main" val="1429274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Advantages of the Phase-Gate </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The Phase-Gate ensures </a:t>
            </a:r>
            <a:r>
              <a:rPr lang="en-US" b="1" dirty="0"/>
              <a:t>consistency</a:t>
            </a:r>
            <a:r>
              <a:rPr lang="en-US" dirty="0"/>
              <a:t> among your ideas and guarantees that each innovation matches the general standards. It helps eliminate ideas that are obviously bad, as well as identical problems, making both project and portfolio decision-processes smoother.</a:t>
            </a:r>
          </a:p>
          <a:p>
            <a:r>
              <a:rPr lang="en-US" dirty="0"/>
              <a:t>Organizations using Phase-Gate process in their innovation work, have been able to increase the organizational awareness regarding innovation, which has proven to promote transparency, improve collaboration, and enhance overall innovation culture.</a:t>
            </a:r>
          </a:p>
          <a:p>
            <a:endParaRPr lang="en-US" dirty="0"/>
          </a:p>
        </p:txBody>
      </p:sp>
    </p:spTree>
    <p:extLst>
      <p:ext uri="{BB962C8B-B14F-4D97-AF65-F5344CB8AC3E}">
        <p14:creationId xmlns:p14="http://schemas.microsoft.com/office/powerpoint/2010/main" val="339993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of the Phase-Gate </a:t>
            </a:r>
            <a:br>
              <a:rPr lang="en-US" dirty="0"/>
            </a:br>
            <a:endParaRPr lang="en-US" dirty="0"/>
          </a:p>
        </p:txBody>
      </p:sp>
      <p:sp>
        <p:nvSpPr>
          <p:cNvPr id="3" name="Content Placeholder 2"/>
          <p:cNvSpPr>
            <a:spLocks noGrp="1"/>
          </p:cNvSpPr>
          <p:nvPr>
            <p:ph idx="1"/>
          </p:nvPr>
        </p:nvSpPr>
        <p:spPr/>
        <p:txBody>
          <a:bodyPr/>
          <a:lstStyle/>
          <a:p>
            <a:r>
              <a:rPr lang="en-US" dirty="0"/>
              <a:t>One of the challenges regarding this particular process is the standardization of the “gate criteria” and metrics. Standardized criteria can easily lead to approving similar ideas (often incremental and easily understandable ones), which can be argued to fight against the nature of innovation.</a:t>
            </a:r>
          </a:p>
          <a:p>
            <a:r>
              <a:rPr lang="en-US" dirty="0"/>
              <a:t>As mentioned earlier, this approach is nearly impossible to be implemented to more disruptive innovations as they are by nature very different from anything that you're currently doing. The Phase-Gate is a perfect example of a process that can easily lead to the </a:t>
            </a:r>
            <a:r>
              <a:rPr lang="en-US" dirty="0">
                <a:hlinkClick r:id="rId2"/>
              </a:rPr>
              <a:t>innovator’s dilemma</a:t>
            </a:r>
            <a:r>
              <a:rPr lang="en-US" dirty="0"/>
              <a:t> under certain circumstances.</a:t>
            </a:r>
          </a:p>
          <a:p>
            <a:endParaRPr lang="en-US" dirty="0"/>
          </a:p>
        </p:txBody>
      </p:sp>
    </p:spTree>
    <p:extLst>
      <p:ext uri="{BB962C8B-B14F-4D97-AF65-F5344CB8AC3E}">
        <p14:creationId xmlns:p14="http://schemas.microsoft.com/office/powerpoint/2010/main" val="4114080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of the Phase-Gate</a:t>
            </a:r>
          </a:p>
        </p:txBody>
      </p:sp>
      <p:sp>
        <p:nvSpPr>
          <p:cNvPr id="3" name="Content Placeholder 2"/>
          <p:cNvSpPr>
            <a:spLocks noGrp="1"/>
          </p:cNvSpPr>
          <p:nvPr>
            <p:ph idx="1"/>
          </p:nvPr>
        </p:nvSpPr>
        <p:spPr/>
        <p:txBody>
          <a:bodyPr/>
          <a:lstStyle/>
          <a:p>
            <a:r>
              <a:rPr lang="en-US" dirty="0"/>
              <a:t>For this exact reason, ideas tend to often be similar in nature, which suits an operating environment that is </a:t>
            </a:r>
            <a:r>
              <a:rPr lang="en-US" b="1" dirty="0"/>
              <a:t>highly predictable</a:t>
            </a:r>
            <a:r>
              <a:rPr lang="en-US" dirty="0"/>
              <a:t>, and challenges are more </a:t>
            </a:r>
            <a:r>
              <a:rPr lang="en-US" b="1" dirty="0"/>
              <a:t>technica</a:t>
            </a:r>
            <a:r>
              <a:rPr lang="en-US" dirty="0"/>
              <a:t>l in nature.</a:t>
            </a:r>
          </a:p>
          <a:p>
            <a:r>
              <a:rPr lang="en-US" dirty="0"/>
              <a:t>Also, because testing usually happens at the end of the process, there might be a long time before you’re able to see if your innovation actually works or not and any changes that might be required at this point are often extremely costly and can lead to long delays.</a:t>
            </a:r>
            <a:br>
              <a:rPr lang="en-US" dirty="0"/>
            </a:br>
            <a:endParaRPr lang="en-US" dirty="0"/>
          </a:p>
          <a:p>
            <a:endParaRPr lang="en-US" dirty="0"/>
          </a:p>
        </p:txBody>
      </p:sp>
    </p:spTree>
    <p:extLst>
      <p:ext uri="{BB962C8B-B14F-4D97-AF65-F5344CB8AC3E}">
        <p14:creationId xmlns:p14="http://schemas.microsoft.com/office/powerpoint/2010/main" val="127602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management</a:t>
            </a:r>
            <a:endParaRPr lang="en-US" dirty="0"/>
          </a:p>
        </p:txBody>
      </p:sp>
      <p:sp>
        <p:nvSpPr>
          <p:cNvPr id="3" name="Content Placeholder 2"/>
          <p:cNvSpPr>
            <a:spLocks noGrp="1"/>
          </p:cNvSpPr>
          <p:nvPr>
            <p:ph idx="1"/>
          </p:nvPr>
        </p:nvSpPr>
        <p:spPr>
          <a:xfrm>
            <a:off x="818712" y="2615184"/>
            <a:ext cx="10554574" cy="3243614"/>
          </a:xfrm>
        </p:spPr>
        <p:txBody>
          <a:bodyPr/>
          <a:lstStyle/>
          <a:p>
            <a:pPr marL="0" indent="0">
              <a:buNone/>
            </a:pPr>
            <a:r>
              <a:rPr lang="en-US" b="1" dirty="0"/>
              <a:t>Before discussing more about different types of innovation management processes, it’s important to define what we’re really talking about.</a:t>
            </a:r>
          </a:p>
          <a:p>
            <a:pPr marL="0" indent="0">
              <a:buNone/>
            </a:pPr>
            <a:r>
              <a:rPr lang="en-US" b="1" dirty="0"/>
              <a:t>Although there are several different ways to do that, I like the following definition in all its simplicity.</a:t>
            </a:r>
          </a:p>
        </p:txBody>
      </p:sp>
    </p:spTree>
    <p:extLst>
      <p:ext uri="{BB962C8B-B14F-4D97-AF65-F5344CB8AC3E}">
        <p14:creationId xmlns:p14="http://schemas.microsoft.com/office/powerpoint/2010/main" val="1443775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265176"/>
            <a:ext cx="10571998" cy="1152462"/>
          </a:xfrm>
        </p:spPr>
        <p:txBody>
          <a:bodyPr>
            <a:normAutofit fontScale="90000"/>
          </a:bodyPr>
          <a:lstStyle/>
          <a:p>
            <a:r>
              <a:rPr lang="en-US" sz="3200" dirty="0" smtClean="0"/>
              <a:t/>
            </a:r>
            <a:br>
              <a:rPr lang="en-US" sz="3200" dirty="0" smtClean="0"/>
            </a:br>
            <a:r>
              <a:rPr lang="en-US" sz="3200" dirty="0"/>
              <a:t/>
            </a:r>
            <a:br>
              <a:rPr lang="en-US" sz="3200" dirty="0"/>
            </a:br>
            <a:r>
              <a:rPr lang="en-US" dirty="0"/>
              <a:t/>
            </a:r>
            <a:br>
              <a:rPr lang="en-US" dirty="0"/>
            </a:br>
            <a:r>
              <a:rPr lang="en-US" sz="3600" dirty="0"/>
              <a:t>How do you succeed in managing the Phase-Gate process?</a:t>
            </a:r>
          </a:p>
        </p:txBody>
      </p:sp>
      <p:sp>
        <p:nvSpPr>
          <p:cNvPr id="3" name="Content Placeholder 2"/>
          <p:cNvSpPr>
            <a:spLocks noGrp="1"/>
          </p:cNvSpPr>
          <p:nvPr>
            <p:ph idx="1"/>
          </p:nvPr>
        </p:nvSpPr>
        <p:spPr>
          <a:xfrm>
            <a:off x="818712" y="2222287"/>
            <a:ext cx="10554574" cy="4032209"/>
          </a:xfrm>
        </p:spPr>
        <p:txBody>
          <a:bodyPr/>
          <a:lstStyle/>
          <a:p>
            <a:r>
              <a:rPr lang="en-US" dirty="0"/>
              <a:t>For the process to be effective, and, to succeed in managing it, there are certain aspects to keep in mind:</a:t>
            </a:r>
          </a:p>
          <a:p>
            <a:r>
              <a:rPr lang="en-US" dirty="0"/>
              <a:t>Carefully define and mutually agree to your gate criteria to avoid costly changes later on</a:t>
            </a:r>
            <a:r>
              <a:rPr lang="en-US" dirty="0" smtClean="0"/>
              <a:t>.</a:t>
            </a:r>
            <a:r>
              <a:rPr lang="en-US" dirty="0"/>
              <a:t/>
            </a:r>
            <a:br>
              <a:rPr lang="en-US" dirty="0"/>
            </a:br>
            <a:endParaRPr lang="en-US" dirty="0"/>
          </a:p>
          <a:p>
            <a:r>
              <a:rPr lang="en-US" dirty="0"/>
              <a:t>Focus on setting criteria that are:</a:t>
            </a:r>
          </a:p>
          <a:p>
            <a:pPr lvl="1"/>
            <a:r>
              <a:rPr lang="en-US" b="1" dirty="0"/>
              <a:t>Flexible</a:t>
            </a:r>
            <a:endParaRPr lang="en-US" dirty="0"/>
          </a:p>
          <a:p>
            <a:pPr lvl="1"/>
            <a:r>
              <a:rPr lang="en-US" b="1" dirty="0"/>
              <a:t>Scalable</a:t>
            </a:r>
            <a:endParaRPr lang="en-US" dirty="0"/>
          </a:p>
          <a:p>
            <a:pPr lvl="1"/>
            <a:r>
              <a:rPr lang="en-US" b="1" dirty="0"/>
              <a:t>Proactive</a:t>
            </a:r>
            <a:endParaRPr lang="en-US" dirty="0"/>
          </a:p>
          <a:p>
            <a:pPr lvl="1"/>
            <a:r>
              <a:rPr lang="en-US" b="1" dirty="0"/>
              <a:t>Cross-functional</a:t>
            </a:r>
            <a:endParaRPr lang="en-US" dirty="0"/>
          </a:p>
          <a:p>
            <a:endParaRPr lang="en-US" dirty="0"/>
          </a:p>
        </p:txBody>
      </p:sp>
    </p:spTree>
    <p:extLst>
      <p:ext uri="{BB962C8B-B14F-4D97-AF65-F5344CB8AC3E}">
        <p14:creationId xmlns:p14="http://schemas.microsoft.com/office/powerpoint/2010/main" val="480117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How do you succeed in managing the Phase-Gate process?</a:t>
            </a:r>
          </a:p>
        </p:txBody>
      </p:sp>
      <p:sp>
        <p:nvSpPr>
          <p:cNvPr id="3" name="Content Placeholder 2"/>
          <p:cNvSpPr>
            <a:spLocks noGrp="1"/>
          </p:cNvSpPr>
          <p:nvPr>
            <p:ph idx="1"/>
          </p:nvPr>
        </p:nvSpPr>
        <p:spPr/>
        <p:txBody>
          <a:bodyPr/>
          <a:lstStyle/>
          <a:p>
            <a:r>
              <a:rPr lang="en-US" dirty="0"/>
              <a:t>Remember to prioritize – focus on improving your portfolio management by picking the right projects</a:t>
            </a:r>
            <a:r>
              <a:rPr lang="en-US" dirty="0" smtClean="0"/>
              <a:t>.</a:t>
            </a:r>
            <a:r>
              <a:rPr lang="en-US" dirty="0"/>
              <a:t/>
            </a:r>
            <a:br>
              <a:rPr lang="en-US" dirty="0"/>
            </a:br>
            <a:endParaRPr lang="en-US" dirty="0"/>
          </a:p>
          <a:p>
            <a:r>
              <a:rPr lang="en-US" dirty="0"/>
              <a:t>Pay close attention to your product validation criteria before moving to the implementation phase</a:t>
            </a:r>
            <a:r>
              <a:rPr lang="en-US" dirty="0" smtClean="0"/>
              <a:t>.</a:t>
            </a:r>
            <a:r>
              <a:rPr lang="en-US" dirty="0"/>
              <a:t/>
            </a:r>
            <a:br>
              <a:rPr lang="en-US" dirty="0"/>
            </a:br>
            <a:endParaRPr lang="en-US" dirty="0"/>
          </a:p>
          <a:p>
            <a:r>
              <a:rPr lang="en-US" dirty="0"/>
              <a:t>Don't try to force all innovation within the company through the same phase-gate process (for example new products and improvements to existing processes are simply very different from each other).</a:t>
            </a:r>
          </a:p>
          <a:p>
            <a:endParaRPr lang="en-US" dirty="0"/>
          </a:p>
        </p:txBody>
      </p:sp>
    </p:spTree>
    <p:extLst>
      <p:ext uri="{BB962C8B-B14F-4D97-AF65-F5344CB8AC3E}">
        <p14:creationId xmlns:p14="http://schemas.microsoft.com/office/powerpoint/2010/main" val="62079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dirty="0"/>
              <a:t/>
            </a:r>
            <a:br>
              <a:rPr lang="en-US" dirty="0"/>
            </a:br>
            <a:r>
              <a:rPr lang="en-US" dirty="0" smtClean="0"/>
              <a:t>Lean Startup Model</a:t>
            </a:r>
            <a:endParaRPr lang="en-US" dirty="0"/>
          </a:p>
        </p:txBody>
      </p:sp>
      <p:sp>
        <p:nvSpPr>
          <p:cNvPr id="3" name="Content Placeholder 2"/>
          <p:cNvSpPr>
            <a:spLocks noGrp="1"/>
          </p:cNvSpPr>
          <p:nvPr>
            <p:ph idx="1"/>
          </p:nvPr>
        </p:nvSpPr>
        <p:spPr/>
        <p:txBody>
          <a:bodyPr/>
          <a:lstStyle/>
          <a:p>
            <a:r>
              <a:rPr lang="en-US" dirty="0"/>
              <a:t>On the other end of the spectrum from the phase-gate, there are people who believe that the best innovations come from simply equipping smart people with enough time and the right resources to make their ideas happen.</a:t>
            </a:r>
          </a:p>
          <a:p>
            <a:r>
              <a:rPr lang="en-US" dirty="0"/>
              <a:t>The majority of processes are somewhere in between these two, so we’ll share another model that many organizations have adopted recently, this one closer to the left, less formal side of the matrix, namely the </a:t>
            </a:r>
            <a:r>
              <a:rPr lang="en-US" dirty="0">
                <a:hlinkClick r:id="rId2"/>
              </a:rPr>
              <a:t>Lean Startup</a:t>
            </a:r>
            <a:r>
              <a:rPr lang="en-US" dirty="0"/>
              <a:t>.</a:t>
            </a:r>
          </a:p>
          <a:p>
            <a:r>
              <a:rPr lang="en-US" dirty="0"/>
              <a:t>While the Lean Startup usually isn’t specifically labelled as an innovation management process, it is designed to aim for virtually the same goals as, for example, the phase-gate process.</a:t>
            </a:r>
          </a:p>
          <a:p>
            <a:endParaRPr lang="en-US" dirty="0"/>
          </a:p>
        </p:txBody>
      </p:sp>
    </p:spTree>
    <p:extLst>
      <p:ext uri="{BB962C8B-B14F-4D97-AF65-F5344CB8AC3E}">
        <p14:creationId xmlns:p14="http://schemas.microsoft.com/office/powerpoint/2010/main" val="4256422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Lean Startup Model</a:t>
            </a:r>
          </a:p>
        </p:txBody>
      </p:sp>
      <p:sp>
        <p:nvSpPr>
          <p:cNvPr id="3" name="Content Placeholder 2"/>
          <p:cNvSpPr>
            <a:spLocks noGrp="1"/>
          </p:cNvSpPr>
          <p:nvPr>
            <p:ph idx="1"/>
          </p:nvPr>
        </p:nvSpPr>
        <p:spPr/>
        <p:txBody>
          <a:bodyPr/>
          <a:lstStyle/>
          <a:p>
            <a:r>
              <a:rPr lang="en-US" dirty="0"/>
              <a:t>The Lean Startup Model is a concept for product and business development, proposed by Eric </a:t>
            </a:r>
            <a:r>
              <a:rPr lang="en-US" dirty="0" err="1"/>
              <a:t>Ries</a:t>
            </a:r>
            <a:r>
              <a:rPr lang="en-US" dirty="0"/>
              <a:t> in his bestselling book bearing the same name. The Lean Startup model is designed to address market risk and customer demand fast to find the product market fit as soon as possible and is much more pull-oriented than the phase-gate model.</a:t>
            </a:r>
          </a:p>
          <a:p>
            <a:endParaRPr lang="en-US" dirty="0"/>
          </a:p>
          <a:p>
            <a:r>
              <a:rPr lang="en-US" dirty="0"/>
              <a:t>Instead of focusing too much on launching a complete, final product, the Lean Startup model focuses on finding the customer need and promoting the speed and urgency in idea search to avoid spending too much resources on something that isn’t of interest of the target customer.</a:t>
            </a:r>
          </a:p>
        </p:txBody>
      </p:sp>
    </p:spTree>
    <p:extLst>
      <p:ext uri="{BB962C8B-B14F-4D97-AF65-F5344CB8AC3E}">
        <p14:creationId xmlns:p14="http://schemas.microsoft.com/office/powerpoint/2010/main" val="1031563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Where is the Lean Startup model used?</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Lean Startup model is especially well-suited for </a:t>
            </a:r>
            <a:r>
              <a:rPr lang="en-US" b="1" dirty="0"/>
              <a:t>organizations that operate in an unpredictable, complex and rapidly changing environment</a:t>
            </a:r>
            <a:r>
              <a:rPr lang="en-US" dirty="0"/>
              <a:t> with limited resources.</a:t>
            </a:r>
          </a:p>
          <a:p>
            <a:r>
              <a:rPr lang="en-US" dirty="0"/>
              <a:t>Because the methodology focuses on moving quickly and testing assumptions in real life to minimize risk of building something that doesn’t work or doesn’t meet the “requirements” of the market, highly regulated industries (such as pharmaceuticals) might not benefit from the Lean Startup, at least in the same way that a software startup might.</a:t>
            </a:r>
          </a:p>
          <a:p>
            <a:r>
              <a:rPr lang="en-US" dirty="0"/>
              <a:t>However, if you don’t yet have a very good understanding of what you want to accomplish, for whom and why it would matter to them, the Lean Startup method can be a solid candidate for a starting point.</a:t>
            </a:r>
          </a:p>
          <a:p>
            <a:endParaRPr lang="en-US" dirty="0"/>
          </a:p>
        </p:txBody>
      </p:sp>
    </p:spTree>
    <p:extLst>
      <p:ext uri="{BB962C8B-B14F-4D97-AF65-F5344CB8AC3E}">
        <p14:creationId xmlns:p14="http://schemas.microsoft.com/office/powerpoint/2010/main" val="2179474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Build-Measure-Learn Feedback Loop</a:t>
            </a:r>
            <a:r>
              <a:rPr lang="en-US" dirty="0"/>
              <a:t/>
            </a:r>
            <a:br>
              <a:rPr lang="en-US" dirty="0"/>
            </a:br>
            <a:endParaRPr lang="en-US" dirty="0"/>
          </a:p>
        </p:txBody>
      </p:sp>
      <p:sp>
        <p:nvSpPr>
          <p:cNvPr id="3" name="Content Placeholder 2"/>
          <p:cNvSpPr>
            <a:spLocks noGrp="1"/>
          </p:cNvSpPr>
          <p:nvPr>
            <p:ph idx="1"/>
          </p:nvPr>
        </p:nvSpPr>
        <p:spPr>
          <a:xfrm>
            <a:off x="818712" y="2222287"/>
            <a:ext cx="5124888" cy="3636511"/>
          </a:xfrm>
        </p:spPr>
        <p:txBody>
          <a:bodyPr>
            <a:normAutofit fontScale="92500" lnSpcReduction="10000"/>
          </a:bodyPr>
          <a:lstStyle/>
          <a:p>
            <a:r>
              <a:rPr lang="en-US" dirty="0"/>
              <a:t>Build-measure-learn feedback loop is the main component of the Lean Startup Model for building and testing new ideas. The core ideology behind Build-Measure-Learn Feedback Loop is to launch a new idea or concept to the market as quickly as possible to gain experience and gather feedback for further improvement.</a:t>
            </a:r>
          </a:p>
          <a:p>
            <a:r>
              <a:rPr lang="en-US" dirty="0"/>
              <a:t>It is crucial to remember that instead of testing an existing product, you should start by testing the value proposition and core assumptions regarding the demand of your product or service. </a:t>
            </a:r>
          </a:p>
          <a:p>
            <a:endParaRPr lang="en-US" dirty="0"/>
          </a:p>
        </p:txBody>
      </p:sp>
      <p:pic>
        <p:nvPicPr>
          <p:cNvPr id="4" name="Picture 3"/>
          <p:cNvPicPr>
            <a:picLocks noChangeAspect="1"/>
          </p:cNvPicPr>
          <p:nvPr/>
        </p:nvPicPr>
        <p:blipFill>
          <a:blip r:embed="rId2"/>
          <a:stretch>
            <a:fillRect/>
          </a:stretch>
        </p:blipFill>
        <p:spPr>
          <a:xfrm>
            <a:off x="6885432" y="2222287"/>
            <a:ext cx="4430458" cy="3904193"/>
          </a:xfrm>
          <a:prstGeom prst="rect">
            <a:avLst/>
          </a:prstGeom>
        </p:spPr>
      </p:pic>
    </p:spTree>
    <p:extLst>
      <p:ext uri="{BB962C8B-B14F-4D97-AF65-F5344CB8AC3E}">
        <p14:creationId xmlns:p14="http://schemas.microsoft.com/office/powerpoint/2010/main" val="4148045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Advantages of the Lean Startup</a:t>
            </a:r>
            <a:br>
              <a:rPr lang="en-US" sz="3200" dirty="0"/>
            </a:br>
            <a:endParaRPr lang="en-US" sz="3200" dirty="0"/>
          </a:p>
        </p:txBody>
      </p:sp>
      <p:sp>
        <p:nvSpPr>
          <p:cNvPr id="3" name="Content Placeholder 2"/>
          <p:cNvSpPr>
            <a:spLocks noGrp="1"/>
          </p:cNvSpPr>
          <p:nvPr>
            <p:ph idx="1"/>
          </p:nvPr>
        </p:nvSpPr>
        <p:spPr>
          <a:xfrm>
            <a:off x="818712" y="2222287"/>
            <a:ext cx="10554574" cy="4151081"/>
          </a:xfrm>
        </p:spPr>
        <p:txBody>
          <a:bodyPr>
            <a:normAutofit fontScale="92500" lnSpcReduction="10000"/>
          </a:bodyPr>
          <a:lstStyle/>
          <a:p>
            <a:r>
              <a:rPr lang="en-US" dirty="0"/>
              <a:t>The primary benefits of the Lean Startup model is that it’s a quicker way to learn what works, providing the ability to make decisions based on real evidence and data</a:t>
            </a:r>
            <a:r>
              <a:rPr lang="en-US" dirty="0" smtClean="0"/>
              <a:t>.</a:t>
            </a:r>
            <a:endParaRPr lang="en-US" dirty="0"/>
          </a:p>
          <a:p>
            <a:endParaRPr lang="en-US" dirty="0"/>
          </a:p>
          <a:p>
            <a:r>
              <a:rPr lang="en-US" dirty="0"/>
              <a:t>Feedback comes straight from stakeholders, which increases the ability to observe and respond to customer behavior, delivering better results to customers and further increasing customer loyalty.</a:t>
            </a:r>
          </a:p>
          <a:p>
            <a:endParaRPr lang="en-US" dirty="0"/>
          </a:p>
          <a:p>
            <a:r>
              <a:rPr lang="en-US" dirty="0"/>
              <a:t>Organizations that are implementing the Lean Startup model are able to increase the speed of development and reduce development costs with a certain flexibility in changing ideas, thus dramatically lowering the overall risk of innovation.</a:t>
            </a:r>
          </a:p>
          <a:p>
            <a:endParaRPr lang="en-US" dirty="0"/>
          </a:p>
          <a:p>
            <a:r>
              <a:rPr lang="en-US" dirty="0"/>
              <a:t>The Lean Startup model can be a tremendous help in prioritizing ideas as well as making decisions faster in order to avoid lengthy and unnecessary projects.</a:t>
            </a:r>
          </a:p>
          <a:p>
            <a:endParaRPr lang="en-US" dirty="0"/>
          </a:p>
        </p:txBody>
      </p:sp>
    </p:spTree>
    <p:extLst>
      <p:ext uri="{BB962C8B-B14F-4D97-AF65-F5344CB8AC3E}">
        <p14:creationId xmlns:p14="http://schemas.microsoft.com/office/powerpoint/2010/main" val="12957662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0000" y="0"/>
            <a:ext cx="10571998" cy="1417638"/>
          </a:xfrm>
        </p:spPr>
        <p:txBody>
          <a:bodyPr>
            <a:normAutofit fontScale="90000"/>
          </a:bodyPr>
          <a:lstStyle/>
          <a:p>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a:t>Lean Startup model in large and mature organizations</a:t>
            </a:r>
          </a:p>
        </p:txBody>
      </p:sp>
      <p:sp>
        <p:nvSpPr>
          <p:cNvPr id="3" name="Content Placeholder 2"/>
          <p:cNvSpPr>
            <a:spLocks noGrp="1"/>
          </p:cNvSpPr>
          <p:nvPr>
            <p:ph idx="1"/>
          </p:nvPr>
        </p:nvSpPr>
        <p:spPr/>
        <p:txBody>
          <a:bodyPr/>
          <a:lstStyle/>
          <a:p>
            <a:r>
              <a:rPr lang="en-US" dirty="0"/>
              <a:t>Despite the slightly misleading name of the Lean Startup Model, it’s not only meant for young enterprises. In fact, according to Innovation Leader survey, over 82% of the respondents (consisting of executives in large organizations) have used the Lean Startup Methodology one way or another in their organization.</a:t>
            </a:r>
          </a:p>
          <a:p>
            <a:endParaRPr lang="en-US" dirty="0"/>
          </a:p>
          <a:p>
            <a:r>
              <a:rPr lang="en-US" dirty="0"/>
              <a:t>Although it’s important to keep in mind that the purpose of a mature company is different from startups, the ones adopting the Lean Startup methodology have been able to enjoy positive results.</a:t>
            </a:r>
          </a:p>
        </p:txBody>
      </p:sp>
    </p:spTree>
    <p:extLst>
      <p:ext uri="{BB962C8B-B14F-4D97-AF65-F5344CB8AC3E}">
        <p14:creationId xmlns:p14="http://schemas.microsoft.com/office/powerpoint/2010/main" val="27283362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Lean Startup model in large and mature organizations</a:t>
            </a:r>
          </a:p>
        </p:txBody>
      </p:sp>
      <p:sp>
        <p:nvSpPr>
          <p:cNvPr id="3" name="Content Placeholder 2"/>
          <p:cNvSpPr>
            <a:spLocks noGrp="1"/>
          </p:cNvSpPr>
          <p:nvPr>
            <p:ph idx="1"/>
          </p:nvPr>
        </p:nvSpPr>
        <p:spPr/>
        <p:txBody>
          <a:bodyPr/>
          <a:lstStyle/>
          <a:p>
            <a:r>
              <a:rPr lang="en-US" u="sng" dirty="0">
                <a:hlinkClick r:id="rId2"/>
              </a:rPr>
              <a:t>GE</a:t>
            </a:r>
            <a:r>
              <a:rPr lang="en-US" dirty="0"/>
              <a:t> is just one great example of a large enterprise that has successfully implemented Lean Startup initiatives throughout the whole organization to celebrate the agile and transparent characteristics of a startup. GE launched their </a:t>
            </a:r>
            <a:r>
              <a:rPr lang="en-US" dirty="0" err="1">
                <a:hlinkClick r:id="rId3"/>
              </a:rPr>
              <a:t>FastWorks</a:t>
            </a:r>
            <a:r>
              <a:rPr lang="en-US" dirty="0"/>
              <a:t> program together with Eric </a:t>
            </a:r>
            <a:r>
              <a:rPr lang="en-US" dirty="0" err="1"/>
              <a:t>Ries</a:t>
            </a:r>
            <a:r>
              <a:rPr lang="en-US" dirty="0"/>
              <a:t> in 2013 and started by coaching thousands of executives on it.</a:t>
            </a:r>
          </a:p>
          <a:p>
            <a:r>
              <a:rPr lang="en-US" dirty="0"/>
              <a:t>The ideology behind GE </a:t>
            </a:r>
            <a:r>
              <a:rPr lang="en-US" dirty="0" err="1"/>
              <a:t>FastWorks</a:t>
            </a:r>
            <a:r>
              <a:rPr lang="en-US" dirty="0"/>
              <a:t>-program is to develop an MVP with the lowest cost and fastest time to learn and iterating solutions based on real findings.</a:t>
            </a:r>
          </a:p>
          <a:p>
            <a:r>
              <a:rPr lang="en-US" dirty="0"/>
              <a:t>By doing so, they have been able to cut development costs by up to 60%, saving millions, and were also able to launch hundreds of new </a:t>
            </a:r>
            <a:r>
              <a:rPr lang="en-US" dirty="0" err="1"/>
              <a:t>FastWorks</a:t>
            </a:r>
            <a:r>
              <a:rPr lang="en-US" dirty="0"/>
              <a:t> projects globally during the first year.</a:t>
            </a:r>
          </a:p>
          <a:p>
            <a:endParaRPr lang="en-US" dirty="0"/>
          </a:p>
        </p:txBody>
      </p:sp>
    </p:spTree>
    <p:extLst>
      <p:ext uri="{BB962C8B-B14F-4D97-AF65-F5344CB8AC3E}">
        <p14:creationId xmlns:p14="http://schemas.microsoft.com/office/powerpoint/2010/main" val="2550400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3112" y="904388"/>
            <a:ext cx="10571998" cy="970450"/>
          </a:xfrm>
        </p:spPr>
        <p:txBody>
          <a:bodyPr/>
          <a:lstStyle/>
          <a:p>
            <a:r>
              <a:rPr lang="en-US" dirty="0" smtClean="0"/>
              <a:t/>
            </a:r>
            <a:br>
              <a:rPr lang="en-US" dirty="0" smtClean="0"/>
            </a:br>
            <a:r>
              <a:rPr lang="en-US" dirty="0"/>
              <a:t>Figuring out the right process for you</a:t>
            </a:r>
            <a:br>
              <a:rPr lang="en-US" dirty="0"/>
            </a:br>
            <a:endParaRPr lang="en-US" dirty="0"/>
          </a:p>
        </p:txBody>
      </p:sp>
      <p:sp>
        <p:nvSpPr>
          <p:cNvPr id="3" name="Content Placeholder 2"/>
          <p:cNvSpPr>
            <a:spLocks noGrp="1"/>
          </p:cNvSpPr>
          <p:nvPr>
            <p:ph idx="1"/>
          </p:nvPr>
        </p:nvSpPr>
        <p:spPr/>
        <p:txBody>
          <a:bodyPr/>
          <a:lstStyle/>
          <a:p>
            <a:r>
              <a:rPr lang="en-US" dirty="0"/>
              <a:t>The process of figuring out the right innovation management process, or processes, can be a challenging effort. As innovation is, by nature, highly unpredictable, the only way to see how a certain process could work for you is to try it out in real life.</a:t>
            </a:r>
          </a:p>
          <a:p>
            <a:r>
              <a:rPr lang="en-US" dirty="0"/>
              <a:t>Hopefully, with the help of these tips you can get more out of your decision-making process:</a:t>
            </a:r>
            <a:br>
              <a:rPr lang="en-US" dirty="0"/>
            </a:br>
            <a:endParaRPr lang="en-US" dirty="0"/>
          </a:p>
          <a:p>
            <a:endParaRPr lang="en-US" dirty="0"/>
          </a:p>
        </p:txBody>
      </p:sp>
    </p:spTree>
    <p:extLst>
      <p:ext uri="{BB962C8B-B14F-4D97-AF65-F5344CB8AC3E}">
        <p14:creationId xmlns:p14="http://schemas.microsoft.com/office/powerpoint/2010/main" val="2934761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latin typeface="Noto Sans"/>
              </a:rPr>
              <a:t>Innovation management process</a:t>
            </a:r>
            <a:endParaRPr lang="en-US" dirty="0">
              <a:solidFill>
                <a:schemeClr val="tx1"/>
              </a:solidFill>
            </a:endParaRPr>
          </a:p>
        </p:txBody>
      </p:sp>
      <p:sp>
        <p:nvSpPr>
          <p:cNvPr id="4" name="Rectangle 1"/>
          <p:cNvSpPr>
            <a:spLocks noGrp="1" noChangeArrowheads="1"/>
          </p:cNvSpPr>
          <p:nvPr>
            <p:ph idx="1"/>
          </p:nvPr>
        </p:nvSpPr>
        <p:spPr bwMode="auto">
          <a:xfrm>
            <a:off x="818712" y="3071047"/>
            <a:ext cx="10236384"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effectLst/>
                <a:latin typeface="Noto Sans"/>
              </a:rPr>
              <a:t>Innovation management process is: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400" b="1" dirty="0">
              <a:solidFill>
                <a:srgbClr val="666666"/>
              </a:solidFill>
              <a:latin typeface="Noto Sans"/>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tx1"/>
                </a:solidFill>
                <a:effectLst/>
                <a:latin typeface="Arial" panose="020B0604020202020204" pitchFamily="34" charset="0"/>
              </a:rPr>
              <a:t>A systematic approach for generating, prioritizing, evaluating and validating new ideas, as well as putting them into practice.</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169215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Figuring out the right process for you</a:t>
            </a:r>
          </a:p>
        </p:txBody>
      </p:sp>
      <p:sp>
        <p:nvSpPr>
          <p:cNvPr id="3" name="Content Placeholder 2"/>
          <p:cNvSpPr>
            <a:spLocks noGrp="1"/>
          </p:cNvSpPr>
          <p:nvPr>
            <p:ph idx="1"/>
          </p:nvPr>
        </p:nvSpPr>
        <p:spPr>
          <a:xfrm>
            <a:off x="818712" y="2222287"/>
            <a:ext cx="10554574" cy="4151081"/>
          </a:xfrm>
        </p:spPr>
        <p:txBody>
          <a:bodyPr/>
          <a:lstStyle/>
          <a:p>
            <a:r>
              <a:rPr lang="en-US" b="1" dirty="0"/>
              <a:t>1. </a:t>
            </a:r>
            <a:r>
              <a:rPr lang="en-US" b="1" dirty="0" err="1"/>
              <a:t>Analyse</a:t>
            </a:r>
            <a:r>
              <a:rPr lang="en-US" b="1" dirty="0"/>
              <a:t> and internalize your current situation. </a:t>
            </a:r>
            <a:endParaRPr lang="en-US" dirty="0"/>
          </a:p>
          <a:p>
            <a:r>
              <a:rPr lang="en-US" dirty="0"/>
              <a:t>Are you working in a small or large organization? What are the most important strategic goals in your industry? How many different processes do you need and who will be involved in the beginning?</a:t>
            </a:r>
            <a:br>
              <a:rPr lang="en-US" dirty="0"/>
            </a:br>
            <a:r>
              <a:rPr lang="en-US" dirty="0"/>
              <a:t/>
            </a:r>
            <a:br>
              <a:rPr lang="en-US" dirty="0"/>
            </a:br>
            <a:endParaRPr lang="en-US" dirty="0"/>
          </a:p>
          <a:p>
            <a:r>
              <a:rPr lang="en-US" b="1" dirty="0"/>
              <a:t>2. Educate yourself on all the processes. </a:t>
            </a:r>
            <a:endParaRPr lang="en-US" dirty="0"/>
          </a:p>
          <a:p>
            <a:r>
              <a:rPr lang="en-US" dirty="0"/>
              <a:t>Have a look at the existing case examples, as this helps you to learn from other’s successes and possible mistakes they’ve made down the road. Start with those that have been proven to work for the types of industries and organizations you’re operating in.</a:t>
            </a:r>
            <a:br>
              <a:rPr lang="en-US" dirty="0"/>
            </a:br>
            <a:endParaRPr lang="en-US" dirty="0"/>
          </a:p>
          <a:p>
            <a:endParaRPr lang="en-US" dirty="0"/>
          </a:p>
        </p:txBody>
      </p:sp>
    </p:spTree>
    <p:extLst>
      <p:ext uri="{BB962C8B-B14F-4D97-AF65-F5344CB8AC3E}">
        <p14:creationId xmlns:p14="http://schemas.microsoft.com/office/powerpoint/2010/main" val="25160564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Figuring out the right process for you</a:t>
            </a:r>
          </a:p>
        </p:txBody>
      </p:sp>
      <p:sp>
        <p:nvSpPr>
          <p:cNvPr id="3" name="Content Placeholder 2"/>
          <p:cNvSpPr>
            <a:spLocks noGrp="1"/>
          </p:cNvSpPr>
          <p:nvPr>
            <p:ph idx="1"/>
          </p:nvPr>
        </p:nvSpPr>
        <p:spPr/>
        <p:txBody>
          <a:bodyPr/>
          <a:lstStyle/>
          <a:p>
            <a:r>
              <a:rPr lang="en-US" b="1" dirty="0"/>
              <a:t>3. Use the information you’ve gathered.</a:t>
            </a:r>
            <a:endParaRPr lang="en-US" dirty="0"/>
          </a:p>
          <a:p>
            <a:r>
              <a:rPr lang="en-US" dirty="0"/>
              <a:t>Pick either one process off a list or compile the best elements from what you’ve learned to create your own process.</a:t>
            </a:r>
            <a:br>
              <a:rPr lang="en-US" dirty="0"/>
            </a:br>
            <a:r>
              <a:rPr lang="en-US" dirty="0"/>
              <a:t/>
            </a:r>
            <a:br>
              <a:rPr lang="en-US" dirty="0"/>
            </a:br>
            <a:endParaRPr lang="en-US" dirty="0"/>
          </a:p>
          <a:p>
            <a:r>
              <a:rPr lang="en-US" b="1" dirty="0"/>
              <a:t>4. Start simple.</a:t>
            </a:r>
            <a:endParaRPr lang="en-US" dirty="0"/>
          </a:p>
          <a:p>
            <a:r>
              <a:rPr lang="en-US" dirty="0"/>
              <a:t>Don’t make things too difficult for yourself in the beginning. Unless you already have a clear vision for where you want to start from, it's better to start with a simple innovation management process.</a:t>
            </a:r>
            <a:br>
              <a:rPr lang="en-US" dirty="0"/>
            </a:br>
            <a:endParaRPr lang="en-US" dirty="0"/>
          </a:p>
          <a:p>
            <a:endParaRPr lang="en-US" dirty="0"/>
          </a:p>
        </p:txBody>
      </p:sp>
    </p:spTree>
    <p:extLst>
      <p:ext uri="{BB962C8B-B14F-4D97-AF65-F5344CB8AC3E}">
        <p14:creationId xmlns:p14="http://schemas.microsoft.com/office/powerpoint/2010/main" val="3321719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Figuring out the right process for you</a:t>
            </a:r>
          </a:p>
        </p:txBody>
      </p:sp>
      <p:sp>
        <p:nvSpPr>
          <p:cNvPr id="3" name="Content Placeholder 2"/>
          <p:cNvSpPr>
            <a:spLocks noGrp="1"/>
          </p:cNvSpPr>
          <p:nvPr>
            <p:ph idx="1"/>
          </p:nvPr>
        </p:nvSpPr>
        <p:spPr/>
        <p:txBody>
          <a:bodyPr/>
          <a:lstStyle/>
          <a:p>
            <a:r>
              <a:rPr lang="en-US" b="1" dirty="0"/>
              <a:t>5. Don’t hurry.</a:t>
            </a:r>
            <a:endParaRPr lang="en-US" dirty="0"/>
          </a:p>
          <a:p>
            <a:r>
              <a:rPr lang="en-US" dirty="0"/>
              <a:t>You don't need to announce company-wide processes right away! Start by testing these aforementioned processes first in smaller units or through shorter trials especially if a large organization is in question.</a:t>
            </a:r>
          </a:p>
          <a:p>
            <a:r>
              <a:rPr lang="en-US" dirty="0"/>
              <a:t>Through trial and error (and, of course, with a little risk, as without it nothing game-changing can be achieved), start doing wider trials and implementations.</a:t>
            </a:r>
            <a:br>
              <a:rPr lang="en-US" dirty="0"/>
            </a:br>
            <a:r>
              <a:rPr lang="en-US" dirty="0"/>
              <a:t/>
            </a:r>
            <a:br>
              <a:rPr lang="en-US" dirty="0"/>
            </a:br>
            <a:endParaRPr lang="en-US" dirty="0"/>
          </a:p>
          <a:p>
            <a:r>
              <a:rPr lang="en-US" b="1" dirty="0"/>
              <a:t>6. Keep testing and don’t give up!</a:t>
            </a:r>
            <a:endParaRPr lang="en-US" dirty="0"/>
          </a:p>
          <a:p>
            <a:endParaRPr lang="en-US" dirty="0"/>
          </a:p>
        </p:txBody>
      </p:sp>
    </p:spTree>
    <p:extLst>
      <p:ext uri="{BB962C8B-B14F-4D97-AF65-F5344CB8AC3E}">
        <p14:creationId xmlns:p14="http://schemas.microsoft.com/office/powerpoint/2010/main" val="39209070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 for the attention</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32178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latin typeface="Noto Sans"/>
              </a:rPr>
              <a:t>Innovation management process</a:t>
            </a:r>
            <a:endParaRPr lang="en-US" dirty="0"/>
          </a:p>
        </p:txBody>
      </p:sp>
      <p:sp>
        <p:nvSpPr>
          <p:cNvPr id="3" name="Content Placeholder 2"/>
          <p:cNvSpPr>
            <a:spLocks noGrp="1"/>
          </p:cNvSpPr>
          <p:nvPr>
            <p:ph idx="1"/>
          </p:nvPr>
        </p:nvSpPr>
        <p:spPr>
          <a:xfrm>
            <a:off x="818712" y="2222287"/>
            <a:ext cx="9376848" cy="3636511"/>
          </a:xfrm>
        </p:spPr>
        <p:txBody>
          <a:bodyPr>
            <a:normAutofit/>
          </a:bodyPr>
          <a:lstStyle/>
          <a:p>
            <a:r>
              <a:rPr lang="en-US" sz="2400" dirty="0"/>
              <a:t>A structured innovation management process guides you through the whole innovation life-cycle, helping you to make better decisions, remove the bottlenecks, enhance your efficiency, reduce risks and move faster by simplifying the otherwise complex process.</a:t>
            </a:r>
          </a:p>
        </p:txBody>
      </p:sp>
    </p:spTree>
    <p:extLst>
      <p:ext uri="{BB962C8B-B14F-4D97-AF65-F5344CB8AC3E}">
        <p14:creationId xmlns:p14="http://schemas.microsoft.com/office/powerpoint/2010/main" val="3254211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1"/>
                </a:solidFill>
                <a:latin typeface="Noto Sans"/>
              </a:rPr>
              <a:t>Innovation management process</a:t>
            </a:r>
            <a:endParaRPr lang="en-US" dirty="0"/>
          </a:p>
        </p:txBody>
      </p:sp>
      <p:pic>
        <p:nvPicPr>
          <p:cNvPr id="4" name="Content Placeholder 3"/>
          <p:cNvPicPr>
            <a:picLocks noGrp="1" noChangeAspect="1"/>
          </p:cNvPicPr>
          <p:nvPr>
            <p:ph idx="1"/>
          </p:nvPr>
        </p:nvPicPr>
        <p:blipFill>
          <a:blip r:embed="rId2"/>
          <a:stretch>
            <a:fillRect/>
          </a:stretch>
        </p:blipFill>
        <p:spPr>
          <a:xfrm>
            <a:off x="910246" y="2487676"/>
            <a:ext cx="4757092" cy="3636963"/>
          </a:xfrm>
          <a:prstGeom prst="rect">
            <a:avLst/>
          </a:prstGeom>
        </p:spPr>
      </p:pic>
      <p:sp>
        <p:nvSpPr>
          <p:cNvPr id="5" name="TextBox 4"/>
          <p:cNvSpPr txBox="1"/>
          <p:nvPr/>
        </p:nvSpPr>
        <p:spPr>
          <a:xfrm>
            <a:off x="6327648" y="1975104"/>
            <a:ext cx="3977640" cy="4247317"/>
          </a:xfrm>
          <a:prstGeom prst="rect">
            <a:avLst/>
          </a:prstGeom>
          <a:noFill/>
        </p:spPr>
        <p:txBody>
          <a:bodyPr wrap="square" rtlCol="0">
            <a:spAutoFit/>
          </a:bodyPr>
          <a:lstStyle/>
          <a:p>
            <a:r>
              <a:rPr lang="en-US" b="1" dirty="0" smtClean="0"/>
              <a:t>- Push </a:t>
            </a:r>
            <a:r>
              <a:rPr lang="en-US" b="1" dirty="0"/>
              <a:t>vs. pull</a:t>
            </a:r>
            <a:endParaRPr lang="en-US" dirty="0"/>
          </a:p>
          <a:p>
            <a:r>
              <a:rPr lang="en-US" b="1" dirty="0" smtClean="0"/>
              <a:t>- Phase-Gate </a:t>
            </a:r>
            <a:r>
              <a:rPr lang="en-US" b="1" dirty="0"/>
              <a:t>Process</a:t>
            </a:r>
            <a:endParaRPr lang="en-US" dirty="0"/>
          </a:p>
          <a:p>
            <a:r>
              <a:rPr lang="en-US" b="1" dirty="0" smtClean="0"/>
              <a:t>- Lean </a:t>
            </a:r>
            <a:r>
              <a:rPr lang="en-US" b="1" dirty="0"/>
              <a:t>Startup </a:t>
            </a:r>
            <a:r>
              <a:rPr lang="en-US" b="1" dirty="0" smtClean="0"/>
              <a:t>Model</a:t>
            </a:r>
            <a:endParaRPr lang="en-US" b="1" dirty="0"/>
          </a:p>
          <a:p>
            <a:pPr marL="285750" indent="-285750">
              <a:buFontTx/>
              <a:buChar char="-"/>
            </a:pPr>
            <a:endParaRPr lang="en-US" b="1" dirty="0" smtClean="0"/>
          </a:p>
          <a:p>
            <a:pPr marL="285750" indent="-285750">
              <a:buFontTx/>
              <a:buChar char="-"/>
            </a:pPr>
            <a:r>
              <a:rPr lang="en-US" dirty="0"/>
              <a:t>Looking at the matrix </a:t>
            </a:r>
            <a:r>
              <a:rPr lang="en-US" dirty="0" smtClean="0"/>
              <a:t>, </a:t>
            </a:r>
            <a:r>
              <a:rPr lang="en-US" dirty="0"/>
              <a:t>innovation management process classification generally has two sides. On the other side of the spectrum are lean and agile </a:t>
            </a:r>
            <a:r>
              <a:rPr lang="en-US" b="1" dirty="0"/>
              <a:t>pull-based processes,</a:t>
            </a:r>
            <a:r>
              <a:rPr lang="en-US" dirty="0"/>
              <a:t> whereas on the other side are more rigid and formal, </a:t>
            </a:r>
            <a:r>
              <a:rPr lang="en-US" b="1" dirty="0"/>
              <a:t>push-based processes </a:t>
            </a:r>
            <a:r>
              <a:rPr lang="en-US" dirty="0"/>
              <a:t>for managing innovation.</a:t>
            </a:r>
          </a:p>
        </p:txBody>
      </p:sp>
    </p:spTree>
    <p:extLst>
      <p:ext uri="{BB962C8B-B14F-4D97-AF65-F5344CB8AC3E}">
        <p14:creationId xmlns:p14="http://schemas.microsoft.com/office/powerpoint/2010/main" val="1617791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Push vs Pull processes </a:t>
            </a:r>
            <a:endParaRPr lang="en-US" dirty="0"/>
          </a:p>
        </p:txBody>
      </p:sp>
      <p:sp>
        <p:nvSpPr>
          <p:cNvPr id="3" name="Content Placeholder 2"/>
          <p:cNvSpPr>
            <a:spLocks noGrp="1"/>
          </p:cNvSpPr>
          <p:nvPr>
            <p:ph idx="1"/>
          </p:nvPr>
        </p:nvSpPr>
        <p:spPr/>
        <p:txBody>
          <a:bodyPr/>
          <a:lstStyle/>
          <a:p>
            <a:r>
              <a:rPr lang="en-US" b="1" dirty="0"/>
              <a:t>Push vs. pull</a:t>
            </a:r>
          </a:p>
          <a:p>
            <a:r>
              <a:rPr lang="en-US" dirty="0"/>
              <a:t>As already mentioned, innovation management processes can be divided into push and pull-based models. Simply put, </a:t>
            </a:r>
            <a:r>
              <a:rPr lang="en-US" b="1" dirty="0"/>
              <a:t>push-based</a:t>
            </a:r>
            <a:r>
              <a:rPr lang="en-US" dirty="0"/>
              <a:t> models are more </a:t>
            </a:r>
            <a:r>
              <a:rPr lang="en-US" b="1" dirty="0"/>
              <a:t>internally and technologically oriented </a:t>
            </a:r>
            <a:r>
              <a:rPr lang="en-US" dirty="0"/>
              <a:t>approaches, whereas </a:t>
            </a:r>
            <a:r>
              <a:rPr lang="en-US" b="1" dirty="0"/>
              <a:t>pull-based</a:t>
            </a:r>
            <a:r>
              <a:rPr lang="en-US" dirty="0"/>
              <a:t> models are more </a:t>
            </a:r>
            <a:r>
              <a:rPr lang="en-US" b="1" dirty="0"/>
              <a:t>customer and market-oriented </a:t>
            </a:r>
            <a:r>
              <a:rPr lang="en-US" dirty="0"/>
              <a:t>approaches for managing innovation.</a:t>
            </a:r>
          </a:p>
          <a:p>
            <a:r>
              <a:rPr lang="en-US" dirty="0"/>
              <a:t>In other words, </a:t>
            </a:r>
            <a:r>
              <a:rPr lang="en-US" i="1" dirty="0"/>
              <a:t>‘technology push’ </a:t>
            </a:r>
            <a:r>
              <a:rPr lang="en-US" dirty="0"/>
              <a:t>models are the ones where the product or service is at the core of innovation work, usually driven by </a:t>
            </a:r>
            <a:r>
              <a:rPr lang="en-US" b="1" dirty="0"/>
              <a:t>internal R&amp;D activities</a:t>
            </a:r>
            <a:r>
              <a:rPr lang="en-US" dirty="0"/>
              <a:t>, whereas </a:t>
            </a:r>
            <a:r>
              <a:rPr lang="en-US" i="1" dirty="0"/>
              <a:t>‘market pull’</a:t>
            </a:r>
            <a:r>
              <a:rPr lang="en-US" dirty="0"/>
              <a:t> models are driven by </a:t>
            </a:r>
            <a:r>
              <a:rPr lang="en-US" b="1" dirty="0"/>
              <a:t>external market forces</a:t>
            </a:r>
            <a:r>
              <a:rPr lang="en-US" dirty="0"/>
              <a:t>, designed to find (and meet) market demand.</a:t>
            </a:r>
          </a:p>
          <a:p>
            <a:endParaRPr lang="en-US" dirty="0"/>
          </a:p>
        </p:txBody>
      </p:sp>
    </p:spTree>
    <p:extLst>
      <p:ext uri="{BB962C8B-B14F-4D97-AF65-F5344CB8AC3E}">
        <p14:creationId xmlns:p14="http://schemas.microsoft.com/office/powerpoint/2010/main" val="1416380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Push vs Pull processes </a:t>
            </a:r>
          </a:p>
        </p:txBody>
      </p:sp>
      <p:sp>
        <p:nvSpPr>
          <p:cNvPr id="3" name="Content Placeholder 2"/>
          <p:cNvSpPr>
            <a:spLocks noGrp="1"/>
          </p:cNvSpPr>
          <p:nvPr>
            <p:ph idx="1"/>
          </p:nvPr>
        </p:nvSpPr>
        <p:spPr/>
        <p:txBody>
          <a:bodyPr/>
          <a:lstStyle/>
          <a:p>
            <a:r>
              <a:rPr lang="en-US" b="1" dirty="0"/>
              <a:t>The ideology behind push and pull</a:t>
            </a:r>
          </a:p>
          <a:p>
            <a:r>
              <a:rPr lang="en-US" dirty="0"/>
              <a:t>The main distinguishing factor between push- and pull-oriented models is the way they aim to resolve the challenges in the market.</a:t>
            </a:r>
          </a:p>
          <a:p>
            <a:r>
              <a:rPr lang="en-US" dirty="0"/>
              <a:t>Push-oriented organizations are usually already aware of (or at least presume to be aware of) the challenges and the users. They are also focused on </a:t>
            </a:r>
            <a:r>
              <a:rPr lang="en-US" b="1" dirty="0"/>
              <a:t>searching for the best ways to address these challenges, usually with new technology</a:t>
            </a:r>
            <a:r>
              <a:rPr lang="en-US" dirty="0"/>
              <a:t>.</a:t>
            </a:r>
          </a:p>
          <a:p>
            <a:r>
              <a:rPr lang="en-US" dirty="0"/>
              <a:t>Classic examples of push-oriented organizations would be Apple and most of the pharmaceutical companies.</a:t>
            </a:r>
          </a:p>
          <a:p>
            <a:endParaRPr lang="en-US" dirty="0"/>
          </a:p>
        </p:txBody>
      </p:sp>
    </p:spTree>
    <p:extLst>
      <p:ext uri="{BB962C8B-B14F-4D97-AF65-F5344CB8AC3E}">
        <p14:creationId xmlns:p14="http://schemas.microsoft.com/office/powerpoint/2010/main" val="444766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Advantages &amp; challenges</a:t>
            </a:r>
          </a:p>
        </p:txBody>
      </p:sp>
      <p:sp>
        <p:nvSpPr>
          <p:cNvPr id="3" name="Content Placeholder 2"/>
          <p:cNvSpPr>
            <a:spLocks noGrp="1"/>
          </p:cNvSpPr>
          <p:nvPr>
            <p:ph idx="1"/>
          </p:nvPr>
        </p:nvSpPr>
        <p:spPr/>
        <p:txBody>
          <a:bodyPr/>
          <a:lstStyle/>
          <a:p>
            <a:r>
              <a:rPr lang="en-US" sz="2400" dirty="0" smtClean="0"/>
              <a:t>But </a:t>
            </a:r>
            <a:r>
              <a:rPr lang="en-US" sz="2400" dirty="0"/>
              <a:t>which approach is better?</a:t>
            </a:r>
          </a:p>
          <a:p>
            <a:r>
              <a:rPr lang="en-US" sz="2400" dirty="0"/>
              <a:t>Push or pull?</a:t>
            </a:r>
          </a:p>
          <a:p>
            <a:r>
              <a:rPr lang="en-US" sz="2400" dirty="0"/>
              <a:t>What are the pros? The cons?</a:t>
            </a:r>
          </a:p>
          <a:p>
            <a:endParaRPr lang="en-US" dirty="0"/>
          </a:p>
        </p:txBody>
      </p:sp>
    </p:spTree>
    <p:extLst>
      <p:ext uri="{BB962C8B-B14F-4D97-AF65-F5344CB8AC3E}">
        <p14:creationId xmlns:p14="http://schemas.microsoft.com/office/powerpoint/2010/main" val="402260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Push-oriented organizations - Advantages</a:t>
            </a:r>
          </a:p>
        </p:txBody>
      </p:sp>
      <p:sp>
        <p:nvSpPr>
          <p:cNvPr id="3" name="Content Placeholder 2"/>
          <p:cNvSpPr>
            <a:spLocks noGrp="1"/>
          </p:cNvSpPr>
          <p:nvPr>
            <p:ph idx="1"/>
          </p:nvPr>
        </p:nvSpPr>
        <p:spPr>
          <a:xfrm>
            <a:off x="818712" y="2222287"/>
            <a:ext cx="10554574" cy="4260809"/>
          </a:xfrm>
        </p:spPr>
        <p:txBody>
          <a:bodyPr>
            <a:normAutofit lnSpcReduction="10000"/>
          </a:bodyPr>
          <a:lstStyle/>
          <a:p>
            <a:pPr marL="0" indent="0">
              <a:buNone/>
            </a:pPr>
            <a:endParaRPr lang="en-US" dirty="0"/>
          </a:p>
          <a:p>
            <a:r>
              <a:rPr lang="en-US" dirty="0"/>
              <a:t>The majority of the large, established, push-oriented organizations have their own dedicated innovation units, constantly and solely focused on launching new products and solutions as well as other incremental innovations to the market.</a:t>
            </a:r>
          </a:p>
          <a:p>
            <a:endParaRPr lang="en-US" dirty="0"/>
          </a:p>
          <a:p>
            <a:r>
              <a:rPr lang="en-US" dirty="0"/>
              <a:t>These types of organizations usually have more resources at their disposal, and are therefore able to exploit already existing machinery, distribution channels and other resources, which is the only effective and profitable way for them to innovate.</a:t>
            </a:r>
          </a:p>
          <a:p>
            <a:endParaRPr lang="en-US" dirty="0"/>
          </a:p>
          <a:p>
            <a:r>
              <a:rPr lang="en-US" dirty="0"/>
              <a:t>Another huge advantage is that because of this, they have chances to launch new innovations before competitors have even had a chance to think of them. Push-based organizations in general have better chances to lead the market development, because they don’t have to start from scratch.</a:t>
            </a:r>
          </a:p>
        </p:txBody>
      </p:sp>
    </p:spTree>
    <p:extLst>
      <p:ext uri="{BB962C8B-B14F-4D97-AF65-F5344CB8AC3E}">
        <p14:creationId xmlns:p14="http://schemas.microsoft.com/office/powerpoint/2010/main" val="21745614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778</TotalTime>
  <Words>1726</Words>
  <Application>Microsoft Office PowerPoint</Application>
  <PresentationFormat>Widescreen</PresentationFormat>
  <Paragraphs>145</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Arial</vt:lpstr>
      <vt:lpstr>Century Gothic</vt:lpstr>
      <vt:lpstr>Noto Sans</vt:lpstr>
      <vt:lpstr>Wingdings 2</vt:lpstr>
      <vt:lpstr>Quotable</vt:lpstr>
      <vt:lpstr>Innovation Management  Lecture 2 Innovation Management process</vt:lpstr>
      <vt:lpstr>Innovation management</vt:lpstr>
      <vt:lpstr>Innovation management process</vt:lpstr>
      <vt:lpstr>Innovation management process</vt:lpstr>
      <vt:lpstr>Innovation management process</vt:lpstr>
      <vt:lpstr>Push vs Pull processes </vt:lpstr>
      <vt:lpstr>Push vs Pull processes </vt:lpstr>
      <vt:lpstr>Advantages &amp; challenges</vt:lpstr>
      <vt:lpstr>Push-oriented organizations - Advantages</vt:lpstr>
      <vt:lpstr>Push oriented organizations -Challenges</vt:lpstr>
      <vt:lpstr>Pull-oriented organizations - Advantages</vt:lpstr>
      <vt:lpstr>Pull-oriented organizations -Challenges</vt:lpstr>
      <vt:lpstr>The Phase-Gate Process </vt:lpstr>
      <vt:lpstr>  Where is the Phase-Gate process used? </vt:lpstr>
      <vt:lpstr>The ideology behind The Phase-Gate  </vt:lpstr>
      <vt:lpstr>The Phase –Gate Process</vt:lpstr>
      <vt:lpstr>Advantages of the Phase-Gate  </vt:lpstr>
      <vt:lpstr>Challenges of the Phase-Gate  </vt:lpstr>
      <vt:lpstr>Challenges of the Phase-Gate</vt:lpstr>
      <vt:lpstr>   How do you succeed in managing the Phase-Gate process?</vt:lpstr>
      <vt:lpstr>How do you succeed in managing the Phase-Gate process?</vt:lpstr>
      <vt:lpstr>        Lean Startup Model</vt:lpstr>
      <vt:lpstr>Lean Startup Model</vt:lpstr>
      <vt:lpstr>Where is the Lean Startup model used? </vt:lpstr>
      <vt:lpstr>Build-Measure-Learn Feedback Loop </vt:lpstr>
      <vt:lpstr>Advantages of the Lean Startup </vt:lpstr>
      <vt:lpstr>          Lean Startup model in large and mature organizations</vt:lpstr>
      <vt:lpstr>Lean Startup model in large and mature organizations</vt:lpstr>
      <vt:lpstr> Figuring out the right process for you </vt:lpstr>
      <vt:lpstr>Figuring out the right process for you</vt:lpstr>
      <vt:lpstr>Figuring out the right process for you</vt:lpstr>
      <vt:lpstr>Figuring out the right process for you</vt:lpstr>
      <vt:lpstr>Thank you for the attention</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Innovation Management  Lecture 1</dc:title>
  <dc:creator>Matsuieva, Julia</dc:creator>
  <cp:lastModifiedBy>Matsuieva, Julia</cp:lastModifiedBy>
  <cp:revision>25</cp:revision>
  <dcterms:created xsi:type="dcterms:W3CDTF">2020-02-26T09:49:22Z</dcterms:created>
  <dcterms:modified xsi:type="dcterms:W3CDTF">2020-03-25T13:25:19Z</dcterms:modified>
</cp:coreProperties>
</file>