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73" r:id="rId2"/>
    <p:sldId id="474" r:id="rId3"/>
    <p:sldId id="475" r:id="rId4"/>
    <p:sldId id="476" r:id="rId5"/>
    <p:sldId id="477" r:id="rId6"/>
    <p:sldId id="478" r:id="rId7"/>
    <p:sldId id="479" r:id="rId8"/>
    <p:sldId id="480" r:id="rId9"/>
    <p:sldId id="481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14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3CDC2-58F7-46FD-ADF9-1D881DD1A4F8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83742-3D2F-41DA-BB81-CF9E11E34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FA833-636A-4C2A-85A0-AA84B0E243E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32F57-5392-475F-B0F3-FB80373F731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121AB1-D968-4472-8B77-0421D0B263D2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39B96C-EB68-48F0-A864-AE00639748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Mr. Franklin is 70 years of age, is in excellent health, pursues a simple but active lifestyle, and has no</a:t>
            </a:r>
            <a:r>
              <a:rPr lang="pl-PL" dirty="0" smtClean="0"/>
              <a:t> </a:t>
            </a:r>
            <a:r>
              <a:rPr lang="en-US" dirty="0" smtClean="0"/>
              <a:t>children. </a:t>
            </a:r>
            <a:endParaRPr lang="pl-PL" dirty="0" smtClean="0"/>
          </a:p>
          <a:p>
            <a:pPr algn="just"/>
            <a:r>
              <a:rPr lang="en-US" dirty="0" smtClean="0"/>
              <a:t>He has interest in a private company for $90 million and has decided that a medical research</a:t>
            </a:r>
            <a:r>
              <a:rPr lang="pl-PL" dirty="0" smtClean="0"/>
              <a:t> </a:t>
            </a:r>
            <a:r>
              <a:rPr lang="en-US" dirty="0" smtClean="0"/>
              <a:t>foundation will receive half the proceeds now; it will also be the beneficiary of his estate upon his</a:t>
            </a:r>
            <a:r>
              <a:rPr lang="pl-PL" dirty="0" smtClean="0"/>
              <a:t> </a:t>
            </a:r>
            <a:r>
              <a:rPr lang="en-US" dirty="0" smtClean="0"/>
              <a:t>death.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620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He now realizes that an appropriate investment</a:t>
            </a:r>
            <a:r>
              <a:rPr lang="pl-PL" dirty="0" smtClean="0"/>
              <a:t> </a:t>
            </a:r>
            <a:r>
              <a:rPr lang="en-US" dirty="0" smtClean="0"/>
              <a:t>policy and asset allocations are required if his goals are to be met through investment of his considerable</a:t>
            </a:r>
            <a:r>
              <a:rPr lang="pl-PL" dirty="0" smtClean="0"/>
              <a:t> </a:t>
            </a:r>
            <a:r>
              <a:rPr lang="en-US" dirty="0" smtClean="0"/>
              <a:t>assets. </a:t>
            </a:r>
            <a:endParaRPr lang="pl-PL" dirty="0" smtClean="0"/>
          </a:p>
          <a:p>
            <a:pPr algn="just"/>
            <a:r>
              <a:rPr lang="en-US" dirty="0" smtClean="0"/>
              <a:t>Currently, the following assets are available for use in building an appropriate portfolio:</a:t>
            </a:r>
            <a:endParaRPr lang="pl-PL" dirty="0" smtClean="0"/>
          </a:p>
          <a:p>
            <a:pPr lvl="1" algn="just"/>
            <a:r>
              <a:rPr lang="en-US" dirty="0" smtClean="0"/>
              <a:t>$45.0 million cash (from sale of the private company interest, net of pending</a:t>
            </a:r>
            <a:r>
              <a:rPr lang="pl-PL" dirty="0" smtClean="0"/>
              <a:t> </a:t>
            </a:r>
            <a:r>
              <a:rPr lang="en-US" dirty="0" smtClean="0"/>
              <a:t>$45 million gift to the foundation)</a:t>
            </a:r>
            <a:endParaRPr lang="pl-PL" dirty="0" smtClean="0"/>
          </a:p>
          <a:p>
            <a:pPr lvl="1" algn="just"/>
            <a:r>
              <a:rPr lang="pl-PL" dirty="0" smtClean="0"/>
              <a:t>$</a:t>
            </a:r>
            <a:r>
              <a:rPr lang="en-US" dirty="0" smtClean="0"/>
              <a:t>10.0 </a:t>
            </a:r>
            <a:r>
              <a:rPr lang="en-US" dirty="0" smtClean="0"/>
              <a:t>million stocks and bonds ($5 million each)</a:t>
            </a:r>
            <a:endParaRPr lang="pl-PL" dirty="0" smtClean="0"/>
          </a:p>
          <a:p>
            <a:pPr lvl="1" algn="just"/>
            <a:r>
              <a:rPr lang="pl-PL" dirty="0" smtClean="0"/>
              <a:t>$</a:t>
            </a:r>
            <a:r>
              <a:rPr lang="en-US" dirty="0" smtClean="0"/>
              <a:t>9.0 </a:t>
            </a:r>
            <a:r>
              <a:rPr lang="en-US" dirty="0" smtClean="0"/>
              <a:t>million warehouse property (now fully leased)</a:t>
            </a:r>
            <a:endParaRPr lang="pl-PL" dirty="0" smtClean="0"/>
          </a:p>
          <a:p>
            <a:pPr lvl="1" algn="just"/>
            <a:r>
              <a:rPr lang="pl-PL" dirty="0" smtClean="0"/>
              <a:t>$1.0 </a:t>
            </a:r>
            <a:r>
              <a:rPr lang="pl-PL" dirty="0" err="1" smtClean="0"/>
              <a:t>million</a:t>
            </a:r>
            <a:r>
              <a:rPr lang="pl-PL" dirty="0" smtClean="0"/>
              <a:t> Franklin</a:t>
            </a:r>
            <a:r>
              <a:rPr lang="en-US" dirty="0" smtClean="0"/>
              <a:t>’s</a:t>
            </a:r>
            <a:r>
              <a:rPr lang="pl-PL" dirty="0" smtClean="0"/>
              <a:t> residence</a:t>
            </a:r>
          </a:p>
        </p:txBody>
      </p:sp>
    </p:spTree>
    <p:extLst>
      <p:ext uri="{BB962C8B-B14F-4D97-AF65-F5344CB8AC3E}">
        <p14:creationId xmlns:p14="http://schemas.microsoft.com/office/powerpoint/2010/main" val="4709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Formulate and justify an investment policy statement</a:t>
            </a:r>
            <a:r>
              <a:rPr lang="pl-PL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Recommend and justify a long-term asset allocation that is consistent with the investment policy</a:t>
            </a:r>
            <a:r>
              <a:rPr lang="pl-PL" dirty="0" smtClean="0"/>
              <a:t> </a:t>
            </a:r>
            <a:r>
              <a:rPr lang="en-US" dirty="0" smtClean="0"/>
              <a:t>statement you created</a:t>
            </a:r>
            <a:r>
              <a:rPr lang="pl-PL" dirty="0" smtClean="0"/>
              <a:t>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5328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en-US" dirty="0"/>
              <a:t>At this point we know (or can reasonably infer) that Mr. Franklin is:</a:t>
            </a:r>
          </a:p>
          <a:p>
            <a:r>
              <a:rPr lang="pl-PL" dirty="0" err="1" smtClean="0"/>
              <a:t>childless</a:t>
            </a:r>
            <a:endParaRPr lang="pl-PL" dirty="0"/>
          </a:p>
          <a:p>
            <a:r>
              <a:rPr lang="pl-PL" dirty="0" smtClean="0"/>
              <a:t>70 </a:t>
            </a:r>
            <a:r>
              <a:rPr lang="pl-PL" dirty="0" err="1"/>
              <a:t>years</a:t>
            </a:r>
            <a:r>
              <a:rPr lang="pl-PL" dirty="0"/>
              <a:t> of </a:t>
            </a:r>
            <a:r>
              <a:rPr lang="pl-PL" dirty="0" err="1"/>
              <a:t>age</a:t>
            </a:r>
            <a:endParaRPr lang="pl-PL" dirty="0"/>
          </a:p>
          <a:p>
            <a:r>
              <a:rPr lang="pl-PL" dirty="0" smtClean="0"/>
              <a:t>in </a:t>
            </a:r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health</a:t>
            </a:r>
            <a:endParaRPr lang="pl-PL" dirty="0"/>
          </a:p>
          <a:p>
            <a:r>
              <a:rPr lang="en-US" dirty="0" smtClean="0"/>
              <a:t>possessed </a:t>
            </a:r>
            <a:r>
              <a:rPr lang="en-US" dirty="0"/>
              <a:t>of a large amount of (relatively) liquid wealth intending to leave his </a:t>
            </a:r>
            <a:r>
              <a:rPr lang="en-US" dirty="0" smtClean="0"/>
              <a:t>estate</a:t>
            </a:r>
            <a:r>
              <a:rPr lang="pl-PL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 tax-exempt medical research foundation, to whom he is also giving a </a:t>
            </a:r>
            <a:r>
              <a:rPr lang="en-US" dirty="0" smtClean="0"/>
              <a:t>large</a:t>
            </a:r>
            <a:r>
              <a:rPr lang="pl-PL" dirty="0" smtClean="0"/>
              <a:t> </a:t>
            </a:r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/>
              <a:t>cash</a:t>
            </a:r>
            <a:r>
              <a:rPr lang="pl-PL" dirty="0"/>
              <a:t> </a:t>
            </a:r>
            <a:r>
              <a:rPr lang="pl-PL" dirty="0" err="1"/>
              <a:t>gift</a:t>
            </a:r>
            <a:endParaRPr lang="pl-PL" dirty="0"/>
          </a:p>
          <a:p>
            <a:r>
              <a:rPr lang="en-US" dirty="0" smtClean="0"/>
              <a:t>free </a:t>
            </a:r>
            <a:r>
              <a:rPr lang="en-US" dirty="0"/>
              <a:t>of debt (not explicitly stated, but neither is the opposite)</a:t>
            </a:r>
          </a:p>
          <a:p>
            <a:r>
              <a:rPr lang="en-US" dirty="0" smtClean="0"/>
              <a:t>in </a:t>
            </a:r>
            <a:r>
              <a:rPr lang="en-US" dirty="0"/>
              <a:t>the highest tax brackets (not explicitly stated, but apparent)</a:t>
            </a:r>
          </a:p>
          <a:p>
            <a:r>
              <a:rPr lang="en-US" dirty="0" smtClean="0"/>
              <a:t>not </a:t>
            </a:r>
            <a:r>
              <a:rPr lang="en-US" dirty="0"/>
              <a:t>skilled in the management of a large investment portfolio, but also not a </a:t>
            </a:r>
            <a:r>
              <a:rPr lang="en-US" dirty="0" smtClean="0"/>
              <a:t>complete</a:t>
            </a:r>
            <a:r>
              <a:rPr lang="pl-PL" dirty="0" smtClean="0"/>
              <a:t> </a:t>
            </a:r>
            <a:r>
              <a:rPr lang="en-US" dirty="0" smtClean="0"/>
              <a:t>novice </a:t>
            </a:r>
            <a:r>
              <a:rPr lang="en-US" dirty="0"/>
              <a:t>since he owned significant assets of his own prior to his wife’s death</a:t>
            </a:r>
          </a:p>
          <a:p>
            <a:r>
              <a:rPr lang="en-US" dirty="0" smtClean="0"/>
              <a:t>not </a:t>
            </a:r>
            <a:r>
              <a:rPr lang="en-US" dirty="0"/>
              <a:t>burdened by large or specific needs for current income</a:t>
            </a:r>
          </a:p>
          <a:p>
            <a:r>
              <a:rPr lang="en-US" dirty="0" smtClean="0"/>
              <a:t>not </a:t>
            </a:r>
            <a:r>
              <a:rPr lang="en-US" dirty="0"/>
              <a:t>in need of large or specific amounts of current liquidity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9200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Return </a:t>
            </a:r>
            <a:r>
              <a:rPr lang="en-US" b="1" dirty="0" smtClean="0"/>
              <a:t>Requirements</a:t>
            </a:r>
            <a:r>
              <a:rPr lang="pl-PL" b="1" dirty="0" smtClean="0"/>
              <a:t>: </a:t>
            </a:r>
            <a:r>
              <a:rPr lang="en-US" dirty="0" smtClean="0"/>
              <a:t>The </a:t>
            </a:r>
            <a:r>
              <a:rPr lang="en-US" dirty="0"/>
              <a:t>incidental throw-off of income from Mr. Franklin’s large </a:t>
            </a:r>
            <a:r>
              <a:rPr lang="en-US" dirty="0" smtClean="0"/>
              <a:t>asset</a:t>
            </a:r>
            <a:r>
              <a:rPr lang="pl-PL" dirty="0" smtClean="0"/>
              <a:t> </a:t>
            </a:r>
            <a:r>
              <a:rPr lang="en-US" dirty="0" smtClean="0"/>
              <a:t>pool </a:t>
            </a:r>
            <a:r>
              <a:rPr lang="en-US" dirty="0"/>
              <a:t>should provide a more than sufficient flow of net spendable income. If not, such </a:t>
            </a:r>
            <a:r>
              <a:rPr lang="en-US" dirty="0" smtClean="0"/>
              <a:t>a</a:t>
            </a:r>
            <a:r>
              <a:rPr lang="pl-PL" dirty="0" smtClean="0"/>
              <a:t> </a:t>
            </a:r>
            <a:r>
              <a:rPr lang="en-US" dirty="0" smtClean="0"/>
              <a:t>need </a:t>
            </a:r>
            <a:r>
              <a:rPr lang="en-US" dirty="0"/>
              <a:t>can easily be met by minor portfolio adjustments. </a:t>
            </a:r>
            <a:endParaRPr lang="pl-PL" dirty="0" smtClean="0"/>
          </a:p>
          <a:p>
            <a:pPr algn="just"/>
            <a:r>
              <a:rPr lang="en-US" dirty="0" smtClean="0"/>
              <a:t>Thus</a:t>
            </a:r>
            <a:r>
              <a:rPr lang="en-US" dirty="0"/>
              <a:t>, an </a:t>
            </a:r>
            <a:r>
              <a:rPr lang="en-US" dirty="0" smtClean="0"/>
              <a:t>inflation-adjusted</a:t>
            </a:r>
            <a:r>
              <a:rPr lang="pl-PL" dirty="0" smtClean="0"/>
              <a:t> </a:t>
            </a:r>
            <a:r>
              <a:rPr lang="en-US" dirty="0" smtClean="0"/>
              <a:t>enhancement </a:t>
            </a:r>
            <a:r>
              <a:rPr lang="en-US" dirty="0"/>
              <a:t>of the capital base for the benefit of the foundation will be the </a:t>
            </a:r>
            <a:r>
              <a:rPr lang="en-US" dirty="0" smtClean="0"/>
              <a:t>primary</a:t>
            </a:r>
            <a:r>
              <a:rPr lang="pl-PL" dirty="0" smtClean="0"/>
              <a:t> </a:t>
            </a:r>
            <a:r>
              <a:rPr lang="en-US" dirty="0" smtClean="0"/>
              <a:t>return </a:t>
            </a:r>
            <a:r>
              <a:rPr lang="en-US" dirty="0"/>
              <a:t>goal (i.e., real growth of capital). </a:t>
            </a:r>
            <a:endParaRPr lang="pl-PL" dirty="0" smtClean="0"/>
          </a:p>
          <a:p>
            <a:pPr algn="just"/>
            <a:r>
              <a:rPr lang="en-US" dirty="0" smtClean="0"/>
              <a:t>Tax </a:t>
            </a:r>
            <a:r>
              <a:rPr lang="en-US" dirty="0"/>
              <a:t>minimization will be a continuing </a:t>
            </a:r>
            <a:r>
              <a:rPr lang="en-US" dirty="0" smtClean="0"/>
              <a:t>collateral</a:t>
            </a:r>
            <a:r>
              <a:rPr lang="pl-PL" dirty="0" smtClean="0"/>
              <a:t> </a:t>
            </a:r>
            <a:r>
              <a:rPr lang="pl-PL" dirty="0" err="1" smtClean="0"/>
              <a:t>goal</a:t>
            </a:r>
            <a:r>
              <a:rPr lang="pl-PL" dirty="0"/>
              <a:t>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3503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/>
              <a:t>Risk Tolerance: </a:t>
            </a:r>
            <a:r>
              <a:rPr lang="pl-PL" b="1" dirty="0" smtClean="0"/>
              <a:t> </a:t>
            </a:r>
            <a:r>
              <a:rPr lang="en-US" dirty="0" smtClean="0"/>
              <a:t>Account </a:t>
            </a:r>
            <a:r>
              <a:rPr lang="en-US" dirty="0"/>
              <a:t>circumstances and the long-term return goal suggest that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portfolio </a:t>
            </a:r>
            <a:r>
              <a:rPr lang="en-US" dirty="0"/>
              <a:t>can take somewhat above average risk. Mr. Franklin is acquainted with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nature </a:t>
            </a:r>
            <a:r>
              <a:rPr lang="en-US" dirty="0"/>
              <a:t>of investment risk from his prior ownership of stocks and bonds, he has a still </a:t>
            </a:r>
            <a:r>
              <a:rPr lang="en-US" dirty="0" smtClean="0"/>
              <a:t>long</a:t>
            </a:r>
            <a:r>
              <a:rPr lang="pl-PL" dirty="0" smtClean="0"/>
              <a:t> </a:t>
            </a:r>
            <a:r>
              <a:rPr lang="en-US" dirty="0" smtClean="0"/>
              <a:t>actuarial </a:t>
            </a:r>
            <a:r>
              <a:rPr lang="en-US" dirty="0"/>
              <a:t>life expectancy and is in good current health, and his heir - the </a:t>
            </a:r>
            <a:r>
              <a:rPr lang="en-US" dirty="0" smtClean="0"/>
              <a:t>foundation,</a:t>
            </a:r>
            <a:r>
              <a:rPr lang="pl-PL" dirty="0" smtClean="0"/>
              <a:t> </a:t>
            </a:r>
            <a:r>
              <a:rPr lang="en-US" dirty="0" smtClean="0"/>
              <a:t>thanks </a:t>
            </a:r>
            <a:r>
              <a:rPr lang="en-US" dirty="0"/>
              <a:t>to his generosity - is already possessed of a large asset base.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9178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/>
              <a:t>Time Horizon: </a:t>
            </a:r>
            <a:r>
              <a:rPr lang="pl-PL" b="1" dirty="0" smtClean="0"/>
              <a:t> </a:t>
            </a:r>
            <a:r>
              <a:rPr lang="en-US" dirty="0" smtClean="0"/>
              <a:t>Even </a:t>
            </a:r>
            <a:r>
              <a:rPr lang="en-US" dirty="0"/>
              <a:t>disregarding Mr. Franklin’s still-long actuarial life expectancy,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horizon </a:t>
            </a:r>
            <a:r>
              <a:rPr lang="en-US" dirty="0"/>
              <a:t>is long-term because the remainder of his estate, the foundation, has a </a:t>
            </a:r>
            <a:r>
              <a:rPr lang="en-US" dirty="0" smtClean="0"/>
              <a:t>virtually</a:t>
            </a:r>
            <a:r>
              <a:rPr lang="pl-PL" dirty="0" smtClean="0"/>
              <a:t> </a:t>
            </a:r>
            <a:r>
              <a:rPr lang="pl-PL" dirty="0" err="1" smtClean="0"/>
              <a:t>perpetual</a:t>
            </a:r>
            <a:r>
              <a:rPr lang="pl-PL" dirty="0" smtClean="0"/>
              <a:t> </a:t>
            </a:r>
            <a:r>
              <a:rPr lang="pl-PL" dirty="0"/>
              <a:t>life </a:t>
            </a:r>
            <a:r>
              <a:rPr lang="pl-PL" dirty="0" err="1"/>
              <a:t>span</a:t>
            </a:r>
            <a:r>
              <a:rPr lang="pl-PL" dirty="0"/>
              <a:t>.</a:t>
            </a:r>
          </a:p>
          <a:p>
            <a:pPr algn="just"/>
            <a:r>
              <a:rPr lang="en-US" b="1" dirty="0"/>
              <a:t>Liquidity Requirement</a:t>
            </a:r>
            <a:r>
              <a:rPr lang="en-US" b="1" dirty="0" smtClean="0"/>
              <a:t>:</a:t>
            </a:r>
            <a:r>
              <a:rPr lang="pl-PL" b="1" dirty="0" smtClean="0"/>
              <a:t> </a:t>
            </a:r>
            <a:r>
              <a:rPr lang="en-US" dirty="0" smtClean="0"/>
              <a:t>Given </a:t>
            </a:r>
            <a:r>
              <a:rPr lang="en-US" dirty="0"/>
              <a:t>what we know and the expectation of an ongoing </a:t>
            </a:r>
            <a:r>
              <a:rPr lang="en-US" dirty="0" smtClean="0"/>
              <a:t>income</a:t>
            </a:r>
            <a:r>
              <a:rPr lang="pl-PL" dirty="0" smtClean="0"/>
              <a:t> </a:t>
            </a:r>
            <a:r>
              <a:rPr lang="en-US" dirty="0" smtClean="0"/>
              <a:t>stream </a:t>
            </a:r>
            <a:r>
              <a:rPr lang="en-US" dirty="0"/>
              <a:t>of considerable size, no liquidity needs that would require specific funding </a:t>
            </a:r>
            <a:r>
              <a:rPr lang="en-US" dirty="0" smtClean="0"/>
              <a:t>appear</a:t>
            </a:r>
            <a:r>
              <a:rPr lang="pl-PL" dirty="0" smtClean="0"/>
              <a:t> to </a:t>
            </a:r>
            <a:r>
              <a:rPr lang="pl-PL" dirty="0" err="1"/>
              <a:t>exist</a:t>
            </a:r>
            <a:r>
              <a:rPr lang="pl-PL" dirty="0"/>
              <a:t>.</a:t>
            </a:r>
          </a:p>
          <a:p>
            <a:pPr algn="just"/>
            <a:r>
              <a:rPr lang="en-US" b="1" dirty="0"/>
              <a:t>Taxes: </a:t>
            </a:r>
            <a:r>
              <a:rPr lang="pl-PL" b="1" dirty="0" smtClean="0"/>
              <a:t> </a:t>
            </a:r>
            <a:r>
              <a:rPr lang="en-US" dirty="0" smtClean="0"/>
              <a:t>Mr</a:t>
            </a:r>
            <a:r>
              <a:rPr lang="en-US" dirty="0"/>
              <a:t>. Franklin is no doubt in the highest tax brackets, and investment actions </a:t>
            </a:r>
            <a:r>
              <a:rPr lang="en-US" dirty="0" smtClean="0"/>
              <a:t>should</a:t>
            </a:r>
            <a:r>
              <a:rPr lang="pl-PL" dirty="0" smtClean="0"/>
              <a:t> </a:t>
            </a:r>
            <a:r>
              <a:rPr lang="en-US" dirty="0" smtClean="0"/>
              <a:t>take </a:t>
            </a:r>
            <a:r>
              <a:rPr lang="en-US" dirty="0"/>
              <a:t>that fact into account on a continuing basis. Appropriate tax-sheltered </a:t>
            </a:r>
            <a:r>
              <a:rPr lang="en-US" dirty="0" smtClean="0"/>
              <a:t>investment</a:t>
            </a:r>
            <a:r>
              <a:rPr lang="pl-PL" dirty="0" smtClean="0"/>
              <a:t> </a:t>
            </a:r>
            <a:r>
              <a:rPr lang="en-US" dirty="0" smtClean="0"/>
              <a:t>(standing </a:t>
            </a:r>
            <a:r>
              <a:rPr lang="en-US" dirty="0"/>
              <a:t>on their own merits as investments) should be considered. Tax </a:t>
            </a:r>
            <a:r>
              <a:rPr lang="en-US" dirty="0" smtClean="0"/>
              <a:t>minimization</a:t>
            </a:r>
            <a:r>
              <a:rPr lang="pl-PL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be a specific investment goal.</a:t>
            </a:r>
          </a:p>
          <a:p>
            <a:pPr algn="just"/>
            <a:r>
              <a:rPr lang="en-US" b="1" dirty="0"/>
              <a:t>Legal and Regulatory: </a:t>
            </a:r>
            <a:r>
              <a:rPr lang="pl-PL" dirty="0" err="1" smtClean="0"/>
              <a:t>none</a:t>
            </a:r>
            <a:r>
              <a:rPr lang="pl-PL" dirty="0" smtClean="0"/>
              <a:t>.</a:t>
            </a:r>
            <a:endParaRPr lang="en-US" dirty="0"/>
          </a:p>
          <a:p>
            <a:pPr algn="just"/>
            <a:r>
              <a:rPr lang="en-US" b="1" dirty="0"/>
              <a:t>Unique Circumstances: </a:t>
            </a:r>
            <a:r>
              <a:rPr lang="en-US" dirty="0"/>
              <a:t>The large asset total, the foundation as their ultimate recipient</a:t>
            </a:r>
            <a:r>
              <a:rPr lang="en-US" dirty="0" smtClean="0"/>
              <a:t>,</a:t>
            </a:r>
            <a:r>
              <a:rPr lang="pl-PL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great freedom of action enjoyed in this situation (i.e., freedom from </a:t>
            </a:r>
            <a:r>
              <a:rPr lang="en-US" dirty="0" smtClean="0"/>
              <a:t>confining</a:t>
            </a:r>
            <a:r>
              <a:rPr lang="pl-PL" dirty="0" smtClean="0"/>
              <a:t> </a:t>
            </a:r>
            <a:r>
              <a:rPr lang="en-US" dirty="0" smtClean="0"/>
              <a:t>considerations</a:t>
            </a:r>
            <a:r>
              <a:rPr lang="en-US" dirty="0"/>
              <a:t>) are important in this situation, if not necessarily unique.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4071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dirty="0"/>
              <a:t>Given that stocks </a:t>
            </a:r>
            <a:r>
              <a:rPr lang="pl-PL" dirty="0" err="1" smtClean="0"/>
              <a:t>provide</a:t>
            </a:r>
            <a:r>
              <a:rPr lang="pl-PL" dirty="0" smtClean="0"/>
              <a:t> </a:t>
            </a:r>
            <a:r>
              <a:rPr lang="en-US" dirty="0" smtClean="0"/>
              <a:t>higher risk</a:t>
            </a:r>
            <a:r>
              <a:rPr lang="pl-PL" dirty="0" smtClean="0"/>
              <a:t>-</a:t>
            </a:r>
            <a:r>
              <a:rPr lang="en-US" dirty="0" smtClean="0"/>
              <a:t>adjusted</a:t>
            </a:r>
            <a:r>
              <a:rPr lang="pl-PL" dirty="0" smtClean="0"/>
              <a:t> </a:t>
            </a:r>
            <a:r>
              <a:rPr lang="en-US" dirty="0" smtClean="0"/>
              <a:t>returns </a:t>
            </a:r>
            <a:r>
              <a:rPr lang="en-US" dirty="0"/>
              <a:t>than either bonds or cash, and considering that the return goal is for </a:t>
            </a:r>
            <a:r>
              <a:rPr lang="en-US" dirty="0" smtClean="0"/>
              <a:t>long</a:t>
            </a:r>
            <a:r>
              <a:rPr lang="pl-PL" dirty="0" smtClean="0"/>
              <a:t>-</a:t>
            </a:r>
            <a:r>
              <a:rPr lang="en-US" dirty="0" smtClean="0"/>
              <a:t>term,</a:t>
            </a:r>
            <a:r>
              <a:rPr lang="pl-PL" dirty="0" smtClean="0"/>
              <a:t> </a:t>
            </a:r>
            <a:r>
              <a:rPr lang="en-US" dirty="0" smtClean="0"/>
              <a:t>inflation-protected </a:t>
            </a:r>
            <a:r>
              <a:rPr lang="en-US" dirty="0"/>
              <a:t>growth of the capital base, stocks will be allotted the </a:t>
            </a:r>
            <a:r>
              <a:rPr lang="en-US" dirty="0" smtClean="0"/>
              <a:t>majority</a:t>
            </a:r>
            <a:r>
              <a:rPr lang="pl-PL" dirty="0" smtClean="0"/>
              <a:t> </a:t>
            </a:r>
            <a:r>
              <a:rPr lang="en-US" dirty="0" smtClean="0"/>
              <a:t>position </a:t>
            </a:r>
            <a:r>
              <a:rPr lang="en-US" dirty="0"/>
              <a:t>in the portfolio. </a:t>
            </a:r>
            <a:endParaRPr lang="pl-PL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is also consistent with Mr. Franklin’s absence of </a:t>
            </a:r>
            <a:r>
              <a:rPr lang="en-US" dirty="0" smtClean="0"/>
              <a:t>either</a:t>
            </a:r>
            <a:r>
              <a:rPr lang="pl-PL" dirty="0" smtClean="0"/>
              <a:t> </a:t>
            </a:r>
            <a:r>
              <a:rPr lang="en-US" dirty="0" smtClean="0"/>
              <a:t>specific </a:t>
            </a:r>
            <a:r>
              <a:rPr lang="en-US" dirty="0"/>
              <a:t>current income needs (the ongoing cash flow should provide an adequate </a:t>
            </a:r>
            <a:r>
              <a:rPr lang="en-US" dirty="0" smtClean="0"/>
              <a:t>level</a:t>
            </a:r>
            <a:r>
              <a:rPr lang="pl-PL" dirty="0" smtClean="0"/>
              <a:t> </a:t>
            </a:r>
            <a:r>
              <a:rPr lang="en-US" dirty="0" smtClean="0"/>
              <a:t>for</a:t>
            </a:r>
            <a:r>
              <a:rPr lang="pl-PL" dirty="0" smtClean="0"/>
              <a:t> </a:t>
            </a:r>
            <a:r>
              <a:rPr lang="en-US" dirty="0" smtClean="0"/>
              <a:t>current </a:t>
            </a:r>
            <a:r>
              <a:rPr lang="en-US" dirty="0"/>
              <a:t>spending) or specific liquidity needs. </a:t>
            </a:r>
            <a:endParaRPr lang="pl-PL" dirty="0" smtClean="0"/>
          </a:p>
          <a:p>
            <a:pPr algn="just"/>
            <a:r>
              <a:rPr lang="en-US" dirty="0" smtClean="0"/>
              <a:t>Since </a:t>
            </a:r>
            <a:r>
              <a:rPr lang="en-US" dirty="0"/>
              <a:t>the inherited warehouse and the personal residence are significant (15%) real </a:t>
            </a:r>
            <a:r>
              <a:rPr lang="en-US" dirty="0" smtClean="0"/>
              <a:t>estate</a:t>
            </a:r>
            <a:r>
              <a:rPr lang="pl-PL" dirty="0" smtClean="0"/>
              <a:t> </a:t>
            </a:r>
            <a:r>
              <a:rPr lang="en-US" dirty="0" smtClean="0"/>
              <a:t>assets </a:t>
            </a:r>
            <a:r>
              <a:rPr lang="en-US" dirty="0"/>
              <a:t>already owned by Mr. Franklin, no further allocation to this asset class is </a:t>
            </a:r>
            <a:r>
              <a:rPr lang="en-US" dirty="0" smtClean="0"/>
              <a:t>made.</a:t>
            </a:r>
            <a:endParaRPr lang="pl-PL" dirty="0" smtClean="0"/>
          </a:p>
          <a:p>
            <a:pPr algn="just"/>
            <a:r>
              <a:rPr lang="en-US" dirty="0" smtClean="0"/>
              <a:t>Given </a:t>
            </a:r>
            <a:r>
              <a:rPr lang="en-US" dirty="0"/>
              <a:t>the long-term orientation and the above-average risk tolerance in this </a:t>
            </a:r>
            <a:r>
              <a:rPr lang="en-US" dirty="0" smtClean="0"/>
              <a:t>situation,</a:t>
            </a:r>
            <a:endParaRPr lang="pl-PL" dirty="0" smtClean="0"/>
          </a:p>
          <a:p>
            <a:pPr algn="just"/>
            <a:r>
              <a:rPr lang="en-US" dirty="0" smtClean="0"/>
              <a:t>about </a:t>
            </a:r>
            <a:r>
              <a:rPr lang="en-US" dirty="0"/>
              <a:t>70% of total assets can be allocated to equities (including real estate) and </a:t>
            </a:r>
            <a:r>
              <a:rPr lang="en-US" dirty="0" smtClean="0"/>
              <a:t>about</a:t>
            </a:r>
            <a:r>
              <a:rPr lang="pl-PL" dirty="0"/>
              <a:t> </a:t>
            </a:r>
            <a:r>
              <a:rPr lang="en-US" dirty="0" smtClean="0"/>
              <a:t>30</a:t>
            </a:r>
            <a:r>
              <a:rPr lang="en-US" dirty="0"/>
              <a:t>% to fixed income assets. </a:t>
            </a:r>
            <a:endParaRPr lang="pl-PL" dirty="0" smtClean="0"/>
          </a:p>
          <a:p>
            <a:pPr algn="just"/>
            <a:r>
              <a:rPr lang="en-US" dirty="0" smtClean="0"/>
              <a:t>International </a:t>
            </a:r>
            <a:r>
              <a:rPr lang="en-US" dirty="0"/>
              <a:t>securities will be included in both </a:t>
            </a:r>
            <a:r>
              <a:rPr lang="en-US" dirty="0" smtClean="0"/>
              <a:t>areas,</a:t>
            </a:r>
            <a:r>
              <a:rPr lang="pl-PL" dirty="0" smtClean="0"/>
              <a:t> </a:t>
            </a:r>
            <a:r>
              <a:rPr lang="en-US" dirty="0" smtClean="0"/>
              <a:t>primarily </a:t>
            </a:r>
            <a:r>
              <a:rPr lang="en-US" dirty="0"/>
              <a:t>for their diversification benefits. </a:t>
            </a:r>
            <a:endParaRPr lang="pl-PL" dirty="0" smtClean="0"/>
          </a:p>
          <a:p>
            <a:pPr algn="just"/>
            <a:r>
              <a:rPr lang="en-US" dirty="0" smtClean="0"/>
              <a:t>Municipal </a:t>
            </a:r>
            <a:r>
              <a:rPr lang="en-US" dirty="0"/>
              <a:t>bonds will be included in the </a:t>
            </a:r>
            <a:r>
              <a:rPr lang="en-US" dirty="0" smtClean="0"/>
              <a:t>fixed</a:t>
            </a:r>
            <a:r>
              <a:rPr lang="pl-PL" dirty="0" smtClean="0"/>
              <a:t> </a:t>
            </a:r>
            <a:r>
              <a:rPr lang="en-US" dirty="0" smtClean="0"/>
              <a:t>income </a:t>
            </a:r>
            <a:r>
              <a:rPr lang="en-US" dirty="0"/>
              <a:t>area to minimize income taxes.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22678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Homework: </a:t>
            </a:r>
            <a:r>
              <a:rPr lang="pl-PL" dirty="0" err="1" smtClean="0"/>
              <a:t>Mr</a:t>
            </a:r>
            <a:r>
              <a:rPr lang="pl-PL" dirty="0" smtClean="0"/>
              <a:t>. Franklin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F357-58E7-471D-BBD0-B74F34517D8F}" type="datetime1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Arkadiusz Sieroń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FBB6-BAFE-44BE-B0EF-445520D77FDB}" type="slidenum">
              <a:rPr lang="pl-PL" smtClean="0"/>
              <a:pPr/>
              <a:t>9</a:t>
            </a:fld>
            <a:endParaRPr lang="pl-PL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905504"/>
              </p:ext>
            </p:extLst>
          </p:nvPr>
        </p:nvGraphicFramePr>
        <p:xfrm>
          <a:off x="1435100" y="1447800"/>
          <a:ext cx="74993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>
                  <a:extLst>
                    <a:ext uri="{9D8B030D-6E8A-4147-A177-3AD203B41FA5}">
                      <a16:colId xmlns:a16="http://schemas.microsoft.com/office/drawing/2014/main" val="2928444005"/>
                    </a:ext>
                  </a:extLst>
                </a:gridCol>
                <a:gridCol w="3749675">
                  <a:extLst>
                    <a:ext uri="{9D8B030D-6E8A-4147-A177-3AD203B41FA5}">
                      <a16:colId xmlns:a16="http://schemas.microsoft.com/office/drawing/2014/main" val="426528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err="1" smtClean="0"/>
                        <a:t>Asset</a:t>
                      </a:r>
                      <a:r>
                        <a:rPr lang="pl-PL" dirty="0" smtClean="0"/>
                        <a:t> Class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%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Allocation</a:t>
                      </a:r>
                      <a:endParaRPr lang="pl-PL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278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Cash/Money Market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2242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 </a:t>
                      </a:r>
                      <a:r>
                        <a:rPr lang="pl-PL" dirty="0" err="1" smtClean="0"/>
                        <a:t>Fixed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Income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4185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err="1" smtClean="0"/>
                        <a:t>Foreign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Fixed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Income</a:t>
                      </a:r>
                      <a:endParaRPr lang="pl-PL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288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 </a:t>
                      </a:r>
                      <a:r>
                        <a:rPr lang="pl-PL" dirty="0" err="1" smtClean="0"/>
                        <a:t>Stocks</a:t>
                      </a:r>
                      <a:r>
                        <a:rPr lang="pl-PL" dirty="0" smtClean="0"/>
                        <a:t> (</a:t>
                      </a:r>
                      <a:r>
                        <a:rPr lang="pl-PL" dirty="0" err="1" smtClean="0"/>
                        <a:t>Large</a:t>
                      </a:r>
                      <a:r>
                        <a:rPr lang="pl-PL" dirty="0" smtClean="0"/>
                        <a:t> Cap)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803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US </a:t>
                      </a:r>
                      <a:r>
                        <a:rPr lang="pl-PL" dirty="0" err="1" smtClean="0"/>
                        <a:t>Stocks</a:t>
                      </a:r>
                      <a:r>
                        <a:rPr lang="pl-PL" dirty="0" smtClean="0"/>
                        <a:t> (Small</a:t>
                      </a:r>
                      <a:r>
                        <a:rPr lang="pl-PL" baseline="0" dirty="0" smtClean="0"/>
                        <a:t> Cap)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39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err="1" smtClean="0"/>
                        <a:t>Foreign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Stocks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3891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Real </a:t>
                      </a:r>
                      <a:r>
                        <a:rPr lang="pl-PL" dirty="0" err="1" smtClean="0"/>
                        <a:t>Estate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51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err="1" smtClean="0"/>
                        <a:t>Other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33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276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944</Words>
  <Application>Microsoft Office PowerPoint</Application>
  <PresentationFormat>Pokaz na ekranie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Verdana</vt:lpstr>
      <vt:lpstr>Wingdings 2</vt:lpstr>
      <vt:lpstr>Solstice</vt:lpstr>
      <vt:lpstr>Homework: Mr. Franklin</vt:lpstr>
      <vt:lpstr>Homework: Mr. Franklin</vt:lpstr>
      <vt:lpstr>Homework: Mr. Franklin</vt:lpstr>
      <vt:lpstr>Homework: Mr. Franklin</vt:lpstr>
      <vt:lpstr>Homework: Mr. Franklin</vt:lpstr>
      <vt:lpstr>Homework: Mr. Franklin</vt:lpstr>
      <vt:lpstr>Homework: Mr. Franklin</vt:lpstr>
      <vt:lpstr>Homework: Mr. Franklin</vt:lpstr>
      <vt:lpstr>Homework: Mr. Franklin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Giełdy w gospodarce</dc:title>
  <dc:creator>Recenzent</dc:creator>
  <cp:lastModifiedBy>Recenzent</cp:lastModifiedBy>
  <cp:revision>281</cp:revision>
  <dcterms:created xsi:type="dcterms:W3CDTF">2017-02-27T17:35:04Z</dcterms:created>
  <dcterms:modified xsi:type="dcterms:W3CDTF">2021-11-10T22:47:52Z</dcterms:modified>
</cp:coreProperties>
</file>