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79" r:id="rId3"/>
    <p:sldId id="299" r:id="rId4"/>
    <p:sldId id="300" r:id="rId5"/>
    <p:sldId id="301" r:id="rId6"/>
    <p:sldId id="302" r:id="rId7"/>
    <p:sldId id="303" r:id="rId8"/>
    <p:sldId id="257" r:id="rId9"/>
    <p:sldId id="280" r:id="rId10"/>
    <p:sldId id="315" r:id="rId11"/>
    <p:sldId id="281" r:id="rId12"/>
    <p:sldId id="282" r:id="rId13"/>
    <p:sldId id="283" r:id="rId14"/>
    <p:sldId id="284" r:id="rId15"/>
    <p:sldId id="285" r:id="rId16"/>
    <p:sldId id="286" r:id="rId17"/>
    <p:sldId id="317" r:id="rId18"/>
    <p:sldId id="318" r:id="rId19"/>
    <p:sldId id="319" r:id="rId20"/>
    <p:sldId id="320" r:id="rId21"/>
    <p:sldId id="321" r:id="rId22"/>
    <p:sldId id="322" r:id="rId23"/>
    <p:sldId id="324" r:id="rId24"/>
    <p:sldId id="323" r:id="rId25"/>
    <p:sldId id="288" r:id="rId26"/>
    <p:sldId id="316" r:id="rId27"/>
    <p:sldId id="289" r:id="rId28"/>
    <p:sldId id="290" r:id="rId29"/>
    <p:sldId id="291" r:id="rId30"/>
    <p:sldId id="292" r:id="rId31"/>
    <p:sldId id="293" r:id="rId32"/>
    <p:sldId id="294" r:id="rId33"/>
    <p:sldId id="298" r:id="rId34"/>
    <p:sldId id="297" r:id="rId35"/>
    <p:sldId id="296" r:id="rId36"/>
    <p:sldId id="304" r:id="rId37"/>
    <p:sldId id="305" r:id="rId38"/>
    <p:sldId id="306" r:id="rId39"/>
    <p:sldId id="307" r:id="rId40"/>
    <p:sldId id="308" r:id="rId41"/>
    <p:sldId id="309" r:id="rId42"/>
    <p:sldId id="310" r:id="rId43"/>
    <p:sldId id="311" r:id="rId44"/>
    <p:sldId id="312" r:id="rId45"/>
    <p:sldId id="313" r:id="rId46"/>
    <p:sldId id="314" r:id="rId4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754"/>
    <p:restoredTop sz="95859"/>
  </p:normalViewPr>
  <p:slideViewPr>
    <p:cSldViewPr snapToGrid="0" snapToObjects="1">
      <p:cViewPr>
        <p:scale>
          <a:sx n="123" d="100"/>
          <a:sy n="123" d="100"/>
        </p:scale>
        <p:origin x="144" y="-2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AF72D3A-C4E0-CF40-AF2A-74354C6B9527}" type="doc">
      <dgm:prSet loTypeId="urn:microsoft.com/office/officeart/2005/8/layout/orgChart1" loCatId="" qsTypeId="urn:microsoft.com/office/officeart/2005/8/quickstyle/simple1" qsCatId="simple" csTypeId="urn:microsoft.com/office/officeart/2005/8/colors/accent1_2" csCatId="accent1" phldr="1"/>
      <dgm:spPr/>
      <dgm:t>
        <a:bodyPr/>
        <a:lstStyle/>
        <a:p>
          <a:endParaRPr lang="en-US"/>
        </a:p>
      </dgm:t>
    </dgm:pt>
    <dgm:pt modelId="{8076D109-F8FC-D743-8E15-20540295153F}">
      <dgm:prSet phldrT="[Text]"/>
      <dgm:spPr/>
      <dgm:t>
        <a:bodyPr/>
        <a:lstStyle/>
        <a:p>
          <a:r>
            <a:rPr lang="en-US" dirty="0" err="1"/>
            <a:t>inicjatywa</a:t>
          </a:r>
          <a:r>
            <a:rPr lang="en-US" dirty="0"/>
            <a:t> </a:t>
          </a:r>
          <a:r>
            <a:rPr lang="en-US" dirty="0" err="1"/>
            <a:t>pokrzywdzonego</a:t>
          </a:r>
          <a:endParaRPr lang="en-US" dirty="0"/>
        </a:p>
      </dgm:t>
    </dgm:pt>
    <dgm:pt modelId="{7C26EDDE-C99A-C54F-9B23-DD1C86BB3B2B}" type="parTrans" cxnId="{48F8C6A7-E1D7-DF40-8644-78A5768A3FA1}">
      <dgm:prSet/>
      <dgm:spPr/>
      <dgm:t>
        <a:bodyPr/>
        <a:lstStyle/>
        <a:p>
          <a:endParaRPr lang="en-US"/>
        </a:p>
      </dgm:t>
    </dgm:pt>
    <dgm:pt modelId="{576342BE-3A98-9D40-A449-9F12E4A024B4}" type="sibTrans" cxnId="{48F8C6A7-E1D7-DF40-8644-78A5768A3FA1}">
      <dgm:prSet/>
      <dgm:spPr/>
      <dgm:t>
        <a:bodyPr/>
        <a:lstStyle/>
        <a:p>
          <a:endParaRPr lang="en-US"/>
        </a:p>
      </dgm:t>
    </dgm:pt>
    <dgm:pt modelId="{61A062D8-F468-2C45-9C8A-9755FD325882}">
      <dgm:prSet phldrT="[Text]"/>
      <dgm:spPr/>
      <dgm:t>
        <a:bodyPr/>
        <a:lstStyle/>
        <a:p>
          <a:r>
            <a:rPr lang="en-US" dirty="0" err="1"/>
            <a:t>wniosek</a:t>
          </a:r>
          <a:r>
            <a:rPr lang="en-US" dirty="0"/>
            <a:t> o </a:t>
          </a:r>
          <a:r>
            <a:rPr lang="en-US" dirty="0" err="1"/>
            <a:t>orzeczenie</a:t>
          </a:r>
          <a:r>
            <a:rPr lang="en-US" dirty="0"/>
            <a:t> </a:t>
          </a:r>
          <a:r>
            <a:rPr lang="en-US" dirty="0" err="1"/>
            <a:t>obowiązku</a:t>
          </a:r>
          <a:r>
            <a:rPr lang="en-US" dirty="0"/>
            <a:t> </a:t>
          </a:r>
          <a:r>
            <a:rPr lang="en-US" dirty="0" err="1"/>
            <a:t>naprawienia</a:t>
          </a:r>
          <a:r>
            <a:rPr lang="en-US" dirty="0"/>
            <a:t> </a:t>
          </a:r>
          <a:r>
            <a:rPr lang="en-US" dirty="0" err="1"/>
            <a:t>szkody</a:t>
          </a:r>
          <a:r>
            <a:rPr lang="en-US" dirty="0"/>
            <a:t> z art. 46 § 1 </a:t>
          </a:r>
          <a:r>
            <a:rPr lang="en-US" dirty="0" err="1"/>
            <a:t>k.k.</a:t>
          </a:r>
          <a:endParaRPr lang="en-US" dirty="0"/>
        </a:p>
      </dgm:t>
    </dgm:pt>
    <dgm:pt modelId="{83E6B552-0938-D845-8270-F0B33F8AF5AF}" type="parTrans" cxnId="{3EA31CD5-4B64-AB4F-BB9E-222FB0FFB1A1}">
      <dgm:prSet/>
      <dgm:spPr/>
      <dgm:t>
        <a:bodyPr/>
        <a:lstStyle/>
        <a:p>
          <a:endParaRPr lang="en-US"/>
        </a:p>
      </dgm:t>
    </dgm:pt>
    <dgm:pt modelId="{AB306B1B-B086-2340-BF48-B04DC091A771}" type="sibTrans" cxnId="{3EA31CD5-4B64-AB4F-BB9E-222FB0FFB1A1}">
      <dgm:prSet/>
      <dgm:spPr/>
      <dgm:t>
        <a:bodyPr/>
        <a:lstStyle/>
        <a:p>
          <a:endParaRPr lang="en-US"/>
        </a:p>
      </dgm:t>
    </dgm:pt>
    <dgm:pt modelId="{4DD384C0-3527-314E-868D-4AF3530396D6}">
      <dgm:prSet phldrT="[Text]"/>
      <dgm:spPr/>
      <dgm:t>
        <a:bodyPr/>
        <a:lstStyle/>
        <a:p>
          <a:r>
            <a:rPr lang="en-US" dirty="0" err="1"/>
            <a:t>powództwo</a:t>
          </a:r>
          <a:r>
            <a:rPr lang="en-US" dirty="0"/>
            <a:t> </a:t>
          </a:r>
          <a:r>
            <a:rPr lang="en-US" dirty="0" err="1"/>
            <a:t>cywilne</a:t>
          </a:r>
          <a:endParaRPr lang="en-US" dirty="0"/>
        </a:p>
      </dgm:t>
    </dgm:pt>
    <dgm:pt modelId="{977C5BE9-08F6-EE44-89CB-00133F5A7DFD}" type="parTrans" cxnId="{59668AF1-F368-3949-B269-475818646525}">
      <dgm:prSet/>
      <dgm:spPr/>
      <dgm:t>
        <a:bodyPr/>
        <a:lstStyle/>
        <a:p>
          <a:endParaRPr lang="en-US"/>
        </a:p>
      </dgm:t>
    </dgm:pt>
    <dgm:pt modelId="{A10CA8A4-D89E-814A-8CF4-00BCC238C6FD}" type="sibTrans" cxnId="{59668AF1-F368-3949-B269-475818646525}">
      <dgm:prSet/>
      <dgm:spPr/>
      <dgm:t>
        <a:bodyPr/>
        <a:lstStyle/>
        <a:p>
          <a:endParaRPr lang="en-US"/>
        </a:p>
      </dgm:t>
    </dgm:pt>
    <dgm:pt modelId="{CCF91D40-4961-ED4D-B867-126E11033F22}" type="pres">
      <dgm:prSet presAssocID="{0AF72D3A-C4E0-CF40-AF2A-74354C6B9527}" presName="hierChild1" presStyleCnt="0">
        <dgm:presLayoutVars>
          <dgm:orgChart val="1"/>
          <dgm:chPref val="1"/>
          <dgm:dir/>
          <dgm:animOne val="branch"/>
          <dgm:animLvl val="lvl"/>
          <dgm:resizeHandles/>
        </dgm:presLayoutVars>
      </dgm:prSet>
      <dgm:spPr/>
    </dgm:pt>
    <dgm:pt modelId="{965B2403-C563-D34B-9FC5-D29431ABF646}" type="pres">
      <dgm:prSet presAssocID="{8076D109-F8FC-D743-8E15-20540295153F}" presName="hierRoot1" presStyleCnt="0">
        <dgm:presLayoutVars>
          <dgm:hierBranch val="init"/>
        </dgm:presLayoutVars>
      </dgm:prSet>
      <dgm:spPr/>
    </dgm:pt>
    <dgm:pt modelId="{09165F32-25F8-8945-B849-486600FFECA6}" type="pres">
      <dgm:prSet presAssocID="{8076D109-F8FC-D743-8E15-20540295153F}" presName="rootComposite1" presStyleCnt="0"/>
      <dgm:spPr/>
    </dgm:pt>
    <dgm:pt modelId="{D87E0D12-83A6-5348-9FF5-38800C82B9C4}" type="pres">
      <dgm:prSet presAssocID="{8076D109-F8FC-D743-8E15-20540295153F}" presName="rootText1" presStyleLbl="node0" presStyleIdx="0" presStyleCnt="1">
        <dgm:presLayoutVars>
          <dgm:chPref val="3"/>
        </dgm:presLayoutVars>
      </dgm:prSet>
      <dgm:spPr/>
    </dgm:pt>
    <dgm:pt modelId="{71F479BF-5B7B-E94D-B467-2B237033902C}" type="pres">
      <dgm:prSet presAssocID="{8076D109-F8FC-D743-8E15-20540295153F}" presName="rootConnector1" presStyleLbl="node1" presStyleIdx="0" presStyleCnt="0"/>
      <dgm:spPr/>
    </dgm:pt>
    <dgm:pt modelId="{9F5FAC7A-6B82-8446-B064-177D7636424F}" type="pres">
      <dgm:prSet presAssocID="{8076D109-F8FC-D743-8E15-20540295153F}" presName="hierChild2" presStyleCnt="0"/>
      <dgm:spPr/>
    </dgm:pt>
    <dgm:pt modelId="{A8775F24-A6EF-ED45-B362-77C7BC55D09E}" type="pres">
      <dgm:prSet presAssocID="{83E6B552-0938-D845-8270-F0B33F8AF5AF}" presName="Name37" presStyleLbl="parChTrans1D2" presStyleIdx="0" presStyleCnt="2"/>
      <dgm:spPr/>
    </dgm:pt>
    <dgm:pt modelId="{3423B51C-51D6-A246-A6B2-77B939984AD2}" type="pres">
      <dgm:prSet presAssocID="{61A062D8-F468-2C45-9C8A-9755FD325882}" presName="hierRoot2" presStyleCnt="0">
        <dgm:presLayoutVars>
          <dgm:hierBranch val="init"/>
        </dgm:presLayoutVars>
      </dgm:prSet>
      <dgm:spPr/>
    </dgm:pt>
    <dgm:pt modelId="{FF09A3E7-C735-DD4E-AFC7-FBED58F25B04}" type="pres">
      <dgm:prSet presAssocID="{61A062D8-F468-2C45-9C8A-9755FD325882}" presName="rootComposite" presStyleCnt="0"/>
      <dgm:spPr/>
    </dgm:pt>
    <dgm:pt modelId="{D71FFC05-7C3C-FD4D-90ED-2E04081BE179}" type="pres">
      <dgm:prSet presAssocID="{61A062D8-F468-2C45-9C8A-9755FD325882}" presName="rootText" presStyleLbl="node2" presStyleIdx="0" presStyleCnt="2">
        <dgm:presLayoutVars>
          <dgm:chPref val="3"/>
        </dgm:presLayoutVars>
      </dgm:prSet>
      <dgm:spPr/>
    </dgm:pt>
    <dgm:pt modelId="{AD07248E-1CE4-FF4E-9DAC-8D7FB3121BD7}" type="pres">
      <dgm:prSet presAssocID="{61A062D8-F468-2C45-9C8A-9755FD325882}" presName="rootConnector" presStyleLbl="node2" presStyleIdx="0" presStyleCnt="2"/>
      <dgm:spPr/>
    </dgm:pt>
    <dgm:pt modelId="{A45E3B10-757E-B142-95A9-206F64A41381}" type="pres">
      <dgm:prSet presAssocID="{61A062D8-F468-2C45-9C8A-9755FD325882}" presName="hierChild4" presStyleCnt="0"/>
      <dgm:spPr/>
    </dgm:pt>
    <dgm:pt modelId="{7508677E-43AB-0B4D-A49D-6344EEBB7714}" type="pres">
      <dgm:prSet presAssocID="{61A062D8-F468-2C45-9C8A-9755FD325882}" presName="hierChild5" presStyleCnt="0"/>
      <dgm:spPr/>
    </dgm:pt>
    <dgm:pt modelId="{CD3216DE-764D-7C40-8C63-6956C1DE16E5}" type="pres">
      <dgm:prSet presAssocID="{977C5BE9-08F6-EE44-89CB-00133F5A7DFD}" presName="Name37" presStyleLbl="parChTrans1D2" presStyleIdx="1" presStyleCnt="2"/>
      <dgm:spPr/>
    </dgm:pt>
    <dgm:pt modelId="{4901C42F-DF76-0F4D-B5A2-F8E34CB97E93}" type="pres">
      <dgm:prSet presAssocID="{4DD384C0-3527-314E-868D-4AF3530396D6}" presName="hierRoot2" presStyleCnt="0">
        <dgm:presLayoutVars>
          <dgm:hierBranch val="init"/>
        </dgm:presLayoutVars>
      </dgm:prSet>
      <dgm:spPr/>
    </dgm:pt>
    <dgm:pt modelId="{E1E3F1F6-9B49-9F49-A6B3-3218515B4D05}" type="pres">
      <dgm:prSet presAssocID="{4DD384C0-3527-314E-868D-4AF3530396D6}" presName="rootComposite" presStyleCnt="0"/>
      <dgm:spPr/>
    </dgm:pt>
    <dgm:pt modelId="{0936418B-8974-6240-AF9D-D5296E6D550B}" type="pres">
      <dgm:prSet presAssocID="{4DD384C0-3527-314E-868D-4AF3530396D6}" presName="rootText" presStyleLbl="node2" presStyleIdx="1" presStyleCnt="2">
        <dgm:presLayoutVars>
          <dgm:chPref val="3"/>
        </dgm:presLayoutVars>
      </dgm:prSet>
      <dgm:spPr/>
    </dgm:pt>
    <dgm:pt modelId="{CE161F26-A940-D141-A767-8E92F7C3F194}" type="pres">
      <dgm:prSet presAssocID="{4DD384C0-3527-314E-868D-4AF3530396D6}" presName="rootConnector" presStyleLbl="node2" presStyleIdx="1" presStyleCnt="2"/>
      <dgm:spPr/>
    </dgm:pt>
    <dgm:pt modelId="{DCAA6C05-AF8A-EE4B-8521-8894F7006ECE}" type="pres">
      <dgm:prSet presAssocID="{4DD384C0-3527-314E-868D-4AF3530396D6}" presName="hierChild4" presStyleCnt="0"/>
      <dgm:spPr/>
    </dgm:pt>
    <dgm:pt modelId="{61C9193A-BA70-BF45-A560-EA23B29FAFFE}" type="pres">
      <dgm:prSet presAssocID="{4DD384C0-3527-314E-868D-4AF3530396D6}" presName="hierChild5" presStyleCnt="0"/>
      <dgm:spPr/>
    </dgm:pt>
    <dgm:pt modelId="{16A11F7F-1ED4-DA41-BFF7-9B70729CBDBC}" type="pres">
      <dgm:prSet presAssocID="{8076D109-F8FC-D743-8E15-20540295153F}" presName="hierChild3" presStyleCnt="0"/>
      <dgm:spPr/>
    </dgm:pt>
  </dgm:ptLst>
  <dgm:cxnLst>
    <dgm:cxn modelId="{1F0B2215-2AE4-144B-8C4E-CA582846E054}" type="presOf" srcId="{0AF72D3A-C4E0-CF40-AF2A-74354C6B9527}" destId="{CCF91D40-4961-ED4D-B867-126E11033F22}" srcOrd="0" destOrd="0" presId="urn:microsoft.com/office/officeart/2005/8/layout/orgChart1"/>
    <dgm:cxn modelId="{04E67518-AEE7-B449-9F87-14EFEC80BA73}" type="presOf" srcId="{8076D109-F8FC-D743-8E15-20540295153F}" destId="{71F479BF-5B7B-E94D-B467-2B237033902C}" srcOrd="1" destOrd="0" presId="urn:microsoft.com/office/officeart/2005/8/layout/orgChart1"/>
    <dgm:cxn modelId="{DE35351D-22E3-0A43-BD82-34E105DF8CD5}" type="presOf" srcId="{8076D109-F8FC-D743-8E15-20540295153F}" destId="{D87E0D12-83A6-5348-9FF5-38800C82B9C4}" srcOrd="0" destOrd="0" presId="urn:microsoft.com/office/officeart/2005/8/layout/orgChart1"/>
    <dgm:cxn modelId="{546B911F-67CB-7F46-B8A2-A7DC010A0CF1}" type="presOf" srcId="{4DD384C0-3527-314E-868D-4AF3530396D6}" destId="{0936418B-8974-6240-AF9D-D5296E6D550B}" srcOrd="0" destOrd="0" presId="urn:microsoft.com/office/officeart/2005/8/layout/orgChart1"/>
    <dgm:cxn modelId="{706B0F81-12FC-3C4D-87CC-A47CA1581FAF}" type="presOf" srcId="{83E6B552-0938-D845-8270-F0B33F8AF5AF}" destId="{A8775F24-A6EF-ED45-B362-77C7BC55D09E}" srcOrd="0" destOrd="0" presId="urn:microsoft.com/office/officeart/2005/8/layout/orgChart1"/>
    <dgm:cxn modelId="{89AE428F-D2EB-D646-BBBE-3E2435E7078B}" type="presOf" srcId="{61A062D8-F468-2C45-9C8A-9755FD325882}" destId="{D71FFC05-7C3C-FD4D-90ED-2E04081BE179}" srcOrd="0" destOrd="0" presId="urn:microsoft.com/office/officeart/2005/8/layout/orgChart1"/>
    <dgm:cxn modelId="{48F8C6A7-E1D7-DF40-8644-78A5768A3FA1}" srcId="{0AF72D3A-C4E0-CF40-AF2A-74354C6B9527}" destId="{8076D109-F8FC-D743-8E15-20540295153F}" srcOrd="0" destOrd="0" parTransId="{7C26EDDE-C99A-C54F-9B23-DD1C86BB3B2B}" sibTransId="{576342BE-3A98-9D40-A449-9F12E4A024B4}"/>
    <dgm:cxn modelId="{C8D79FB0-60F0-2E41-8482-09773959D53F}" type="presOf" srcId="{977C5BE9-08F6-EE44-89CB-00133F5A7DFD}" destId="{CD3216DE-764D-7C40-8C63-6956C1DE16E5}" srcOrd="0" destOrd="0" presId="urn:microsoft.com/office/officeart/2005/8/layout/orgChart1"/>
    <dgm:cxn modelId="{3EA31CD5-4B64-AB4F-BB9E-222FB0FFB1A1}" srcId="{8076D109-F8FC-D743-8E15-20540295153F}" destId="{61A062D8-F468-2C45-9C8A-9755FD325882}" srcOrd="0" destOrd="0" parTransId="{83E6B552-0938-D845-8270-F0B33F8AF5AF}" sibTransId="{AB306B1B-B086-2340-BF48-B04DC091A771}"/>
    <dgm:cxn modelId="{59668AF1-F368-3949-B269-475818646525}" srcId="{8076D109-F8FC-D743-8E15-20540295153F}" destId="{4DD384C0-3527-314E-868D-4AF3530396D6}" srcOrd="1" destOrd="0" parTransId="{977C5BE9-08F6-EE44-89CB-00133F5A7DFD}" sibTransId="{A10CA8A4-D89E-814A-8CF4-00BCC238C6FD}"/>
    <dgm:cxn modelId="{69B68AF2-1FBD-3446-99C2-BCEB6D1037FA}" type="presOf" srcId="{4DD384C0-3527-314E-868D-4AF3530396D6}" destId="{CE161F26-A940-D141-A767-8E92F7C3F194}" srcOrd="1" destOrd="0" presId="urn:microsoft.com/office/officeart/2005/8/layout/orgChart1"/>
    <dgm:cxn modelId="{E02A6AF9-2BB5-D64D-A1C7-BC3B38D0DFCA}" type="presOf" srcId="{61A062D8-F468-2C45-9C8A-9755FD325882}" destId="{AD07248E-1CE4-FF4E-9DAC-8D7FB3121BD7}" srcOrd="1" destOrd="0" presId="urn:microsoft.com/office/officeart/2005/8/layout/orgChart1"/>
    <dgm:cxn modelId="{AA82728E-75C3-6748-AF4C-8817BCDA3B1D}" type="presParOf" srcId="{CCF91D40-4961-ED4D-B867-126E11033F22}" destId="{965B2403-C563-D34B-9FC5-D29431ABF646}" srcOrd="0" destOrd="0" presId="urn:microsoft.com/office/officeart/2005/8/layout/orgChart1"/>
    <dgm:cxn modelId="{CB54D2FC-CE97-7147-86AD-CF486E7F0029}" type="presParOf" srcId="{965B2403-C563-D34B-9FC5-D29431ABF646}" destId="{09165F32-25F8-8945-B849-486600FFECA6}" srcOrd="0" destOrd="0" presId="urn:microsoft.com/office/officeart/2005/8/layout/orgChart1"/>
    <dgm:cxn modelId="{0F578F39-8EFB-1743-A012-B6C069689CF0}" type="presParOf" srcId="{09165F32-25F8-8945-B849-486600FFECA6}" destId="{D87E0D12-83A6-5348-9FF5-38800C82B9C4}" srcOrd="0" destOrd="0" presId="urn:microsoft.com/office/officeart/2005/8/layout/orgChart1"/>
    <dgm:cxn modelId="{09166A43-9CDE-6741-A954-B76153A6AEF9}" type="presParOf" srcId="{09165F32-25F8-8945-B849-486600FFECA6}" destId="{71F479BF-5B7B-E94D-B467-2B237033902C}" srcOrd="1" destOrd="0" presId="urn:microsoft.com/office/officeart/2005/8/layout/orgChart1"/>
    <dgm:cxn modelId="{514BA592-2C58-2047-9903-0DE0B57EE81F}" type="presParOf" srcId="{965B2403-C563-D34B-9FC5-D29431ABF646}" destId="{9F5FAC7A-6B82-8446-B064-177D7636424F}" srcOrd="1" destOrd="0" presId="urn:microsoft.com/office/officeart/2005/8/layout/orgChart1"/>
    <dgm:cxn modelId="{8D7E802C-5DEA-8A45-800E-F97AE6739FCE}" type="presParOf" srcId="{9F5FAC7A-6B82-8446-B064-177D7636424F}" destId="{A8775F24-A6EF-ED45-B362-77C7BC55D09E}" srcOrd="0" destOrd="0" presId="urn:microsoft.com/office/officeart/2005/8/layout/orgChart1"/>
    <dgm:cxn modelId="{7D8A6D11-16A0-B448-85AB-9B7F7771A5FC}" type="presParOf" srcId="{9F5FAC7A-6B82-8446-B064-177D7636424F}" destId="{3423B51C-51D6-A246-A6B2-77B939984AD2}" srcOrd="1" destOrd="0" presId="urn:microsoft.com/office/officeart/2005/8/layout/orgChart1"/>
    <dgm:cxn modelId="{5C645253-DF06-E845-926D-BDC06DBFCE39}" type="presParOf" srcId="{3423B51C-51D6-A246-A6B2-77B939984AD2}" destId="{FF09A3E7-C735-DD4E-AFC7-FBED58F25B04}" srcOrd="0" destOrd="0" presId="urn:microsoft.com/office/officeart/2005/8/layout/orgChart1"/>
    <dgm:cxn modelId="{DD0CF57C-2CDD-B44B-9ADF-5B6B824DBF7F}" type="presParOf" srcId="{FF09A3E7-C735-DD4E-AFC7-FBED58F25B04}" destId="{D71FFC05-7C3C-FD4D-90ED-2E04081BE179}" srcOrd="0" destOrd="0" presId="urn:microsoft.com/office/officeart/2005/8/layout/orgChart1"/>
    <dgm:cxn modelId="{F2376FC5-5FDC-0446-9C44-033DDB5CE49B}" type="presParOf" srcId="{FF09A3E7-C735-DD4E-AFC7-FBED58F25B04}" destId="{AD07248E-1CE4-FF4E-9DAC-8D7FB3121BD7}" srcOrd="1" destOrd="0" presId="urn:microsoft.com/office/officeart/2005/8/layout/orgChart1"/>
    <dgm:cxn modelId="{D95D0463-1D83-7F48-B5A2-43447154402C}" type="presParOf" srcId="{3423B51C-51D6-A246-A6B2-77B939984AD2}" destId="{A45E3B10-757E-B142-95A9-206F64A41381}" srcOrd="1" destOrd="0" presId="urn:microsoft.com/office/officeart/2005/8/layout/orgChart1"/>
    <dgm:cxn modelId="{4C5F526C-B754-4A42-A7C5-78ABE116C477}" type="presParOf" srcId="{3423B51C-51D6-A246-A6B2-77B939984AD2}" destId="{7508677E-43AB-0B4D-A49D-6344EEBB7714}" srcOrd="2" destOrd="0" presId="urn:microsoft.com/office/officeart/2005/8/layout/orgChart1"/>
    <dgm:cxn modelId="{A57D7048-9508-E149-B76A-402D708C49F4}" type="presParOf" srcId="{9F5FAC7A-6B82-8446-B064-177D7636424F}" destId="{CD3216DE-764D-7C40-8C63-6956C1DE16E5}" srcOrd="2" destOrd="0" presId="urn:microsoft.com/office/officeart/2005/8/layout/orgChart1"/>
    <dgm:cxn modelId="{12137CF5-BC8B-314F-9B4B-80F5FACDF9BC}" type="presParOf" srcId="{9F5FAC7A-6B82-8446-B064-177D7636424F}" destId="{4901C42F-DF76-0F4D-B5A2-F8E34CB97E93}" srcOrd="3" destOrd="0" presId="urn:microsoft.com/office/officeart/2005/8/layout/orgChart1"/>
    <dgm:cxn modelId="{C5E48007-7FEF-A84A-97A1-075A0ACF7FCE}" type="presParOf" srcId="{4901C42F-DF76-0F4D-B5A2-F8E34CB97E93}" destId="{E1E3F1F6-9B49-9F49-A6B3-3218515B4D05}" srcOrd="0" destOrd="0" presId="urn:microsoft.com/office/officeart/2005/8/layout/orgChart1"/>
    <dgm:cxn modelId="{894B607E-E249-9F43-AC4E-ABF6C355E3E3}" type="presParOf" srcId="{E1E3F1F6-9B49-9F49-A6B3-3218515B4D05}" destId="{0936418B-8974-6240-AF9D-D5296E6D550B}" srcOrd="0" destOrd="0" presId="urn:microsoft.com/office/officeart/2005/8/layout/orgChart1"/>
    <dgm:cxn modelId="{9B94BB2E-55C7-8842-9FDC-71914FE95B9F}" type="presParOf" srcId="{E1E3F1F6-9B49-9F49-A6B3-3218515B4D05}" destId="{CE161F26-A940-D141-A767-8E92F7C3F194}" srcOrd="1" destOrd="0" presId="urn:microsoft.com/office/officeart/2005/8/layout/orgChart1"/>
    <dgm:cxn modelId="{1454E5A1-D881-2E4C-A85D-EE3A336F9CA5}" type="presParOf" srcId="{4901C42F-DF76-0F4D-B5A2-F8E34CB97E93}" destId="{DCAA6C05-AF8A-EE4B-8521-8894F7006ECE}" srcOrd="1" destOrd="0" presId="urn:microsoft.com/office/officeart/2005/8/layout/orgChart1"/>
    <dgm:cxn modelId="{4E895674-CF29-BE46-977D-4F04F1642579}" type="presParOf" srcId="{4901C42F-DF76-0F4D-B5A2-F8E34CB97E93}" destId="{61C9193A-BA70-BF45-A560-EA23B29FAFFE}" srcOrd="2" destOrd="0" presId="urn:microsoft.com/office/officeart/2005/8/layout/orgChart1"/>
    <dgm:cxn modelId="{72932945-7DC1-4C4D-8465-ED1643228CF7}" type="presParOf" srcId="{965B2403-C563-D34B-9FC5-D29431ABF646}" destId="{16A11F7F-1ED4-DA41-BFF7-9B70729CBDBC}"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3216DE-764D-7C40-8C63-6956C1DE16E5}">
      <dsp:nvSpPr>
        <dsp:cNvPr id="0" name=""/>
        <dsp:cNvSpPr/>
      </dsp:nvSpPr>
      <dsp:spPr>
        <a:xfrm>
          <a:off x="3865562" y="1281950"/>
          <a:ext cx="1550165" cy="538073"/>
        </a:xfrm>
        <a:custGeom>
          <a:avLst/>
          <a:gdLst/>
          <a:ahLst/>
          <a:cxnLst/>
          <a:rect l="0" t="0" r="0" b="0"/>
          <a:pathLst>
            <a:path>
              <a:moveTo>
                <a:pt x="0" y="0"/>
              </a:moveTo>
              <a:lnTo>
                <a:pt x="0" y="269036"/>
              </a:lnTo>
              <a:lnTo>
                <a:pt x="1550165" y="269036"/>
              </a:lnTo>
              <a:lnTo>
                <a:pt x="1550165" y="538073"/>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8775F24-A6EF-ED45-B362-77C7BC55D09E}">
      <dsp:nvSpPr>
        <dsp:cNvPr id="0" name=""/>
        <dsp:cNvSpPr/>
      </dsp:nvSpPr>
      <dsp:spPr>
        <a:xfrm>
          <a:off x="2315397" y="1281950"/>
          <a:ext cx="1550165" cy="538073"/>
        </a:xfrm>
        <a:custGeom>
          <a:avLst/>
          <a:gdLst/>
          <a:ahLst/>
          <a:cxnLst/>
          <a:rect l="0" t="0" r="0" b="0"/>
          <a:pathLst>
            <a:path>
              <a:moveTo>
                <a:pt x="1550165" y="0"/>
              </a:moveTo>
              <a:lnTo>
                <a:pt x="1550165" y="269036"/>
              </a:lnTo>
              <a:lnTo>
                <a:pt x="0" y="269036"/>
              </a:lnTo>
              <a:lnTo>
                <a:pt x="0" y="538073"/>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87E0D12-83A6-5348-9FF5-38800C82B9C4}">
      <dsp:nvSpPr>
        <dsp:cNvPr id="0" name=""/>
        <dsp:cNvSpPr/>
      </dsp:nvSpPr>
      <dsp:spPr>
        <a:xfrm>
          <a:off x="2584434" y="822"/>
          <a:ext cx="2562256" cy="128112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en-US" sz="2200" kern="1200" dirty="0" err="1"/>
            <a:t>inicjatywa</a:t>
          </a:r>
          <a:r>
            <a:rPr lang="en-US" sz="2200" kern="1200" dirty="0"/>
            <a:t> </a:t>
          </a:r>
          <a:r>
            <a:rPr lang="en-US" sz="2200" kern="1200" dirty="0" err="1"/>
            <a:t>pokrzywdzonego</a:t>
          </a:r>
          <a:endParaRPr lang="en-US" sz="2200" kern="1200" dirty="0"/>
        </a:p>
      </dsp:txBody>
      <dsp:txXfrm>
        <a:off x="2584434" y="822"/>
        <a:ext cx="2562256" cy="1281128"/>
      </dsp:txXfrm>
    </dsp:sp>
    <dsp:sp modelId="{D71FFC05-7C3C-FD4D-90ED-2E04081BE179}">
      <dsp:nvSpPr>
        <dsp:cNvPr id="0" name=""/>
        <dsp:cNvSpPr/>
      </dsp:nvSpPr>
      <dsp:spPr>
        <a:xfrm>
          <a:off x="1034269" y="1820024"/>
          <a:ext cx="2562256" cy="128112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en-US" sz="2200" kern="1200" dirty="0" err="1"/>
            <a:t>wniosek</a:t>
          </a:r>
          <a:r>
            <a:rPr lang="en-US" sz="2200" kern="1200" dirty="0"/>
            <a:t> o </a:t>
          </a:r>
          <a:r>
            <a:rPr lang="en-US" sz="2200" kern="1200" dirty="0" err="1"/>
            <a:t>orzeczenie</a:t>
          </a:r>
          <a:r>
            <a:rPr lang="en-US" sz="2200" kern="1200" dirty="0"/>
            <a:t> </a:t>
          </a:r>
          <a:r>
            <a:rPr lang="en-US" sz="2200" kern="1200" dirty="0" err="1"/>
            <a:t>obowiązku</a:t>
          </a:r>
          <a:r>
            <a:rPr lang="en-US" sz="2200" kern="1200" dirty="0"/>
            <a:t> </a:t>
          </a:r>
          <a:r>
            <a:rPr lang="en-US" sz="2200" kern="1200" dirty="0" err="1"/>
            <a:t>naprawienia</a:t>
          </a:r>
          <a:r>
            <a:rPr lang="en-US" sz="2200" kern="1200" dirty="0"/>
            <a:t> </a:t>
          </a:r>
          <a:r>
            <a:rPr lang="en-US" sz="2200" kern="1200" dirty="0" err="1"/>
            <a:t>szkody</a:t>
          </a:r>
          <a:r>
            <a:rPr lang="en-US" sz="2200" kern="1200" dirty="0"/>
            <a:t> z art. 46 § 1 </a:t>
          </a:r>
          <a:r>
            <a:rPr lang="en-US" sz="2200" kern="1200" dirty="0" err="1"/>
            <a:t>k.k.</a:t>
          </a:r>
          <a:endParaRPr lang="en-US" sz="2200" kern="1200" dirty="0"/>
        </a:p>
      </dsp:txBody>
      <dsp:txXfrm>
        <a:off x="1034269" y="1820024"/>
        <a:ext cx="2562256" cy="1281128"/>
      </dsp:txXfrm>
    </dsp:sp>
    <dsp:sp modelId="{0936418B-8974-6240-AF9D-D5296E6D550B}">
      <dsp:nvSpPr>
        <dsp:cNvPr id="0" name=""/>
        <dsp:cNvSpPr/>
      </dsp:nvSpPr>
      <dsp:spPr>
        <a:xfrm>
          <a:off x="4134599" y="1820024"/>
          <a:ext cx="2562256" cy="128112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en-US" sz="2200" kern="1200" dirty="0" err="1"/>
            <a:t>powództwo</a:t>
          </a:r>
          <a:r>
            <a:rPr lang="en-US" sz="2200" kern="1200" dirty="0"/>
            <a:t> </a:t>
          </a:r>
          <a:r>
            <a:rPr lang="en-US" sz="2200" kern="1200" dirty="0" err="1"/>
            <a:t>cywilne</a:t>
          </a:r>
          <a:endParaRPr lang="en-US" sz="2200" kern="1200" dirty="0"/>
        </a:p>
      </dsp:txBody>
      <dsp:txXfrm>
        <a:off x="4134599" y="1820024"/>
        <a:ext cx="2562256" cy="1281128"/>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12/18/20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12/18/20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12/18/20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12/18/20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t>12/18/20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12/18/20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12/18/20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12/18/20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12/18/20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t>12/18/20</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12/18/20</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12/18/20</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7BC934-F00A-494B-BCE3-F46726768B12}"/>
              </a:ext>
            </a:extLst>
          </p:cNvPr>
          <p:cNvSpPr>
            <a:spLocks noGrp="1"/>
          </p:cNvSpPr>
          <p:nvPr>
            <p:ph type="ctrTitle"/>
          </p:nvPr>
        </p:nvSpPr>
        <p:spPr/>
        <p:txBody>
          <a:bodyPr/>
          <a:lstStyle/>
          <a:p>
            <a:r>
              <a:rPr lang="pl-PL" dirty="0"/>
              <a:t>Klauzula </a:t>
            </a:r>
            <a:r>
              <a:rPr lang="pl-PL" dirty="0" err="1"/>
              <a:t>antykumulacyjna</a:t>
            </a:r>
            <a:endParaRPr lang="pl-PL" dirty="0"/>
          </a:p>
        </p:txBody>
      </p:sp>
      <p:sp>
        <p:nvSpPr>
          <p:cNvPr id="3" name="Subtitle 2">
            <a:extLst>
              <a:ext uri="{FF2B5EF4-FFF2-40B4-BE49-F238E27FC236}">
                <a16:creationId xmlns:a16="http://schemas.microsoft.com/office/drawing/2014/main" id="{34338E0E-8EA1-A544-9234-0CDC2A756A29}"/>
              </a:ext>
            </a:extLst>
          </p:cNvPr>
          <p:cNvSpPr>
            <a:spLocks noGrp="1"/>
          </p:cNvSpPr>
          <p:nvPr>
            <p:ph type="subTitle" idx="1"/>
          </p:nvPr>
        </p:nvSpPr>
        <p:spPr/>
        <p:txBody>
          <a:bodyPr/>
          <a:lstStyle/>
          <a:p>
            <a:r>
              <a:rPr lang="pl-PL" dirty="0"/>
              <a:t>mgr Aleksandra Skotnicka</a:t>
            </a:r>
          </a:p>
        </p:txBody>
      </p:sp>
    </p:spTree>
    <p:extLst>
      <p:ext uri="{BB962C8B-B14F-4D97-AF65-F5344CB8AC3E}">
        <p14:creationId xmlns:p14="http://schemas.microsoft.com/office/powerpoint/2010/main" val="31370968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E9EB50-CBBE-B84A-B61F-8945944AC9FB}"/>
              </a:ext>
            </a:extLst>
          </p:cNvPr>
          <p:cNvSpPr>
            <a:spLocks noGrp="1"/>
          </p:cNvSpPr>
          <p:nvPr>
            <p:ph type="title"/>
          </p:nvPr>
        </p:nvSpPr>
        <p:spPr/>
        <p:txBody>
          <a:bodyPr/>
          <a:lstStyle/>
          <a:p>
            <a:r>
              <a:rPr lang="pl-PL" dirty="0"/>
              <a:t>Zasada samodzielności jurysdykcyjnej sądu</a:t>
            </a:r>
          </a:p>
        </p:txBody>
      </p:sp>
      <p:sp>
        <p:nvSpPr>
          <p:cNvPr id="3" name="Content Placeholder 2">
            <a:extLst>
              <a:ext uri="{FF2B5EF4-FFF2-40B4-BE49-F238E27FC236}">
                <a16:creationId xmlns:a16="http://schemas.microsoft.com/office/drawing/2014/main" id="{1B620B2A-BF13-A443-A047-152468C3E929}"/>
              </a:ext>
            </a:extLst>
          </p:cNvPr>
          <p:cNvSpPr>
            <a:spLocks noGrp="1"/>
          </p:cNvSpPr>
          <p:nvPr>
            <p:ph idx="1"/>
          </p:nvPr>
        </p:nvSpPr>
        <p:spPr/>
        <p:txBody>
          <a:bodyPr/>
          <a:lstStyle/>
          <a:p>
            <a:pPr marL="0" indent="0" algn="just">
              <a:buNone/>
            </a:pPr>
            <a:r>
              <a:rPr lang="pl-PL" dirty="0"/>
              <a:t>art. 8 </a:t>
            </a:r>
            <a:r>
              <a:rPr lang="pl-PL" dirty="0" err="1"/>
              <a:t>kpk</a:t>
            </a:r>
            <a:endParaRPr lang="pl-PL" dirty="0"/>
          </a:p>
          <a:p>
            <a:pPr marL="0" indent="0" algn="just">
              <a:buNone/>
            </a:pPr>
            <a:r>
              <a:rPr lang="pl-PL" dirty="0"/>
              <a:t>§ 1. Sąd karny rozstrzyga samodzielnie zagadnienia faktyczne i prawne oraz nie jest związany rozstrzygnięciem innego sądu lub organu.</a:t>
            </a:r>
          </a:p>
          <a:p>
            <a:pPr marL="0" indent="0" algn="just">
              <a:buNone/>
            </a:pPr>
            <a:r>
              <a:rPr lang="pl-PL" dirty="0"/>
              <a:t>§ 2. Prawomocne rozstrzygnięcia sądu kształtujące prawo lub stosunek prawny są jednak wiążące.</a:t>
            </a:r>
          </a:p>
          <a:p>
            <a:pPr marL="0" indent="0" algn="just">
              <a:buNone/>
            </a:pPr>
            <a:endParaRPr lang="pl-PL" dirty="0"/>
          </a:p>
        </p:txBody>
      </p:sp>
    </p:spTree>
    <p:extLst>
      <p:ext uri="{BB962C8B-B14F-4D97-AF65-F5344CB8AC3E}">
        <p14:creationId xmlns:p14="http://schemas.microsoft.com/office/powerpoint/2010/main" val="8698440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128C7-D6D9-674C-8295-4B777FCF7C64}"/>
              </a:ext>
            </a:extLst>
          </p:cNvPr>
          <p:cNvSpPr>
            <a:spLocks noGrp="1"/>
          </p:cNvSpPr>
          <p:nvPr>
            <p:ph type="title"/>
          </p:nvPr>
        </p:nvSpPr>
        <p:spPr/>
        <p:txBody>
          <a:bodyPr/>
          <a:lstStyle/>
          <a:p>
            <a:r>
              <a:rPr lang="pl-PL" dirty="0"/>
              <a:t>Klauzula </a:t>
            </a:r>
            <a:r>
              <a:rPr lang="pl-PL" dirty="0" err="1"/>
              <a:t>antykumulacyjna</a:t>
            </a:r>
            <a:endParaRPr lang="pl-PL" dirty="0"/>
          </a:p>
        </p:txBody>
      </p:sp>
      <p:sp>
        <p:nvSpPr>
          <p:cNvPr id="3" name="Content Placeholder 2">
            <a:extLst>
              <a:ext uri="{FF2B5EF4-FFF2-40B4-BE49-F238E27FC236}">
                <a16:creationId xmlns:a16="http://schemas.microsoft.com/office/drawing/2014/main" id="{72BBB2AA-0370-FA44-860B-E2D32C814955}"/>
              </a:ext>
            </a:extLst>
          </p:cNvPr>
          <p:cNvSpPr>
            <a:spLocks noGrp="1"/>
          </p:cNvSpPr>
          <p:nvPr>
            <p:ph idx="1"/>
          </p:nvPr>
        </p:nvSpPr>
        <p:spPr/>
        <p:txBody>
          <a:bodyPr/>
          <a:lstStyle/>
          <a:p>
            <a:pPr algn="just"/>
            <a:r>
              <a:rPr lang="pl-PL" i="1" dirty="0"/>
              <a:t>ratio legis</a:t>
            </a:r>
            <a:r>
              <a:rPr lang="pl-PL" dirty="0"/>
              <a:t> tego przepisu sprowadza się do wyeliminowania sytuacji, w której w z tą samą szkodą (z racji dochodzenia tego samego roszczenia) w obrocie prawnym funkcjonowałyby dwa lub więcej tytułów egzekucyjnych</a:t>
            </a:r>
          </a:p>
          <a:p>
            <a:pPr algn="just"/>
            <a:r>
              <a:rPr lang="pl-PL" dirty="0"/>
              <a:t>Odnosi się do każdego określonego w ustawie przypadku orzekania obowiązku naprawienia szkody (zarówno art. 46 § 1 § kk jak i 67 § 3 kk, 72 § 2 kk)</a:t>
            </a:r>
          </a:p>
          <a:p>
            <a:pPr algn="just"/>
            <a:r>
              <a:rPr lang="pl-PL" dirty="0"/>
              <a:t>odnosi się do każdego określonego w ustawie wypadku orzekania karnoprawnego obowiązku naprawienia szkody, i to niezależnie od tego, czy roszczenie zasądzone w postępowaniu cywilnym zostało skutecznie wyegzekwowane (Wyrok SN z 21.02.2013 r., V KK 14/13, LEX nr 1284782)</a:t>
            </a:r>
          </a:p>
        </p:txBody>
      </p:sp>
    </p:spTree>
    <p:extLst>
      <p:ext uri="{BB962C8B-B14F-4D97-AF65-F5344CB8AC3E}">
        <p14:creationId xmlns:p14="http://schemas.microsoft.com/office/powerpoint/2010/main" val="40455030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F24B5-4475-CA40-A333-2E9BDE6A51E5}"/>
              </a:ext>
            </a:extLst>
          </p:cNvPr>
          <p:cNvSpPr>
            <a:spLocks noGrp="1"/>
          </p:cNvSpPr>
          <p:nvPr>
            <p:ph type="title"/>
          </p:nvPr>
        </p:nvSpPr>
        <p:spPr/>
        <p:txBody>
          <a:bodyPr/>
          <a:lstStyle/>
          <a:p>
            <a:r>
              <a:rPr lang="pl-PL" dirty="0"/>
              <a:t>Wyrok SN 21.02.2013 r., V KK 14/13</a:t>
            </a:r>
          </a:p>
        </p:txBody>
      </p:sp>
      <p:sp>
        <p:nvSpPr>
          <p:cNvPr id="3" name="Content Placeholder 2">
            <a:extLst>
              <a:ext uri="{FF2B5EF4-FFF2-40B4-BE49-F238E27FC236}">
                <a16:creationId xmlns:a16="http://schemas.microsoft.com/office/drawing/2014/main" id="{1823BEB3-FFB4-704E-A517-4E09FFAB6761}"/>
              </a:ext>
            </a:extLst>
          </p:cNvPr>
          <p:cNvSpPr>
            <a:spLocks noGrp="1"/>
          </p:cNvSpPr>
          <p:nvPr>
            <p:ph idx="1"/>
          </p:nvPr>
        </p:nvSpPr>
        <p:spPr/>
        <p:txBody>
          <a:bodyPr>
            <a:normAutofit fontScale="85000" lnSpcReduction="10000"/>
          </a:bodyPr>
          <a:lstStyle/>
          <a:p>
            <a:pPr marL="0" indent="0" algn="just">
              <a:buNone/>
            </a:pPr>
            <a:r>
              <a:rPr lang="pl-PL" dirty="0"/>
              <a:t>Stan faktyczny: Sąd Rejonowy w Ż uwzględnił wniosek o skazanie K. J. bez rozprawy i uznał go za winnego tego, że w dniu 7 lutego 2007 r. w Ż., działając w celu osiągnięcia korzyści majątkowej wprowadził w błąd pracownika firmy "D." w Ż. co do swego zatrudnienia, zarobków, możliwości oraz zamiaru spłaty kredytu i doprowadził Bank SA do niekorzystnego rozporządzenia mieniem w postaci udzielenia mu kredytu w kwocie 848 zł na zakup aparatu fotograficznego marki Premier i karty pamięci Toshiba, tj. dokonania przestępstwa z art. 286 § 1 k.k. i za to na podstawie powołanego przepisu wymierzył mu karę 8 miesięcy pozbawienia wolności, której wykonanie warunkowo zawiesił na okres 2 lat próby oraz na podstawie art. 46 § 1 k.k. nałożył na oskarżonego obowiązek naprawienia szkody wyrządzonej przestępstwem w całości przez zapłatę na rzecz C.(...) Bank SA kwoty 848 zł.</a:t>
            </a:r>
          </a:p>
          <a:p>
            <a:pPr marL="0" indent="0" algn="just">
              <a:buNone/>
            </a:pPr>
            <a:r>
              <a:rPr lang="pl-PL" dirty="0"/>
              <a:t>Powyższe rozstrzygnięcie nie zostało zaskarżone i uprawomocniło się bez postępowania odwoławczego. Następnie wyrok wydany w tej sprawie został zaskarżony na korzyść oskarżonego przez Prokuratora Generalnego w części dotyczącej obowiązku naprawienia szkody</a:t>
            </a:r>
          </a:p>
          <a:p>
            <a:pPr marL="0" indent="0" algn="just">
              <a:buNone/>
            </a:pPr>
            <a:endParaRPr lang="pl-PL" dirty="0"/>
          </a:p>
        </p:txBody>
      </p:sp>
    </p:spTree>
    <p:extLst>
      <p:ext uri="{BB962C8B-B14F-4D97-AF65-F5344CB8AC3E}">
        <p14:creationId xmlns:p14="http://schemas.microsoft.com/office/powerpoint/2010/main" val="15582266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D38EA3-9AE1-1946-A393-86FAF1213324}"/>
              </a:ext>
            </a:extLst>
          </p:cNvPr>
          <p:cNvSpPr>
            <a:spLocks noGrp="1"/>
          </p:cNvSpPr>
          <p:nvPr>
            <p:ph type="title"/>
          </p:nvPr>
        </p:nvSpPr>
        <p:spPr/>
        <p:txBody>
          <a:bodyPr/>
          <a:lstStyle/>
          <a:p>
            <a:r>
              <a:rPr lang="pl-PL" dirty="0"/>
              <a:t>Wyrok SN 21.02.2013 r., V KK 14/13</a:t>
            </a:r>
          </a:p>
        </p:txBody>
      </p:sp>
      <p:sp>
        <p:nvSpPr>
          <p:cNvPr id="3" name="Content Placeholder 2">
            <a:extLst>
              <a:ext uri="{FF2B5EF4-FFF2-40B4-BE49-F238E27FC236}">
                <a16:creationId xmlns:a16="http://schemas.microsoft.com/office/drawing/2014/main" id="{0ED46ED1-3A37-D740-A0B0-1F26A4C52D92}"/>
              </a:ext>
            </a:extLst>
          </p:cNvPr>
          <p:cNvSpPr>
            <a:spLocks noGrp="1"/>
          </p:cNvSpPr>
          <p:nvPr>
            <p:ph idx="1"/>
          </p:nvPr>
        </p:nvSpPr>
        <p:spPr/>
        <p:txBody>
          <a:bodyPr/>
          <a:lstStyle/>
          <a:p>
            <a:pPr marL="0" indent="0" algn="just">
              <a:buNone/>
            </a:pPr>
            <a:r>
              <a:rPr lang="pl-PL" dirty="0"/>
              <a:t>Zarzut: rażące i mające istotny wpływ na treść wyroku naruszenie prawa procesowego, tj. art. 343 § 7k.p.k. w zw. z art. 335 § 1 k.p.k. polegające na uwzględnieniu wadliwego wniosku prokuratora o wydanie wobec osk. K. J. wyroku skazującego bez przeprowadzenia rozprawy, co w konsekwencji doprowadziło do rażącego naruszenia art. 415 § 5 k.p.k. w wyniku nałożenia na oskarżonego obowiązku naprawienia szkody wyrządzonej przestępstwem w całości przez zapłatę na rzecz C.(...) Bank SA kwoty 848 zł pomimo, że o roszczeniu wynikającym z popełnienia tego przestępstwa wcześniej prawomocnie rozstrzygnięto w postępowaniu cywilnym.</a:t>
            </a:r>
          </a:p>
        </p:txBody>
      </p:sp>
    </p:spTree>
    <p:extLst>
      <p:ext uri="{BB962C8B-B14F-4D97-AF65-F5344CB8AC3E}">
        <p14:creationId xmlns:p14="http://schemas.microsoft.com/office/powerpoint/2010/main" val="22385083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8071AC-B7F5-974B-BB2A-FEB022FE569B}"/>
              </a:ext>
            </a:extLst>
          </p:cNvPr>
          <p:cNvSpPr>
            <a:spLocks noGrp="1"/>
          </p:cNvSpPr>
          <p:nvPr>
            <p:ph type="title"/>
          </p:nvPr>
        </p:nvSpPr>
        <p:spPr/>
        <p:txBody>
          <a:bodyPr/>
          <a:lstStyle/>
          <a:p>
            <a:r>
              <a:rPr lang="pl-PL" dirty="0"/>
              <a:t>Wyrok SN 21.02.2013 r., V KK 14/13</a:t>
            </a:r>
          </a:p>
        </p:txBody>
      </p:sp>
      <p:sp>
        <p:nvSpPr>
          <p:cNvPr id="3" name="Content Placeholder 2">
            <a:extLst>
              <a:ext uri="{FF2B5EF4-FFF2-40B4-BE49-F238E27FC236}">
                <a16:creationId xmlns:a16="http://schemas.microsoft.com/office/drawing/2014/main" id="{35727E20-A172-664D-9C6B-17EABA3839D6}"/>
              </a:ext>
            </a:extLst>
          </p:cNvPr>
          <p:cNvSpPr>
            <a:spLocks noGrp="1"/>
          </p:cNvSpPr>
          <p:nvPr>
            <p:ph idx="1"/>
          </p:nvPr>
        </p:nvSpPr>
        <p:spPr/>
        <p:txBody>
          <a:bodyPr/>
          <a:lstStyle/>
          <a:p>
            <a:pPr marL="0" indent="0">
              <a:buNone/>
            </a:pPr>
            <a:r>
              <a:rPr lang="pl-PL" dirty="0"/>
              <a:t>SN: kasacja oczywiście zasadna. </a:t>
            </a:r>
          </a:p>
          <a:p>
            <a:pPr marL="0" indent="0" algn="just">
              <a:buNone/>
            </a:pPr>
            <a:r>
              <a:rPr lang="pl-PL" dirty="0"/>
              <a:t>wniosek prokuratora o wydanie wyroku skazującego bez przeprowadzenia rozprawy, uzgodniony z oskarżonym, zawierał postulat nałożenia na osk. K. J. na podstawie art. 46 § 1 k.k., obowiązku naprawienia szkody wyrządzonej przestępstwem. Rzecz jednak w tym, że nakazem zapłaty wydanym w dniu 26 sierpnia 2009 r. w sprawie VI </a:t>
            </a:r>
            <a:r>
              <a:rPr lang="pl-PL" dirty="0" err="1"/>
              <a:t>Nc</a:t>
            </a:r>
            <a:r>
              <a:rPr lang="pl-PL" dirty="0"/>
              <a:t>... przez Sąd Rejonowy, osk. K. J. został zobowiązany w postępowaniu cywilnym do zapłaty kwoty wynikającej z popełnienia przestępstwa będącego przedmiotem procesu w niniejszej sprawie na rzecz podmiotu o nazwie F.(...) F.(...) SA, który na podstawie umowy cesji z dnia 31 lipca 2008 r., przejął przedmiotową wierzytelność od C.(...) Bank SA.</a:t>
            </a:r>
          </a:p>
        </p:txBody>
      </p:sp>
    </p:spTree>
    <p:extLst>
      <p:ext uri="{BB962C8B-B14F-4D97-AF65-F5344CB8AC3E}">
        <p14:creationId xmlns:p14="http://schemas.microsoft.com/office/powerpoint/2010/main" val="20367856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2F0D70-DD8A-8449-8143-298103DFFC94}"/>
              </a:ext>
            </a:extLst>
          </p:cNvPr>
          <p:cNvSpPr>
            <a:spLocks noGrp="1"/>
          </p:cNvSpPr>
          <p:nvPr>
            <p:ph type="title"/>
          </p:nvPr>
        </p:nvSpPr>
        <p:spPr/>
        <p:txBody>
          <a:bodyPr/>
          <a:lstStyle/>
          <a:p>
            <a:r>
              <a:rPr lang="pl-PL" dirty="0"/>
              <a:t>Wyrok SN 21.02.2013 r., V KK 14/13</a:t>
            </a:r>
          </a:p>
        </p:txBody>
      </p:sp>
      <p:sp>
        <p:nvSpPr>
          <p:cNvPr id="3" name="Content Placeholder 2">
            <a:extLst>
              <a:ext uri="{FF2B5EF4-FFF2-40B4-BE49-F238E27FC236}">
                <a16:creationId xmlns:a16="http://schemas.microsoft.com/office/drawing/2014/main" id="{F7F759A9-652E-454C-97AC-BF44B7F26A1F}"/>
              </a:ext>
            </a:extLst>
          </p:cNvPr>
          <p:cNvSpPr>
            <a:spLocks noGrp="1"/>
          </p:cNvSpPr>
          <p:nvPr>
            <p:ph idx="1"/>
          </p:nvPr>
        </p:nvSpPr>
        <p:spPr/>
        <p:txBody>
          <a:bodyPr>
            <a:normAutofit fontScale="92500" lnSpcReduction="10000"/>
          </a:bodyPr>
          <a:lstStyle/>
          <a:p>
            <a:pPr algn="just"/>
            <a:r>
              <a:rPr lang="pl-PL" dirty="0"/>
              <a:t>Zakaz wynikający z art. 415 § 5 </a:t>
            </a:r>
            <a:r>
              <a:rPr lang="pl-PL" dirty="0" err="1"/>
              <a:t>zd</a:t>
            </a:r>
            <a:r>
              <a:rPr lang="pl-PL" dirty="0"/>
              <a:t>. 2 k.p.k. odnosi się do każdego określonego w ustawie wypadku orzekania karnoprawnego obowiązku naprawienia szkody i to </a:t>
            </a:r>
            <a:r>
              <a:rPr lang="pl-PL" b="1" dirty="0"/>
              <a:t>niezależnie od tego, czy roszczenie zasądzone w postępowaniu cywilnym zostało skutecznie wyegzekwowane</a:t>
            </a:r>
            <a:r>
              <a:rPr lang="pl-PL" dirty="0"/>
              <a:t>.</a:t>
            </a:r>
          </a:p>
          <a:p>
            <a:pPr algn="just"/>
            <a:r>
              <a:rPr lang="pl-PL" dirty="0"/>
              <a:t>Stosownie bowiem do dyspozycji art. 415 § 5 </a:t>
            </a:r>
            <a:r>
              <a:rPr lang="pl-PL" dirty="0" err="1"/>
              <a:t>zd</a:t>
            </a:r>
            <a:r>
              <a:rPr lang="pl-PL" dirty="0"/>
              <a:t>. 2 k.p.k. obowiązku naprawienia szkody nie orzeka się, jeżeli roszczenie wynikające z popełnienia przestępstwa jest przedmiotem innego postępowania albo o roszczeniu tym prawomocnie orzeczono. Przy zaistnieniu zatem </a:t>
            </a:r>
            <a:r>
              <a:rPr lang="pl-PL" b="1" dirty="0"/>
              <a:t>tożsamości podmiotowej i przedmiotowej </a:t>
            </a:r>
            <a:r>
              <a:rPr lang="pl-PL" dirty="0"/>
              <a:t>znajduje w opisywanej sytuacji zastosowanie powyższa klauzula </a:t>
            </a:r>
            <a:r>
              <a:rPr lang="pl-PL" dirty="0" err="1"/>
              <a:t>antykumulacyjna</a:t>
            </a:r>
            <a:r>
              <a:rPr lang="pl-PL" dirty="0"/>
              <a:t> eliminująca możliwość nałożenia obowiązku naprawienia szkody w oparciu o przepis art. 46 § 1 </a:t>
            </a:r>
            <a:r>
              <a:rPr lang="pl-PL" dirty="0" err="1"/>
              <a:t>k.k</a:t>
            </a:r>
            <a:br>
              <a:rPr lang="pl-PL" dirty="0"/>
            </a:br>
            <a:endParaRPr lang="pl-PL" dirty="0"/>
          </a:p>
        </p:txBody>
      </p:sp>
    </p:spTree>
    <p:extLst>
      <p:ext uri="{BB962C8B-B14F-4D97-AF65-F5344CB8AC3E}">
        <p14:creationId xmlns:p14="http://schemas.microsoft.com/office/powerpoint/2010/main" val="39222346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C5CCB7-2902-E34D-8782-58FFD772A469}"/>
              </a:ext>
            </a:extLst>
          </p:cNvPr>
          <p:cNvSpPr>
            <a:spLocks noGrp="1"/>
          </p:cNvSpPr>
          <p:nvPr>
            <p:ph type="title"/>
          </p:nvPr>
        </p:nvSpPr>
        <p:spPr/>
        <p:txBody>
          <a:bodyPr/>
          <a:lstStyle/>
          <a:p>
            <a:r>
              <a:rPr lang="pl-PL" dirty="0"/>
              <a:t>Klauzula </a:t>
            </a:r>
            <a:r>
              <a:rPr lang="pl-PL" dirty="0" err="1"/>
              <a:t>antykumulacyjna</a:t>
            </a:r>
            <a:endParaRPr lang="pl-PL" dirty="0"/>
          </a:p>
        </p:txBody>
      </p:sp>
      <p:sp>
        <p:nvSpPr>
          <p:cNvPr id="3" name="Content Placeholder 2">
            <a:extLst>
              <a:ext uri="{FF2B5EF4-FFF2-40B4-BE49-F238E27FC236}">
                <a16:creationId xmlns:a16="http://schemas.microsoft.com/office/drawing/2014/main" id="{58AAF3E8-B0EC-B648-8698-F6CC18B23A60}"/>
              </a:ext>
            </a:extLst>
          </p:cNvPr>
          <p:cNvSpPr>
            <a:spLocks noGrp="1"/>
          </p:cNvSpPr>
          <p:nvPr>
            <p:ph idx="1"/>
          </p:nvPr>
        </p:nvSpPr>
        <p:spPr/>
        <p:txBody>
          <a:bodyPr>
            <a:normAutofit/>
          </a:bodyPr>
          <a:lstStyle/>
          <a:p>
            <a:pPr algn="just"/>
            <a:r>
              <a:rPr lang="pl-PL" dirty="0"/>
              <a:t>Jeżeli o roszczeniu tym orzeczono tylko częściowo, względnie przedmiotem innego postępowania (cywilnego) jest tylko część roszczenia, zachodzi możliwość orzekania w postępowaniu karnym o penalnych czy też probacyjnych środkach kompensacyjnych w takiej części, w jakiej nie zachodzi stan rei </a:t>
            </a:r>
            <a:r>
              <a:rPr lang="pl-PL" dirty="0" err="1"/>
              <a:t>iudicatae</a:t>
            </a:r>
            <a:r>
              <a:rPr lang="pl-PL" dirty="0"/>
              <a:t> lub lis pendent (zob. wyroki SN: z 6.11.2012 r., IV KK 268/12, LEX nr 1226754; z 26.09.2012 r., V KK 209/12, LEX nr 1220961)</a:t>
            </a:r>
          </a:p>
          <a:p>
            <a:pPr algn="just"/>
            <a:r>
              <a:rPr lang="pl-PL" dirty="0"/>
              <a:t>Użytego w art. 415 § 1 zdanie drugie k.p.k. zwrotu „o roszczeniu tym prawomocnie orzeczono" nie należy wiązać z decyzjami organów administracji publicznej, a więc i z decyzjami podatkowymi (postanowienie SN z 15.05.2012 r., IV KK 411/11, KZS 2012/9, poz. 27). </a:t>
            </a:r>
          </a:p>
        </p:txBody>
      </p:sp>
    </p:spTree>
    <p:extLst>
      <p:ext uri="{BB962C8B-B14F-4D97-AF65-F5344CB8AC3E}">
        <p14:creationId xmlns:p14="http://schemas.microsoft.com/office/powerpoint/2010/main" val="316237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C8B90F-1E89-214E-9AD5-A84F4A6FB540}"/>
              </a:ext>
            </a:extLst>
          </p:cNvPr>
          <p:cNvSpPr>
            <a:spLocks noGrp="1"/>
          </p:cNvSpPr>
          <p:nvPr>
            <p:ph type="title"/>
          </p:nvPr>
        </p:nvSpPr>
        <p:spPr/>
        <p:txBody>
          <a:bodyPr/>
          <a:lstStyle/>
          <a:p>
            <a:r>
              <a:rPr lang="pl-PL" dirty="0"/>
              <a:t>Klauzula </a:t>
            </a:r>
            <a:r>
              <a:rPr lang="pl-PL" dirty="0" err="1"/>
              <a:t>antykumulacyjna</a:t>
            </a:r>
            <a:endParaRPr lang="pl-PL" dirty="0"/>
          </a:p>
        </p:txBody>
      </p:sp>
      <p:sp>
        <p:nvSpPr>
          <p:cNvPr id="3" name="Content Placeholder 2">
            <a:extLst>
              <a:ext uri="{FF2B5EF4-FFF2-40B4-BE49-F238E27FC236}">
                <a16:creationId xmlns:a16="http://schemas.microsoft.com/office/drawing/2014/main" id="{F2AB0AB7-F4A5-E246-9D6D-A720C8E5F04F}"/>
              </a:ext>
            </a:extLst>
          </p:cNvPr>
          <p:cNvSpPr>
            <a:spLocks noGrp="1"/>
          </p:cNvSpPr>
          <p:nvPr>
            <p:ph idx="1"/>
          </p:nvPr>
        </p:nvSpPr>
        <p:spPr/>
        <p:txBody>
          <a:bodyPr/>
          <a:lstStyle/>
          <a:p>
            <a:pPr marL="0" indent="0" algn="just">
              <a:buNone/>
            </a:pPr>
            <a:r>
              <a:rPr lang="pl-PL" dirty="0"/>
              <a:t>Stan faktyczny: Z. S. został oskarżony o to, że w okresie od stycznia 2015 r. do stycznia 2016 r. w W., prowadząc działalność gospodarczą pod nazwą Biuro Ochrony Mienia i Osób "G.", spółka jawna Z. S., M. S., wykonując czynności z zakresu prawa pracy, uporczywie naruszał prawa pracowników, wynikające z ubezpieczenia społecznego, w ten sposób, że nie dopełnił ustawowego obowiązku opłacania składek na ubezpieczenie społeczne w części finansowanej przez ubezpieczonego (pracownika) oraz w części składek finansowanych przez pracodawcę (płatnika) w łącznej kwocie 59 061,67 zł, doprowadzając w ten sposób do zadłużenia wobec ZUS, działając na szkodę pracowników: (...) oraz ZUS, tj. o czyn z art. 218 § 1a k.k.</a:t>
            </a:r>
          </a:p>
        </p:txBody>
      </p:sp>
    </p:spTree>
    <p:extLst>
      <p:ext uri="{BB962C8B-B14F-4D97-AF65-F5344CB8AC3E}">
        <p14:creationId xmlns:p14="http://schemas.microsoft.com/office/powerpoint/2010/main" val="27570645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9022AB-674F-6045-A262-C305DF99843F}"/>
              </a:ext>
            </a:extLst>
          </p:cNvPr>
          <p:cNvSpPr>
            <a:spLocks noGrp="1"/>
          </p:cNvSpPr>
          <p:nvPr>
            <p:ph type="title"/>
          </p:nvPr>
        </p:nvSpPr>
        <p:spPr/>
        <p:txBody>
          <a:bodyPr/>
          <a:lstStyle/>
          <a:p>
            <a:r>
              <a:rPr lang="pl-PL" dirty="0"/>
              <a:t>Klauzula </a:t>
            </a:r>
            <a:r>
              <a:rPr lang="pl-PL" dirty="0" err="1"/>
              <a:t>antykumulacyjna</a:t>
            </a:r>
            <a:endParaRPr lang="pl-PL" dirty="0"/>
          </a:p>
        </p:txBody>
      </p:sp>
      <p:sp>
        <p:nvSpPr>
          <p:cNvPr id="3" name="Content Placeholder 2">
            <a:extLst>
              <a:ext uri="{FF2B5EF4-FFF2-40B4-BE49-F238E27FC236}">
                <a16:creationId xmlns:a16="http://schemas.microsoft.com/office/drawing/2014/main" id="{06FFCBBD-1642-D74C-9E0A-9F4C5B1A2D59}"/>
              </a:ext>
            </a:extLst>
          </p:cNvPr>
          <p:cNvSpPr>
            <a:spLocks noGrp="1"/>
          </p:cNvSpPr>
          <p:nvPr>
            <p:ph idx="1"/>
          </p:nvPr>
        </p:nvSpPr>
        <p:spPr/>
        <p:txBody>
          <a:bodyPr/>
          <a:lstStyle/>
          <a:p>
            <a:pPr marL="0" indent="0">
              <a:buNone/>
            </a:pPr>
            <a:r>
              <a:rPr lang="pl-PL" dirty="0"/>
              <a:t>Sąd Rejonowy w G., uznając, że wina i społeczna szkodliwość czynu nie są znaczne, na podstawie art. 66 § 1 i 2 k.k. oraz art. 67 § 1 k.k. postępowanie karne wobec oskarżonego Z.S. warunkowo umorzył na okres próby jednego roku.</a:t>
            </a:r>
          </a:p>
          <a:p>
            <a:pPr marL="0" indent="0">
              <a:buNone/>
            </a:pPr>
            <a:r>
              <a:rPr lang="pl-PL" dirty="0"/>
              <a:t>Na podstawie art. 67 § 3 k.k. orzekł wobec oskarżonego środek karny w postaci świadczenia pieniężnego na rzecz Funduszu Pomocy Pokrzywdzonym oraz Pomocy Postpenitencjarnej w kwocie 500 zł.</a:t>
            </a:r>
          </a:p>
          <a:p>
            <a:pPr marL="0" indent="0">
              <a:buNone/>
            </a:pPr>
            <a:endParaRPr lang="pl-PL" dirty="0"/>
          </a:p>
        </p:txBody>
      </p:sp>
    </p:spTree>
    <p:extLst>
      <p:ext uri="{BB962C8B-B14F-4D97-AF65-F5344CB8AC3E}">
        <p14:creationId xmlns:p14="http://schemas.microsoft.com/office/powerpoint/2010/main" val="12868283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F4B50C-BCBB-194E-9D36-6385D19DEC9F}"/>
              </a:ext>
            </a:extLst>
          </p:cNvPr>
          <p:cNvSpPr>
            <a:spLocks noGrp="1"/>
          </p:cNvSpPr>
          <p:nvPr>
            <p:ph type="title"/>
          </p:nvPr>
        </p:nvSpPr>
        <p:spPr/>
        <p:txBody>
          <a:bodyPr/>
          <a:lstStyle/>
          <a:p>
            <a:r>
              <a:rPr lang="pl-PL" dirty="0"/>
              <a:t>Klauzula </a:t>
            </a:r>
            <a:r>
              <a:rPr lang="pl-PL" dirty="0" err="1"/>
              <a:t>antykumulacyjna</a:t>
            </a:r>
            <a:endParaRPr lang="pl-PL" dirty="0"/>
          </a:p>
        </p:txBody>
      </p:sp>
      <p:sp>
        <p:nvSpPr>
          <p:cNvPr id="3" name="Content Placeholder 2">
            <a:extLst>
              <a:ext uri="{FF2B5EF4-FFF2-40B4-BE49-F238E27FC236}">
                <a16:creationId xmlns:a16="http://schemas.microsoft.com/office/drawing/2014/main" id="{19066E8D-A07F-814F-91B0-B0D4348A31DB}"/>
              </a:ext>
            </a:extLst>
          </p:cNvPr>
          <p:cNvSpPr>
            <a:spLocks noGrp="1"/>
          </p:cNvSpPr>
          <p:nvPr>
            <p:ph idx="1"/>
          </p:nvPr>
        </p:nvSpPr>
        <p:spPr/>
        <p:txBody>
          <a:bodyPr/>
          <a:lstStyle/>
          <a:p>
            <a:pPr marL="0" indent="0" algn="just">
              <a:buNone/>
            </a:pPr>
            <a:r>
              <a:rPr lang="pl-PL" dirty="0"/>
              <a:t>Pełnomocnik oskarżyciela posiłkowego zaskarżył wyrok w części "dotyczącej orzeczenia o karze, tj. braku orzeczenia przez Sąd pierwszej instancji obowiązku naprawienia szkody przez oskarżonego Z. S. na rzecz ZUS Oddział w O., a jedynie orzeczenie świadczenia pieniężnego.</a:t>
            </a:r>
          </a:p>
          <a:p>
            <a:pPr marL="0" indent="0" algn="just">
              <a:buNone/>
            </a:pPr>
            <a:r>
              <a:rPr lang="pl-PL" dirty="0"/>
              <a:t>Sąd Okręgowy w O., na podstawie art. 441 § 1 k.p.k., przekazał Sądowi Najwyższemu do rozpoznania przedstawione na wstępie zagadnienie prawne.</a:t>
            </a:r>
          </a:p>
          <a:p>
            <a:pPr marL="0" indent="0" algn="just">
              <a:buNone/>
            </a:pPr>
            <a:endParaRPr lang="pl-PL" dirty="0"/>
          </a:p>
        </p:txBody>
      </p:sp>
    </p:spTree>
    <p:extLst>
      <p:ext uri="{BB962C8B-B14F-4D97-AF65-F5344CB8AC3E}">
        <p14:creationId xmlns:p14="http://schemas.microsoft.com/office/powerpoint/2010/main" val="11137343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3E99E3-9CE4-F243-87B8-B2D1A1A69C91}"/>
              </a:ext>
            </a:extLst>
          </p:cNvPr>
          <p:cNvSpPr>
            <a:spLocks noGrp="1"/>
          </p:cNvSpPr>
          <p:nvPr>
            <p:ph type="title"/>
          </p:nvPr>
        </p:nvSpPr>
        <p:spPr/>
        <p:txBody>
          <a:bodyPr/>
          <a:lstStyle/>
          <a:p>
            <a:r>
              <a:rPr lang="pl-PL" dirty="0"/>
              <a:t>Dochodzenie naprawienia szkody</a:t>
            </a:r>
          </a:p>
        </p:txBody>
      </p:sp>
      <p:graphicFrame>
        <p:nvGraphicFramePr>
          <p:cNvPr id="4" name="Content Placeholder 3">
            <a:extLst>
              <a:ext uri="{FF2B5EF4-FFF2-40B4-BE49-F238E27FC236}">
                <a16:creationId xmlns:a16="http://schemas.microsoft.com/office/drawing/2014/main" id="{AA2E053B-8384-0E40-A975-C43A822E624E}"/>
              </a:ext>
            </a:extLst>
          </p:cNvPr>
          <p:cNvGraphicFramePr>
            <a:graphicFrameLocks noGrp="1"/>
          </p:cNvGraphicFramePr>
          <p:nvPr>
            <p:ph idx="1"/>
            <p:extLst/>
          </p:nvPr>
        </p:nvGraphicFramePr>
        <p:xfrm>
          <a:off x="2230438" y="2638425"/>
          <a:ext cx="7731125" cy="3101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820919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60A03E-5C59-D94A-991D-55D553A98CCA}"/>
              </a:ext>
            </a:extLst>
          </p:cNvPr>
          <p:cNvSpPr>
            <a:spLocks noGrp="1"/>
          </p:cNvSpPr>
          <p:nvPr>
            <p:ph type="title"/>
          </p:nvPr>
        </p:nvSpPr>
        <p:spPr/>
        <p:txBody>
          <a:bodyPr/>
          <a:lstStyle/>
          <a:p>
            <a:r>
              <a:rPr lang="pl-PL" dirty="0"/>
              <a:t>Klauzula </a:t>
            </a:r>
            <a:r>
              <a:rPr lang="pl-PL" dirty="0" err="1"/>
              <a:t>antykumulacyjna</a:t>
            </a:r>
            <a:endParaRPr lang="pl-PL" dirty="0"/>
          </a:p>
        </p:txBody>
      </p:sp>
      <p:sp>
        <p:nvSpPr>
          <p:cNvPr id="3" name="Content Placeholder 2">
            <a:extLst>
              <a:ext uri="{FF2B5EF4-FFF2-40B4-BE49-F238E27FC236}">
                <a16:creationId xmlns:a16="http://schemas.microsoft.com/office/drawing/2014/main" id="{39752677-9471-3C4D-A468-7D696D3DD199}"/>
              </a:ext>
            </a:extLst>
          </p:cNvPr>
          <p:cNvSpPr>
            <a:spLocks noGrp="1"/>
          </p:cNvSpPr>
          <p:nvPr>
            <p:ph idx="1"/>
          </p:nvPr>
        </p:nvSpPr>
        <p:spPr/>
        <p:txBody>
          <a:bodyPr>
            <a:normAutofit fontScale="92500" lnSpcReduction="10000"/>
          </a:bodyPr>
          <a:lstStyle/>
          <a:p>
            <a:pPr marL="0" indent="0">
              <a:buNone/>
            </a:pPr>
            <a:r>
              <a:rPr lang="pl-PL" dirty="0"/>
              <a:t>SN (zob. post. SN z 19.1.2017 r., I KZP 15/16, </a:t>
            </a:r>
            <a:r>
              <a:rPr lang="pl-PL" dirty="0" err="1"/>
              <a:t>Legalis</a:t>
            </a:r>
            <a:r>
              <a:rPr lang="pl-PL" dirty="0"/>
              <a:t>)</a:t>
            </a:r>
          </a:p>
          <a:p>
            <a:pPr marL="0" indent="0" algn="just">
              <a:buNone/>
            </a:pPr>
            <a:r>
              <a:rPr lang="pl-PL" dirty="0"/>
              <a:t>1. W realiach rozważanej sprawy nie doszło do skazania oskarżonego orzeczeniem Sądu pierwszej instancji, ponieważ postępowanie zostało warunkowo umorzone. Wyrokiem skazującym, w świetle art. 413 § 2 k.p.k., jest wyrok, w którym następuje przypisanie oskarżonemu przestępstwa i rozstrzygnięcie co do kary i środków karnych, środków kompensacyjnych i przepadku. Wyrokiem skazującym jest także wyrok, w którym sąd odstępuje od wymierzenia kary. W razie odstąpienia od wymierzenia kary można orzec środek karny, przepadek lub środek kompensacyjny (art. 59 k.k.). </a:t>
            </a:r>
            <a:r>
              <a:rPr lang="pl-PL" b="1" dirty="0"/>
              <a:t>Nie jest natomiast wyrokiem skazującym wyrok warunkowo umarzający postępowanie. </a:t>
            </a:r>
            <a:r>
              <a:rPr lang="pl-PL" dirty="0"/>
              <a:t>W konsekwencji zastosowanie warunkowego umorzenia postępowania nie jest skazaniem w rozumieniu art. 46 § 1 k.k., co uniemożliwia orzeczenie środka kompensacyjnego na tej podstawie prawnej</a:t>
            </a:r>
          </a:p>
        </p:txBody>
      </p:sp>
    </p:spTree>
    <p:extLst>
      <p:ext uri="{BB962C8B-B14F-4D97-AF65-F5344CB8AC3E}">
        <p14:creationId xmlns:p14="http://schemas.microsoft.com/office/powerpoint/2010/main" val="34126519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BA9368-2920-8546-A642-E2CFBFD6FFBE}"/>
              </a:ext>
            </a:extLst>
          </p:cNvPr>
          <p:cNvSpPr>
            <a:spLocks noGrp="1"/>
          </p:cNvSpPr>
          <p:nvPr>
            <p:ph type="title"/>
          </p:nvPr>
        </p:nvSpPr>
        <p:spPr/>
        <p:txBody>
          <a:bodyPr/>
          <a:lstStyle/>
          <a:p>
            <a:r>
              <a:rPr lang="pl-PL" dirty="0"/>
              <a:t>Klauzula </a:t>
            </a:r>
            <a:r>
              <a:rPr lang="pl-PL" dirty="0" err="1"/>
              <a:t>antykumulacyjna</a:t>
            </a:r>
            <a:endParaRPr lang="pl-PL" dirty="0"/>
          </a:p>
        </p:txBody>
      </p:sp>
      <p:sp>
        <p:nvSpPr>
          <p:cNvPr id="3" name="Content Placeholder 2">
            <a:extLst>
              <a:ext uri="{FF2B5EF4-FFF2-40B4-BE49-F238E27FC236}">
                <a16:creationId xmlns:a16="http://schemas.microsoft.com/office/drawing/2014/main" id="{DF405171-18CD-5E44-A04F-0776AFE369E4}"/>
              </a:ext>
            </a:extLst>
          </p:cNvPr>
          <p:cNvSpPr>
            <a:spLocks noGrp="1"/>
          </p:cNvSpPr>
          <p:nvPr>
            <p:ph idx="1"/>
          </p:nvPr>
        </p:nvSpPr>
        <p:spPr/>
        <p:txBody>
          <a:bodyPr>
            <a:normAutofit fontScale="92500"/>
          </a:bodyPr>
          <a:lstStyle/>
          <a:p>
            <a:pPr marL="0" indent="0">
              <a:buNone/>
            </a:pPr>
            <a:r>
              <a:rPr lang="pl-PL" dirty="0"/>
              <a:t>SN: </a:t>
            </a:r>
          </a:p>
          <a:p>
            <a:pPr marL="0" indent="0">
              <a:buNone/>
            </a:pPr>
            <a:r>
              <a:rPr lang="pl-PL" dirty="0"/>
              <a:t>2. Wprawdzie podstawy nałożenia takiego obowiązku nie można upatrywać w treści art. 46 § 1 k.k., to jednak podstawa taka istnieje. Z treści art. 67 § 3 k.k. wynika bowiem, że umarzając warunkowo postępowanie karne, sąd nakłada na sprawcę obowiązek naprawienia szkody w całości albo w części. </a:t>
            </a:r>
          </a:p>
          <a:p>
            <a:pPr marL="0" indent="0">
              <a:buNone/>
            </a:pPr>
            <a:r>
              <a:rPr lang="pl-PL" dirty="0"/>
              <a:t>SN zajmował się wykładnią pojęcia ,,</a:t>
            </a:r>
            <a:r>
              <a:rPr lang="pl-PL" b="1" dirty="0"/>
              <a:t>roszczenie</a:t>
            </a:r>
            <a:r>
              <a:rPr lang="pl-PL" dirty="0"/>
              <a:t>” (,,o roszczeniu tym prawomocnie orzeczono”) </a:t>
            </a:r>
          </a:p>
          <a:p>
            <a:pPr marL="0" indent="0">
              <a:buNone/>
            </a:pPr>
            <a:r>
              <a:rPr lang="pl-PL" dirty="0"/>
              <a:t>Roszczenie to pojęcie z zakresu prawa cywilnego oznaczające uprawnienie polegające na możności domagania się od indywidualnie oznaczonych osób, aby zachowały się w określony sposób, polegający na czynieniu, zaniechaniu lub znoszeniu</a:t>
            </a:r>
          </a:p>
        </p:txBody>
      </p:sp>
    </p:spTree>
    <p:extLst>
      <p:ext uri="{BB962C8B-B14F-4D97-AF65-F5344CB8AC3E}">
        <p14:creationId xmlns:p14="http://schemas.microsoft.com/office/powerpoint/2010/main" val="1619784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7E4DE6-952E-9749-ABCC-8F9D5900F4A6}"/>
              </a:ext>
            </a:extLst>
          </p:cNvPr>
          <p:cNvSpPr>
            <a:spLocks noGrp="1"/>
          </p:cNvSpPr>
          <p:nvPr>
            <p:ph type="title"/>
          </p:nvPr>
        </p:nvSpPr>
        <p:spPr/>
        <p:txBody>
          <a:bodyPr/>
          <a:lstStyle/>
          <a:p>
            <a:r>
              <a:rPr lang="pl-PL" dirty="0"/>
              <a:t>Klauzula </a:t>
            </a:r>
            <a:r>
              <a:rPr lang="pl-PL" dirty="0" err="1"/>
              <a:t>antykumulacyjna</a:t>
            </a:r>
            <a:endParaRPr lang="pl-PL" dirty="0"/>
          </a:p>
        </p:txBody>
      </p:sp>
      <p:sp>
        <p:nvSpPr>
          <p:cNvPr id="3" name="Content Placeholder 2">
            <a:extLst>
              <a:ext uri="{FF2B5EF4-FFF2-40B4-BE49-F238E27FC236}">
                <a16:creationId xmlns:a16="http://schemas.microsoft.com/office/drawing/2014/main" id="{4C3E804B-884C-6742-A9CD-7A80871A426B}"/>
              </a:ext>
            </a:extLst>
          </p:cNvPr>
          <p:cNvSpPr>
            <a:spLocks noGrp="1"/>
          </p:cNvSpPr>
          <p:nvPr>
            <p:ph idx="1"/>
          </p:nvPr>
        </p:nvSpPr>
        <p:spPr/>
        <p:txBody>
          <a:bodyPr>
            <a:normAutofit fontScale="92500" lnSpcReduction="20000"/>
          </a:bodyPr>
          <a:lstStyle/>
          <a:p>
            <a:pPr marL="0" indent="0" algn="just">
              <a:buNone/>
            </a:pPr>
            <a:r>
              <a:rPr lang="pl-PL" dirty="0"/>
              <a:t>SN - użytego w art. 415 § 5 </a:t>
            </a:r>
            <a:r>
              <a:rPr lang="pl-PL" dirty="0" err="1"/>
              <a:t>zd</a:t>
            </a:r>
            <a:r>
              <a:rPr lang="pl-PL" dirty="0"/>
              <a:t>. 2 k.p.k. zwrotu «o roszczeniu tym prawomocnie orzeczono» nie należy wiązać z decyzjami organów administracji publicznej, a więc i z decyzjami podatkowym</a:t>
            </a:r>
          </a:p>
          <a:p>
            <a:pPr marL="0" indent="0" algn="just">
              <a:buNone/>
            </a:pPr>
            <a:r>
              <a:rPr lang="pl-PL" dirty="0"/>
              <a:t>Nie ma wątpliwości co do tego, że składki na ubezpieczenie społeczne są należnościami publicznoprawnymi. Obowiązek ich uiszczania wynika z ustawy, a zgodnie z art. 5 ust. 2 pkt 1 ustawy z dnia 27 sierpnia 2009 r. o finansach publicznych. Przy ustalonym wyżej rozumieniu terminu "roszczenie" nie powinno być wątpliwości, że klauzula </a:t>
            </a:r>
            <a:r>
              <a:rPr lang="pl-PL" dirty="0" err="1"/>
              <a:t>antykumulacyjna</a:t>
            </a:r>
            <a:r>
              <a:rPr lang="pl-PL" dirty="0"/>
              <a:t> z art. 415 § 1 </a:t>
            </a:r>
            <a:r>
              <a:rPr lang="pl-PL" dirty="0" err="1"/>
              <a:t>zd</a:t>
            </a:r>
            <a:r>
              <a:rPr lang="pl-PL" dirty="0"/>
              <a:t>. 2 k.p.k. </a:t>
            </a:r>
            <a:r>
              <a:rPr lang="pl-PL" b="1" dirty="0"/>
              <a:t>nie ma zastosowania do należności publicznoprawnych w postaci składek na ubezpieczenie społeczne </a:t>
            </a:r>
            <a:r>
              <a:rPr lang="pl-PL" dirty="0"/>
              <a:t>uiszczanych na rzecz Zakładu Ubezpieczeń Społecznych (cywilnoprawne postrzeganie roszczenia determinuje także rozumienie pozostałych członów rozważanego przepisu, tj. "jest przedmiotem innego postępowania" i "o roszczeniu tym prawomocnie orzeczono").</a:t>
            </a:r>
          </a:p>
        </p:txBody>
      </p:sp>
    </p:spTree>
    <p:extLst>
      <p:ext uri="{BB962C8B-B14F-4D97-AF65-F5344CB8AC3E}">
        <p14:creationId xmlns:p14="http://schemas.microsoft.com/office/powerpoint/2010/main" val="2382732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E76D7B-4800-9440-BC0F-35E5C69A4A08}"/>
              </a:ext>
            </a:extLst>
          </p:cNvPr>
          <p:cNvSpPr>
            <a:spLocks noGrp="1"/>
          </p:cNvSpPr>
          <p:nvPr>
            <p:ph type="title"/>
          </p:nvPr>
        </p:nvSpPr>
        <p:spPr/>
        <p:txBody>
          <a:bodyPr/>
          <a:lstStyle/>
          <a:p>
            <a:r>
              <a:rPr lang="pl-PL" dirty="0"/>
              <a:t>Klauzula </a:t>
            </a:r>
            <a:r>
              <a:rPr lang="pl-PL" dirty="0" err="1"/>
              <a:t>antykumulacyjna</a:t>
            </a:r>
            <a:endParaRPr lang="pl-PL" dirty="0"/>
          </a:p>
        </p:txBody>
      </p:sp>
      <p:sp>
        <p:nvSpPr>
          <p:cNvPr id="3" name="Content Placeholder 2">
            <a:extLst>
              <a:ext uri="{FF2B5EF4-FFF2-40B4-BE49-F238E27FC236}">
                <a16:creationId xmlns:a16="http://schemas.microsoft.com/office/drawing/2014/main" id="{2930DB91-7D7A-5F4E-B321-E3AE3EC116C6}"/>
              </a:ext>
            </a:extLst>
          </p:cNvPr>
          <p:cNvSpPr>
            <a:spLocks noGrp="1"/>
          </p:cNvSpPr>
          <p:nvPr>
            <p:ph idx="1"/>
          </p:nvPr>
        </p:nvSpPr>
        <p:spPr/>
        <p:txBody>
          <a:bodyPr>
            <a:normAutofit fontScale="92500" lnSpcReduction="20000"/>
          </a:bodyPr>
          <a:lstStyle/>
          <a:p>
            <a:pPr marL="0" indent="0" algn="just">
              <a:buNone/>
            </a:pPr>
            <a:r>
              <a:rPr lang="pl-PL" dirty="0"/>
              <a:t>Co z wykładnią funkcjonalną? (zapobieżenie sytuacji występowania w obrocie prawnym dwóch tytułów wykonawczych, znajdujących swe źródło w tym samym zdarzeniu faktycznym)</a:t>
            </a:r>
          </a:p>
          <a:p>
            <a:pPr marL="0" indent="0" algn="just">
              <a:buNone/>
            </a:pPr>
            <a:r>
              <a:rPr lang="pl-PL" dirty="0"/>
              <a:t>SN: Rzecz jednak w tym, że powoływanie się na cel omawianej regulacji prawnej nie może się całkowicie odrywać od rozważanej już warstwy językowej i historycznej. Zaakceptowanie sugestii wyrażonej przez Sąd Okręgowy, że klauzula </a:t>
            </a:r>
            <a:r>
              <a:rPr lang="pl-PL" dirty="0" err="1"/>
              <a:t>antykumulacyjna</a:t>
            </a:r>
            <a:r>
              <a:rPr lang="pl-PL" dirty="0"/>
              <a:t> dotyczy także należności publicznoprawnych, pozostawałoby w jaskrawej sprzeczności z założeniem racjonalności ustawodawcy, który posługuje się w ustawie terminem charakterystycznym dla prawa cywilnego, umieszcza omawiany przepis wśród innych, odnoszących się do powództwa cywilnego, a po uchyleniu przepisów dotyczących tej instytucji wskazuje w prawie materialnym, że do obowiązku naprawienia szkody i obowiązku zadośćuczynienia za doznaną krzywdę zastosowanie mają przepisy prawa cywilnego.</a:t>
            </a:r>
          </a:p>
        </p:txBody>
      </p:sp>
    </p:spTree>
    <p:extLst>
      <p:ext uri="{BB962C8B-B14F-4D97-AF65-F5344CB8AC3E}">
        <p14:creationId xmlns:p14="http://schemas.microsoft.com/office/powerpoint/2010/main" val="42287183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844612-A9FF-F048-BA72-7EA1FC3586A3}"/>
              </a:ext>
            </a:extLst>
          </p:cNvPr>
          <p:cNvSpPr>
            <a:spLocks noGrp="1"/>
          </p:cNvSpPr>
          <p:nvPr>
            <p:ph type="title"/>
          </p:nvPr>
        </p:nvSpPr>
        <p:spPr/>
        <p:txBody>
          <a:bodyPr/>
          <a:lstStyle/>
          <a:p>
            <a:r>
              <a:rPr lang="pl-PL" dirty="0"/>
              <a:t>Klauzula </a:t>
            </a:r>
            <a:r>
              <a:rPr lang="pl-PL" dirty="0" err="1"/>
              <a:t>antykumulacyjna</a:t>
            </a:r>
            <a:endParaRPr lang="pl-PL" dirty="0"/>
          </a:p>
        </p:txBody>
      </p:sp>
      <p:sp>
        <p:nvSpPr>
          <p:cNvPr id="3" name="Content Placeholder 2">
            <a:extLst>
              <a:ext uri="{FF2B5EF4-FFF2-40B4-BE49-F238E27FC236}">
                <a16:creationId xmlns:a16="http://schemas.microsoft.com/office/drawing/2014/main" id="{2104714D-A2FC-604E-848A-B601060535C2}"/>
              </a:ext>
            </a:extLst>
          </p:cNvPr>
          <p:cNvSpPr>
            <a:spLocks noGrp="1"/>
          </p:cNvSpPr>
          <p:nvPr>
            <p:ph idx="1"/>
          </p:nvPr>
        </p:nvSpPr>
        <p:spPr/>
        <p:txBody>
          <a:bodyPr/>
          <a:lstStyle/>
          <a:p>
            <a:pPr algn="just"/>
            <a:r>
              <a:rPr lang="pl-PL" dirty="0"/>
              <a:t>nie ma zastosowania do należności publicznoprawnych w postaci składek na ubezpieczenie społeczne uiszczanych na rzecz Zakładu Ubezpieczeń Społecznych (zob. post. SN z 19.1.2017 r., I KZP 15/16, </a:t>
            </a:r>
            <a:r>
              <a:rPr lang="pl-PL" dirty="0" err="1"/>
              <a:t>Legalis</a:t>
            </a:r>
            <a:r>
              <a:rPr lang="pl-PL" dirty="0"/>
              <a:t>)</a:t>
            </a:r>
          </a:p>
          <a:p>
            <a:pPr marL="0" indent="0">
              <a:buNone/>
            </a:pPr>
            <a:endParaRPr lang="pl-PL" dirty="0"/>
          </a:p>
        </p:txBody>
      </p:sp>
    </p:spTree>
    <p:extLst>
      <p:ext uri="{BB962C8B-B14F-4D97-AF65-F5344CB8AC3E}">
        <p14:creationId xmlns:p14="http://schemas.microsoft.com/office/powerpoint/2010/main" val="276112609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62DC1D-3059-264E-AF52-223C7D7EFE58}"/>
              </a:ext>
            </a:extLst>
          </p:cNvPr>
          <p:cNvSpPr>
            <a:spLocks noGrp="1"/>
          </p:cNvSpPr>
          <p:nvPr>
            <p:ph type="title"/>
          </p:nvPr>
        </p:nvSpPr>
        <p:spPr/>
        <p:txBody>
          <a:bodyPr/>
          <a:lstStyle/>
          <a:p>
            <a:r>
              <a:rPr lang="pl-PL" dirty="0"/>
              <a:t>Klauzula </a:t>
            </a:r>
            <a:r>
              <a:rPr lang="pl-PL" dirty="0" err="1"/>
              <a:t>antykumulacyjna</a:t>
            </a:r>
            <a:endParaRPr lang="pl-PL" dirty="0"/>
          </a:p>
        </p:txBody>
      </p:sp>
      <p:sp>
        <p:nvSpPr>
          <p:cNvPr id="3" name="Content Placeholder 2">
            <a:extLst>
              <a:ext uri="{FF2B5EF4-FFF2-40B4-BE49-F238E27FC236}">
                <a16:creationId xmlns:a16="http://schemas.microsoft.com/office/drawing/2014/main" id="{C26235B3-4FE6-1446-A00D-4593E5782AA6}"/>
              </a:ext>
            </a:extLst>
          </p:cNvPr>
          <p:cNvSpPr>
            <a:spLocks noGrp="1"/>
          </p:cNvSpPr>
          <p:nvPr>
            <p:ph idx="1"/>
          </p:nvPr>
        </p:nvSpPr>
        <p:spPr/>
        <p:txBody>
          <a:bodyPr>
            <a:normAutofit lnSpcReduction="10000"/>
          </a:bodyPr>
          <a:lstStyle/>
          <a:p>
            <a:pPr algn="just"/>
            <a:r>
              <a:rPr lang="pl-PL" dirty="0"/>
              <a:t>Prawomocne orzeczenie w innym postępowaniu o roszczeniu wynikającym z przestępstwa nie wyłącza jednak orzeczenia zobowiązującego do naprawienia szkody w części, która orzeczeniem tym nie została objęta (por. wyr. SN z 6.11.2012 r., IV KK 268/12, </a:t>
            </a:r>
            <a:r>
              <a:rPr lang="pl-PL" dirty="0" err="1"/>
              <a:t>Legalis</a:t>
            </a:r>
            <a:r>
              <a:rPr lang="pl-PL" dirty="0"/>
              <a:t>). </a:t>
            </a:r>
          </a:p>
          <a:p>
            <a:pPr algn="just"/>
            <a:r>
              <a:rPr lang="pl-PL" dirty="0"/>
              <a:t>Analogiczna zależność, tyle że działająca w odwrotnym kierunku, znajduje unormowanie w art. 415 § 2 KPK, przewidującym, że orzeczony w procesie karnym obowiązek naprawienia szkody lub zadośćuczynienia za doznaną krzywdę albo nawiązka orzeczona na rzecz pokrzywdzonego nie stoją na przeszkodzie dochodzeniu roszczeń w postępowaniu cywilnym w zakresie, w jakim nie pokrywają całej szkody lub nie stanowią pełnego zadośćuczynienia za krzywdę. </a:t>
            </a:r>
          </a:p>
        </p:txBody>
      </p:sp>
    </p:spTree>
    <p:extLst>
      <p:ext uri="{BB962C8B-B14F-4D97-AF65-F5344CB8AC3E}">
        <p14:creationId xmlns:p14="http://schemas.microsoft.com/office/powerpoint/2010/main" val="25127999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B397BD-0E7B-6148-AE33-1BD39720B438}"/>
              </a:ext>
            </a:extLst>
          </p:cNvPr>
          <p:cNvSpPr>
            <a:spLocks noGrp="1"/>
          </p:cNvSpPr>
          <p:nvPr>
            <p:ph type="title"/>
          </p:nvPr>
        </p:nvSpPr>
        <p:spPr/>
        <p:txBody>
          <a:bodyPr/>
          <a:lstStyle/>
          <a:p>
            <a:r>
              <a:rPr lang="pl-PL" dirty="0"/>
              <a:t>Klauzula </a:t>
            </a:r>
            <a:r>
              <a:rPr lang="pl-PL" dirty="0" err="1"/>
              <a:t>antykumulacyjna</a:t>
            </a:r>
            <a:endParaRPr lang="pl-PL" dirty="0"/>
          </a:p>
        </p:txBody>
      </p:sp>
      <p:sp>
        <p:nvSpPr>
          <p:cNvPr id="3" name="Content Placeholder 2">
            <a:extLst>
              <a:ext uri="{FF2B5EF4-FFF2-40B4-BE49-F238E27FC236}">
                <a16:creationId xmlns:a16="http://schemas.microsoft.com/office/drawing/2014/main" id="{0C054639-8A2F-7844-A81B-B2F574DA99F8}"/>
              </a:ext>
            </a:extLst>
          </p:cNvPr>
          <p:cNvSpPr>
            <a:spLocks noGrp="1"/>
          </p:cNvSpPr>
          <p:nvPr>
            <p:ph idx="1"/>
          </p:nvPr>
        </p:nvSpPr>
        <p:spPr/>
        <p:txBody>
          <a:bodyPr/>
          <a:lstStyle/>
          <a:p>
            <a:pPr marL="0" indent="0" algn="just">
              <a:buNone/>
            </a:pPr>
            <a:r>
              <a:rPr lang="pl-PL" dirty="0"/>
              <a:t>Zasądzenie odszkodowania od jednego ze sprawców </a:t>
            </a:r>
            <a:r>
              <a:rPr lang="pl-PL" b="1" dirty="0"/>
              <a:t>nie stwarza stanu powagi rzeczy osądzonej odnośnie pozostałych sprawców szkody</a:t>
            </a:r>
            <a:r>
              <a:rPr lang="pl-PL" dirty="0"/>
              <a:t>. Spełnienie zasądzonego świadczenia przez jedną ze zobowiązanych osób skutkuje jedynie powstaniem roszczenia regresowego w stosunku do pozostałych zobowiązanych (wyr. SA w Warszawie z 12.2.2016 r., II </a:t>
            </a:r>
            <a:r>
              <a:rPr lang="pl-PL" dirty="0" err="1"/>
              <a:t>AKa</a:t>
            </a:r>
            <a:r>
              <a:rPr lang="pl-PL" dirty="0"/>
              <a:t> 407/15, </a:t>
            </a:r>
            <a:r>
              <a:rPr lang="pl-PL" dirty="0" err="1"/>
              <a:t>niepubl</a:t>
            </a:r>
            <a:r>
              <a:rPr lang="pl-PL" dirty="0"/>
              <a:t>.).</a:t>
            </a:r>
          </a:p>
        </p:txBody>
      </p:sp>
    </p:spTree>
    <p:extLst>
      <p:ext uri="{BB962C8B-B14F-4D97-AF65-F5344CB8AC3E}">
        <p14:creationId xmlns:p14="http://schemas.microsoft.com/office/powerpoint/2010/main" val="136713605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AA3D04-77D8-8548-8535-F8FB286EF73A}"/>
              </a:ext>
            </a:extLst>
          </p:cNvPr>
          <p:cNvSpPr>
            <a:spLocks noGrp="1"/>
          </p:cNvSpPr>
          <p:nvPr>
            <p:ph type="title"/>
          </p:nvPr>
        </p:nvSpPr>
        <p:spPr/>
        <p:txBody>
          <a:bodyPr>
            <a:noAutofit/>
          </a:bodyPr>
          <a:lstStyle/>
          <a:p>
            <a:r>
              <a:rPr lang="pl-PL" sz="2000" dirty="0"/>
              <a:t>Wyrok Sądu Apelacyjnego w Katowicach</a:t>
            </a:r>
            <a:br>
              <a:rPr lang="pl-PL" sz="2000" dirty="0"/>
            </a:br>
            <a:r>
              <a:rPr lang="pl-PL" sz="2000" dirty="0"/>
              <a:t>z dnia 8 marca 2012 r.</a:t>
            </a:r>
            <a:br>
              <a:rPr lang="pl-PL" sz="2000" dirty="0"/>
            </a:br>
            <a:r>
              <a:rPr lang="pl-PL" sz="2000" dirty="0"/>
              <a:t>II </a:t>
            </a:r>
            <a:r>
              <a:rPr lang="pl-PL" sz="2000" dirty="0" err="1"/>
              <a:t>AKa</a:t>
            </a:r>
            <a:r>
              <a:rPr lang="pl-PL" sz="2000" dirty="0"/>
              <a:t> 34/12</a:t>
            </a:r>
          </a:p>
        </p:txBody>
      </p:sp>
      <p:sp>
        <p:nvSpPr>
          <p:cNvPr id="3" name="Content Placeholder 2">
            <a:extLst>
              <a:ext uri="{FF2B5EF4-FFF2-40B4-BE49-F238E27FC236}">
                <a16:creationId xmlns:a16="http://schemas.microsoft.com/office/drawing/2014/main" id="{5C259977-00CB-054D-94D6-8DFC4ABA6B62}"/>
              </a:ext>
            </a:extLst>
          </p:cNvPr>
          <p:cNvSpPr>
            <a:spLocks noGrp="1"/>
          </p:cNvSpPr>
          <p:nvPr>
            <p:ph idx="1"/>
          </p:nvPr>
        </p:nvSpPr>
        <p:spPr/>
        <p:txBody>
          <a:bodyPr>
            <a:normAutofit fontScale="85000" lnSpcReduction="10000"/>
          </a:bodyPr>
          <a:lstStyle/>
          <a:p>
            <a:pPr marL="0" indent="0" algn="just">
              <a:buNone/>
            </a:pPr>
            <a:r>
              <a:rPr lang="pl-PL" u="sng" dirty="0"/>
              <a:t>Stan faktyczny:</a:t>
            </a:r>
            <a:r>
              <a:rPr lang="pl-PL" dirty="0"/>
              <a:t> Sąd Okręgowy w Bielsku - Białej wyrokiem z dnia 11.10.2011 r. (sygn. akt III K 57/11) uznał K. K. za winnego tego, że w dniu 01.10.2003 r. w B., działając wspólnie i w porozumieniu z P. P., jako wspólnicy (...) Sp. jawna (...) Grupa Handlowa, w celu osiągnięcia korzyści majątkowej, poprzez wprowadzenie J. P. w błąd co do zamiaru zapłaty za pobrany towar w postaci orzeszków pistacjowych, doprowadzili pokrzywdzonego do niekorzystnego rozporządzenia mieniem znacznej wartości na kwotę 233.292,28 zł., tj. występku z art. 286 § 1 KK w zw. z art. 294 § 1 KK i za to na mocy art. 294 § 1 KK i art. 33 § 2 i 3 KK skazał go na karę 1 roku i 6 miesięcy pozbawienia wolności, której wykonanie warunkowo zawiesił na okres 5 lat tytułem próby oraz karę grzywny w wysokości 100 stawek dziennych ustalając wysokość jednej stawki dziennej na kwotę 50 zł. Ponadto na mocy art. 46 § 1 KK nałożył na oskarżonego obowiązek naprawienia szkody wyrządzonej przestępstwem, poprzez zapłatę na rzecz pokrzywdzonego J. P. kwoty 105.095,78 zł., którą to kwotę winien uiścić na rzecz pokrzywdzonego solidarnie z P. P., skazanym prawomocnie wyrokiem Sądu Okręgowego w Bielsku - Białej z dnia 17.11.2010 r., sygn. akt III K 25/10.</a:t>
            </a:r>
          </a:p>
        </p:txBody>
      </p:sp>
    </p:spTree>
    <p:extLst>
      <p:ext uri="{BB962C8B-B14F-4D97-AF65-F5344CB8AC3E}">
        <p14:creationId xmlns:p14="http://schemas.microsoft.com/office/powerpoint/2010/main" val="154933438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7D6922-68B6-114C-86ED-9EEE3DD89A9E}"/>
              </a:ext>
            </a:extLst>
          </p:cNvPr>
          <p:cNvSpPr>
            <a:spLocks noGrp="1"/>
          </p:cNvSpPr>
          <p:nvPr>
            <p:ph type="title"/>
          </p:nvPr>
        </p:nvSpPr>
        <p:spPr/>
        <p:txBody>
          <a:bodyPr>
            <a:normAutofit/>
          </a:bodyPr>
          <a:lstStyle/>
          <a:p>
            <a:r>
              <a:rPr lang="pl-PL" sz="2000" dirty="0"/>
              <a:t>Wyrok Sądu Apelacyjnego w Katowicach</a:t>
            </a:r>
            <a:br>
              <a:rPr lang="pl-PL" sz="2000" dirty="0"/>
            </a:br>
            <a:r>
              <a:rPr lang="pl-PL" sz="2000" dirty="0"/>
              <a:t>z dnia 8 marca 2012 r.</a:t>
            </a:r>
            <a:br>
              <a:rPr lang="pl-PL" sz="2000" dirty="0"/>
            </a:br>
            <a:r>
              <a:rPr lang="pl-PL" sz="2000" dirty="0"/>
              <a:t>II </a:t>
            </a:r>
            <a:r>
              <a:rPr lang="pl-PL" sz="2000" dirty="0" err="1"/>
              <a:t>AKa</a:t>
            </a:r>
            <a:r>
              <a:rPr lang="pl-PL" sz="2000" dirty="0"/>
              <a:t> 34/12</a:t>
            </a:r>
          </a:p>
        </p:txBody>
      </p:sp>
      <p:sp>
        <p:nvSpPr>
          <p:cNvPr id="3" name="Content Placeholder 2">
            <a:extLst>
              <a:ext uri="{FF2B5EF4-FFF2-40B4-BE49-F238E27FC236}">
                <a16:creationId xmlns:a16="http://schemas.microsoft.com/office/drawing/2014/main" id="{60981DCE-16A9-6D4B-AD47-424E509FF529}"/>
              </a:ext>
            </a:extLst>
          </p:cNvPr>
          <p:cNvSpPr>
            <a:spLocks noGrp="1"/>
          </p:cNvSpPr>
          <p:nvPr>
            <p:ph idx="1"/>
          </p:nvPr>
        </p:nvSpPr>
        <p:spPr/>
        <p:txBody>
          <a:bodyPr>
            <a:normAutofit lnSpcReduction="10000"/>
          </a:bodyPr>
          <a:lstStyle/>
          <a:p>
            <a:pPr marL="0" indent="0" algn="just">
              <a:buNone/>
            </a:pPr>
            <a:r>
              <a:rPr lang="pl-PL" dirty="0"/>
              <a:t>Apelację wniósł obrońca, wskazując m. in. zarzut zarzut naruszenie prawa procesowego tj. art. 415 KPK poprzez orzeczenie obowiązku naprawienia szkody mimo prawomocnego rozstrzygnięcia co do roszczenia objętego niniejszym postępowaniem.</a:t>
            </a:r>
          </a:p>
          <a:p>
            <a:pPr marL="0" indent="0" algn="just">
              <a:buNone/>
            </a:pPr>
            <a:r>
              <a:rPr lang="pl-PL" dirty="0"/>
              <a:t>W toku postępowania ustalono, że w związku z przedmiotową sprawą toczyło się wcześniej postępowanie cywilne, w którym J. P. dochodził zapłaty za dostarczony towar pozywając m.in. K. K. Zakończyło się ono prawomocnym wyrokiem Sądu Apelacyjnego w Katowicach z dnia 18.09.2008 r. sygn. I </a:t>
            </a:r>
            <a:r>
              <a:rPr lang="pl-PL" dirty="0" err="1"/>
              <a:t>ACa</a:t>
            </a:r>
            <a:r>
              <a:rPr lang="pl-PL" dirty="0"/>
              <a:t> 439/08, w którym powództwo oddalono z uwagi na podniesiony zarzut przedawnienia.</a:t>
            </a:r>
          </a:p>
          <a:p>
            <a:pPr marL="0" indent="0" algn="ctr">
              <a:buNone/>
            </a:pPr>
            <a:r>
              <a:rPr lang="pl-PL" b="1" dirty="0"/>
              <a:t>Czy w tym przypadku będzie miała zastosowanie klauzula </a:t>
            </a:r>
            <a:r>
              <a:rPr lang="pl-PL" b="1" dirty="0" err="1"/>
              <a:t>antykumulacyjna</a:t>
            </a:r>
            <a:r>
              <a:rPr lang="pl-PL" b="1" dirty="0"/>
              <a:t>? </a:t>
            </a:r>
          </a:p>
        </p:txBody>
      </p:sp>
    </p:spTree>
    <p:extLst>
      <p:ext uri="{BB962C8B-B14F-4D97-AF65-F5344CB8AC3E}">
        <p14:creationId xmlns:p14="http://schemas.microsoft.com/office/powerpoint/2010/main" val="928861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E814B4-AE0A-F24D-9B3A-BF44263C9389}"/>
              </a:ext>
            </a:extLst>
          </p:cNvPr>
          <p:cNvSpPr>
            <a:spLocks noGrp="1"/>
          </p:cNvSpPr>
          <p:nvPr>
            <p:ph type="title"/>
          </p:nvPr>
        </p:nvSpPr>
        <p:spPr/>
        <p:txBody>
          <a:bodyPr>
            <a:normAutofit/>
          </a:bodyPr>
          <a:lstStyle/>
          <a:p>
            <a:r>
              <a:rPr lang="pl-PL" sz="2000" dirty="0"/>
              <a:t>Wyrok Sądu Apelacyjnego w Katowicach</a:t>
            </a:r>
            <a:br>
              <a:rPr lang="pl-PL" sz="2000" dirty="0"/>
            </a:br>
            <a:r>
              <a:rPr lang="pl-PL" sz="2000" dirty="0"/>
              <a:t>z dnia 8 marca 2012 r.</a:t>
            </a:r>
            <a:br>
              <a:rPr lang="pl-PL" sz="2000" dirty="0"/>
            </a:br>
            <a:r>
              <a:rPr lang="pl-PL" sz="2000" dirty="0"/>
              <a:t>II </a:t>
            </a:r>
            <a:r>
              <a:rPr lang="pl-PL" sz="2000" dirty="0" err="1"/>
              <a:t>AKa</a:t>
            </a:r>
            <a:r>
              <a:rPr lang="pl-PL" sz="2000" dirty="0"/>
              <a:t> 34/12</a:t>
            </a:r>
          </a:p>
        </p:txBody>
      </p:sp>
      <p:sp>
        <p:nvSpPr>
          <p:cNvPr id="3" name="Content Placeholder 2">
            <a:extLst>
              <a:ext uri="{FF2B5EF4-FFF2-40B4-BE49-F238E27FC236}">
                <a16:creationId xmlns:a16="http://schemas.microsoft.com/office/drawing/2014/main" id="{1F9E0DC1-EF22-184A-9129-B1E76EE5C593}"/>
              </a:ext>
            </a:extLst>
          </p:cNvPr>
          <p:cNvSpPr>
            <a:spLocks noGrp="1"/>
          </p:cNvSpPr>
          <p:nvPr>
            <p:ph idx="1"/>
          </p:nvPr>
        </p:nvSpPr>
        <p:spPr/>
        <p:txBody>
          <a:bodyPr>
            <a:normAutofit fontScale="92500" lnSpcReduction="20000"/>
          </a:bodyPr>
          <a:lstStyle/>
          <a:p>
            <a:pPr algn="just"/>
            <a:r>
              <a:rPr lang="pl-PL" dirty="0"/>
              <a:t>Zdaniem sądu odwoławczego zaistniała sytuacja nie stanowiła przeszkody w orzekaniu o roszczeniach cywilnych w postępowaniu karnym. W szczególności nie została spełniona przesłanka w postaci res </a:t>
            </a:r>
            <a:r>
              <a:rPr lang="pl-PL" dirty="0" err="1"/>
              <a:t>iudiacate</a:t>
            </a:r>
            <a:r>
              <a:rPr lang="pl-PL" dirty="0"/>
              <a:t>, o której mowa w art. 415 § 5 KPK in fine. Powaga rzeczy osądzonej w takim przypadku nie wiąże się z każdym wcześniejszym rozstrzygnięciem dotyczącym dochodzonego roszczenia, ale wyłącznie z takim, w które uwzględnia się żądanie pokrzywdzonego. </a:t>
            </a:r>
          </a:p>
          <a:p>
            <a:pPr algn="just"/>
            <a:r>
              <a:rPr lang="pl-PL" dirty="0"/>
              <a:t>Wykładnia przepisu z art. 415 § 5 KPK powinna mieć charakter zawężający, tak aby sąd karny miał maksymalną swobodę w realizowaniu wszystkich celów procesu wśród których jest </a:t>
            </a:r>
            <a:r>
              <a:rPr lang="pl-PL" b="1" dirty="0"/>
              <a:t>obowiązek zapewnienia pełnej ochrony prawnej pokrzywdzonemu </a:t>
            </a:r>
            <a:r>
              <a:rPr lang="pl-PL" dirty="0"/>
              <a:t>(art. 2 § 1 pkt 3 KPK) polegający m.in. na kompensowaniu poniesionych przez niego szkód. Z tych też wszystkich powodów wcześniejsze orzeczenie sądu cywilnego oddalające powództwo pokrzywdzonego nie stało na przeszkodzie w orzekaniu wobec oskarżonego środka karnego z art. 46 § 1 KK. II.</a:t>
            </a:r>
          </a:p>
        </p:txBody>
      </p:sp>
    </p:spTree>
    <p:extLst>
      <p:ext uri="{BB962C8B-B14F-4D97-AF65-F5344CB8AC3E}">
        <p14:creationId xmlns:p14="http://schemas.microsoft.com/office/powerpoint/2010/main" val="29602841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EDB6ED-0EF9-804E-A05D-4F83F33E1E8D}"/>
              </a:ext>
            </a:extLst>
          </p:cNvPr>
          <p:cNvSpPr>
            <a:spLocks noGrp="1"/>
          </p:cNvSpPr>
          <p:nvPr>
            <p:ph type="title"/>
          </p:nvPr>
        </p:nvSpPr>
        <p:spPr/>
        <p:txBody>
          <a:bodyPr/>
          <a:lstStyle/>
          <a:p>
            <a:r>
              <a:rPr lang="pl-PL" dirty="0"/>
              <a:t>Ogólne warunki pism procesowych w </a:t>
            </a:r>
            <a:r>
              <a:rPr lang="pl-PL" dirty="0" err="1"/>
              <a:t>kpc</a:t>
            </a:r>
            <a:endParaRPr lang="pl-PL" dirty="0"/>
          </a:p>
        </p:txBody>
      </p:sp>
      <p:sp>
        <p:nvSpPr>
          <p:cNvPr id="3" name="Content Placeholder 2">
            <a:extLst>
              <a:ext uri="{FF2B5EF4-FFF2-40B4-BE49-F238E27FC236}">
                <a16:creationId xmlns:a16="http://schemas.microsoft.com/office/drawing/2014/main" id="{BECC7068-81B1-6D4E-92A1-E71D41E6E3FF}"/>
              </a:ext>
            </a:extLst>
          </p:cNvPr>
          <p:cNvSpPr>
            <a:spLocks noGrp="1"/>
          </p:cNvSpPr>
          <p:nvPr>
            <p:ph idx="1"/>
          </p:nvPr>
        </p:nvSpPr>
        <p:spPr/>
        <p:txBody>
          <a:bodyPr>
            <a:normAutofit fontScale="77500" lnSpcReduction="20000"/>
          </a:bodyPr>
          <a:lstStyle/>
          <a:p>
            <a:pPr marL="0" indent="0">
              <a:buNone/>
            </a:pPr>
            <a:r>
              <a:rPr lang="pl-PL" dirty="0"/>
              <a:t>art. 126 </a:t>
            </a:r>
            <a:r>
              <a:rPr lang="pl-PL" dirty="0" err="1"/>
              <a:t>kpc</a:t>
            </a:r>
            <a:r>
              <a:rPr lang="pl-PL" dirty="0"/>
              <a:t> </a:t>
            </a:r>
          </a:p>
          <a:p>
            <a:pPr marL="0" indent="0">
              <a:buNone/>
            </a:pPr>
            <a:r>
              <a:rPr lang="pl-PL" b="1" dirty="0"/>
              <a:t>§  1.  </a:t>
            </a:r>
            <a:r>
              <a:rPr lang="pl-PL" dirty="0"/>
              <a:t>Każde pismo procesowe powinno zawierać:</a:t>
            </a:r>
          </a:p>
          <a:p>
            <a:pPr marL="0" indent="0">
              <a:buNone/>
            </a:pPr>
            <a:r>
              <a:rPr lang="pl-PL" dirty="0"/>
              <a:t>1) oznaczenie sądu, do którego jest skierowane;</a:t>
            </a:r>
          </a:p>
          <a:p>
            <a:pPr marL="0" indent="0">
              <a:buNone/>
            </a:pPr>
            <a:r>
              <a:rPr lang="pl-PL" dirty="0"/>
              <a:t>2) imiona i nazwiska lub nazwy stron, ich przedstawicieli ustawowych i pełnomocników;</a:t>
            </a:r>
          </a:p>
          <a:p>
            <a:pPr marL="0" indent="0">
              <a:buNone/>
            </a:pPr>
            <a:r>
              <a:rPr lang="pl-PL" dirty="0"/>
              <a:t>3) oznaczenie rodzaju pisma;</a:t>
            </a:r>
          </a:p>
          <a:p>
            <a:pPr marL="0" indent="0">
              <a:buNone/>
            </a:pPr>
            <a:r>
              <a:rPr lang="pl-PL" dirty="0"/>
              <a:t>4) osnowę wniosku lub oświadczenia;</a:t>
            </a:r>
          </a:p>
          <a:p>
            <a:pPr marL="0" indent="0">
              <a:buNone/>
            </a:pPr>
            <a:r>
              <a:rPr lang="pl-PL" dirty="0"/>
              <a:t>5) w przypadku gdy jest to konieczne do rozstrzygnięcia co do wniosku lub oświadczenia - wskazanie faktów, na których strona opiera swój wniosek lub oświadczenie, oraz wskazanie dowodu na wykazanie każdego z tych faktów;</a:t>
            </a:r>
          </a:p>
          <a:p>
            <a:pPr marL="0" indent="0">
              <a:buNone/>
            </a:pPr>
            <a:r>
              <a:rPr lang="pl-PL" dirty="0"/>
              <a:t>6) podpis strony albo jej przedstawiciela ustawowego lub pełnomocnika;</a:t>
            </a:r>
          </a:p>
          <a:p>
            <a:pPr marL="0" indent="0">
              <a:buNone/>
            </a:pPr>
            <a:r>
              <a:rPr lang="pl-PL" dirty="0"/>
              <a:t>7) wymienienie załączników.</a:t>
            </a:r>
          </a:p>
          <a:p>
            <a:pPr marL="0" indent="0">
              <a:buNone/>
            </a:pPr>
            <a:endParaRPr lang="pl-PL" dirty="0"/>
          </a:p>
        </p:txBody>
      </p:sp>
    </p:spTree>
    <p:extLst>
      <p:ext uri="{BB962C8B-B14F-4D97-AF65-F5344CB8AC3E}">
        <p14:creationId xmlns:p14="http://schemas.microsoft.com/office/powerpoint/2010/main" val="138746823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0D36A0-2212-CF46-B614-4C823843652D}"/>
              </a:ext>
            </a:extLst>
          </p:cNvPr>
          <p:cNvSpPr>
            <a:spLocks noGrp="1"/>
          </p:cNvSpPr>
          <p:nvPr>
            <p:ph type="title"/>
          </p:nvPr>
        </p:nvSpPr>
        <p:spPr/>
        <p:txBody>
          <a:bodyPr/>
          <a:lstStyle/>
          <a:p>
            <a:r>
              <a:rPr lang="pl-PL" dirty="0"/>
              <a:t>Odpowiedzialność członków zarządów spółek kapitałowych </a:t>
            </a:r>
          </a:p>
        </p:txBody>
      </p:sp>
      <p:sp>
        <p:nvSpPr>
          <p:cNvPr id="3" name="Content Placeholder 2">
            <a:extLst>
              <a:ext uri="{FF2B5EF4-FFF2-40B4-BE49-F238E27FC236}">
                <a16:creationId xmlns:a16="http://schemas.microsoft.com/office/drawing/2014/main" id="{9BA8053C-8B61-9746-BAEA-D3DEDACC0A40}"/>
              </a:ext>
            </a:extLst>
          </p:cNvPr>
          <p:cNvSpPr>
            <a:spLocks noGrp="1"/>
          </p:cNvSpPr>
          <p:nvPr>
            <p:ph idx="1"/>
          </p:nvPr>
        </p:nvSpPr>
        <p:spPr/>
        <p:txBody>
          <a:bodyPr/>
          <a:lstStyle/>
          <a:p>
            <a:pPr algn="just"/>
            <a:r>
              <a:rPr lang="pl-PL" dirty="0"/>
              <a:t>Problem tożsamości podmiotowej roszczenia – sytuacja, gdy członkowie zarządu spółki są oskarżeni o popełnienie przestępstwa związanego działalnością spółki i w związku z pełnieniem przez nich tej funkcji, którego skutkiem było wyrządzenie szkody osobom trzecim, zaś obok postępowania karnego prowadzonego wobec członków zarządu toczy się postępowanie cywilne albo wydano już w tym postępowaniu orzeczenie zasądzające roszczenie od spółki na rzecz osób pokrzywdzonych przestępstwem</a:t>
            </a:r>
          </a:p>
          <a:p>
            <a:pPr algn="just"/>
            <a:r>
              <a:rPr lang="pl-PL" dirty="0"/>
              <a:t>Art. 299 § 1 </a:t>
            </a:r>
            <a:r>
              <a:rPr lang="pl-PL" dirty="0" err="1"/>
              <a:t>ksh</a:t>
            </a:r>
            <a:r>
              <a:rPr lang="pl-PL" dirty="0"/>
              <a:t> - Jeżeli egzekucja przeciwko spółce okaże się bezskuteczna, członkowie zarządu odpowiadają solidarnie za jej zobowiązania</a:t>
            </a:r>
          </a:p>
        </p:txBody>
      </p:sp>
    </p:spTree>
    <p:extLst>
      <p:ext uri="{BB962C8B-B14F-4D97-AF65-F5344CB8AC3E}">
        <p14:creationId xmlns:p14="http://schemas.microsoft.com/office/powerpoint/2010/main" val="9854956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EFE7A5-0D03-B84F-AB38-DC3BA91B6F9B}"/>
              </a:ext>
            </a:extLst>
          </p:cNvPr>
          <p:cNvSpPr>
            <a:spLocks noGrp="1"/>
          </p:cNvSpPr>
          <p:nvPr>
            <p:ph type="title"/>
          </p:nvPr>
        </p:nvSpPr>
        <p:spPr/>
        <p:txBody>
          <a:bodyPr/>
          <a:lstStyle/>
          <a:p>
            <a:r>
              <a:rPr lang="pl-PL" dirty="0"/>
              <a:t>Odpowiedzialność członków zarządów spółek kapitałowych </a:t>
            </a:r>
          </a:p>
        </p:txBody>
      </p:sp>
      <p:sp>
        <p:nvSpPr>
          <p:cNvPr id="3" name="Content Placeholder 2">
            <a:extLst>
              <a:ext uri="{FF2B5EF4-FFF2-40B4-BE49-F238E27FC236}">
                <a16:creationId xmlns:a16="http://schemas.microsoft.com/office/drawing/2014/main" id="{DBD63C76-BB3B-FB4F-B766-B8FB7BD34C13}"/>
              </a:ext>
            </a:extLst>
          </p:cNvPr>
          <p:cNvSpPr>
            <a:spLocks noGrp="1"/>
          </p:cNvSpPr>
          <p:nvPr>
            <p:ph idx="1"/>
          </p:nvPr>
        </p:nvSpPr>
        <p:spPr/>
        <p:txBody>
          <a:bodyPr>
            <a:noAutofit/>
          </a:bodyPr>
          <a:lstStyle/>
          <a:p>
            <a:pPr marL="0" indent="0" algn="just">
              <a:buNone/>
            </a:pPr>
            <a:r>
              <a:rPr lang="pl-PL" sz="1400" dirty="0"/>
              <a:t>Sąd Rejonowy w O., wyrokiem z dnia 22 października 2015 r., uznał oskarżonego A. T. za winnego tego, że będąc jedynym wspólnikiem Przedsiębiorstwa Wielobranżowego „T.” Sp. z o.o. z/s w R. i Prezesem Zarządu tej Spółki, wobec grożącej mu niewypłacalności, nie mogąc zaspokoić wszystkich wierzycieli, działając w celu udaremnienia wykonania nakazu zapłaty z dnia 8 marca 2011 r., sygn. akt V </a:t>
            </a:r>
            <a:r>
              <a:rPr lang="pl-PL" sz="1400" dirty="0" err="1"/>
              <a:t>GNc</a:t>
            </a:r>
            <a:r>
              <a:rPr lang="pl-PL" sz="1400" dirty="0"/>
              <a:t> (...), wydanego przez Sąd Rejonowy w S., zbył w całości na rzecz jednego z wierzycieli - G. T., składniki swego zagrożonego zajęciem majątku w postaci wartości nakładów poniesionych na inwestycje rozpoczęte i niezakończone - budynek usługowy z częścią administracyjną i budynek gospodarczy, o łącznej wartości 524.041,77 zł oraz ruchomości - zestawy komputerowe, kserokopiarkę, laptop, aparaty fotograficzne i inne przedmioty wyposażenia biurowego o łącznej wartości 25.469,74 zł, działając w ten sposób na szkodę R. T., a więc uznał go winnym przestępstwa z art. 300 § 2 KK w zw. z art. 300 § 1 KK w zw. z art. 302 § 1 KK w zw. z art. 11 § 2 KK. Za ten czyn skazał go na mocy art. 300 § 2 KK w zw. z art. 11 § 3 KK na karę 10 miesięcy pozbawienia wolności, której wykonanie na podstawie art. 69 § 1 i 2 KK i art. 70 § 1 pkt 1 KK w zw. z art. 4 § 1 KK, warunkowo zawiesił na okres 2 lat.</a:t>
            </a:r>
          </a:p>
          <a:p>
            <a:pPr marL="0" indent="0" algn="just">
              <a:buNone/>
            </a:pPr>
            <a:r>
              <a:rPr lang="pl-PL" sz="1400" dirty="0"/>
              <a:t>Na podstawie art. 46 § 1 KK w zw. z art. 4 § 1 KK Sąd orzekł wobec oskarżonego obowiązek naprawienia wyrządzonej przestępstwem szkody poprzez zapłatę na rzecz pokrzywdzonego R. T. prowadzącego działalność gospodarczą pod firmą Przedsiębiorstwo Usługowo - Budowlane „D.” w S. kwoty 37.205,46 złotych. </a:t>
            </a:r>
          </a:p>
        </p:txBody>
      </p:sp>
    </p:spTree>
    <p:extLst>
      <p:ext uri="{BB962C8B-B14F-4D97-AF65-F5344CB8AC3E}">
        <p14:creationId xmlns:p14="http://schemas.microsoft.com/office/powerpoint/2010/main" val="289133791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E83947-654E-D84A-9449-F37FA8079041}"/>
              </a:ext>
            </a:extLst>
          </p:cNvPr>
          <p:cNvSpPr>
            <a:spLocks noGrp="1"/>
          </p:cNvSpPr>
          <p:nvPr>
            <p:ph type="title"/>
          </p:nvPr>
        </p:nvSpPr>
        <p:spPr/>
        <p:txBody>
          <a:bodyPr/>
          <a:lstStyle/>
          <a:p>
            <a:r>
              <a:rPr lang="pl-PL" dirty="0"/>
              <a:t>Odpowiedzialność członków zarządów spółek kapitałowych </a:t>
            </a:r>
          </a:p>
        </p:txBody>
      </p:sp>
      <p:sp>
        <p:nvSpPr>
          <p:cNvPr id="3" name="Content Placeholder 2">
            <a:extLst>
              <a:ext uri="{FF2B5EF4-FFF2-40B4-BE49-F238E27FC236}">
                <a16:creationId xmlns:a16="http://schemas.microsoft.com/office/drawing/2014/main" id="{6A9D3FC7-108B-E549-94ED-502B98FA11D3}"/>
              </a:ext>
            </a:extLst>
          </p:cNvPr>
          <p:cNvSpPr>
            <a:spLocks noGrp="1"/>
          </p:cNvSpPr>
          <p:nvPr>
            <p:ph idx="1"/>
          </p:nvPr>
        </p:nvSpPr>
        <p:spPr/>
        <p:txBody>
          <a:bodyPr>
            <a:normAutofit lnSpcReduction="10000"/>
          </a:bodyPr>
          <a:lstStyle/>
          <a:p>
            <a:pPr algn="just"/>
            <a:r>
              <a:rPr lang="pl-PL" dirty="0"/>
              <a:t>apelację wniósł obrońca oskarżonego, zaskarżając go w części dotyczącej zobowiązania A. T. do naprawienia szkody. Apelacja obrońcy oskarżonego zawierała zarzut naruszenia przepisów postępowania, a mianowicie art. 415 § 5 KPK, polegającego na orzeczeniu wobec oskarżonego obowiązku naprawienia szkody wyrządzonej przestępstwem w sytuacji, gdy o roszczeniu wynikającym z popełnienia tegoż przestępstwa wcześniej już prawomocnie orzeczono w postępowaniu cywilnym.</a:t>
            </a:r>
          </a:p>
          <a:p>
            <a:pPr algn="just"/>
            <a:r>
              <a:rPr lang="pl-PL" dirty="0"/>
              <a:t>Sąd odwoławczy, w ślad za Sądem pierwszej instancji uznał, że podstawą roszczeń pokrzywdzonego w niniejszej sprawie jest wprawdzie tożsame zdarzenie faktyczne, ale o roszczeniu tym orzeczono wobec różnych podmiotów.</a:t>
            </a:r>
          </a:p>
        </p:txBody>
      </p:sp>
    </p:spTree>
    <p:extLst>
      <p:ext uri="{BB962C8B-B14F-4D97-AF65-F5344CB8AC3E}">
        <p14:creationId xmlns:p14="http://schemas.microsoft.com/office/powerpoint/2010/main" val="386668998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E83947-654E-D84A-9449-F37FA8079041}"/>
              </a:ext>
            </a:extLst>
          </p:cNvPr>
          <p:cNvSpPr>
            <a:spLocks noGrp="1"/>
          </p:cNvSpPr>
          <p:nvPr>
            <p:ph type="title"/>
          </p:nvPr>
        </p:nvSpPr>
        <p:spPr/>
        <p:txBody>
          <a:bodyPr/>
          <a:lstStyle/>
          <a:p>
            <a:r>
              <a:rPr lang="pl-PL" dirty="0"/>
              <a:t>Odpowiedzialność członków zarządów spółek kapitałowych </a:t>
            </a:r>
          </a:p>
        </p:txBody>
      </p:sp>
      <p:sp>
        <p:nvSpPr>
          <p:cNvPr id="3" name="Content Placeholder 2">
            <a:extLst>
              <a:ext uri="{FF2B5EF4-FFF2-40B4-BE49-F238E27FC236}">
                <a16:creationId xmlns:a16="http://schemas.microsoft.com/office/drawing/2014/main" id="{6A9D3FC7-108B-E549-94ED-502B98FA11D3}"/>
              </a:ext>
            </a:extLst>
          </p:cNvPr>
          <p:cNvSpPr>
            <a:spLocks noGrp="1"/>
          </p:cNvSpPr>
          <p:nvPr>
            <p:ph idx="1"/>
          </p:nvPr>
        </p:nvSpPr>
        <p:spPr/>
        <p:txBody>
          <a:bodyPr/>
          <a:lstStyle/>
          <a:p>
            <a:pPr algn="just"/>
            <a:r>
              <a:rPr lang="pl-PL" dirty="0"/>
              <a:t>Kasację od wyroku SO wniósł RPO - błędny pogląd prawny, polegającego na uznaniu, że uprzednie orzeczenie sądu cywilnego o zasądzeniu roszczenia od Przedsiębiorstwa Wielobranżowego „T.” Sp. z o.o., w której oskarżony pełnił funkcję Prezesa Zarządu, nie stoi na przeszkodzie orzeczeniu na podstawie art. 46 § 1 KK obowiązku naprawienia przez oskarżonego tej samej szkody.</a:t>
            </a:r>
          </a:p>
        </p:txBody>
      </p:sp>
    </p:spTree>
    <p:extLst>
      <p:ext uri="{BB962C8B-B14F-4D97-AF65-F5344CB8AC3E}">
        <p14:creationId xmlns:p14="http://schemas.microsoft.com/office/powerpoint/2010/main" val="101074736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E83947-654E-D84A-9449-F37FA8079041}"/>
              </a:ext>
            </a:extLst>
          </p:cNvPr>
          <p:cNvSpPr>
            <a:spLocks noGrp="1"/>
          </p:cNvSpPr>
          <p:nvPr>
            <p:ph type="title"/>
          </p:nvPr>
        </p:nvSpPr>
        <p:spPr/>
        <p:txBody>
          <a:bodyPr/>
          <a:lstStyle/>
          <a:p>
            <a:r>
              <a:rPr lang="pl-PL" dirty="0"/>
              <a:t>Odpowiedzialność członków zarządów spółek kapitałowych </a:t>
            </a:r>
          </a:p>
        </p:txBody>
      </p:sp>
      <p:sp>
        <p:nvSpPr>
          <p:cNvPr id="3" name="Content Placeholder 2">
            <a:extLst>
              <a:ext uri="{FF2B5EF4-FFF2-40B4-BE49-F238E27FC236}">
                <a16:creationId xmlns:a16="http://schemas.microsoft.com/office/drawing/2014/main" id="{6A9D3FC7-108B-E549-94ED-502B98FA11D3}"/>
              </a:ext>
            </a:extLst>
          </p:cNvPr>
          <p:cNvSpPr>
            <a:spLocks noGrp="1"/>
          </p:cNvSpPr>
          <p:nvPr>
            <p:ph idx="1"/>
          </p:nvPr>
        </p:nvSpPr>
        <p:spPr/>
        <p:txBody>
          <a:bodyPr/>
          <a:lstStyle/>
          <a:p>
            <a:pPr marL="0" indent="0" algn="just">
              <a:buNone/>
            </a:pPr>
            <a:r>
              <a:rPr lang="pl-PL" dirty="0"/>
              <a:t>SN – kasacja oczywiście zasadna. </a:t>
            </a:r>
          </a:p>
          <a:p>
            <a:pPr marL="0" indent="0" algn="just">
              <a:buNone/>
            </a:pPr>
            <a:r>
              <a:rPr lang="pl-PL" dirty="0"/>
              <a:t>Wykładnia funkcjonalna art. 415 § 5 </a:t>
            </a:r>
            <a:r>
              <a:rPr lang="pl-PL" dirty="0" err="1"/>
              <a:t>zd</a:t>
            </a:r>
            <a:r>
              <a:rPr lang="pl-PL" dirty="0"/>
              <a:t>. 2 KPK (obecnie art. 415 § 1 </a:t>
            </a:r>
            <a:r>
              <a:rPr lang="pl-PL" dirty="0" err="1"/>
              <a:t>zd</a:t>
            </a:r>
            <a:r>
              <a:rPr lang="pl-PL" dirty="0"/>
              <a:t>. 2 KPK) wskazuje, że ratio legis tego przepisu sprowadza się do zapobieżenia funkcjonowaniu w obrocie prawnym tytułów egzekucyjnych wynikających z dochodzenia tego samego roszczenia w postępowaniu karnym i innym postępowaniu przewidzianym przez ustawę. W tym kontekście nie jest zatem celowe nakładanie obowiązku naprawienia szkody na podstawie art. 46 § 1 KK wobec możliwości wyegzekwowania zasądzonego roszczenia z majątku oskarżonego w oparciu o podstawę z art. 299 § 1 KSH.</a:t>
            </a:r>
          </a:p>
        </p:txBody>
      </p:sp>
    </p:spTree>
    <p:extLst>
      <p:ext uri="{BB962C8B-B14F-4D97-AF65-F5344CB8AC3E}">
        <p14:creationId xmlns:p14="http://schemas.microsoft.com/office/powerpoint/2010/main" val="306574967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E83947-654E-D84A-9449-F37FA8079041}"/>
              </a:ext>
            </a:extLst>
          </p:cNvPr>
          <p:cNvSpPr>
            <a:spLocks noGrp="1"/>
          </p:cNvSpPr>
          <p:nvPr>
            <p:ph type="title"/>
          </p:nvPr>
        </p:nvSpPr>
        <p:spPr/>
        <p:txBody>
          <a:bodyPr/>
          <a:lstStyle/>
          <a:p>
            <a:r>
              <a:rPr lang="pl-PL" dirty="0"/>
              <a:t>Odpowiedzialność wspólników spółki jawnej </a:t>
            </a:r>
          </a:p>
        </p:txBody>
      </p:sp>
      <p:sp>
        <p:nvSpPr>
          <p:cNvPr id="3" name="Content Placeholder 2">
            <a:extLst>
              <a:ext uri="{FF2B5EF4-FFF2-40B4-BE49-F238E27FC236}">
                <a16:creationId xmlns:a16="http://schemas.microsoft.com/office/drawing/2014/main" id="{6A9D3FC7-108B-E549-94ED-502B98FA11D3}"/>
              </a:ext>
            </a:extLst>
          </p:cNvPr>
          <p:cNvSpPr>
            <a:spLocks noGrp="1"/>
          </p:cNvSpPr>
          <p:nvPr>
            <p:ph idx="1"/>
          </p:nvPr>
        </p:nvSpPr>
        <p:spPr/>
        <p:txBody>
          <a:bodyPr/>
          <a:lstStyle/>
          <a:p>
            <a:pPr algn="just"/>
            <a:r>
              <a:rPr lang="pl-PL" dirty="0"/>
              <a:t>art. 22 § 2 </a:t>
            </a:r>
            <a:r>
              <a:rPr lang="pl-PL" dirty="0" err="1"/>
              <a:t>k.s.h</a:t>
            </a:r>
            <a:r>
              <a:rPr lang="pl-PL" dirty="0"/>
              <a:t>. - każdy wspólnik odpowiada za zobowiązania spółki bez ograniczenia całym swoim majątkiem solidarnie z pozostałymi wspólnikami oraz ze spółką</a:t>
            </a:r>
          </a:p>
          <a:p>
            <a:pPr algn="just"/>
            <a:r>
              <a:rPr lang="pl-PL" dirty="0"/>
              <a:t>Odpowiedzialność wspólników spółki jawnej za jej długi prowadzi do wniosku, że tożsamość podmiotowa roszczenia w rozumieniu art. 415 § 1 występuje także wtedy, gdy sąd w postępowaniu cywilnym zasądził roszczenie wynikające z popełnienia przestępstwa od spółki jawnej, której wspólnikiem był oskarżony</a:t>
            </a:r>
          </a:p>
        </p:txBody>
      </p:sp>
    </p:spTree>
    <p:extLst>
      <p:ext uri="{BB962C8B-B14F-4D97-AF65-F5344CB8AC3E}">
        <p14:creationId xmlns:p14="http://schemas.microsoft.com/office/powerpoint/2010/main" val="94478822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7BC934-F00A-494B-BCE3-F46726768B12}"/>
              </a:ext>
            </a:extLst>
          </p:cNvPr>
          <p:cNvSpPr>
            <a:spLocks noGrp="1"/>
          </p:cNvSpPr>
          <p:nvPr>
            <p:ph type="ctrTitle"/>
          </p:nvPr>
        </p:nvSpPr>
        <p:spPr/>
        <p:txBody>
          <a:bodyPr/>
          <a:lstStyle/>
          <a:p>
            <a:r>
              <a:rPr lang="pl-PL" dirty="0"/>
              <a:t>Postępowanie wykonawcze</a:t>
            </a:r>
          </a:p>
        </p:txBody>
      </p:sp>
      <p:sp>
        <p:nvSpPr>
          <p:cNvPr id="3" name="Subtitle 2">
            <a:extLst>
              <a:ext uri="{FF2B5EF4-FFF2-40B4-BE49-F238E27FC236}">
                <a16:creationId xmlns:a16="http://schemas.microsoft.com/office/drawing/2014/main" id="{34338E0E-8EA1-A544-9234-0CDC2A756A29}"/>
              </a:ext>
            </a:extLst>
          </p:cNvPr>
          <p:cNvSpPr>
            <a:spLocks noGrp="1"/>
          </p:cNvSpPr>
          <p:nvPr>
            <p:ph type="subTitle" idx="1"/>
          </p:nvPr>
        </p:nvSpPr>
        <p:spPr/>
        <p:txBody>
          <a:bodyPr/>
          <a:lstStyle/>
          <a:p>
            <a:r>
              <a:rPr lang="pl-PL" dirty="0"/>
              <a:t>mgr Aleksandra Skotnicka</a:t>
            </a:r>
          </a:p>
        </p:txBody>
      </p:sp>
    </p:spTree>
    <p:extLst>
      <p:ext uri="{BB962C8B-B14F-4D97-AF65-F5344CB8AC3E}">
        <p14:creationId xmlns:p14="http://schemas.microsoft.com/office/powerpoint/2010/main" val="330612445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AEA12F-461F-7C4C-9713-D1C5F7C45307}"/>
              </a:ext>
            </a:extLst>
          </p:cNvPr>
          <p:cNvSpPr>
            <a:spLocks noGrp="1"/>
          </p:cNvSpPr>
          <p:nvPr>
            <p:ph type="title"/>
          </p:nvPr>
        </p:nvSpPr>
        <p:spPr/>
        <p:txBody>
          <a:bodyPr/>
          <a:lstStyle/>
          <a:p>
            <a:r>
              <a:rPr lang="pl-PL" dirty="0"/>
              <a:t>Wykonanie obowiązku naprawienia szkody</a:t>
            </a:r>
          </a:p>
        </p:txBody>
      </p:sp>
      <p:sp>
        <p:nvSpPr>
          <p:cNvPr id="3" name="Content Placeholder 2">
            <a:extLst>
              <a:ext uri="{FF2B5EF4-FFF2-40B4-BE49-F238E27FC236}">
                <a16:creationId xmlns:a16="http://schemas.microsoft.com/office/drawing/2014/main" id="{10FF9AB2-D1D7-5748-9FB5-AB1DEA220130}"/>
              </a:ext>
            </a:extLst>
          </p:cNvPr>
          <p:cNvSpPr>
            <a:spLocks noGrp="1"/>
          </p:cNvSpPr>
          <p:nvPr>
            <p:ph idx="1"/>
          </p:nvPr>
        </p:nvSpPr>
        <p:spPr/>
        <p:txBody>
          <a:bodyPr/>
          <a:lstStyle/>
          <a:p>
            <a:r>
              <a:rPr lang="pl-PL" dirty="0"/>
              <a:t>Doprowadzenie do ewentualnego przymusowego wykonania orzeczonego obowiązku naprawienia szkody należy do wyłącznej i samodzielnej kompetencji pokrzywdzonego. </a:t>
            </a:r>
          </a:p>
          <a:p>
            <a:r>
              <a:rPr lang="pl-PL" dirty="0"/>
              <a:t>Koszty postępowania egzekucyjnego pokrywa pokrzywdzony</a:t>
            </a:r>
          </a:p>
        </p:txBody>
      </p:sp>
    </p:spTree>
    <p:extLst>
      <p:ext uri="{BB962C8B-B14F-4D97-AF65-F5344CB8AC3E}">
        <p14:creationId xmlns:p14="http://schemas.microsoft.com/office/powerpoint/2010/main" val="252760114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569D55-5A73-1E45-A121-4A385524D7E4}"/>
              </a:ext>
            </a:extLst>
          </p:cNvPr>
          <p:cNvSpPr>
            <a:spLocks noGrp="1"/>
          </p:cNvSpPr>
          <p:nvPr>
            <p:ph type="title"/>
          </p:nvPr>
        </p:nvSpPr>
        <p:spPr/>
        <p:txBody>
          <a:bodyPr/>
          <a:lstStyle/>
          <a:p>
            <a:r>
              <a:rPr lang="pl-PL" dirty="0"/>
              <a:t>Wykonanie obowiązku naprawienia szkody</a:t>
            </a:r>
          </a:p>
        </p:txBody>
      </p:sp>
      <p:sp>
        <p:nvSpPr>
          <p:cNvPr id="3" name="Content Placeholder 2">
            <a:extLst>
              <a:ext uri="{FF2B5EF4-FFF2-40B4-BE49-F238E27FC236}">
                <a16:creationId xmlns:a16="http://schemas.microsoft.com/office/drawing/2014/main" id="{9285C84E-AE74-4348-9D9D-BB15055ED6EB}"/>
              </a:ext>
            </a:extLst>
          </p:cNvPr>
          <p:cNvSpPr>
            <a:spLocks noGrp="1"/>
          </p:cNvSpPr>
          <p:nvPr>
            <p:ph idx="1"/>
          </p:nvPr>
        </p:nvSpPr>
        <p:spPr/>
        <p:txBody>
          <a:bodyPr>
            <a:normAutofit fontScale="70000" lnSpcReduction="20000"/>
          </a:bodyPr>
          <a:lstStyle/>
          <a:p>
            <a:pPr marL="0" indent="0">
              <a:buNone/>
            </a:pPr>
            <a:r>
              <a:rPr lang="pl-PL" dirty="0"/>
              <a:t>Etap klauzulowy</a:t>
            </a:r>
          </a:p>
          <a:p>
            <a:r>
              <a:rPr lang="pl-PL" dirty="0"/>
              <a:t>107 </a:t>
            </a:r>
            <a:r>
              <a:rPr lang="pl-PL" dirty="0" err="1"/>
              <a:t>kpk</a:t>
            </a:r>
            <a:r>
              <a:rPr lang="pl-PL" dirty="0"/>
              <a:t> </a:t>
            </a:r>
          </a:p>
          <a:p>
            <a:pPr marL="0" indent="0">
              <a:buNone/>
            </a:pPr>
            <a:r>
              <a:rPr lang="pl-PL" dirty="0"/>
              <a:t>§  1.  Sąd lub referendarz sądowy nadaje na żądanie osoby uprawnionej klauzulę wykonalności orzeczeniu podlegającemu wykonaniu w drodze egzekucji.</a:t>
            </a:r>
          </a:p>
          <a:p>
            <a:pPr marL="0" indent="0">
              <a:buNone/>
            </a:pPr>
            <a:r>
              <a:rPr lang="pl-PL" dirty="0"/>
              <a:t>§  2.  Orzeczenia nakładające obowiązek naprawienia szkody lub zadośćuczynienia za doznaną krzywdę oraz nawiązkę orzeczoną na rzecz pokrzywdzonego uważa się za orzeczenia co do roszczeń majątkowych, jeżeli nadają się do egzekucji w myśl przepisów Kodeksu postępowania cywilnego.</a:t>
            </a:r>
          </a:p>
          <a:p>
            <a:r>
              <a:rPr lang="pl-PL" dirty="0"/>
              <a:t>26 </a:t>
            </a:r>
            <a:r>
              <a:rPr lang="pl-PL" dirty="0" err="1"/>
              <a:t>kkw</a:t>
            </a:r>
            <a:r>
              <a:rPr lang="pl-PL" dirty="0"/>
              <a:t> – 781 § 1 </a:t>
            </a:r>
            <a:r>
              <a:rPr lang="pl-PL" dirty="0" err="1"/>
              <a:t>kpc</a:t>
            </a:r>
            <a:r>
              <a:rPr lang="pl-PL" dirty="0"/>
              <a:t> - Tytułowi egzekucyjnemu pochodzącemu od sądu klauzulę wykonalności nadaje sąd pierwszej instancji, w którym sprawa się toczyła lub toczy. Sąd drugiej instancji nadaje klauzulę wykonalności, dopóki akta sprawy znajdują się w tym sądzie, nie dotyczy to jednak Sądu Najwyższego</a:t>
            </a:r>
          </a:p>
          <a:p>
            <a:r>
              <a:rPr lang="pl-PL" dirty="0"/>
              <a:t>196 </a:t>
            </a:r>
            <a:r>
              <a:rPr lang="pl-PL" dirty="0" err="1"/>
              <a:t>kkw</a:t>
            </a:r>
            <a:r>
              <a:rPr lang="pl-PL" dirty="0"/>
              <a:t> </a:t>
            </a:r>
            <a:r>
              <a:rPr lang="pl-PL" b="1" dirty="0"/>
              <a:t>§  1.  </a:t>
            </a:r>
            <a:r>
              <a:rPr lang="pl-PL" dirty="0"/>
              <a:t>W razie orzeczenia obowiązku naprawienia szkody lub zadośćuczynienia na rzecz osoby, która nie brała udziału w sprawie, nawiązki lub świadczenia pieniężnego, sąd, z urzędu i bez pobierania jakichkolwiek opłat, przesyła tytuł egzekucyjny pokrzywdzonemu lub innej osobie uprawnionej.</a:t>
            </a:r>
          </a:p>
        </p:txBody>
      </p:sp>
    </p:spTree>
    <p:extLst>
      <p:ext uri="{BB962C8B-B14F-4D97-AF65-F5344CB8AC3E}">
        <p14:creationId xmlns:p14="http://schemas.microsoft.com/office/powerpoint/2010/main" val="412713800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C04DB-05AD-084B-9BAA-48DF9A2C7B55}"/>
              </a:ext>
            </a:extLst>
          </p:cNvPr>
          <p:cNvSpPr>
            <a:spLocks noGrp="1"/>
          </p:cNvSpPr>
          <p:nvPr>
            <p:ph type="title"/>
          </p:nvPr>
        </p:nvSpPr>
        <p:spPr/>
        <p:txBody>
          <a:bodyPr/>
          <a:lstStyle/>
          <a:p>
            <a:r>
              <a:rPr lang="pl-PL" dirty="0"/>
              <a:t>Warunkowe przedterminowe zwolnienie</a:t>
            </a:r>
          </a:p>
        </p:txBody>
      </p:sp>
      <p:sp>
        <p:nvSpPr>
          <p:cNvPr id="3" name="Content Placeholder 2">
            <a:extLst>
              <a:ext uri="{FF2B5EF4-FFF2-40B4-BE49-F238E27FC236}">
                <a16:creationId xmlns:a16="http://schemas.microsoft.com/office/drawing/2014/main" id="{25F6231B-8B19-1E4F-9CC6-3150228350A3}"/>
              </a:ext>
            </a:extLst>
          </p:cNvPr>
          <p:cNvSpPr>
            <a:spLocks noGrp="1"/>
          </p:cNvSpPr>
          <p:nvPr>
            <p:ph idx="1"/>
          </p:nvPr>
        </p:nvSpPr>
        <p:spPr/>
        <p:txBody>
          <a:bodyPr/>
          <a:lstStyle/>
          <a:p>
            <a:pPr marL="0" indent="0" algn="just">
              <a:buNone/>
            </a:pPr>
            <a:r>
              <a:rPr lang="pl-PL" dirty="0"/>
              <a:t>art. 159 §  1.  </a:t>
            </a:r>
            <a:r>
              <a:rPr lang="pl-PL" dirty="0" err="1"/>
              <a:t>zd</a:t>
            </a:r>
            <a:r>
              <a:rPr lang="pl-PL" dirty="0"/>
              <a:t>. 1 Warunkowo zwolnionego sąd penitencjarny może w okresie próby oddać pod dozór kuratora sądowego, osoby godnej zaufania, stowarzyszenia, organizacji lub instytucji, do której działalności należy troska o wychowanie, zapobieganie demoralizacji lub pomoc skazanym, oraz nałożyć na niego obowiązki określone w art. 72 § 1 Kodeksu karnego, </a:t>
            </a:r>
            <a:r>
              <a:rPr lang="pl-PL" b="1" dirty="0"/>
              <a:t>a jeżeli szkoda wyrządzona przestępstwem, za które skazany odbywa karę, nie została naprawiona, orzec obowiązek</a:t>
            </a:r>
            <a:r>
              <a:rPr lang="pl-PL" dirty="0"/>
              <a:t> określony w art. 72 § 2 Kodeksu karnego.</a:t>
            </a:r>
          </a:p>
        </p:txBody>
      </p:sp>
    </p:spTree>
    <p:extLst>
      <p:ext uri="{BB962C8B-B14F-4D97-AF65-F5344CB8AC3E}">
        <p14:creationId xmlns:p14="http://schemas.microsoft.com/office/powerpoint/2010/main" val="28187087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D63951-5F8B-1C4A-8C26-BB3D9AE141CF}"/>
              </a:ext>
            </a:extLst>
          </p:cNvPr>
          <p:cNvSpPr>
            <a:spLocks noGrp="1"/>
          </p:cNvSpPr>
          <p:nvPr>
            <p:ph type="title"/>
          </p:nvPr>
        </p:nvSpPr>
        <p:spPr/>
        <p:txBody>
          <a:bodyPr/>
          <a:lstStyle/>
          <a:p>
            <a:r>
              <a:rPr lang="pl-PL" dirty="0"/>
              <a:t>Ogólne warunki pism procesowych w </a:t>
            </a:r>
            <a:r>
              <a:rPr lang="pl-PL" dirty="0" err="1"/>
              <a:t>kpc</a:t>
            </a:r>
            <a:endParaRPr lang="pl-PL" dirty="0"/>
          </a:p>
        </p:txBody>
      </p:sp>
      <p:sp>
        <p:nvSpPr>
          <p:cNvPr id="3" name="Content Placeholder 2">
            <a:extLst>
              <a:ext uri="{FF2B5EF4-FFF2-40B4-BE49-F238E27FC236}">
                <a16:creationId xmlns:a16="http://schemas.microsoft.com/office/drawing/2014/main" id="{A365628E-D1B1-F747-946C-A8BA26FE47EB}"/>
              </a:ext>
            </a:extLst>
          </p:cNvPr>
          <p:cNvSpPr>
            <a:spLocks noGrp="1"/>
          </p:cNvSpPr>
          <p:nvPr>
            <p:ph idx="1"/>
          </p:nvPr>
        </p:nvSpPr>
        <p:spPr/>
        <p:txBody>
          <a:bodyPr>
            <a:normAutofit fontScale="70000" lnSpcReduction="20000"/>
          </a:bodyPr>
          <a:lstStyle/>
          <a:p>
            <a:pPr marL="0" indent="0">
              <a:buNone/>
            </a:pPr>
            <a:r>
              <a:rPr lang="pl-PL" dirty="0"/>
              <a:t>art. 126 </a:t>
            </a:r>
            <a:r>
              <a:rPr lang="pl-PL" dirty="0" err="1"/>
              <a:t>kpc</a:t>
            </a:r>
            <a:endParaRPr lang="pl-PL" dirty="0"/>
          </a:p>
          <a:p>
            <a:pPr marL="0" indent="0">
              <a:buNone/>
            </a:pPr>
            <a:r>
              <a:rPr lang="pl-PL" b="1" dirty="0"/>
              <a:t>§  2.  </a:t>
            </a:r>
            <a:r>
              <a:rPr lang="pl-PL" dirty="0"/>
              <a:t>Gdy pismo procesowe jest pierwszym pismem w sprawie, powinno ponadto zawierać oznaczenie przedmiotu sporu oraz:</a:t>
            </a:r>
          </a:p>
          <a:p>
            <a:pPr marL="0" indent="0">
              <a:buNone/>
            </a:pPr>
            <a:r>
              <a:rPr lang="pl-PL" dirty="0"/>
              <a:t>1) oznaczenie miejsca zamieszkania lub siedziby i adresy stron albo, w przypadku gdy strona jest przedsiębiorcą wpisanym do Centralnej Ewidencji i Informacji o Działalności Gospodarczej - adres do korespondencji wpisany do Centralnej Ewidencji i Informacji o Działalności Gospodarczej,</a:t>
            </a:r>
          </a:p>
          <a:p>
            <a:pPr marL="0" indent="0">
              <a:buNone/>
            </a:pPr>
            <a:r>
              <a:rPr lang="pl-PL" dirty="0"/>
              <a:t>1</a:t>
            </a:r>
            <a:r>
              <a:rPr lang="pl-PL" baseline="30000" dirty="0"/>
              <a:t>1</a:t>
            </a:r>
            <a:r>
              <a:rPr lang="pl-PL" dirty="0"/>
              <a:t>) oznaczenie miejsca zamieszkania lub siedziby i adresy przedstawicieli ustawowych i pełnomocników stron,</a:t>
            </a:r>
          </a:p>
          <a:p>
            <a:pPr marL="0" indent="0">
              <a:buNone/>
            </a:pPr>
            <a:r>
              <a:rPr lang="pl-PL" dirty="0"/>
              <a:t>2) numer Powszechnego Elektronicznego Systemu Ewidencji Ludności (PESEL) lub numer identyfikacji podatkowej (NIP) powoda będącego osobą fizyczną, jeżeli jest on obowiązany do jego posiadania lub posiada go nie mając takiego obowiązku lub</a:t>
            </a:r>
          </a:p>
          <a:p>
            <a:pPr marL="0" indent="0">
              <a:buNone/>
            </a:pPr>
            <a:r>
              <a:rPr lang="pl-PL" dirty="0"/>
              <a:t>3) numer w Krajowym Rejestrze Sądowym, a w przypadku jego braku - numer w innym właściwym rejestrze, ewidencji lub NIP powoda niebędącego osobą fizyczną, który nie ma obowiązku wpisu we właściwym rejestrze lub ewidencji, jeżeli jest on obowiązany do jego posiadania.</a:t>
            </a:r>
          </a:p>
          <a:p>
            <a:pPr marL="0" indent="0">
              <a:buNone/>
            </a:pPr>
            <a:endParaRPr lang="pl-PL" dirty="0"/>
          </a:p>
        </p:txBody>
      </p:sp>
    </p:spTree>
    <p:extLst>
      <p:ext uri="{BB962C8B-B14F-4D97-AF65-F5344CB8AC3E}">
        <p14:creationId xmlns:p14="http://schemas.microsoft.com/office/powerpoint/2010/main" val="14224663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AD812B-5717-0C4B-ABC5-202B46AB66DC}"/>
              </a:ext>
            </a:extLst>
          </p:cNvPr>
          <p:cNvSpPr>
            <a:spLocks noGrp="1"/>
          </p:cNvSpPr>
          <p:nvPr>
            <p:ph type="title"/>
          </p:nvPr>
        </p:nvSpPr>
        <p:spPr/>
        <p:txBody>
          <a:bodyPr/>
          <a:lstStyle/>
          <a:p>
            <a:r>
              <a:rPr lang="pl-PL" dirty="0"/>
              <a:t>Wykonalność zobowiązania do naprawienia szkody</a:t>
            </a:r>
          </a:p>
        </p:txBody>
      </p:sp>
      <p:sp>
        <p:nvSpPr>
          <p:cNvPr id="3" name="Content Placeholder 2">
            <a:extLst>
              <a:ext uri="{FF2B5EF4-FFF2-40B4-BE49-F238E27FC236}">
                <a16:creationId xmlns:a16="http://schemas.microsoft.com/office/drawing/2014/main" id="{A8D8D82C-47A1-6D46-846B-E6D2A583C978}"/>
              </a:ext>
            </a:extLst>
          </p:cNvPr>
          <p:cNvSpPr>
            <a:spLocks noGrp="1"/>
          </p:cNvSpPr>
          <p:nvPr>
            <p:ph idx="1"/>
          </p:nvPr>
        </p:nvSpPr>
        <p:spPr/>
        <p:txBody>
          <a:bodyPr>
            <a:normAutofit lnSpcReduction="10000"/>
          </a:bodyPr>
          <a:lstStyle/>
          <a:p>
            <a:pPr>
              <a:lnSpc>
                <a:spcPct val="80000"/>
              </a:lnSpc>
              <a:buNone/>
            </a:pPr>
            <a:r>
              <a:rPr lang="pl-PL" dirty="0"/>
              <a:t>Obowiązek naprawienia szkody w oparciu o przepis art. 46 § 1 k.k. stanowi tytuł egzekucyjny i podlega dochodzeniu przez samego pokrzywdzonego, on też decyduje o czasie egzekwowania należności zasądzonej, stąd też nie może być wykonanie tego obowiązku obwarowane z urzędu żadnym terminem </a:t>
            </a:r>
            <a:r>
              <a:rPr lang="pl-PL" sz="1400" dirty="0"/>
              <a:t>(wyrok SA w Katowicach z dnia 31.10.2006, II </a:t>
            </a:r>
            <a:r>
              <a:rPr lang="pl-PL" sz="1400" dirty="0" err="1"/>
              <a:t>Aka</a:t>
            </a:r>
            <a:r>
              <a:rPr lang="pl-PL" sz="1400" dirty="0"/>
              <a:t> 262/06,OSA w Katowicach 2006, Nr 4, poz. 6). </a:t>
            </a:r>
          </a:p>
          <a:p>
            <a:pPr>
              <a:lnSpc>
                <a:spcPct val="80000"/>
              </a:lnSpc>
              <a:buNone/>
            </a:pPr>
            <a:r>
              <a:rPr lang="pl-PL" dirty="0"/>
              <a:t>	</a:t>
            </a:r>
          </a:p>
          <a:p>
            <a:pPr>
              <a:lnSpc>
                <a:spcPct val="80000"/>
              </a:lnSpc>
              <a:spcBef>
                <a:spcPts val="480"/>
              </a:spcBef>
              <a:buNone/>
            </a:pPr>
            <a:r>
              <a:rPr lang="pl-PL" dirty="0"/>
              <a:t>	Wykonalność zobowiązania do naprawienia szkody, orzeczonego na podstawie art. 72 § 2 k.k., następuje z zaistnieniem terminu wykazanego w wyroku przez Sąd, co stanowi wyjątek od zasady, że orzeczenie staje się wykonalne z chwilą uprawomocnienia. Dopiero z chwilą upływu terminu oznaczonego przez Sąd, pokrzywdzony może wystąpić o nadanie klauzuli wykonalności i egzekwować zasądzone świadczenie</a:t>
            </a:r>
            <a:r>
              <a:rPr lang="pl-PL" sz="2400" dirty="0"/>
              <a:t> </a:t>
            </a:r>
            <a:r>
              <a:rPr lang="pl-PL" sz="1400" dirty="0"/>
              <a:t>(wyrok SA w Warszawie z dnia19.12.2012, II </a:t>
            </a:r>
            <a:r>
              <a:rPr lang="pl-PL" sz="1400" dirty="0" err="1"/>
              <a:t>AKa</a:t>
            </a:r>
            <a:r>
              <a:rPr lang="pl-PL" sz="1400" dirty="0"/>
              <a:t> 374/12, LEX nr 1267431 ).</a:t>
            </a:r>
          </a:p>
          <a:p>
            <a:pPr marL="0" indent="0">
              <a:buNone/>
            </a:pPr>
            <a:endParaRPr lang="pl-PL" dirty="0"/>
          </a:p>
        </p:txBody>
      </p:sp>
    </p:spTree>
    <p:extLst>
      <p:ext uri="{BB962C8B-B14F-4D97-AF65-F5344CB8AC3E}">
        <p14:creationId xmlns:p14="http://schemas.microsoft.com/office/powerpoint/2010/main" val="253100769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13DAA9-730A-8843-95E8-6A844F1F435C}"/>
              </a:ext>
            </a:extLst>
          </p:cNvPr>
          <p:cNvSpPr>
            <a:spLocks noGrp="1"/>
          </p:cNvSpPr>
          <p:nvPr>
            <p:ph type="title"/>
          </p:nvPr>
        </p:nvSpPr>
        <p:spPr/>
        <p:txBody>
          <a:bodyPr/>
          <a:lstStyle/>
          <a:p>
            <a:r>
              <a:rPr lang="pl-PL" dirty="0"/>
              <a:t>ubezpieczenie cywilne a obowiązek naprawienia szkody</a:t>
            </a:r>
          </a:p>
        </p:txBody>
      </p:sp>
      <p:sp>
        <p:nvSpPr>
          <p:cNvPr id="3" name="Content Placeholder 2">
            <a:extLst>
              <a:ext uri="{FF2B5EF4-FFF2-40B4-BE49-F238E27FC236}">
                <a16:creationId xmlns:a16="http://schemas.microsoft.com/office/drawing/2014/main" id="{53F3A058-50CC-3B42-ADD7-74DE4BC6B94A}"/>
              </a:ext>
            </a:extLst>
          </p:cNvPr>
          <p:cNvSpPr>
            <a:spLocks noGrp="1"/>
          </p:cNvSpPr>
          <p:nvPr>
            <p:ph idx="1"/>
          </p:nvPr>
        </p:nvSpPr>
        <p:spPr/>
        <p:txBody>
          <a:bodyPr/>
          <a:lstStyle/>
          <a:p>
            <a:pPr marL="0" indent="0">
              <a:buNone/>
            </a:pPr>
            <a:r>
              <a:rPr lang="pl-PL" dirty="0"/>
              <a:t>Uchwała SN z dnia 20.06.2000 r., I KZP 5/00, OSNKW 2000, nr 7-8, poz. 55.</a:t>
            </a:r>
          </a:p>
          <a:p>
            <a:pPr marL="0" indent="0">
              <a:buNone/>
            </a:pPr>
            <a:r>
              <a:rPr lang="pl-PL" dirty="0"/>
              <a:t>,,Korzystanie przez sprawcę przestępstwa przeciwko bezpieczeństwu w komunikacji z ubezpieczenia odpowiedzialności cywilnej posiadaczy pojazdów mechanicznych za szkody powstałe w związku z ruchem tych pojazdów nie wyłącza ani nakazu orzeczenia obowiązku naprawienia szkody (art. 46 § 1 k.k.), ani możliwości orzeczenia zamiast tego obowiązku - nawiązki określonej w art. 46 § 2 k.k.”</a:t>
            </a:r>
          </a:p>
          <a:p>
            <a:pPr>
              <a:buFont typeface="Wingdings" pitchFamily="2" charset="2"/>
              <a:buChar char="Ø"/>
            </a:pPr>
            <a:r>
              <a:rPr lang="pl-PL" dirty="0"/>
              <a:t>Chyba, że pokrzywdzony uzyskał już odszkodowanie z tytułu ubezpieczenia (wtedy szkoda nie istnieje) </a:t>
            </a:r>
            <a:br>
              <a:rPr lang="pl-PL" dirty="0"/>
            </a:br>
            <a:endParaRPr lang="pl-PL" dirty="0"/>
          </a:p>
        </p:txBody>
      </p:sp>
    </p:spTree>
    <p:extLst>
      <p:ext uri="{BB962C8B-B14F-4D97-AF65-F5344CB8AC3E}">
        <p14:creationId xmlns:p14="http://schemas.microsoft.com/office/powerpoint/2010/main" val="8319585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2618A8-A3A2-DB40-9FF2-683031A5B284}"/>
              </a:ext>
            </a:extLst>
          </p:cNvPr>
          <p:cNvSpPr>
            <a:spLocks noGrp="1"/>
          </p:cNvSpPr>
          <p:nvPr>
            <p:ph type="title"/>
          </p:nvPr>
        </p:nvSpPr>
        <p:spPr/>
        <p:txBody>
          <a:bodyPr/>
          <a:lstStyle/>
          <a:p>
            <a:r>
              <a:rPr lang="pl-PL" dirty="0"/>
              <a:t>ubezpieczenie cywilne a obowiązek naprawienia szkody</a:t>
            </a:r>
          </a:p>
        </p:txBody>
      </p:sp>
      <p:sp>
        <p:nvSpPr>
          <p:cNvPr id="3" name="Content Placeholder 2">
            <a:extLst>
              <a:ext uri="{FF2B5EF4-FFF2-40B4-BE49-F238E27FC236}">
                <a16:creationId xmlns:a16="http://schemas.microsoft.com/office/drawing/2014/main" id="{998814CD-A2B6-F84D-A218-9926FF872A73}"/>
              </a:ext>
            </a:extLst>
          </p:cNvPr>
          <p:cNvSpPr>
            <a:spLocks noGrp="1"/>
          </p:cNvSpPr>
          <p:nvPr>
            <p:ph idx="1"/>
          </p:nvPr>
        </p:nvSpPr>
        <p:spPr/>
        <p:txBody>
          <a:bodyPr>
            <a:normAutofit fontScale="70000" lnSpcReduction="20000"/>
          </a:bodyPr>
          <a:lstStyle/>
          <a:p>
            <a:pPr marL="0" indent="0" algn="just">
              <a:buNone/>
            </a:pPr>
            <a:r>
              <a:rPr lang="pl-PL" dirty="0"/>
              <a:t>Stan faktyczny: C. M. został oskarżony o to, że w dniu 14 marca 2009 r. w H. woj. P., umyślnie naruszył zasady bezpieczeństwa w ruchu drogowym w ten sposób, iż znajdując się pod wpływem środka odurzającego </a:t>
            </a:r>
            <a:r>
              <a:rPr lang="pl-PL" dirty="0" err="1"/>
              <a:t>tetrahydrokannabinolu</a:t>
            </a:r>
            <a:r>
              <a:rPr lang="pl-PL" dirty="0"/>
              <a:t> w stężeniu 2,3 </a:t>
            </a:r>
            <a:r>
              <a:rPr lang="pl-PL" dirty="0" err="1"/>
              <a:t>ng</a:t>
            </a:r>
            <a:r>
              <a:rPr lang="pl-PL" dirty="0"/>
              <a:t>/ml, kierował samochodem osobowym m-ki Peugeot 307 o nr rej. (...) i nie dostosował prędkości jazdy do swoich umiejętności, stracił panowanie nad samochodem i wjechał na chodnik, uderzając w prawidłowo poruszającą się po nim pieszą A. W., w wyniku czego spowodował u niej obrażenia ciała w postaci: rozległego podbiegnięcia krwawego głowy, tułowia i kończyn, rany okolicy ciemieniowej lewej, wielomiejscowego złamania kości sklepienia czaszki z włamaniem kości ciemieniowej i potylicznej lewej, całkowitego rozerwania połączeń kręgowych kręgów szyjnych z następowym rozerwaniem rdzenia kręgowego szyjnego i pnia mózgu, wielomiejscowego stłuczenia i rozerwania mózgu, krwawienia podpajęczynówkowego i dokomorowego, złamania kręgosłupa piersiowego i lędźwiowego z uszkodzeniem rdzenia kręgowego, złamania obustronnego żeber, złamania mostka, rozerwania przestrzeni międzyżebrowych, stłuczenia części tylnych płuc obustronnie, stłuczenia serca, rozerwania śledziony, złamania </a:t>
            </a:r>
            <a:r>
              <a:rPr lang="pl-PL" dirty="0" err="1"/>
              <a:t>wieloodłamowego</a:t>
            </a:r>
            <a:r>
              <a:rPr lang="pl-PL" dirty="0"/>
              <a:t> kości miednicy, rozerwania stawu kolanowego obustronnie, to jest, obrażeń skutkujących jej śmiercią - a więc oskarżono go o przestępstwo z art. 177 § 2 k.k. w zw. z art. 178 § 1 k.k.</a:t>
            </a:r>
          </a:p>
          <a:p>
            <a:pPr marL="0" indent="0" algn="just">
              <a:buNone/>
            </a:pPr>
            <a:r>
              <a:rPr lang="pl-PL" dirty="0"/>
              <a:t>Nadto oskarżono go o czyn z art. 178a § 1 k.k. polegający na tym, że w dniu 14 marca 2009 r. w H. woj. P., kierował samochodem osobowym m-ki Peugeot 307 o nr rej.(...), znajdując się pod wpływem środka odurzającego </a:t>
            </a:r>
            <a:r>
              <a:rPr lang="pl-PL" dirty="0" err="1"/>
              <a:t>tetrahydrokannabinolu</a:t>
            </a:r>
            <a:r>
              <a:rPr lang="pl-PL" dirty="0"/>
              <a:t> w stężeniu 2,3 </a:t>
            </a:r>
            <a:r>
              <a:rPr lang="pl-PL" dirty="0" err="1"/>
              <a:t>ng</a:t>
            </a:r>
            <a:r>
              <a:rPr lang="pl-PL" dirty="0"/>
              <a:t>/ml.</a:t>
            </a:r>
          </a:p>
          <a:p>
            <a:pPr marL="0" indent="0" algn="just">
              <a:buNone/>
            </a:pPr>
            <a:endParaRPr lang="pl-PL" dirty="0"/>
          </a:p>
        </p:txBody>
      </p:sp>
    </p:spTree>
    <p:extLst>
      <p:ext uri="{BB962C8B-B14F-4D97-AF65-F5344CB8AC3E}">
        <p14:creationId xmlns:p14="http://schemas.microsoft.com/office/powerpoint/2010/main" val="325264913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C036D9-CC74-334B-8A45-F71F35E77CA0}"/>
              </a:ext>
            </a:extLst>
          </p:cNvPr>
          <p:cNvSpPr>
            <a:spLocks noGrp="1"/>
          </p:cNvSpPr>
          <p:nvPr>
            <p:ph type="title"/>
          </p:nvPr>
        </p:nvSpPr>
        <p:spPr/>
        <p:txBody>
          <a:bodyPr/>
          <a:lstStyle/>
          <a:p>
            <a:r>
              <a:rPr lang="pl-PL" dirty="0"/>
              <a:t>ubezpieczenie cywilne a obowiązek naprawienia szkody</a:t>
            </a:r>
          </a:p>
        </p:txBody>
      </p:sp>
      <p:sp>
        <p:nvSpPr>
          <p:cNvPr id="3" name="Content Placeholder 2">
            <a:extLst>
              <a:ext uri="{FF2B5EF4-FFF2-40B4-BE49-F238E27FC236}">
                <a16:creationId xmlns:a16="http://schemas.microsoft.com/office/drawing/2014/main" id="{02348B3A-D1A4-9942-92D3-35424CEF2CE7}"/>
              </a:ext>
            </a:extLst>
          </p:cNvPr>
          <p:cNvSpPr>
            <a:spLocks noGrp="1"/>
          </p:cNvSpPr>
          <p:nvPr>
            <p:ph idx="1"/>
          </p:nvPr>
        </p:nvSpPr>
        <p:spPr/>
        <p:txBody>
          <a:bodyPr/>
          <a:lstStyle/>
          <a:p>
            <a:pPr marL="0" indent="0" algn="just">
              <a:buNone/>
            </a:pPr>
            <a:r>
              <a:rPr lang="pl-PL" dirty="0"/>
              <a:t>Sąd I instancji na podstawie art. 46 § 1 k.k. zasądził od oskarżonego C. M. na rzecz pokrzywdzonych J. W., W. W. i K. W., kwoty po 5.000 zł dla każdego z pokrzywdzonych, tytułem zadośćuczynienia za doznaną krzywdę.</a:t>
            </a:r>
          </a:p>
          <a:p>
            <a:pPr marL="0" indent="0" algn="just">
              <a:buNone/>
            </a:pPr>
            <a:endParaRPr lang="pl-PL" dirty="0"/>
          </a:p>
          <a:p>
            <a:pPr marL="0" indent="0" algn="just">
              <a:buNone/>
            </a:pPr>
            <a:r>
              <a:rPr lang="pl-PL" dirty="0"/>
              <a:t>Obrońca zarzucił obrazę art. 415 § 5 k.p.k., poprzez nieuzasadnione i błędne zasądzenie na rzecz każdego z pokrzywdzonych zadośćuczynienia za doznaną krzywdę, który to przepis wyklucza taką możliwość w sytuacji, gdy toczy się inne postępowanie o zadośćuczynienie lub gdy o tym roszczeniu prawomocnie już orzeczono, ponieważ pokrzywdzeni gdyż zawarli ugodę z ubezpieczycielem i roszczenia ich zostały zaspokojone w całości stosownie do art. 415 § 5k.p.k.</a:t>
            </a:r>
          </a:p>
        </p:txBody>
      </p:sp>
    </p:spTree>
    <p:extLst>
      <p:ext uri="{BB962C8B-B14F-4D97-AF65-F5344CB8AC3E}">
        <p14:creationId xmlns:p14="http://schemas.microsoft.com/office/powerpoint/2010/main" val="8540195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508603-C287-4746-AF26-E2280F78C3F6}"/>
              </a:ext>
            </a:extLst>
          </p:cNvPr>
          <p:cNvSpPr>
            <a:spLocks noGrp="1"/>
          </p:cNvSpPr>
          <p:nvPr>
            <p:ph type="title"/>
          </p:nvPr>
        </p:nvSpPr>
        <p:spPr/>
        <p:txBody>
          <a:bodyPr/>
          <a:lstStyle/>
          <a:p>
            <a:r>
              <a:rPr lang="pl-PL" dirty="0"/>
              <a:t>ubezpieczenie cywilne a obowiązek naprawienia szkody</a:t>
            </a:r>
          </a:p>
        </p:txBody>
      </p:sp>
      <p:sp>
        <p:nvSpPr>
          <p:cNvPr id="3" name="Content Placeholder 2">
            <a:extLst>
              <a:ext uri="{FF2B5EF4-FFF2-40B4-BE49-F238E27FC236}">
                <a16:creationId xmlns:a16="http://schemas.microsoft.com/office/drawing/2014/main" id="{694EA511-25EC-5846-A171-3EB2A346C118}"/>
              </a:ext>
            </a:extLst>
          </p:cNvPr>
          <p:cNvSpPr>
            <a:spLocks noGrp="1"/>
          </p:cNvSpPr>
          <p:nvPr>
            <p:ph idx="1"/>
          </p:nvPr>
        </p:nvSpPr>
        <p:spPr/>
        <p:txBody>
          <a:bodyPr>
            <a:normAutofit fontScale="92500" lnSpcReduction="10000"/>
          </a:bodyPr>
          <a:lstStyle/>
          <a:p>
            <a:pPr marL="0" indent="0" algn="just">
              <a:buNone/>
            </a:pPr>
            <a:r>
              <a:rPr lang="pl-PL" dirty="0"/>
              <a:t>SN: </a:t>
            </a:r>
          </a:p>
          <a:p>
            <a:pPr marL="0" indent="0" algn="just">
              <a:buNone/>
            </a:pPr>
            <a:r>
              <a:rPr lang="pl-PL" dirty="0"/>
              <a:t>aby mogła znaleźć zastosowanie określona w art. 415 § 5 in fine k.p.k. klauzula </a:t>
            </a:r>
            <a:r>
              <a:rPr lang="pl-PL" dirty="0" err="1"/>
              <a:t>antykumulacyjna</a:t>
            </a:r>
            <a:r>
              <a:rPr lang="pl-PL" dirty="0"/>
              <a:t>, musi zaistnieć zarówno podmiotowa, jak i przedmiotowa tożsamość rozstrzygnięcia o roszczeniu. Wskazana tożsamość jest swoistym ograniczeniem klauzuli </a:t>
            </a:r>
            <a:r>
              <a:rPr lang="pl-PL" dirty="0" err="1"/>
              <a:t>antykumulacyjnej</a:t>
            </a:r>
            <a:r>
              <a:rPr lang="pl-PL" dirty="0"/>
              <a:t> zawartej w tym przepisie, pozwalającym na jej stosowanie, a więc na wyłączenie możliwości nałożenia obowiązku naprawienia szkody lub zadośćuczynienia za doznaną krzywdę oraz nawiązki, jedynie w takich sytuacjach, kiedy doszło już do prawomocnego rozstrzygnięcia o roszczeniu bądź w przedmiocie tego roszczenia toczy się postępowanie, ale pomiędzy tymi samymi stronami, to jest - pomiędzy oskarżonym i pokrzywdzonym. A zatem, z racji braku tożsamości osoby zobowiązanej w zakresie roszczeń, o których mowa, nie są to roszczenia tożsame, a tylko takich dotyczy kategoryczna regulacja z art. 415 § 5 k.p.k. </a:t>
            </a:r>
          </a:p>
        </p:txBody>
      </p:sp>
    </p:spTree>
    <p:extLst>
      <p:ext uri="{BB962C8B-B14F-4D97-AF65-F5344CB8AC3E}">
        <p14:creationId xmlns:p14="http://schemas.microsoft.com/office/powerpoint/2010/main" val="169134226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98EA58-39BB-9A4A-8A49-7604F5FDCE10}"/>
              </a:ext>
            </a:extLst>
          </p:cNvPr>
          <p:cNvSpPr>
            <a:spLocks noGrp="1"/>
          </p:cNvSpPr>
          <p:nvPr>
            <p:ph type="title"/>
          </p:nvPr>
        </p:nvSpPr>
        <p:spPr/>
        <p:txBody>
          <a:bodyPr/>
          <a:lstStyle/>
          <a:p>
            <a:r>
              <a:rPr lang="pl-PL" dirty="0"/>
              <a:t>ubezpieczenie cywilne a obowiązek naprawienia szkody</a:t>
            </a:r>
          </a:p>
        </p:txBody>
      </p:sp>
      <p:sp>
        <p:nvSpPr>
          <p:cNvPr id="3" name="Content Placeholder 2">
            <a:extLst>
              <a:ext uri="{FF2B5EF4-FFF2-40B4-BE49-F238E27FC236}">
                <a16:creationId xmlns:a16="http://schemas.microsoft.com/office/drawing/2014/main" id="{3B59450E-5E53-5046-B4C0-66C1E0649288}"/>
              </a:ext>
            </a:extLst>
          </p:cNvPr>
          <p:cNvSpPr>
            <a:spLocks noGrp="1"/>
          </p:cNvSpPr>
          <p:nvPr>
            <p:ph idx="1"/>
          </p:nvPr>
        </p:nvSpPr>
        <p:spPr/>
        <p:txBody>
          <a:bodyPr>
            <a:normAutofit fontScale="85000" lnSpcReduction="10000"/>
          </a:bodyPr>
          <a:lstStyle/>
          <a:p>
            <a:pPr algn="just"/>
            <a:r>
              <a:rPr lang="pl-PL" dirty="0"/>
              <a:t>Skazany C. M. był stroną umowy ubezpieczenia odpowiedzialności OC w PZU S. A. Na mocy ugody pozasądowej, zawartej pomiędzy pokrzywdzonymi, a ubezpieczycielem w listopadzie 2011 r., a więc jeszcze przed prawomocnym zakończeniem postępowania karnego, wypłacono pokrzywdzonym odszkodowanie dotyczące naprawienia szkody oraz zadośćuczynienie za doznaną krzywdę, pochodzące bezpośrednio z wypadku, którego sprawcą był skazany M. O ile jednak w omawianej sytuacji zachodziła tożsamość przedmiotu roszczenia, skoro przedmiot ugody oraz orzeczonego w części dotyczącej zadośćuczynienia środka karnego z art. 46 § 1 k.k. był tożsamy, zaś krzywda pochodziła z wypadku, którego sprawcą był skazany, to jednak nie zachodziła tożsamość podmiotowa. A zatem roszczenie, o którym rozstrzygnięto prawomocnie wcześniej w ugodzie pozasądowej, nie jest tym samym roszczeniem, które zostało zmaterializowane w orzeczeniu obowiązku zadośćuczynienia za doznaną krzywdę, jaki został nałożony na skazanego na podstawie art. 46 § 1 k.k. Ugoda, co już wcześniej zaakcentowano, została zawarta pomiędzy pokrzywdzonymi a ubezpieczycielem, a nie z oskarżonym M., ubezpieczyciel też, a nie oskarżony, naprawił szkodę i wyrównał krzywdę.</a:t>
            </a:r>
          </a:p>
        </p:txBody>
      </p:sp>
    </p:spTree>
    <p:extLst>
      <p:ext uri="{BB962C8B-B14F-4D97-AF65-F5344CB8AC3E}">
        <p14:creationId xmlns:p14="http://schemas.microsoft.com/office/powerpoint/2010/main" val="203470632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028F2A-494D-8D48-8817-544F101D6F44}"/>
              </a:ext>
            </a:extLst>
          </p:cNvPr>
          <p:cNvSpPr>
            <a:spLocks noGrp="1"/>
          </p:cNvSpPr>
          <p:nvPr>
            <p:ph type="title"/>
          </p:nvPr>
        </p:nvSpPr>
        <p:spPr/>
        <p:txBody>
          <a:bodyPr/>
          <a:lstStyle/>
          <a:p>
            <a:r>
              <a:rPr lang="pl-PL" dirty="0"/>
              <a:t>ubezpieczenie cywilne a obowiązek naprawienia szkody</a:t>
            </a:r>
          </a:p>
        </p:txBody>
      </p:sp>
      <p:sp>
        <p:nvSpPr>
          <p:cNvPr id="3" name="Content Placeholder 2">
            <a:extLst>
              <a:ext uri="{FF2B5EF4-FFF2-40B4-BE49-F238E27FC236}">
                <a16:creationId xmlns:a16="http://schemas.microsoft.com/office/drawing/2014/main" id="{03285C18-3548-2040-B9FB-B37B431675DA}"/>
              </a:ext>
            </a:extLst>
          </p:cNvPr>
          <p:cNvSpPr>
            <a:spLocks noGrp="1"/>
          </p:cNvSpPr>
          <p:nvPr>
            <p:ph idx="1"/>
          </p:nvPr>
        </p:nvSpPr>
        <p:spPr/>
        <p:txBody>
          <a:bodyPr/>
          <a:lstStyle/>
          <a:p>
            <a:pPr marL="0" indent="0" algn="just">
              <a:buNone/>
            </a:pPr>
            <a:r>
              <a:rPr lang="pl-PL" b="1" dirty="0"/>
              <a:t>Nie jest "innym postępowaniem" </a:t>
            </a:r>
            <a:r>
              <a:rPr lang="pl-PL" dirty="0"/>
              <a:t>w rozumieniu art. 415 § 5 zdanie drugie k.p.k. </a:t>
            </a:r>
            <a:r>
              <a:rPr lang="pl-PL" b="1" dirty="0"/>
              <a:t>postępowanie likwidacyjne prowadzone przez zakład ubezpieczeń</a:t>
            </a:r>
            <a:r>
              <a:rPr lang="pl-PL" dirty="0"/>
              <a:t>, zaś ugoda zawarta przed ubezpieczycielem nie wypełnia kryteriów kolejnej przesłanki zastosowania klauzuli </a:t>
            </a:r>
            <a:r>
              <a:rPr lang="pl-PL" dirty="0" err="1"/>
              <a:t>antykumulacyjnej</a:t>
            </a:r>
            <a:r>
              <a:rPr lang="pl-PL" dirty="0"/>
              <a:t>, w postaci "prawomocnego orzeczenia o roszczeniu ", a w konsekwencji, jako decyzja organu pozasądowego, nie powoduje "stanu rzeczy osądzonej". (Postanowienie SN z 7.11.2014 r., IV KK 129/14, LEX nr 1552151)</a:t>
            </a:r>
          </a:p>
          <a:p>
            <a:pPr marL="0" indent="0">
              <a:buNone/>
            </a:pPr>
            <a:br>
              <a:rPr lang="pl-PL" dirty="0"/>
            </a:br>
            <a:endParaRPr lang="pl-PL" dirty="0"/>
          </a:p>
        </p:txBody>
      </p:sp>
    </p:spTree>
    <p:extLst>
      <p:ext uri="{BB962C8B-B14F-4D97-AF65-F5344CB8AC3E}">
        <p14:creationId xmlns:p14="http://schemas.microsoft.com/office/powerpoint/2010/main" val="31862196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BB352A-5BB0-3541-B0B3-1DC49BD8F612}"/>
              </a:ext>
            </a:extLst>
          </p:cNvPr>
          <p:cNvSpPr>
            <a:spLocks noGrp="1"/>
          </p:cNvSpPr>
          <p:nvPr>
            <p:ph type="title"/>
          </p:nvPr>
        </p:nvSpPr>
        <p:spPr/>
        <p:txBody>
          <a:bodyPr/>
          <a:lstStyle/>
          <a:p>
            <a:r>
              <a:rPr lang="pl-PL" dirty="0"/>
              <a:t>Wymogi pozwu</a:t>
            </a:r>
          </a:p>
        </p:txBody>
      </p:sp>
      <p:sp>
        <p:nvSpPr>
          <p:cNvPr id="3" name="Content Placeholder 2">
            <a:extLst>
              <a:ext uri="{FF2B5EF4-FFF2-40B4-BE49-F238E27FC236}">
                <a16:creationId xmlns:a16="http://schemas.microsoft.com/office/drawing/2014/main" id="{02C1EF31-E1D2-FD40-AA0B-294D90C9C9E5}"/>
              </a:ext>
            </a:extLst>
          </p:cNvPr>
          <p:cNvSpPr>
            <a:spLocks noGrp="1"/>
          </p:cNvSpPr>
          <p:nvPr>
            <p:ph idx="1"/>
          </p:nvPr>
        </p:nvSpPr>
        <p:spPr/>
        <p:txBody>
          <a:bodyPr>
            <a:normAutofit fontScale="85000" lnSpcReduction="10000"/>
          </a:bodyPr>
          <a:lstStyle/>
          <a:p>
            <a:pPr marL="0" indent="0">
              <a:buNone/>
            </a:pPr>
            <a:r>
              <a:rPr lang="pl-PL" dirty="0"/>
              <a:t>art. 187 </a:t>
            </a:r>
            <a:r>
              <a:rPr lang="pl-PL" dirty="0" err="1"/>
              <a:t>kpc</a:t>
            </a:r>
            <a:endParaRPr lang="pl-PL" dirty="0"/>
          </a:p>
          <a:p>
            <a:pPr marL="0" indent="0">
              <a:buNone/>
            </a:pPr>
            <a:r>
              <a:rPr lang="pl-PL" b="1" dirty="0"/>
              <a:t>§  1.  </a:t>
            </a:r>
            <a:r>
              <a:rPr lang="pl-PL" dirty="0"/>
              <a:t>Pozew powinien czynić zadość warunkom pisma procesowego, a nadto zawierać:</a:t>
            </a:r>
          </a:p>
          <a:p>
            <a:pPr marL="0" indent="0">
              <a:buNone/>
            </a:pPr>
            <a:r>
              <a:rPr lang="pl-PL" dirty="0"/>
              <a:t>1) dokładnie określone żądanie, a w sprawach o prawa majątkowe także oznaczenie wartości przedmiotu sporu, chyba że przedmiotem sprawy jest oznaczona kwota pieniężna;</a:t>
            </a:r>
          </a:p>
          <a:p>
            <a:pPr marL="0" indent="0">
              <a:buNone/>
            </a:pPr>
            <a:r>
              <a:rPr lang="pl-PL" dirty="0"/>
              <a:t>1</a:t>
            </a:r>
            <a:r>
              <a:rPr lang="pl-PL" baseline="30000" dirty="0"/>
              <a:t>1</a:t>
            </a:r>
            <a:r>
              <a:rPr lang="pl-PL" dirty="0"/>
              <a:t>) oznaczenie daty wymagalności roszczenia w sprawach o zasądzenie roszczenia;</a:t>
            </a:r>
          </a:p>
          <a:p>
            <a:pPr marL="0" indent="0">
              <a:buNone/>
            </a:pPr>
            <a:r>
              <a:rPr lang="pl-PL" dirty="0"/>
              <a:t>2) wskazanie faktów, na których powód opiera swoje żądanie, a w miarę potrzeby uzasadniających również właściwość sądu;</a:t>
            </a:r>
          </a:p>
          <a:p>
            <a:pPr marL="0" indent="0">
              <a:buNone/>
            </a:pPr>
            <a:r>
              <a:rPr lang="pl-PL" dirty="0"/>
              <a:t>3) informację, czy strony podjęły próbę mediacji lub innego pozasądowego sposobu rozwiązania sporu, a w przypadku gdy takich prób nie podjęto, wyjaśnienie przyczyn ich niepodjęcia.</a:t>
            </a:r>
          </a:p>
        </p:txBody>
      </p:sp>
    </p:spTree>
    <p:extLst>
      <p:ext uri="{BB962C8B-B14F-4D97-AF65-F5344CB8AC3E}">
        <p14:creationId xmlns:p14="http://schemas.microsoft.com/office/powerpoint/2010/main" val="4901093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A7D29E-1D02-4C43-8C20-BD8446CC2A91}"/>
              </a:ext>
            </a:extLst>
          </p:cNvPr>
          <p:cNvSpPr>
            <a:spLocks noGrp="1"/>
          </p:cNvSpPr>
          <p:nvPr>
            <p:ph type="title"/>
          </p:nvPr>
        </p:nvSpPr>
        <p:spPr/>
        <p:txBody>
          <a:bodyPr/>
          <a:lstStyle/>
          <a:p>
            <a:r>
              <a:rPr lang="pl-PL" dirty="0"/>
              <a:t>Braki formalne</a:t>
            </a:r>
          </a:p>
        </p:txBody>
      </p:sp>
      <p:sp>
        <p:nvSpPr>
          <p:cNvPr id="3" name="Content Placeholder 2">
            <a:extLst>
              <a:ext uri="{FF2B5EF4-FFF2-40B4-BE49-F238E27FC236}">
                <a16:creationId xmlns:a16="http://schemas.microsoft.com/office/drawing/2014/main" id="{7BF73212-E6BB-7441-BA5E-1A3DF90D4599}"/>
              </a:ext>
            </a:extLst>
          </p:cNvPr>
          <p:cNvSpPr>
            <a:spLocks noGrp="1"/>
          </p:cNvSpPr>
          <p:nvPr>
            <p:ph idx="1"/>
          </p:nvPr>
        </p:nvSpPr>
        <p:spPr/>
        <p:txBody>
          <a:bodyPr>
            <a:normAutofit fontScale="92500" lnSpcReduction="20000"/>
          </a:bodyPr>
          <a:lstStyle/>
          <a:p>
            <a:pPr marL="0" indent="0">
              <a:buNone/>
            </a:pPr>
            <a:r>
              <a:rPr lang="pl-PL" dirty="0"/>
              <a:t>art. 130 </a:t>
            </a:r>
            <a:r>
              <a:rPr lang="pl-PL" dirty="0" err="1"/>
              <a:t>kpc</a:t>
            </a:r>
            <a:endParaRPr lang="pl-PL" dirty="0"/>
          </a:p>
          <a:p>
            <a:pPr marL="0" indent="0" algn="just">
              <a:buNone/>
            </a:pPr>
            <a:r>
              <a:rPr lang="pl-PL" b="1" dirty="0"/>
              <a:t>§ 1.  </a:t>
            </a:r>
            <a:r>
              <a:rPr lang="pl-PL" dirty="0"/>
              <a:t>Jeżeli pismo procesowe nie może otrzymać prawidłowego biegu wskutek niezachowania warunków formalnych lub jeżeli od pisma nie uiszczono należnej opłaty, przewodniczący wzywa stronę, pod rygorem zwrócenia pisma, do poprawienia, uzupełnienia lub opłacenia go w terminie tygodniowym. Mylne oznaczenie pisma procesowego lub inne oczywiste niedokładności nie stanowią przeszkody do nadania pismu biegu i rozpoznania go w trybie właściwym.</a:t>
            </a:r>
          </a:p>
          <a:p>
            <a:pPr marL="0" indent="0" algn="just">
              <a:buNone/>
            </a:pPr>
            <a:br>
              <a:rPr lang="pl-PL" b="1" dirty="0"/>
            </a:br>
            <a:r>
              <a:rPr lang="pl-PL" b="1" dirty="0"/>
              <a:t>§  2.  </a:t>
            </a:r>
            <a:r>
              <a:rPr lang="pl-PL" dirty="0"/>
              <a:t>Po bezskutecznym upływie terminu przewodniczący zwraca pismo stronie. Pismo zwrócone nie wywołuje żadnych skutków, jakie ustawa wiąże z wniesieniem pisma procesowego do sądu.</a:t>
            </a:r>
            <a:br>
              <a:rPr lang="pl-PL" dirty="0"/>
            </a:br>
            <a:endParaRPr lang="pl-PL" dirty="0"/>
          </a:p>
        </p:txBody>
      </p:sp>
    </p:spTree>
    <p:extLst>
      <p:ext uri="{BB962C8B-B14F-4D97-AF65-F5344CB8AC3E}">
        <p14:creationId xmlns:p14="http://schemas.microsoft.com/office/powerpoint/2010/main" val="30257966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4C68CD-0DFC-8248-A019-0F0495EEDD1C}"/>
              </a:ext>
            </a:extLst>
          </p:cNvPr>
          <p:cNvSpPr>
            <a:spLocks noGrp="1"/>
          </p:cNvSpPr>
          <p:nvPr>
            <p:ph type="title"/>
          </p:nvPr>
        </p:nvSpPr>
        <p:spPr/>
        <p:txBody>
          <a:bodyPr/>
          <a:lstStyle/>
          <a:p>
            <a:r>
              <a:rPr lang="pl-PL" dirty="0"/>
              <a:t>Koszty pozwu</a:t>
            </a:r>
          </a:p>
        </p:txBody>
      </p:sp>
      <p:sp>
        <p:nvSpPr>
          <p:cNvPr id="3" name="Content Placeholder 2">
            <a:extLst>
              <a:ext uri="{FF2B5EF4-FFF2-40B4-BE49-F238E27FC236}">
                <a16:creationId xmlns:a16="http://schemas.microsoft.com/office/drawing/2014/main" id="{5F045EB2-BB4E-A740-8ADB-DCAC4634AF50}"/>
              </a:ext>
            </a:extLst>
          </p:cNvPr>
          <p:cNvSpPr>
            <a:spLocks noGrp="1"/>
          </p:cNvSpPr>
          <p:nvPr>
            <p:ph idx="1"/>
          </p:nvPr>
        </p:nvSpPr>
        <p:spPr/>
        <p:txBody>
          <a:bodyPr>
            <a:normAutofit fontScale="70000" lnSpcReduction="20000"/>
          </a:bodyPr>
          <a:lstStyle/>
          <a:p>
            <a:pPr marL="0" indent="0">
              <a:buNone/>
            </a:pPr>
            <a:r>
              <a:rPr lang="pl-PL" dirty="0"/>
              <a:t>art. 13 ustawy o kosztach sądowych w sprawach cywilnych</a:t>
            </a:r>
          </a:p>
          <a:p>
            <a:pPr marL="0" indent="0">
              <a:buNone/>
            </a:pPr>
            <a:r>
              <a:rPr lang="pl-PL" dirty="0"/>
              <a:t>1.  W sprawach o prawa majątkowe pobiera się od pisma opłatę stałą ustaloną według wartości przedmiotu sporu lub wartości przedmiotu zaskarżenia wynoszącej:1) do 500 złotych - w kwocie 30 złotych;</a:t>
            </a:r>
          </a:p>
          <a:p>
            <a:pPr marL="0" indent="0">
              <a:buNone/>
            </a:pPr>
            <a:r>
              <a:rPr lang="pl-PL" dirty="0"/>
              <a:t>2) ponad 500 złotych do 1500 złotych - w kwocie 100 złotych;</a:t>
            </a:r>
          </a:p>
          <a:p>
            <a:pPr marL="0" indent="0">
              <a:buNone/>
            </a:pPr>
            <a:r>
              <a:rPr lang="pl-PL" dirty="0"/>
              <a:t>3) ponad 1500 złotych do 4000 złotych - w kwocie 200 złotych;</a:t>
            </a:r>
          </a:p>
          <a:p>
            <a:pPr marL="0" indent="0">
              <a:buNone/>
            </a:pPr>
            <a:r>
              <a:rPr lang="pl-PL" dirty="0"/>
              <a:t>4) ponad 4000 złotych do 7500 złotych - w kwocie 400 złotych;</a:t>
            </a:r>
          </a:p>
          <a:p>
            <a:pPr marL="0" indent="0">
              <a:buNone/>
            </a:pPr>
            <a:r>
              <a:rPr lang="pl-PL" dirty="0"/>
              <a:t>5) ponad 7500 złotych do 10 000 złotych - w kwocie 500 złotych;</a:t>
            </a:r>
          </a:p>
          <a:p>
            <a:pPr marL="0" indent="0">
              <a:buNone/>
            </a:pPr>
            <a:r>
              <a:rPr lang="pl-PL" dirty="0"/>
              <a:t>6) ponad 10 000 złotych do 15 000 złotych - w kwocie 750 złotych;</a:t>
            </a:r>
          </a:p>
          <a:p>
            <a:pPr marL="0" indent="0">
              <a:buNone/>
            </a:pPr>
            <a:r>
              <a:rPr lang="pl-PL" dirty="0"/>
              <a:t>7) ponad 15 000 złotych do 20 000 złotych - w kwocie 1000 złotych.</a:t>
            </a:r>
          </a:p>
          <a:p>
            <a:pPr marL="0" indent="0">
              <a:buNone/>
            </a:pPr>
            <a:r>
              <a:rPr lang="pl-PL" dirty="0"/>
              <a:t>2.  W sprawach o prawa majątkowe przy wartości przedmiotu sporu lub wartości przedmiotu zaskarżenia ponad 20 000 złotych pobiera się od pisma opłatę stosunkową wynoszącą 5% tej wartości, nie więcej jednak niż 200 000 złotych.</a:t>
            </a:r>
          </a:p>
          <a:p>
            <a:pPr marL="0" indent="0">
              <a:buNone/>
            </a:pPr>
            <a:endParaRPr lang="pl-PL" dirty="0"/>
          </a:p>
        </p:txBody>
      </p:sp>
    </p:spTree>
    <p:extLst>
      <p:ext uri="{BB962C8B-B14F-4D97-AF65-F5344CB8AC3E}">
        <p14:creationId xmlns:p14="http://schemas.microsoft.com/office/powerpoint/2010/main" val="36661335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B12BE1-6AAC-4349-AEE6-8828ED04B792}"/>
              </a:ext>
            </a:extLst>
          </p:cNvPr>
          <p:cNvSpPr>
            <a:spLocks noGrp="1"/>
          </p:cNvSpPr>
          <p:nvPr>
            <p:ph type="title"/>
          </p:nvPr>
        </p:nvSpPr>
        <p:spPr/>
        <p:txBody>
          <a:bodyPr/>
          <a:lstStyle/>
          <a:p>
            <a:r>
              <a:rPr lang="pl-PL" dirty="0"/>
              <a:t>ART. 415 KPK</a:t>
            </a:r>
          </a:p>
        </p:txBody>
      </p:sp>
      <p:sp>
        <p:nvSpPr>
          <p:cNvPr id="3" name="Content Placeholder 2">
            <a:extLst>
              <a:ext uri="{FF2B5EF4-FFF2-40B4-BE49-F238E27FC236}">
                <a16:creationId xmlns:a16="http://schemas.microsoft.com/office/drawing/2014/main" id="{38167FAC-9685-6242-8462-2B27A7F9EC39}"/>
              </a:ext>
            </a:extLst>
          </p:cNvPr>
          <p:cNvSpPr>
            <a:spLocks noGrp="1"/>
          </p:cNvSpPr>
          <p:nvPr>
            <p:ph idx="1"/>
          </p:nvPr>
        </p:nvSpPr>
        <p:spPr/>
        <p:txBody>
          <a:bodyPr>
            <a:normAutofit fontScale="92500"/>
          </a:bodyPr>
          <a:lstStyle/>
          <a:p>
            <a:pPr marL="0" indent="0" algn="just">
              <a:buNone/>
            </a:pPr>
            <a:r>
              <a:rPr lang="pl-PL" dirty="0"/>
              <a:t>§  1.  W razie skazania oskarżonego lub warunkowego umorzenia postępowania w wypadkach wskazanych w ustawie sąd orzeka nawiązkę na rzecz pokrzywdzonego, obowiązek naprawienia, w całości lub w części, szkody lub zadośćuczynienia za doznaną krzywdę. Nawiązki na rzecz pokrzywdzonego, obowiązku naprawienia szkody lub zadośćuczynienia za doznaną krzywdę nie orzeka się, jeżeli roszczenie wynikające z popełnienia przestępstwa jest przedmiotem innego postępowania albo o roszczeniu tym prawomocnie orzeczono.</a:t>
            </a:r>
          </a:p>
          <a:p>
            <a:pPr marL="0" indent="0" algn="just">
              <a:buNone/>
            </a:pPr>
            <a:r>
              <a:rPr lang="pl-PL" dirty="0"/>
              <a:t>§  2.  Jeżeli orzeczony obowiązek naprawienia szkody lub zadośćuczynienia za doznaną krzywdę albo nawiązka orzeczona na rzecz pokrzywdzonego nie pokrywają całej szkody lub nie stanowią pełnego zadośćuczynienia za doznaną krzywdę, pokrzywdzony może dochodzić dodatkowych roszczeń w postępowaniu cywilnym.</a:t>
            </a:r>
          </a:p>
          <a:p>
            <a:pPr marL="0" indent="0" algn="just">
              <a:buNone/>
            </a:pPr>
            <a:endParaRPr lang="pl-PL" dirty="0"/>
          </a:p>
        </p:txBody>
      </p:sp>
    </p:spTree>
    <p:extLst>
      <p:ext uri="{BB962C8B-B14F-4D97-AF65-F5344CB8AC3E}">
        <p14:creationId xmlns:p14="http://schemas.microsoft.com/office/powerpoint/2010/main" val="4184854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52984D-BFE0-4B4D-8B38-12BDAFCC190B}"/>
              </a:ext>
            </a:extLst>
          </p:cNvPr>
          <p:cNvSpPr>
            <a:spLocks noGrp="1"/>
          </p:cNvSpPr>
          <p:nvPr>
            <p:ph type="title"/>
          </p:nvPr>
        </p:nvSpPr>
        <p:spPr/>
        <p:txBody>
          <a:bodyPr/>
          <a:lstStyle/>
          <a:p>
            <a:r>
              <a:rPr lang="pl-PL" dirty="0"/>
              <a:t>Art. 415 </a:t>
            </a:r>
            <a:r>
              <a:rPr lang="pl-PL" dirty="0" err="1"/>
              <a:t>kpk</a:t>
            </a:r>
            <a:endParaRPr lang="pl-PL" dirty="0"/>
          </a:p>
        </p:txBody>
      </p:sp>
      <p:sp>
        <p:nvSpPr>
          <p:cNvPr id="3" name="Content Placeholder 2">
            <a:extLst>
              <a:ext uri="{FF2B5EF4-FFF2-40B4-BE49-F238E27FC236}">
                <a16:creationId xmlns:a16="http://schemas.microsoft.com/office/drawing/2014/main" id="{72E5A486-A03C-4E4B-AF00-798990F85213}"/>
              </a:ext>
            </a:extLst>
          </p:cNvPr>
          <p:cNvSpPr>
            <a:spLocks noGrp="1"/>
          </p:cNvSpPr>
          <p:nvPr>
            <p:ph idx="1"/>
          </p:nvPr>
        </p:nvSpPr>
        <p:spPr/>
        <p:txBody>
          <a:bodyPr>
            <a:normAutofit/>
          </a:bodyPr>
          <a:lstStyle/>
          <a:p>
            <a:pPr marL="0" indent="0">
              <a:buNone/>
            </a:pPr>
            <a:r>
              <a:rPr lang="pl-PL" dirty="0"/>
              <a:t>Sąd orzeka obowiązek naprawienia szkody gdy: </a:t>
            </a:r>
          </a:p>
          <a:p>
            <a:pPr marL="342900" indent="-342900">
              <a:buAutoNum type="arabicParenR"/>
            </a:pPr>
            <a:r>
              <a:rPr lang="pl-PL" dirty="0"/>
              <a:t>Wydaje wyrok skazujący oskarżonego lub warunkowo umarzający postępowanie </a:t>
            </a:r>
          </a:p>
          <a:p>
            <a:pPr marL="342900" indent="-342900">
              <a:buAutoNum type="arabicParenR"/>
            </a:pPr>
            <a:r>
              <a:rPr lang="pl-PL" dirty="0"/>
              <a:t>możliwość lub powinność podjęcia orzeczenia w tym przedmiocie jest wyraźnie wskazana w ustawie</a:t>
            </a:r>
          </a:p>
          <a:p>
            <a:pPr marL="342900" indent="-342900">
              <a:buAutoNum type="arabicParenR"/>
            </a:pPr>
            <a:r>
              <a:rPr lang="pl-PL" dirty="0"/>
              <a:t>roszczenie wynikające z przestępstwa nie stanowi przedmiotu innego postępowania (lis </a:t>
            </a:r>
            <a:r>
              <a:rPr lang="pl-PL" dirty="0" err="1"/>
              <a:t>pendens</a:t>
            </a:r>
            <a:r>
              <a:rPr lang="pl-PL" dirty="0"/>
              <a:t>) i do tej pory prawomocnie o nim nie orzeczono (res iudicata).</a:t>
            </a:r>
          </a:p>
        </p:txBody>
      </p:sp>
    </p:spTree>
    <p:extLst>
      <p:ext uri="{BB962C8B-B14F-4D97-AF65-F5344CB8AC3E}">
        <p14:creationId xmlns:p14="http://schemas.microsoft.com/office/powerpoint/2010/main" val="2389586087"/>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Parcel</Template>
  <TotalTime>1827</TotalTime>
  <Words>5787</Words>
  <Application>Microsoft Macintosh PowerPoint</Application>
  <PresentationFormat>Widescreen</PresentationFormat>
  <Paragraphs>166</Paragraphs>
  <Slides>46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46</vt:i4>
      </vt:variant>
    </vt:vector>
  </HeadingPairs>
  <TitlesOfParts>
    <vt:vector size="50" baseType="lpstr">
      <vt:lpstr>Arial</vt:lpstr>
      <vt:lpstr>Gill Sans MT</vt:lpstr>
      <vt:lpstr>Wingdings</vt:lpstr>
      <vt:lpstr>Parcel</vt:lpstr>
      <vt:lpstr>Klauzula antykumulacyjna</vt:lpstr>
      <vt:lpstr>Dochodzenie naprawienia szkody</vt:lpstr>
      <vt:lpstr>Ogólne warunki pism procesowych w kpc</vt:lpstr>
      <vt:lpstr>Ogólne warunki pism procesowych w kpc</vt:lpstr>
      <vt:lpstr>Wymogi pozwu</vt:lpstr>
      <vt:lpstr>Braki formalne</vt:lpstr>
      <vt:lpstr>Koszty pozwu</vt:lpstr>
      <vt:lpstr>ART. 415 KPK</vt:lpstr>
      <vt:lpstr>Art. 415 kpk</vt:lpstr>
      <vt:lpstr>Zasada samodzielności jurysdykcyjnej sądu</vt:lpstr>
      <vt:lpstr>Klauzula antykumulacyjna</vt:lpstr>
      <vt:lpstr>Wyrok SN 21.02.2013 r., V KK 14/13</vt:lpstr>
      <vt:lpstr>Wyrok SN 21.02.2013 r., V KK 14/13</vt:lpstr>
      <vt:lpstr>Wyrok SN 21.02.2013 r., V KK 14/13</vt:lpstr>
      <vt:lpstr>Wyrok SN 21.02.2013 r., V KK 14/13</vt:lpstr>
      <vt:lpstr>Klauzula antykumulacyjna</vt:lpstr>
      <vt:lpstr>Klauzula antykumulacyjna</vt:lpstr>
      <vt:lpstr>Klauzula antykumulacyjna</vt:lpstr>
      <vt:lpstr>Klauzula antykumulacyjna</vt:lpstr>
      <vt:lpstr>Klauzula antykumulacyjna</vt:lpstr>
      <vt:lpstr>Klauzula antykumulacyjna</vt:lpstr>
      <vt:lpstr>Klauzula antykumulacyjna</vt:lpstr>
      <vt:lpstr>Klauzula antykumulacyjna</vt:lpstr>
      <vt:lpstr>Klauzula antykumulacyjna</vt:lpstr>
      <vt:lpstr>Klauzula antykumulacyjna</vt:lpstr>
      <vt:lpstr>Klauzula antykumulacyjna</vt:lpstr>
      <vt:lpstr>Wyrok Sądu Apelacyjnego w Katowicach z dnia 8 marca 2012 r. II AKa 34/12</vt:lpstr>
      <vt:lpstr>Wyrok Sądu Apelacyjnego w Katowicach z dnia 8 marca 2012 r. II AKa 34/12</vt:lpstr>
      <vt:lpstr>Wyrok Sądu Apelacyjnego w Katowicach z dnia 8 marca 2012 r. II AKa 34/12</vt:lpstr>
      <vt:lpstr>Odpowiedzialność członków zarządów spółek kapitałowych </vt:lpstr>
      <vt:lpstr>Odpowiedzialność członków zarządów spółek kapitałowych </vt:lpstr>
      <vt:lpstr>Odpowiedzialność członków zarządów spółek kapitałowych </vt:lpstr>
      <vt:lpstr>Odpowiedzialność członków zarządów spółek kapitałowych </vt:lpstr>
      <vt:lpstr>Odpowiedzialność członków zarządów spółek kapitałowych </vt:lpstr>
      <vt:lpstr>Odpowiedzialność wspólników spółki jawnej </vt:lpstr>
      <vt:lpstr>Postępowanie wykonawcze</vt:lpstr>
      <vt:lpstr>Wykonanie obowiązku naprawienia szkody</vt:lpstr>
      <vt:lpstr>Wykonanie obowiązku naprawienia szkody</vt:lpstr>
      <vt:lpstr>Warunkowe przedterminowe zwolnienie</vt:lpstr>
      <vt:lpstr>Wykonalność zobowiązania do naprawienia szkody</vt:lpstr>
      <vt:lpstr>ubezpieczenie cywilne a obowiązek naprawienia szkody</vt:lpstr>
      <vt:lpstr>ubezpieczenie cywilne a obowiązek naprawienia szkody</vt:lpstr>
      <vt:lpstr>ubezpieczenie cywilne a obowiązek naprawienia szkody</vt:lpstr>
      <vt:lpstr>ubezpieczenie cywilne a obowiązek naprawienia szkody</vt:lpstr>
      <vt:lpstr>ubezpieczenie cywilne a obowiązek naprawienia szkody</vt:lpstr>
      <vt:lpstr>ubezpieczenie cywilne a obowiązek naprawienia szkody</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Przepisy antykumulacyjne</dc:title>
  <dc:creator>Microsoft Office User</dc:creator>
  <cp:lastModifiedBy>Microsoft Office User</cp:lastModifiedBy>
  <cp:revision>25</cp:revision>
  <dcterms:created xsi:type="dcterms:W3CDTF">2020-12-18T16:37:39Z</dcterms:created>
  <dcterms:modified xsi:type="dcterms:W3CDTF">2020-12-19T23:04:55Z</dcterms:modified>
</cp:coreProperties>
</file>