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69" r:id="rId17"/>
    <p:sldId id="271" r:id="rId18"/>
    <p:sldId id="272" r:id="rId19"/>
    <p:sldId id="274" r:id="rId20"/>
    <p:sldId id="273" r:id="rId21"/>
    <p:sldId id="278" r:id="rId22"/>
    <p:sldId id="275" r:id="rId23"/>
    <p:sldId id="276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D3646-B50E-4A24-9C18-C822062B948C}" v="3006" dt="2022-01-06T12:40:18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cs typeface="Calibri Light"/>
              </a:rPr>
              <a:t>PODSTAWY PROCESU KARNEGO</a:t>
            </a:r>
            <a:br>
              <a:rPr lang="pl-PL" sz="3600" dirty="0">
                <a:cs typeface="Calibri Light"/>
              </a:rPr>
            </a:br>
            <a:r>
              <a:rPr lang="pl-PL" sz="3600" dirty="0">
                <a:cs typeface="Calibri Light"/>
              </a:rPr>
              <a:t>kryminologia</a:t>
            </a:r>
            <a:endParaRPr lang="pl-PL" dirty="0">
              <a:cs typeface="Calibri Light" panose="020F0302020204030204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8.01.2022</a:t>
            </a:r>
          </a:p>
          <a:p>
            <a:r>
              <a:rPr lang="pl-PL" dirty="0">
                <a:cs typeface="Calibri"/>
              </a:rPr>
              <a:t>zajęcia trzecie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A092B0-31C3-4EBC-952B-CA49B30F2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Procedura zatrzymania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306B59-6C0B-48BE-BECE-EF6E073C5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Zatrzymanego należy </a:t>
            </a:r>
            <a:r>
              <a:rPr lang="pl-PL" b="1" dirty="0">
                <a:ea typeface="+mn-lt"/>
                <a:cs typeface="+mn-lt"/>
              </a:rPr>
              <a:t>natychmiast </a:t>
            </a:r>
            <a:r>
              <a:rPr lang="pl-PL" dirty="0">
                <a:ea typeface="+mn-lt"/>
                <a:cs typeface="+mn-lt"/>
              </a:rPr>
              <a:t>poinformować o przyczynach zatrzymania i o przysługujących mu prawach, w tym: </a:t>
            </a:r>
          </a:p>
          <a:p>
            <a:r>
              <a:rPr lang="pl-PL" dirty="0">
                <a:ea typeface="+mn-lt"/>
                <a:cs typeface="+mn-lt"/>
              </a:rPr>
              <a:t>o prawie do skorzystania z pomocy adwokata lub radcy prawnego, do korzystania z bezpłatnej pomocy tłumacza, jeżeli nie włada w wystarczającym stopniu językiem polskim, </a:t>
            </a:r>
          </a:p>
          <a:p>
            <a:r>
              <a:rPr lang="pl-PL" dirty="0">
                <a:ea typeface="+mn-lt"/>
                <a:cs typeface="+mn-lt"/>
              </a:rPr>
              <a:t>do złożenia oświadczenia i odmowy złożenia oświadczenia, 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do otrzymania odpisu protokołu zatrzymania,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do dostępu do pierwszej pomocy medycznej oraz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o prawach wskazanych w art. 245 (nawiązanie kontaktu z adwokatem), art. 246 § 1 (zażalenie na zatrzymanie) i art. 612 § 2 (nawiązanie kontaktu z urzędem konsularnym albo przedstawicielstwem dyplomatycznym - obcokrajowcy), jak również o treści art. 248 § 1 i 2 (czas zatrzymania), </a:t>
            </a:r>
          </a:p>
          <a:p>
            <a:r>
              <a:rPr lang="pl-PL" dirty="0">
                <a:ea typeface="+mn-lt"/>
                <a:cs typeface="+mn-lt"/>
              </a:rPr>
              <a:t>a także wysłuchać go.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247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3E25EC-F6AB-4B04-86F4-AD00BAFEA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Pouczenia dla zatrzymanego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E3DB74-55E0-4DB3-9D50-BE1844A83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https://isap.sejm.gov.pl/isap.nsf/download.xsp/WDU20150000835/O/D20150835.pdf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479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2D67E5-71B8-471F-9B8F-1DBD1AF2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Czas trwania zatrzymania (art. 248)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3BAA06-B2B1-4675-BFEC-40412C2EC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>
                <a:ea typeface="+mn-lt"/>
                <a:cs typeface="+mn-lt"/>
              </a:rPr>
              <a:t>Zatrzymanego </a:t>
            </a:r>
            <a:r>
              <a:rPr lang="pl-PL" b="1" dirty="0">
                <a:ea typeface="+mn-lt"/>
                <a:cs typeface="+mn-lt"/>
              </a:rPr>
              <a:t>należy natychmiast zwolnić, gdy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ustanie przyczyna zatrzymania</a:t>
            </a:r>
            <a:r>
              <a:rPr lang="pl-PL" dirty="0">
                <a:ea typeface="+mn-lt"/>
                <a:cs typeface="+mn-lt"/>
              </a:rPr>
              <a:t>, a także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 jeżeli w ciągu </a:t>
            </a:r>
            <a:r>
              <a:rPr lang="pl-PL" u="sng" dirty="0">
                <a:highlight>
                  <a:srgbClr val="FFFF00"/>
                </a:highlight>
                <a:ea typeface="+mn-lt"/>
                <a:cs typeface="+mn-lt"/>
              </a:rPr>
              <a:t>48 godzin od chwili zatrzymania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 przez uprawniony organ nie zostanie on przekazany do dyspozycji sądu wraz z wnioskiem o zastosowanie tymczasowego aresztowania</a:t>
            </a:r>
            <a:r>
              <a:rPr lang="pl-PL" dirty="0">
                <a:ea typeface="+mn-lt"/>
                <a:cs typeface="+mn-lt"/>
              </a:rPr>
              <a:t>; należy go także zwolnić na polecenie sądu lub prokuratora.</a:t>
            </a:r>
          </a:p>
          <a:p>
            <a:r>
              <a:rPr lang="pl-PL" dirty="0">
                <a:ea typeface="+mn-lt"/>
                <a:cs typeface="+mn-lt"/>
              </a:rPr>
              <a:t>Zatrzymanego należy zwolnić, </a:t>
            </a:r>
            <a:r>
              <a:rPr lang="pl-PL" u="sng" dirty="0">
                <a:highlight>
                  <a:srgbClr val="FFFF00"/>
                </a:highlight>
                <a:ea typeface="+mn-lt"/>
                <a:cs typeface="+mn-lt"/>
              </a:rPr>
              <a:t>jeżeli w ciągu 24 godzin od przekazania go do dyspozycji sądu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 nie doręczono mu postanowienia o zastosowaniu wobec niego tymczasowego aresztowania</a:t>
            </a:r>
            <a:r>
              <a:rPr lang="pl-PL" dirty="0">
                <a:ea typeface="+mn-lt"/>
                <a:cs typeface="+mn-lt"/>
              </a:rPr>
              <a:t> albo nie ogłoszono mu tego postanowienia na posiedzeniu przeprowadzonym w sposób określony w art. 250 § 3b </a:t>
            </a:r>
            <a:r>
              <a:rPr lang="pl-PL" i="1" dirty="0">
                <a:ea typeface="+mn-lt"/>
                <a:cs typeface="+mn-lt"/>
              </a:rPr>
              <a:t>(czyli na posiedzeniu zdalnym).</a:t>
            </a:r>
            <a:endParaRPr lang="pl-PL" i="1" dirty="0">
              <a:cs typeface="Calibri" panose="020F0502020204030204"/>
            </a:endParaRPr>
          </a:p>
          <a:p>
            <a:r>
              <a:rPr lang="pl-PL" dirty="0">
                <a:cs typeface="Calibri" panose="020F0502020204030204"/>
              </a:rPr>
              <a:t>Terminy 48 godzin i 24 godzin są od siebie niezależne i nie podlegają sumowaniu.</a:t>
            </a:r>
          </a:p>
          <a:p>
            <a:endParaRPr lang="pl-PL" dirty="0">
              <a:cs typeface="Calibri" panose="020F0502020204030204"/>
            </a:endParaRPr>
          </a:p>
          <a:p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63122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DEF6A5-2410-47DF-B40F-D3F8FDB9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Czas zatrzymania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D0C90F-B688-4696-86FC-958B1B819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Czas zatrzymania należy liczyć od momentu </a:t>
            </a:r>
            <a:r>
              <a:rPr lang="pl-PL" b="1" dirty="0">
                <a:ea typeface="+mn-lt"/>
                <a:cs typeface="+mn-lt"/>
              </a:rPr>
              <a:t>faktycznego pozbawienia wolności</a:t>
            </a:r>
            <a:r>
              <a:rPr lang="pl-PL" dirty="0">
                <a:ea typeface="+mn-lt"/>
                <a:cs typeface="+mn-lt"/>
              </a:rPr>
              <a:t>, choćby poinformowanie o zatrzymaniu nastąpiło później, a zatrzymanego nie umieszczono w pomieszczeniu przeznaczonym dla zatrzymanych w jednostce Policji.</a:t>
            </a:r>
          </a:p>
          <a:p>
            <a:r>
              <a:rPr lang="pl-PL" dirty="0">
                <a:cs typeface="Calibri" panose="020F0502020204030204"/>
              </a:rPr>
              <a:t>Czy do czasu zatrzymania należy wliczać czas ujęcia?</a:t>
            </a:r>
          </a:p>
        </p:txBody>
      </p:sp>
    </p:spTree>
    <p:extLst>
      <p:ext uri="{BB962C8B-B14F-4D97-AF65-F5344CB8AC3E}">
        <p14:creationId xmlns:p14="http://schemas.microsoft.com/office/powerpoint/2010/main" val="2469757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5F5C3-0FFD-4066-A720-8C932098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Zatrzymanie prokuratorskie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1F711-BF54-4601-B2EF-270B9AE3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Prokurator (w postępowaniu przygotowawczym) może zarządzić zatrzymanie i przymusowe doprowadzenie </a:t>
            </a:r>
            <a:r>
              <a:rPr lang="pl-PL" u="sng" dirty="0">
                <a:ea typeface="+mn-lt"/>
                <a:cs typeface="+mn-lt"/>
              </a:rPr>
              <a:t>osoby podejrzanej albo podejrzanego</a:t>
            </a:r>
            <a:r>
              <a:rPr lang="pl-PL" dirty="0">
                <a:ea typeface="+mn-lt"/>
                <a:cs typeface="+mn-lt"/>
              </a:rPr>
              <a:t>, jeżeli zachodzi uzasadniona obawa, że:</a:t>
            </a:r>
          </a:p>
          <a:p>
            <a:r>
              <a:rPr lang="pl-PL" dirty="0">
                <a:ea typeface="+mn-lt"/>
                <a:cs typeface="+mn-lt"/>
              </a:rPr>
              <a:t>nie stawią się na wezwanie w celu przeprowadzenia z ich udziałem czynności, o których mowa w art. 313 § 1 lub art. 314, albo badań lub czynności, o których mowa w art. 74 § 2 lub 3,</a:t>
            </a:r>
          </a:p>
          <a:p>
            <a:r>
              <a:rPr lang="pl-PL" dirty="0">
                <a:ea typeface="+mn-lt"/>
                <a:cs typeface="+mn-lt"/>
              </a:rPr>
              <a:t>mogą w inny bezprawny sposób utrudniać postępowanie,</a:t>
            </a:r>
          </a:p>
          <a:p>
            <a:r>
              <a:rPr lang="pl-PL" dirty="0">
                <a:ea typeface="+mn-lt"/>
                <a:cs typeface="+mn-lt"/>
              </a:rPr>
              <a:t>gdy zachodzi potrzeba niezwłocznego zastosowania środka zapobiegawczego</a:t>
            </a:r>
          </a:p>
          <a:p>
            <a:endParaRPr lang="pl-PL" dirty="0">
              <a:cs typeface="Calibri"/>
            </a:endParaRPr>
          </a:p>
          <a:p>
            <a:r>
              <a:rPr lang="pl-PL" dirty="0">
                <a:ea typeface="+mn-lt"/>
                <a:cs typeface="+mn-lt"/>
              </a:rPr>
              <a:t>Niezwłocznie po doprowadzeniu przeprowadza się z udziałem zatrzymanego czynności wskazane w § 1, a po ich dokonaniu należy zwolnić go, o ile nie zachodzi potrzeba stosowania środka zapobiegawczego.</a:t>
            </a:r>
          </a:p>
          <a:p>
            <a:r>
              <a:rPr lang="pl-PL" dirty="0">
                <a:ea typeface="+mn-lt"/>
                <a:cs typeface="+mn-lt"/>
              </a:rPr>
              <a:t>Rozstrzygając w przedmiocie środka zapobiegawczego, prokurator niezwłocznie zwalnia zatrzymanego albo występuje do sądu z wnioskiem o zastosowanie tymczasowego aresztowania.</a:t>
            </a:r>
          </a:p>
        </p:txBody>
      </p:sp>
    </p:spTree>
    <p:extLst>
      <p:ext uri="{BB962C8B-B14F-4D97-AF65-F5344CB8AC3E}">
        <p14:creationId xmlns:p14="http://schemas.microsoft.com/office/powerpoint/2010/main" val="3865726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098149-7891-4CE7-8D84-BB701277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Zażalenie na zatrzymanie (art. 246)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528FA8-C44D-41EF-92D6-521D92187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Zatrzymanemu przysługuje zażalenie do sądu. W zażaleniu zatrzymany może się domagać zbadania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zasadności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legalności </a:t>
            </a:r>
            <a:r>
              <a:rPr lang="pl-PL" dirty="0">
                <a:ea typeface="+mn-lt"/>
                <a:cs typeface="+mn-lt"/>
              </a:rPr>
              <a:t>oraz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prawidłowości </a:t>
            </a:r>
            <a:r>
              <a:rPr lang="pl-PL" dirty="0">
                <a:ea typeface="+mn-lt"/>
                <a:cs typeface="+mn-lt"/>
              </a:rPr>
              <a:t>jego zatrzymania.</a:t>
            </a:r>
          </a:p>
          <a:p>
            <a:r>
              <a:rPr lang="pl-PL" dirty="0">
                <a:ea typeface="+mn-lt"/>
                <a:cs typeface="+mn-lt"/>
              </a:rPr>
              <a:t>Zażalenie przekazuje się niezwłocznie sądowi rejonowemu miejsca zatrzymania lub prowadzenia postępowania, który również niezwłocznie je rozpoznaje.</a:t>
            </a:r>
          </a:p>
          <a:p>
            <a:r>
              <a:rPr lang="pl-PL" dirty="0">
                <a:ea typeface="+mn-lt"/>
                <a:cs typeface="+mn-lt"/>
              </a:rPr>
              <a:t>W razie uznania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bezzasadności </a:t>
            </a:r>
            <a:r>
              <a:rPr lang="pl-PL" dirty="0">
                <a:ea typeface="+mn-lt"/>
                <a:cs typeface="+mn-lt"/>
              </a:rPr>
              <a:t>lub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nielegalności </a:t>
            </a:r>
            <a:r>
              <a:rPr lang="pl-PL" dirty="0">
                <a:ea typeface="+mn-lt"/>
                <a:cs typeface="+mn-lt"/>
              </a:rPr>
              <a:t>zatrzymania sąd </a:t>
            </a:r>
            <a:r>
              <a:rPr lang="pl-PL" b="1" dirty="0">
                <a:ea typeface="+mn-lt"/>
                <a:cs typeface="+mn-lt"/>
              </a:rPr>
              <a:t>zarządza natychmiastowe zwolnienie </a:t>
            </a:r>
            <a:r>
              <a:rPr lang="pl-PL" dirty="0">
                <a:ea typeface="+mn-lt"/>
                <a:cs typeface="+mn-lt"/>
              </a:rPr>
              <a:t>zatrzymanego.</a:t>
            </a:r>
          </a:p>
          <a:p>
            <a:r>
              <a:rPr lang="pl-PL" dirty="0">
                <a:ea typeface="+mn-lt"/>
                <a:cs typeface="+mn-lt"/>
              </a:rPr>
              <a:t>W wypadku stwierdzenia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bezzasadności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nielegalności </a:t>
            </a:r>
            <a:r>
              <a:rPr lang="pl-PL" dirty="0">
                <a:ea typeface="+mn-lt"/>
                <a:cs typeface="+mn-lt"/>
              </a:rPr>
              <a:t>lub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nieprawidłowości </a:t>
            </a:r>
            <a:r>
              <a:rPr lang="pl-PL" dirty="0">
                <a:ea typeface="+mn-lt"/>
                <a:cs typeface="+mn-lt"/>
              </a:rPr>
              <a:t>zatrzymania sąd zawiadamia o tym prokuratora i organ przełożony nad organem, który dokonał zatrzymania.</a:t>
            </a:r>
          </a:p>
          <a:p>
            <a:r>
              <a:rPr lang="pl-PL" dirty="0">
                <a:cs typeface="Calibri"/>
              </a:rPr>
              <a:t>Zasadność - celowość i proporcjonalność</a:t>
            </a:r>
          </a:p>
          <a:p>
            <a:r>
              <a:rPr lang="pl-PL" dirty="0">
                <a:cs typeface="Calibri"/>
              </a:rPr>
              <a:t>Legalność - istnienie podstaw do zatrzymania</a:t>
            </a:r>
          </a:p>
          <a:p>
            <a:r>
              <a:rPr lang="pl-PL" dirty="0">
                <a:cs typeface="Calibri"/>
              </a:rPr>
              <a:t>Prawidłowość - sposób wykonania czynności zatrzymania</a:t>
            </a:r>
          </a:p>
        </p:txBody>
      </p:sp>
    </p:spTree>
    <p:extLst>
      <p:ext uri="{BB962C8B-B14F-4D97-AF65-F5344CB8AC3E}">
        <p14:creationId xmlns:p14="http://schemas.microsoft.com/office/powerpoint/2010/main" val="1870438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8A9675-962E-4368-B7D5-5CDC9447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Środki zapobiegawcze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28B7C3-B555-4037-AB19-0C76E4E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>
                <a:cs typeface="Calibri"/>
              </a:rPr>
              <a:t>Największa grupa środków przymusu.</a:t>
            </a:r>
          </a:p>
          <a:p>
            <a:r>
              <a:rPr lang="pl-PL" dirty="0">
                <a:cs typeface="Calibri"/>
              </a:rPr>
              <a:t>Dzielą się wedle kryterium izolacji na tymczasowe aresztowanie i wolnościowe środki zapobiegawcze.</a:t>
            </a:r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pPr marL="0" indent="0">
              <a:buNone/>
            </a:pPr>
            <a:r>
              <a:rPr lang="pl-PL" dirty="0">
                <a:cs typeface="Calibri"/>
              </a:rPr>
              <a:t>Wybrane wolnościowe środki zapobiegawcze:</a:t>
            </a:r>
          </a:p>
          <a:p>
            <a:r>
              <a:rPr lang="pl-PL" dirty="0">
                <a:cs typeface="Calibri"/>
              </a:rPr>
              <a:t>Dozór policji</a:t>
            </a:r>
          </a:p>
          <a:p>
            <a:r>
              <a:rPr lang="pl-PL" dirty="0">
                <a:cs typeface="Calibri"/>
              </a:rPr>
              <a:t>Poręczenia - majątkowe, społeczne, osoby godnej zaufania</a:t>
            </a:r>
          </a:p>
          <a:p>
            <a:r>
              <a:rPr lang="pl-PL" dirty="0">
                <a:cs typeface="Calibri"/>
              </a:rPr>
              <a:t>Nakaz opuszczenia lokalu mieszkalnego zajmowanego wspólnie z pokrzywdzonym</a:t>
            </a:r>
          </a:p>
          <a:p>
            <a:r>
              <a:rPr lang="pl-PL" dirty="0">
                <a:cs typeface="Calibri"/>
              </a:rPr>
              <a:t>Zakaz opuszczania kraju</a:t>
            </a: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4710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77CF17-017B-4DC4-8097-6EE2B562C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Cele stosowania środków zapobiegawczych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D3EFE5-68A3-4BCD-9018-CB10349D2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u="sng" dirty="0">
                <a:cs typeface="Calibri"/>
              </a:rPr>
              <a:t>Cel procesowy</a:t>
            </a:r>
            <a:r>
              <a:rPr lang="pl-PL" dirty="0">
                <a:cs typeface="Calibri"/>
              </a:rPr>
              <a:t> – zabezpieczenie prawidłowego toku postępowania. Jest to cel </a:t>
            </a:r>
            <a:r>
              <a:rPr lang="pl-PL" b="1" dirty="0">
                <a:cs typeface="Calibri"/>
              </a:rPr>
              <a:t>podstawowy</a:t>
            </a:r>
            <a:r>
              <a:rPr lang="pl-PL" dirty="0">
                <a:cs typeface="Calibri"/>
              </a:rPr>
              <a:t>.</a:t>
            </a:r>
            <a:endParaRPr lang="pl-PL" b="1" dirty="0">
              <a:cs typeface="Calibri"/>
            </a:endParaRPr>
          </a:p>
          <a:p>
            <a:r>
              <a:rPr lang="pl-PL" u="sng" dirty="0">
                <a:cs typeface="Calibri"/>
              </a:rPr>
              <a:t>Cel </a:t>
            </a:r>
            <a:r>
              <a:rPr lang="pl-PL" u="sng" dirty="0" err="1">
                <a:cs typeface="Calibri"/>
              </a:rPr>
              <a:t>pozaprocesowy</a:t>
            </a:r>
            <a:r>
              <a:rPr lang="pl-PL" u="sng" dirty="0">
                <a:cs typeface="Calibri"/>
              </a:rPr>
              <a:t> (prewencyjny)</a:t>
            </a:r>
            <a:r>
              <a:rPr lang="pl-PL" dirty="0">
                <a:cs typeface="Calibri"/>
              </a:rPr>
              <a:t> - zapobieżenie popełnieniu przez oskarżonego nowego, ciężkiego przestępstwa. Jest to cel </a:t>
            </a:r>
            <a:r>
              <a:rPr lang="pl-PL" b="1" dirty="0">
                <a:cs typeface="Calibri"/>
              </a:rPr>
              <a:t>wyjątkowy</a:t>
            </a:r>
            <a:r>
              <a:rPr lang="pl-PL" dirty="0">
                <a:cs typeface="Calibri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738732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7DBA64-D0AF-4919-95D8-53FCFD493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Przesłanki stosowania środków zapobiegawczych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A57561-1C34-47A6-9EE3-7790C34B1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pl-PL" b="1" dirty="0">
                <a:cs typeface="Calibri"/>
              </a:rPr>
              <a:t>Przesłanka ogólna </a:t>
            </a:r>
            <a:r>
              <a:rPr lang="pl-PL" dirty="0">
                <a:cs typeface="Calibri"/>
              </a:rPr>
              <a:t>- środki zapobiegawcze </a:t>
            </a:r>
            <a:r>
              <a:rPr lang="pl-PL" dirty="0">
                <a:ea typeface="+mn-lt"/>
                <a:cs typeface="+mn-lt"/>
              </a:rPr>
              <a:t>można stosować tylko wtedy, gdy zebrane dowody wskazują na </a:t>
            </a:r>
            <a:r>
              <a:rPr lang="pl-PL" u="sng" dirty="0">
                <a:ea typeface="+mn-lt"/>
                <a:cs typeface="+mn-lt"/>
              </a:rPr>
              <a:t>duże prawdopodobieństwo, że oskarżony popełnił przestępstwo</a:t>
            </a:r>
            <a:r>
              <a:rPr lang="pl-PL" dirty="0">
                <a:ea typeface="+mn-lt"/>
                <a:cs typeface="+mn-lt"/>
              </a:rPr>
              <a:t>. </a:t>
            </a:r>
          </a:p>
          <a:p>
            <a:r>
              <a:rPr lang="pl-PL" b="1" dirty="0">
                <a:cs typeface="Calibri" panose="020F0502020204030204"/>
              </a:rPr>
              <a:t>Przesłanki szczególne </a:t>
            </a:r>
            <a:r>
              <a:rPr lang="pl-PL" dirty="0">
                <a:cs typeface="Calibri" panose="020F0502020204030204"/>
              </a:rPr>
              <a:t>- przesłanki: procesowe i </a:t>
            </a:r>
            <a:r>
              <a:rPr lang="pl-PL" dirty="0" err="1">
                <a:cs typeface="Calibri" panose="020F0502020204030204"/>
              </a:rPr>
              <a:t>pozaprocesowa</a:t>
            </a:r>
            <a:r>
              <a:rPr lang="pl-PL" dirty="0">
                <a:cs typeface="Calibri" panose="020F0502020204030204"/>
              </a:rPr>
              <a:t>:</a:t>
            </a:r>
          </a:p>
          <a:p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uzasadniona obawa ucieczki lub ukrycia się oskarżonego</a:t>
            </a:r>
            <a:r>
              <a:rPr lang="pl-PL" dirty="0">
                <a:ea typeface="+mn-lt"/>
                <a:cs typeface="+mn-lt"/>
              </a:rPr>
              <a:t>, zwłaszcza wtedy, gdy nie można ustalić jego tożsamości albo nie ma on w kraju stałego miejsca pobytu,</a:t>
            </a:r>
          </a:p>
          <a:p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uzasadniona obawa, że oskarżony będzie nakłaniał do składania fałszywych zeznań lub wyjaśnień albo w inny bezprawny sposób utrudniał postępowanie karne</a:t>
            </a:r>
            <a:r>
              <a:rPr lang="pl-PL" dirty="0">
                <a:ea typeface="+mn-lt"/>
                <a:cs typeface="+mn-lt"/>
              </a:rPr>
              <a:t>,</a:t>
            </a:r>
          </a:p>
          <a:p>
            <a:r>
              <a:rPr lang="pl-PL" dirty="0">
                <a:ea typeface="+mn-lt"/>
                <a:cs typeface="+mn-lt"/>
              </a:rPr>
              <a:t>środek zapobiegawczy można </a:t>
            </a:r>
            <a:r>
              <a:rPr lang="pl-PL" b="1" dirty="0">
                <a:ea typeface="+mn-lt"/>
                <a:cs typeface="+mn-lt"/>
              </a:rPr>
              <a:t>wyjątkowo </a:t>
            </a:r>
            <a:r>
              <a:rPr lang="pl-PL" dirty="0">
                <a:ea typeface="+mn-lt"/>
                <a:cs typeface="+mn-lt"/>
              </a:rPr>
              <a:t>zastosować także wtedy, gdy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zachodzi uzasadniona obawa, że oskarżony</a:t>
            </a:r>
            <a:r>
              <a:rPr lang="pl-PL" dirty="0">
                <a:ea typeface="+mn-lt"/>
                <a:cs typeface="+mn-lt"/>
              </a:rPr>
              <a:t>, któremu zarzucono popełnienie zbrodni lub </a:t>
            </a:r>
            <a:r>
              <a:rPr lang="pl-PL" u="sng" dirty="0">
                <a:ea typeface="+mn-lt"/>
                <a:cs typeface="+mn-lt"/>
              </a:rPr>
              <a:t>umyślnego</a:t>
            </a:r>
            <a:r>
              <a:rPr lang="pl-PL" dirty="0">
                <a:ea typeface="+mn-lt"/>
                <a:cs typeface="+mn-lt"/>
              </a:rPr>
              <a:t> występku,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popełni przestępstwo</a:t>
            </a:r>
            <a:r>
              <a:rPr lang="pl-PL" dirty="0">
                <a:ea typeface="+mn-lt"/>
                <a:cs typeface="+mn-lt"/>
              </a:rPr>
              <a:t> przeciwko </a:t>
            </a:r>
            <a:r>
              <a:rPr lang="pl-PL" b="1" dirty="0">
                <a:ea typeface="+mn-lt"/>
                <a:cs typeface="+mn-lt"/>
              </a:rPr>
              <a:t>życiu, zdrowiu lub bezpieczeństwu powszechnemu</a:t>
            </a:r>
            <a:r>
              <a:rPr lang="pl-PL" dirty="0">
                <a:ea typeface="+mn-lt"/>
                <a:cs typeface="+mn-lt"/>
              </a:rPr>
              <a:t>, zwłaszcza gdy popełnieniem takiego przestępstwa groził</a:t>
            </a: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3680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76216A-19F1-48B6-9158-E49F409D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Organy stosujące środki zapobiegawcze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41959A-9DBE-4A8A-BBFC-BD7721FD2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Sąd, a w postępowaniu przygotowawczym także prokurator. Nie dotyczy to tymczasowego aresztowania, które w postępowaniu przygotowawczym stosuje sąd na wniosek prokuratora.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842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A7EB48-FC03-4495-A4D4-7F21513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środki przymusu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EF40A-CBAB-4DD2-AB69-DC6B252E0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b="1" dirty="0">
                <a:cs typeface="Calibri"/>
              </a:rPr>
              <a:t>Definicja</a:t>
            </a:r>
            <a:r>
              <a:rPr lang="pl-PL" dirty="0">
                <a:cs typeface="Calibri"/>
              </a:rPr>
              <a:t>: czynności organów postępowania mające na celu zabezpieczenie prawidłowego toku postępowania lub wymuszenie spełnienia obowiązków procesowych za pomocą przymusu lub groźby jego zastosowania (J. Skorupka)</a:t>
            </a:r>
          </a:p>
          <a:p>
            <a:pPr algn="just"/>
            <a:r>
              <a:rPr lang="pl-PL" dirty="0">
                <a:cs typeface="Calibri"/>
              </a:rPr>
              <a:t>Ich systematyka nie jest ujmowana jednolicie. Można wyróżnić je wg kryterium systemowego (dział VI </a:t>
            </a:r>
            <a:r>
              <a:rPr lang="pl-PL" dirty="0" err="1">
                <a:cs typeface="Calibri"/>
              </a:rPr>
              <a:t>kpk</a:t>
            </a:r>
            <a:r>
              <a:rPr lang="pl-PL" dirty="0">
                <a:cs typeface="Calibri"/>
              </a:rPr>
              <a:t>) albo wg powyższych cech definicyjnych (np. Środki wymuszające spełnienie obowiązków procesowych – kary porządkowe, przymusowe doprowadzenie, przymusowe poddanie się badaniom). Nie wszystkie wg drugiego ujęcia znalazły się w dziale VI </a:t>
            </a:r>
            <a:r>
              <a:rPr lang="pl-PL" dirty="0" err="1">
                <a:cs typeface="Calibri"/>
              </a:rPr>
              <a:t>kpk</a:t>
            </a:r>
            <a:r>
              <a:rPr lang="pl-PL" dirty="0">
                <a:cs typeface="Calibri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08636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0CE235-F65D-4A68-8770-898A053E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Tymczasowe aresztowanie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16D84E-3729-41D0-9135-BA29CC46D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Najsurowszy środek zapobiegawczy. W związku z tym stosuje się je tylko wtedy, gdy inny środek zapobiegawczy nie jest w stanie osiągnąć celów stawianym tym środkom przymusu. </a:t>
            </a:r>
          </a:p>
          <a:p>
            <a:r>
              <a:rPr lang="pl-PL" dirty="0">
                <a:cs typeface="Calibri"/>
              </a:rPr>
              <a:t>Stosuje je </a:t>
            </a:r>
            <a:r>
              <a:rPr lang="pl-PL" b="1" dirty="0">
                <a:cs typeface="Calibri"/>
              </a:rPr>
              <a:t>sąd</a:t>
            </a:r>
            <a:r>
              <a:rPr lang="pl-PL" dirty="0">
                <a:cs typeface="Calibri"/>
              </a:rPr>
              <a:t>. W postępowaniu przygotowawczym stosuje je </a:t>
            </a:r>
            <a:r>
              <a:rPr lang="pl-PL" b="1" dirty="0">
                <a:cs typeface="Calibri"/>
              </a:rPr>
              <a:t>sąd na wniosek prokuratora</a:t>
            </a:r>
            <a:r>
              <a:rPr lang="pl-PL" dirty="0">
                <a:cs typeface="Calibri"/>
              </a:rPr>
              <a:t>. </a:t>
            </a:r>
          </a:p>
          <a:p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8388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532AF9-3508-46BA-88EF-F3B194EC5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Szczególna przesłanka zastosowania tymczasowego aresztowania (art. 258 </a:t>
            </a:r>
            <a:r>
              <a:rPr lang="pl-PL" dirty="0">
                <a:ea typeface="+mj-lt"/>
                <a:cs typeface="+mj-lt"/>
              </a:rPr>
              <a:t>§ 2)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DC5C93-9EC5-4F64-8FCF-9D5272E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Jeżeli oskarżonemu zarzuca się popełnienie zbrodni lub występku zagrożonego karą pozbawienia wolności, której górna granica wynosi co najmniej 8 lat, albo gdy sąd pierwszej instancji skazał go na karę pozbawienia wolności nie niższą niż 3 lata, potrzeba zastosowania tymczasowego aresztowania w celu zabezpieczenia prawidłowego toku postępowania </a:t>
            </a:r>
            <a:r>
              <a:rPr lang="pl-PL" u="sng" dirty="0">
                <a:ea typeface="+mn-lt"/>
                <a:cs typeface="+mn-lt"/>
              </a:rPr>
              <a:t>może być uzasadniona </a:t>
            </a:r>
            <a:r>
              <a:rPr lang="pl-PL" b="1" u="sng" dirty="0">
                <a:ea typeface="+mn-lt"/>
                <a:cs typeface="+mn-lt"/>
              </a:rPr>
              <a:t>grożącą </a:t>
            </a:r>
            <a:r>
              <a:rPr lang="pl-PL" u="sng" dirty="0">
                <a:ea typeface="+mn-lt"/>
                <a:cs typeface="+mn-lt"/>
              </a:rPr>
              <a:t>oskarżonemu surową karą.</a:t>
            </a:r>
          </a:p>
          <a:p>
            <a:r>
              <a:rPr lang="pl-PL" dirty="0">
                <a:cs typeface="Calibri" panose="020F0502020204030204"/>
              </a:rPr>
              <a:t>I KZP 18/11 </a:t>
            </a:r>
            <a:r>
              <a:rPr lang="pl-PL" i="1" dirty="0">
                <a:ea typeface="+mn-lt"/>
                <a:cs typeface="+mn-lt"/>
              </a:rPr>
              <a:t>Podstawy stosowania tymczasowego aresztowania, określone w art. 258 § 2 k.p.k., przy spełnieniu przesłanek wskazanych w art. 249 § 1 i art. 257 § 1 k.p.k. i przy braku przesłanek negatywnych określonych w art. 259 § 1 i 2 k.p.k., stanowią samodzielne przesłanki szczególne stosowania tego środka zapobiegawczego;</a:t>
            </a:r>
          </a:p>
          <a:p>
            <a:r>
              <a:rPr lang="pl-PL" i="1" dirty="0">
                <a:ea typeface="+mn-lt"/>
                <a:cs typeface="+mn-lt"/>
              </a:rPr>
              <a:t>Do zastosowania czy przedłużenia tymczasowego aresztowania nie wystarczy samo odwołanie się przez sąd do górnej granicy zagrożenia karą.</a:t>
            </a:r>
          </a:p>
        </p:txBody>
      </p:sp>
    </p:spTree>
    <p:extLst>
      <p:ext uri="{BB962C8B-B14F-4D97-AF65-F5344CB8AC3E}">
        <p14:creationId xmlns:p14="http://schemas.microsoft.com/office/powerpoint/2010/main" val="4021211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4C87C4-0147-47A3-A404-028DFEA9E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Stosowanie tymczasowego aresztowania w postępowaniu przygotowawczym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454D79-9215-4DAF-A2EC-514B8520C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just"/>
            <a:r>
              <a:rPr lang="pl-PL" dirty="0">
                <a:ea typeface="+mn-lt"/>
                <a:cs typeface="+mn-lt"/>
              </a:rPr>
              <a:t>Tymczasowe aresztowanie stosuje w postępowaniu przygotowawczym na wniosek prokuratora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sąd rejonowy, w którego okręgu prowadzi się postępowanie</a:t>
            </a:r>
            <a:r>
              <a:rPr lang="pl-PL" dirty="0">
                <a:ea typeface="+mn-lt"/>
                <a:cs typeface="+mn-lt"/>
              </a:rPr>
              <a:t>, a </a:t>
            </a:r>
            <a:r>
              <a:rPr lang="pl-PL" b="1" dirty="0">
                <a:highlight>
                  <a:srgbClr val="FFFF00"/>
                </a:highlight>
                <a:ea typeface="+mn-lt"/>
                <a:cs typeface="+mn-lt"/>
              </a:rPr>
              <a:t>w wypadkach niecierpiących zwłoki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 także inny sąd rejonowy</a:t>
            </a:r>
            <a:r>
              <a:rPr lang="pl-PL" dirty="0">
                <a:ea typeface="+mn-lt"/>
                <a:cs typeface="+mn-lt"/>
              </a:rPr>
              <a:t>.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Po wniesieniu aktu oskarżenia tymczasowe aresztowanie stosuje </a:t>
            </a:r>
            <a:r>
              <a:rPr lang="pl-PL" b="1" dirty="0">
                <a:highlight>
                  <a:srgbClr val="00FFFF"/>
                </a:highlight>
                <a:ea typeface="+mn-lt"/>
                <a:cs typeface="+mn-lt"/>
              </a:rPr>
              <a:t>sąd, przed którym sprawa się toczy.</a:t>
            </a:r>
            <a:endParaRPr lang="pl-PL" b="1">
              <a:highlight>
                <a:srgbClr val="00FFFF"/>
              </a:highlight>
              <a:cs typeface="Calibri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W postępowaniu przygotowawczym sąd, stosując tymczasowe aresztowanie, oznacza jego termin na okres</a:t>
            </a:r>
            <a:r>
              <a:rPr lang="pl-PL" u="sng" dirty="0">
                <a:solidFill>
                  <a:srgbClr val="FF0000"/>
                </a:solidFill>
                <a:ea typeface="+mn-lt"/>
                <a:cs typeface="+mn-lt"/>
              </a:rPr>
              <a:t> nie dłuższy niż 3 miesiące.</a:t>
            </a:r>
          </a:p>
          <a:p>
            <a:pPr algn="just"/>
            <a:r>
              <a:rPr lang="pl-PL" dirty="0">
                <a:ea typeface="+mn-lt"/>
                <a:cs typeface="+mn-lt"/>
              </a:rPr>
              <a:t>Jeżeli ze względu na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szczególne okoliczności sprawy nie można było ukończyć postępowania przygotowawczego w terminie 3 miesięcy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b="1" dirty="0">
                <a:ea typeface="+mn-lt"/>
                <a:cs typeface="+mn-lt"/>
              </a:rPr>
              <a:t>na wniosek prokuratora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sąd pierwszej instancji właściwy do rozpoznania sprawy</a:t>
            </a:r>
            <a:r>
              <a:rPr lang="pl-PL" dirty="0">
                <a:ea typeface="+mn-lt"/>
                <a:cs typeface="+mn-lt"/>
              </a:rPr>
              <a:t>, gdy zachodzi tego potrzeba, może przedłużyć tymczasowe aresztowanie na okres, </a:t>
            </a:r>
            <a:r>
              <a:rPr lang="pl-PL" u="sng" dirty="0">
                <a:solidFill>
                  <a:srgbClr val="FF0000"/>
                </a:solidFill>
                <a:ea typeface="+mn-lt"/>
                <a:cs typeface="+mn-lt"/>
              </a:rPr>
              <a:t>który łącznie nie może przekroczyć 12 miesięcy.</a:t>
            </a:r>
          </a:p>
          <a:p>
            <a:pPr algn="just"/>
            <a:r>
              <a:rPr lang="pl-PL" dirty="0">
                <a:ea typeface="+mn-lt"/>
                <a:cs typeface="+mn-lt"/>
              </a:rPr>
              <a:t>Przedłużenia stosowania tymczasowego aresztowania </a:t>
            </a:r>
            <a:r>
              <a:rPr lang="pl-PL" u="sng" dirty="0">
                <a:solidFill>
                  <a:srgbClr val="FF0000"/>
                </a:solidFill>
                <a:ea typeface="+mn-lt"/>
                <a:cs typeface="+mn-lt"/>
              </a:rPr>
              <a:t>na okres oznaczony, przekraczający terminy określone w § 2 i 3 (</a:t>
            </a:r>
            <a:r>
              <a:rPr lang="pl-PL" i="1" u="sng" dirty="0">
                <a:solidFill>
                  <a:srgbClr val="FF0000"/>
                </a:solidFill>
                <a:ea typeface="+mn-lt"/>
                <a:cs typeface="+mn-lt"/>
              </a:rPr>
              <a:t>czyli 12 miesięcy)</a:t>
            </a:r>
            <a:r>
              <a:rPr lang="pl-PL" dirty="0">
                <a:ea typeface="+mn-lt"/>
                <a:cs typeface="+mn-lt"/>
              </a:rPr>
              <a:t> może dokonać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sąd apelacyjny, w którego okręgu prowadzi się postępowanie,</a:t>
            </a:r>
            <a:r>
              <a:rPr lang="pl-PL" dirty="0">
                <a:ea typeface="+mn-lt"/>
                <a:cs typeface="+mn-lt"/>
              </a:rPr>
              <a:t> na wniosek właściwego prokuratora bezpośrednio przełożonego wobec prokuratora prowadzącego lub nadzorującego śledztwo - jeżeli konieczność taka powstaje w związku z zawieszeniem postępowania karnego, czynnościami zmierzającymi do ustalenia lub potwierdzenia tożsamości oskarżonego, wykonywaniem czynności dowodowych w sprawie o szczególnej zawiłości lub poza granicami kraju, a także celowym przewlekaniem postępowania przez oskarżonego.</a:t>
            </a:r>
            <a:endParaRPr lang="pl-PL" u="sng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986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7BEF1-0B66-4DD5-921E-0A92E79E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Stosowanie tymczasowego aresztowania w postępowaniu sądowym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AD01B2-8BC9-446A-A6EC-8D5EA6463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>
                <a:ea typeface="+mn-lt"/>
                <a:cs typeface="+mn-lt"/>
              </a:rPr>
              <a:t>Po wniesieniu aktu oskarżenia tymczasowe aresztowanie stosuje sąd, przed którym sprawa się toczy.</a:t>
            </a:r>
          </a:p>
          <a:p>
            <a:r>
              <a:rPr lang="pl-PL" u="sng" dirty="0">
                <a:ea typeface="+mn-lt"/>
                <a:cs typeface="+mn-lt"/>
              </a:rPr>
              <a:t>Łączny </a:t>
            </a:r>
            <a:r>
              <a:rPr lang="pl-PL" dirty="0">
                <a:ea typeface="+mn-lt"/>
                <a:cs typeface="+mn-lt"/>
              </a:rPr>
              <a:t>okres stosowania tymczasowego aresztowania do chwili wydania pierwszego wyroku przez sąd pierwszej instancji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nie może przekroczyć 2 lat.</a:t>
            </a:r>
            <a:endParaRPr lang="pl-PL" dirty="0">
              <a:solidFill>
                <a:srgbClr val="FF0000"/>
              </a:solidFill>
              <a:cs typeface="Calibri"/>
            </a:endParaRPr>
          </a:p>
          <a:p>
            <a:r>
              <a:rPr lang="pl-PL" dirty="0">
                <a:ea typeface="+mn-lt"/>
                <a:cs typeface="+mn-lt"/>
              </a:rPr>
              <a:t>Przedłużenia stosowania tymczasowego aresztowania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na okres oznaczony, przekraczający termin 2 lat</a:t>
            </a:r>
            <a:r>
              <a:rPr lang="pl-PL" dirty="0">
                <a:ea typeface="+mn-lt"/>
                <a:cs typeface="+mn-lt"/>
              </a:rPr>
              <a:t> może dokonać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sąd apelacyjny, w którego okręgu prowadzi się postępowanie na wniosek sądu, przed którym sprawa się toczy</a:t>
            </a:r>
            <a:r>
              <a:rPr lang="pl-PL" dirty="0">
                <a:ea typeface="+mn-lt"/>
                <a:cs typeface="+mn-lt"/>
              </a:rPr>
              <a:t> - jeżeli konieczność taka powstaje w związku z zawieszeniem postępowania karnego, czynnościami zmierzającymi do ustalenia lub potwierdzenia tożsamości oskarżonego, wykonywaniem czynności dowodowych w sprawie o szczególnej zawiłości lub poza granicami kraju, a także celowym przewlekaniem postępowania przez oskarżonego.</a:t>
            </a:r>
            <a:endParaRPr lang="pl-PL" dirty="0">
              <a:solidFill>
                <a:srgbClr val="FF0000"/>
              </a:solidFill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7539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05ED72-ABAB-4031-B4C6-0CB4098A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Zakazy stosowania tymczasowego aresztowania (art. 259)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A1915-16F7-4FC5-86F5-2B8DC45B4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(1) Jeżeli szczególne względy nie stoją temu na przeszkodzie, należy odstąpić od tymczasowego aresztowania, zwłaszcza gdy pozbawienie oskarżonego wolności:</a:t>
            </a:r>
          </a:p>
          <a:p>
            <a:r>
              <a:rPr lang="pl-PL" dirty="0">
                <a:ea typeface="+mn-lt"/>
                <a:cs typeface="+mn-lt"/>
              </a:rPr>
              <a:t>spowodowałoby dla jego życia lub zdrowia poważne niebezpieczeństwo,</a:t>
            </a:r>
          </a:p>
          <a:p>
            <a:r>
              <a:rPr lang="pl-PL" dirty="0">
                <a:ea typeface="+mn-lt"/>
                <a:cs typeface="+mn-lt"/>
              </a:rPr>
              <a:t>pociągałoby wyjątkowo ciężkie skutki dla oskarżonego lub jego najbliższej rodziny.</a:t>
            </a:r>
          </a:p>
          <a:p>
            <a:endParaRPr lang="pl-P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(2) Tymczasowego aresztowania nie stosuje się, gdy na podstawie okoliczności sprawy można przewidywać, że sąd orzeknie w stosunku do oskarżonego karę pozbawienia wolności z warunkowym zawieszeniem jej wykonania lub karę łagodniejszą albo że okres tymczasowego aresztowania przekroczy przewidywany wymiar kary pozbawienia wolności bez warunkowego zawieszenia.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(3) Tymczasowe aresztowanie nie może być stosowane, jeżeli przestępstwo zagrożone jest karą pozbawienia wolności nieprzekraczającą roku.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ALE: Ograniczenia przewidziane w § 2 i 3 nie mają zastosowania, gdy oskarżony ukrywa się, uporczywie nie stawia się na wezwania lub w inny bezprawny sposób utrudnia postępowanie albo nie można ustalić jego tożsamości. Ograniczenie przewidziane w § 2 nie ma również zastosowania, gdy zachodzi wysokie prawdopodobieństwo orzeczenia środka zabezpieczającego polegającego na umieszczeniu sprawcy w zakładzie zamkniętym.</a:t>
            </a:r>
          </a:p>
        </p:txBody>
      </p:sp>
    </p:spTree>
    <p:extLst>
      <p:ext uri="{BB962C8B-B14F-4D97-AF65-F5344CB8AC3E}">
        <p14:creationId xmlns:p14="http://schemas.microsoft.com/office/powerpoint/2010/main" val="1510437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2352A2-4CB6-455B-9CDD-9A65F084B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Przeszukanie (art. 219)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1AE81C-F24F-40A6-9F35-FE290AF1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>
                <a:cs typeface="Calibri"/>
              </a:rPr>
              <a:t>Jest dowodową czynnością poszukiwawczo-</a:t>
            </a:r>
            <a:r>
              <a:rPr lang="pl-PL" dirty="0" err="1">
                <a:cs typeface="Calibri"/>
              </a:rPr>
              <a:t>wykrywczą</a:t>
            </a:r>
            <a:r>
              <a:rPr lang="pl-PL" dirty="0">
                <a:cs typeface="Calibri"/>
              </a:rPr>
              <a:t>. Jest czynnością celową. </a:t>
            </a:r>
          </a:p>
          <a:p>
            <a:r>
              <a:rPr lang="pl-PL" b="1" dirty="0">
                <a:ea typeface="+mn-lt"/>
                <a:cs typeface="+mn-lt"/>
              </a:rPr>
              <a:t>W celu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wykrycia lub zatrzymania albo przymusowego doprowadzenia osoby podejrzanej</a:t>
            </a:r>
            <a:r>
              <a:rPr lang="pl-PL" dirty="0">
                <a:ea typeface="+mn-lt"/>
                <a:cs typeface="+mn-lt"/>
              </a:rPr>
              <a:t>, a także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w celu znalezienia rzeczy mogących stanowić dowód w sprawie lub podlegających zajęciu w postępowaniu karnym</a:t>
            </a:r>
            <a:r>
              <a:rPr lang="pl-PL" dirty="0">
                <a:ea typeface="+mn-lt"/>
                <a:cs typeface="+mn-lt"/>
              </a:rPr>
              <a:t>, można dokonać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przeszukania pomieszczeń i innych miejsc</a:t>
            </a:r>
            <a:r>
              <a:rPr lang="pl-PL" dirty="0">
                <a:ea typeface="+mn-lt"/>
                <a:cs typeface="+mn-lt"/>
              </a:rPr>
              <a:t>, jeżeli istnieją uzasadnione podstawy do przypuszczenia, że osoba podejrzana lub wymienione rzeczy tam się znajdują.</a:t>
            </a:r>
          </a:p>
          <a:p>
            <a:r>
              <a:rPr lang="pl-PL" dirty="0">
                <a:ea typeface="+mn-lt"/>
                <a:cs typeface="+mn-lt"/>
              </a:rPr>
              <a:t>W celu znalezienia rzeczy wymienionych w § 1 i pod warunkiem określonym w tym przepisie oraz z uwzględnieniem zasad i granic określonych w art. 227 można też dokonać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przeszukania osoby, jej odzieży i podręcznych przedmiotów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>
              <a:cs typeface="Calibri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95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382B2-79DA-460E-98EF-759B609F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8AB9A6-E52D-4E85-9DBB-6A4DA6A88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Przeszukania może dokonać prokurator albo na polecenie sądu lub prokuratora Policja, a w wypadkach wskazanych w ustawie - także inny organ.</a:t>
            </a:r>
          </a:p>
          <a:p>
            <a:r>
              <a:rPr lang="pl-PL" b="1" dirty="0">
                <a:ea typeface="+mn-lt"/>
                <a:cs typeface="+mn-lt"/>
              </a:rPr>
              <a:t>W wypadkach niecierpiących zwłoki</a:t>
            </a:r>
            <a:r>
              <a:rPr lang="pl-PL" dirty="0">
                <a:ea typeface="+mn-lt"/>
                <a:cs typeface="+mn-lt"/>
              </a:rPr>
              <a:t>, jeżeli postanowienie sądu lub prokuratora nie mogło zostać wydane, organ dokonujący przeszukania okazuje nakaz kierownika swojej jednostki lub legitymację służbową, a następnie zwraca się niezwłocznie do sądu lub prokuratora o zatwierdzenie przeszukania. Postanowienie sądu lub prokuratora w przedmiocie zatwierdzenia należy doręczyć osobie, u której dokonano przeszukania, w terminie 7 dni od daty czynności na zgłoszone do protokołu żądanie tej osoby. O prawie zgłoszenia żądania należy ją pouczyć.</a:t>
            </a:r>
          </a:p>
          <a:p>
            <a:r>
              <a:rPr lang="pl-PL" dirty="0">
                <a:ea typeface="+mn-lt"/>
                <a:cs typeface="+mn-lt"/>
              </a:rPr>
              <a:t>Jeżeli zatrzymanie rzeczy lub przeszukanie nastąpiło </a:t>
            </a:r>
            <a:r>
              <a:rPr lang="pl-PL" b="1" dirty="0">
                <a:ea typeface="+mn-lt"/>
                <a:cs typeface="+mn-lt"/>
              </a:rPr>
              <a:t>bez uprzedniego polecenia sądu lub prokuratora</a:t>
            </a:r>
            <a:r>
              <a:rPr lang="pl-PL" dirty="0">
                <a:ea typeface="+mn-lt"/>
                <a:cs typeface="+mn-lt"/>
              </a:rPr>
              <a:t>, a w ciągu 7 dni od dnia czynności nie nastąpiło jej zatwierdzenie, należy niezwłocznie zwrócić zatrzymane rzeczy osobie uprawnionej, chyba że nastąpiło dobrowolne wydanie, a osoba ta nie złożyła wniosku, o którym mowa w art. 217 § 4.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030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CB078A-05C0-439A-AA15-836B460DB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FDFA34-8018-4A5F-902A-F9A88B27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Przeszukania zamieszkałych pomieszczeń można dokonać w porze nocnej tylko w wypadkach niecierpiących zwłoki; za porę nocną uważa się czas od godziny 22 do godziny 6.</a:t>
            </a:r>
          </a:p>
          <a:p>
            <a:r>
              <a:rPr lang="pl-PL" dirty="0">
                <a:ea typeface="+mn-lt"/>
                <a:cs typeface="+mn-lt"/>
              </a:rPr>
              <a:t>Przeszukania osoby i odzieży na niej należy dokonywać w miarę możności za pośrednictwem osoby tej samej płci.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70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3664E6-5AC4-4D8D-9ABC-67BE70EED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FC956C-9DD6-4B1C-8535-2D05E0203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Osobę, u której ma nastąpić przeszukanie, należy przed rozpoczęciem czynności zawiadomić o jej celu i wezwać do wydania poszukiwanych przedmiotów.</a:t>
            </a:r>
          </a:p>
          <a:p>
            <a:r>
              <a:rPr lang="pl-PL" dirty="0">
                <a:ea typeface="+mn-lt"/>
                <a:cs typeface="+mn-lt"/>
              </a:rPr>
              <a:t>Przeszukanie lub zatrzymanie rzeczy powinno być dokonane zgodnie z celem tej czynności, z zachowaniem umiaru, oraz w granicach niezbędnych dla osiągnięcia celu tych czynności przy zachowaniu należytej staranności, w poszanowaniu prywatności i godności osób, których ta czynność dotyczy, oraz bez wyrządzania niepotrzebnych szkód i dolegliwości.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1145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AEA9A-67A5-41F1-9AEB-38367E49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Cechy środków przymusu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9E5B1C-8E87-47DB-8204-9D138B5C3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Zmierzają do sytuacji, która warunkuje osiągnięcie celów wymiaru sprawiedliwości,</a:t>
            </a:r>
          </a:p>
          <a:p>
            <a:r>
              <a:rPr lang="pl-PL" dirty="0">
                <a:cs typeface="Calibri"/>
              </a:rPr>
              <a:t>Zawierają element przymusu ze strony władzy państwowej</a:t>
            </a:r>
          </a:p>
        </p:txBody>
      </p:sp>
    </p:spTree>
    <p:extLst>
      <p:ext uri="{BB962C8B-B14F-4D97-AF65-F5344CB8AC3E}">
        <p14:creationId xmlns:p14="http://schemas.microsoft.com/office/powerpoint/2010/main" val="45386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6535BB-F2C4-4D1E-BC69-D6138AE4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Środki przymusu na gruncie innych ustaw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7E1404-3448-4FBA-A10D-638D7319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Można wyróżnić środki przymusu procesowego (</a:t>
            </a:r>
            <a:r>
              <a:rPr lang="pl-PL" dirty="0" err="1">
                <a:cs typeface="Calibri"/>
              </a:rPr>
              <a:t>kpk</a:t>
            </a:r>
            <a:r>
              <a:rPr lang="pl-PL" dirty="0">
                <a:cs typeface="Calibri"/>
              </a:rPr>
              <a:t>) oraz pozakodeksowe środki przymusu, niemające ścisłego związku z postępowaniem karnym (np. przymusowe przyjęcie do szpitala psychiatrycznego w trybie ustawy o ochronie zdrowia psychicznego, doprowadzenie do izby wytrzeźwień w trybie art. 40 ustawy o wychowaniu w trzeźwości...)</a:t>
            </a:r>
          </a:p>
        </p:txBody>
      </p:sp>
    </p:spTree>
    <p:extLst>
      <p:ext uri="{BB962C8B-B14F-4D97-AF65-F5344CB8AC3E}">
        <p14:creationId xmlns:p14="http://schemas.microsoft.com/office/powerpoint/2010/main" val="65267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1E7CD1-F38E-4B43-A9A7-5CBADBF09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000" dirty="0">
                <a:cs typeface="Calibri Light"/>
              </a:rPr>
              <a:t>Ustawowy katalog środków przymusu (dział VI </a:t>
            </a:r>
            <a:r>
              <a:rPr lang="pl-PL" sz="3000" dirty="0" err="1">
                <a:cs typeface="Calibri Light"/>
              </a:rPr>
              <a:t>kpk</a:t>
            </a:r>
            <a:r>
              <a:rPr lang="pl-PL" sz="3000" dirty="0">
                <a:cs typeface="Calibri Light"/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1E5BA5-DE86-4508-B3EB-BEC04284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dirty="0">
                <a:cs typeface="Calibri"/>
              </a:rPr>
              <a:t>Ujęcie (art. 243)</a:t>
            </a:r>
          </a:p>
          <a:p>
            <a:r>
              <a:rPr lang="pl-PL" dirty="0">
                <a:cs typeface="Calibri"/>
              </a:rPr>
              <a:t>Zatrzymanie – tzw. policyjne (art. 244 </a:t>
            </a:r>
            <a:r>
              <a:rPr lang="pl-PL" dirty="0">
                <a:ea typeface="+mn-lt"/>
                <a:cs typeface="+mn-lt"/>
              </a:rPr>
              <a:t>§ 1, </a:t>
            </a:r>
            <a:r>
              <a:rPr lang="pl-PL" dirty="0">
                <a:cs typeface="Calibri"/>
              </a:rPr>
              <a:t>1a i 1b)</a:t>
            </a:r>
          </a:p>
          <a:p>
            <a:r>
              <a:rPr lang="pl-PL" dirty="0">
                <a:cs typeface="Calibri"/>
              </a:rPr>
              <a:t>Zatrzymanie – tzw. prokuratorskie (art. 247)</a:t>
            </a:r>
          </a:p>
          <a:p>
            <a:r>
              <a:rPr lang="pl-PL" dirty="0">
                <a:cs typeface="Calibri"/>
              </a:rPr>
              <a:t>Środki zapobiegawcze</a:t>
            </a:r>
          </a:p>
          <a:p>
            <a:r>
              <a:rPr lang="pl-PL" dirty="0">
                <a:cs typeface="Calibri"/>
              </a:rPr>
              <a:t>Poszukiwanie oskarżonego (art. 278)</a:t>
            </a:r>
          </a:p>
          <a:p>
            <a:r>
              <a:rPr lang="pl-PL" dirty="0">
                <a:cs typeface="Calibri"/>
              </a:rPr>
              <a:t>List gończy (art. 279)</a:t>
            </a:r>
          </a:p>
          <a:p>
            <a:r>
              <a:rPr lang="pl-PL" dirty="0">
                <a:cs typeface="Calibri"/>
              </a:rPr>
              <a:t>List żelazny (art. 281)</a:t>
            </a:r>
          </a:p>
          <a:p>
            <a:r>
              <a:rPr lang="pl-PL" dirty="0">
                <a:cs typeface="Calibri"/>
              </a:rPr>
              <a:t>Kary porządkowe (art. 285 i n.)</a:t>
            </a:r>
          </a:p>
          <a:p>
            <a:r>
              <a:rPr lang="pl-PL" dirty="0">
                <a:cs typeface="Calibri"/>
              </a:rPr>
              <a:t>Zabezpieczenie majątkowe (art. 291)</a:t>
            </a:r>
          </a:p>
        </p:txBody>
      </p:sp>
    </p:spTree>
    <p:extLst>
      <p:ext uri="{BB962C8B-B14F-4D97-AF65-F5344CB8AC3E}">
        <p14:creationId xmlns:p14="http://schemas.microsoft.com/office/powerpoint/2010/main" val="211790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06A80-9974-46DA-A52C-CB50E0D74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Ujęcie - art. 243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4CC30B-D0FE-4D99-8555-FDD269D8B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pl-PL" dirty="0">
                <a:ea typeface="+mn-lt"/>
                <a:cs typeface="+mn-lt"/>
              </a:rPr>
              <a:t>Każdy ma prawo ująć osobę na gorącym uczynku przestępstwa lub w pościgu podjętym bezpośrednio po popełnieniu przestępstwa, jeżeli zachodzi obawa ukrycia się tej osoby lub nie można ustalić jej tożsamości.</a:t>
            </a:r>
          </a:p>
          <a:p>
            <a:r>
              <a:rPr lang="pl-PL" dirty="0">
                <a:ea typeface="+mn-lt"/>
                <a:cs typeface="+mn-lt"/>
              </a:rPr>
              <a:t>Osobę ujętą należy niezwłocznie oddać w ręce Policji.</a:t>
            </a:r>
          </a:p>
          <a:p>
            <a:r>
              <a:rPr lang="pl-PL" b="1" dirty="0">
                <a:cs typeface="Calibri"/>
              </a:rPr>
              <a:t>gorący uczynek – </a:t>
            </a:r>
            <a:r>
              <a:rPr lang="pl-PL" dirty="0">
                <a:cs typeface="Calibri"/>
              </a:rPr>
              <a:t>schwytanie danej osoby w trakcie realizacji znamion przestępstwa lub po ich zrealizowaniu, ale na miejscu zdarzenia (SN I DO 37/20)</a:t>
            </a:r>
          </a:p>
          <a:p>
            <a:r>
              <a:rPr lang="pl-PL" b="1" dirty="0">
                <a:cs typeface="Calibri"/>
              </a:rPr>
              <a:t>Bezpośredniości pościgu </a:t>
            </a:r>
            <a:r>
              <a:rPr lang="pl-PL" dirty="0">
                <a:cs typeface="Calibri"/>
              </a:rPr>
              <a:t>nie wyklucza niedostrzeżenie sprawcy na miejscu zdarzenia, gdy możliwe jest ustalenie kierunku oddalania się sprawcy</a:t>
            </a:r>
          </a:p>
          <a:p>
            <a:r>
              <a:rPr lang="pl-PL" dirty="0">
                <a:cs typeface="Calibri"/>
              </a:rPr>
              <a:t>Jak długo może trwać ujęcie?</a:t>
            </a:r>
          </a:p>
          <a:p>
            <a:pPr marL="0" indent="0">
              <a:buNone/>
            </a:pP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5144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3F7C91-2978-4D3D-AF1F-C3337E51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 panose="020F0302020204030204"/>
              </a:rPr>
              <a:t>Zatrzymanie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8170BA-48A1-4123-BE03-F764C8AE0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Art. 244 </a:t>
            </a:r>
            <a:r>
              <a:rPr lang="pl-PL" dirty="0">
                <a:ea typeface="+mn-lt"/>
                <a:cs typeface="+mn-lt"/>
              </a:rPr>
              <a:t>§ 1. Policja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ma prawo</a:t>
            </a:r>
            <a:r>
              <a:rPr lang="pl-PL" dirty="0">
                <a:ea typeface="+mn-lt"/>
                <a:cs typeface="+mn-lt"/>
              </a:rPr>
              <a:t> zatrzymać osobę podejrzaną, jeżeli </a:t>
            </a:r>
            <a:r>
              <a:rPr lang="pl-PL" b="1" dirty="0">
                <a:ea typeface="+mn-lt"/>
                <a:cs typeface="+mn-lt"/>
              </a:rPr>
              <a:t>istnieje uzasadnione przypuszczenie, że popełniła ona przestępstwo</a:t>
            </a:r>
            <a:r>
              <a:rPr lang="pl-PL" dirty="0">
                <a:ea typeface="+mn-lt"/>
                <a:cs typeface="+mn-lt"/>
              </a:rPr>
              <a:t>, a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zachodzi obawa ucieczki lub ukrycia się tej osoby</a:t>
            </a:r>
            <a:r>
              <a:rPr lang="pl-PL" dirty="0">
                <a:ea typeface="+mn-lt"/>
                <a:cs typeface="+mn-lt"/>
              </a:rPr>
              <a:t> albo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zatarcia śladów przestępstwa</a:t>
            </a:r>
            <a:r>
              <a:rPr lang="pl-PL" dirty="0">
                <a:ea typeface="+mn-lt"/>
                <a:cs typeface="+mn-lt"/>
              </a:rPr>
              <a:t> bądź też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nie można ustalić jej tożsamości</a:t>
            </a:r>
            <a:r>
              <a:rPr lang="pl-PL" dirty="0">
                <a:ea typeface="+mn-lt"/>
                <a:cs typeface="+mn-lt"/>
              </a:rPr>
              <a:t> albo </a:t>
            </a:r>
            <a:r>
              <a:rPr lang="pl-PL" dirty="0">
                <a:highlight>
                  <a:srgbClr val="FF00FF"/>
                </a:highlight>
                <a:ea typeface="+mn-lt"/>
                <a:cs typeface="+mn-lt"/>
              </a:rPr>
              <a:t>istnieją przesłanki do przeprowadzenia przeciwko tej osobie postępowania w trybie przyspieszonym</a:t>
            </a:r>
            <a:r>
              <a:rPr lang="pl-PL" dirty="0">
                <a:ea typeface="+mn-lt"/>
                <a:cs typeface="+mn-lt"/>
              </a:rPr>
              <a:t>.</a:t>
            </a:r>
          </a:p>
          <a:p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27964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B78166-B70D-40CD-9733-EAB2996D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Zatrzymanie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5201D8-7458-4D25-8B78-28EC9193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Art. 244 </a:t>
            </a:r>
            <a:r>
              <a:rPr lang="pl-PL" dirty="0">
                <a:ea typeface="+mn-lt"/>
                <a:cs typeface="+mn-lt"/>
              </a:rPr>
              <a:t>§ 1a. Policja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ma prawo</a:t>
            </a:r>
            <a:r>
              <a:rPr lang="pl-PL" dirty="0">
                <a:ea typeface="+mn-lt"/>
                <a:cs typeface="+mn-lt"/>
              </a:rPr>
              <a:t> zatrzymać osobę podejrzaną, jeżeli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istnieje uzasadnione przypuszczenie, że popełniła ona przestępstwo </a:t>
            </a:r>
            <a:r>
              <a:rPr lang="pl-PL" b="1" dirty="0">
                <a:highlight>
                  <a:srgbClr val="FFFF00"/>
                </a:highlight>
                <a:ea typeface="+mn-lt"/>
                <a:cs typeface="+mn-lt"/>
              </a:rPr>
              <a:t>z użyciem przemocy na szkodę osoby wspólnie zamieszkującej</a:t>
            </a:r>
            <a:r>
              <a:rPr lang="pl-PL" dirty="0">
                <a:ea typeface="+mn-lt"/>
                <a:cs typeface="+mn-lt"/>
              </a:rPr>
              <a:t>, a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zachodzi obawa, że </a:t>
            </a:r>
            <a:r>
              <a:rPr lang="pl-PL" b="1" u="sng" dirty="0">
                <a:highlight>
                  <a:srgbClr val="00FF00"/>
                </a:highlight>
                <a:ea typeface="+mn-lt"/>
                <a:cs typeface="+mn-lt"/>
              </a:rPr>
              <a:t>ponownie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popełni przestępstwo z użyciem przemocy wobec tej osoby</a:t>
            </a:r>
            <a:r>
              <a:rPr lang="pl-PL" dirty="0">
                <a:ea typeface="+mn-lt"/>
                <a:cs typeface="+mn-lt"/>
              </a:rPr>
              <a:t>, zwłaszcza gdy popełnieniem takiego przestępstwa grozi. </a:t>
            </a:r>
          </a:p>
        </p:txBody>
      </p:sp>
    </p:spTree>
    <p:extLst>
      <p:ext uri="{BB962C8B-B14F-4D97-AF65-F5344CB8AC3E}">
        <p14:creationId xmlns:p14="http://schemas.microsoft.com/office/powerpoint/2010/main" val="35718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C76209-BF29-451D-9D69-BBD18130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Calibri Light"/>
              </a:rPr>
              <a:t>Zatrzymanie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BEA6FA-8896-424B-B143-31D47BDCF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>
                <a:cs typeface="Calibri"/>
              </a:rPr>
              <a:t>Art. 244 </a:t>
            </a:r>
            <a:r>
              <a:rPr lang="pl-PL" dirty="0">
                <a:ea typeface="+mn-lt"/>
                <a:cs typeface="+mn-lt"/>
              </a:rPr>
              <a:t>§ 1b. Policja </a:t>
            </a: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zatrzymuje</a:t>
            </a:r>
            <a:r>
              <a:rPr lang="pl-PL" dirty="0">
                <a:ea typeface="+mn-lt"/>
                <a:cs typeface="+mn-lt"/>
              </a:rPr>
              <a:t> osobę podejrzaną, jeśli popełniła ona 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przestępstwo z użyciem przemocy na szkodę osoby wspólnie zamieszkującej, przy </a:t>
            </a:r>
            <a:r>
              <a:rPr lang="pl-PL" b="1" dirty="0">
                <a:highlight>
                  <a:srgbClr val="FFFF00"/>
                </a:highlight>
                <a:ea typeface="+mn-lt"/>
                <a:cs typeface="+mn-lt"/>
              </a:rPr>
              <a:t>użyciu broni palnej, noża lub innego niebezpiecznego przedmiotu</a:t>
            </a:r>
            <a:r>
              <a:rPr lang="pl-PL" dirty="0">
                <a:ea typeface="+mn-lt"/>
                <a:cs typeface="+mn-lt"/>
              </a:rPr>
              <a:t>, a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zachodzi obawa, że ponownie popełni ona przestępstwo z użyciem przemocy wobec osoby wspólnie zamieszkującej</a:t>
            </a:r>
            <a:r>
              <a:rPr lang="pl-PL" dirty="0">
                <a:ea typeface="+mn-lt"/>
                <a:cs typeface="+mn-lt"/>
              </a:rPr>
              <a:t>, zwłaszcza gdy popełnieniem takiego przestępstwa grozi.</a:t>
            </a: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31549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28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Motyw pakietu Office</vt:lpstr>
      <vt:lpstr>PODSTAWY PROCESU KARNEGO kryminologia</vt:lpstr>
      <vt:lpstr>środki przymusu</vt:lpstr>
      <vt:lpstr>Cechy środków przymusu</vt:lpstr>
      <vt:lpstr>Środki przymusu na gruncie innych ustaw</vt:lpstr>
      <vt:lpstr>Ustawowy katalog środków przymusu (dział VI kpk)</vt:lpstr>
      <vt:lpstr>Ujęcie - art. 243</vt:lpstr>
      <vt:lpstr>Zatrzymanie</vt:lpstr>
      <vt:lpstr>Zatrzymanie </vt:lpstr>
      <vt:lpstr>Zatrzymanie</vt:lpstr>
      <vt:lpstr>Procedura zatrzymania</vt:lpstr>
      <vt:lpstr>Pouczenia dla zatrzymanego</vt:lpstr>
      <vt:lpstr>Czas trwania zatrzymania (art. 248)</vt:lpstr>
      <vt:lpstr>Czas zatrzymania</vt:lpstr>
      <vt:lpstr>Zatrzymanie prokuratorskie</vt:lpstr>
      <vt:lpstr>Zażalenie na zatrzymanie (art. 246)</vt:lpstr>
      <vt:lpstr>Środki zapobiegawcze</vt:lpstr>
      <vt:lpstr>Cele stosowania środków zapobiegawczych</vt:lpstr>
      <vt:lpstr>Przesłanki stosowania środków zapobiegawczych</vt:lpstr>
      <vt:lpstr>Organy stosujące środki zapobiegawcze</vt:lpstr>
      <vt:lpstr>Tymczasowe aresztowanie</vt:lpstr>
      <vt:lpstr>Szczególna przesłanka zastosowania tymczasowego aresztowania (art. 258 § 2)</vt:lpstr>
      <vt:lpstr>Stosowanie tymczasowego aresztowania w postępowaniu przygotowawczym</vt:lpstr>
      <vt:lpstr>Stosowanie tymczasowego aresztowania w postępowaniu sądowym</vt:lpstr>
      <vt:lpstr>Zakazy stosowania tymczasowego aresztowania (art. 259)</vt:lpstr>
      <vt:lpstr>Przeszukanie (art. 219)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434</cp:revision>
  <dcterms:created xsi:type="dcterms:W3CDTF">2022-01-06T10:28:09Z</dcterms:created>
  <dcterms:modified xsi:type="dcterms:W3CDTF">2022-01-06T12:40:19Z</dcterms:modified>
</cp:coreProperties>
</file>