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1"/>
  </p:notesMasterIdLst>
  <p:sldIdLst>
    <p:sldId id="256" r:id="rId2"/>
    <p:sldId id="259" r:id="rId3"/>
    <p:sldId id="260" r:id="rId4"/>
    <p:sldId id="261" r:id="rId5"/>
    <p:sldId id="262" r:id="rId6"/>
    <p:sldId id="263" r:id="rId7"/>
    <p:sldId id="392" r:id="rId8"/>
    <p:sldId id="357" r:id="rId9"/>
    <p:sldId id="341" r:id="rId10"/>
    <p:sldId id="359" r:id="rId11"/>
    <p:sldId id="342" r:id="rId12"/>
    <p:sldId id="344" r:id="rId13"/>
    <p:sldId id="378" r:id="rId14"/>
    <p:sldId id="380" r:id="rId15"/>
    <p:sldId id="274" r:id="rId16"/>
    <p:sldId id="275" r:id="rId17"/>
    <p:sldId id="277" r:id="rId18"/>
    <p:sldId id="264" r:id="rId19"/>
    <p:sldId id="265" r:id="rId20"/>
    <p:sldId id="271" r:id="rId21"/>
    <p:sldId id="270" r:id="rId22"/>
    <p:sldId id="283" r:id="rId23"/>
    <p:sldId id="266" r:id="rId24"/>
    <p:sldId id="289" r:id="rId25"/>
    <p:sldId id="299" r:id="rId26"/>
    <p:sldId id="300" r:id="rId27"/>
    <p:sldId id="290" r:id="rId28"/>
    <p:sldId id="303" r:id="rId29"/>
    <p:sldId id="291" r:id="rId30"/>
    <p:sldId id="338" r:id="rId31"/>
    <p:sldId id="295" r:id="rId32"/>
    <p:sldId id="306" r:id="rId33"/>
    <p:sldId id="307" r:id="rId34"/>
    <p:sldId id="310" r:id="rId35"/>
    <p:sldId id="311" r:id="rId36"/>
    <p:sldId id="313" r:id="rId37"/>
    <p:sldId id="294" r:id="rId38"/>
    <p:sldId id="399" r:id="rId39"/>
    <p:sldId id="401" r:id="rId40"/>
    <p:sldId id="400" r:id="rId41"/>
    <p:sldId id="403" r:id="rId42"/>
    <p:sldId id="296" r:id="rId43"/>
    <p:sldId id="407" r:id="rId44"/>
    <p:sldId id="272" r:id="rId45"/>
    <p:sldId id="408" r:id="rId46"/>
    <p:sldId id="293" r:id="rId47"/>
    <p:sldId id="297" r:id="rId48"/>
    <p:sldId id="334" r:id="rId49"/>
    <p:sldId id="365" r:id="rId50"/>
    <p:sldId id="383" r:id="rId51"/>
    <p:sldId id="382" r:id="rId52"/>
    <p:sldId id="384" r:id="rId53"/>
    <p:sldId id="386" r:id="rId54"/>
    <p:sldId id="366" r:id="rId55"/>
    <p:sldId id="267" r:id="rId56"/>
    <p:sldId id="317" r:id="rId57"/>
    <p:sldId id="314" r:id="rId58"/>
    <p:sldId id="318" r:id="rId59"/>
    <p:sldId id="321" r:id="rId60"/>
    <p:sldId id="319" r:id="rId61"/>
    <p:sldId id="320" r:id="rId62"/>
    <p:sldId id="325" r:id="rId63"/>
    <p:sldId id="324" r:id="rId64"/>
    <p:sldId id="326" r:id="rId65"/>
    <p:sldId id="327" r:id="rId66"/>
    <p:sldId id="329" r:id="rId67"/>
    <p:sldId id="369" r:id="rId68"/>
    <p:sldId id="387" r:id="rId69"/>
    <p:sldId id="315" r:id="rId70"/>
    <p:sldId id="316" r:id="rId71"/>
    <p:sldId id="268" r:id="rId72"/>
    <p:sldId id="285" r:id="rId73"/>
    <p:sldId id="286" r:id="rId74"/>
    <p:sldId id="287" r:id="rId75"/>
    <p:sldId id="288" r:id="rId76"/>
    <p:sldId id="336" r:id="rId77"/>
    <p:sldId id="269" r:id="rId78"/>
    <p:sldId id="284" r:id="rId79"/>
    <p:sldId id="309"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Sekcja domyślna" id="{A9D42A59-C9C4-4A63-8058-9B5E1B33F463}">
          <p14:sldIdLst>
            <p14:sldId id="256"/>
            <p14:sldId id="259"/>
            <p14:sldId id="260"/>
            <p14:sldId id="261"/>
            <p14:sldId id="262"/>
            <p14:sldId id="263"/>
            <p14:sldId id="388"/>
            <p14:sldId id="389"/>
            <p14:sldId id="390"/>
            <p14:sldId id="391"/>
            <p14:sldId id="392"/>
            <p14:sldId id="357"/>
            <p14:sldId id="358"/>
            <p14:sldId id="341"/>
            <p14:sldId id="359"/>
            <p14:sldId id="342"/>
            <p14:sldId id="344"/>
            <p14:sldId id="371"/>
            <p14:sldId id="345"/>
            <p14:sldId id="346"/>
            <p14:sldId id="347"/>
            <p14:sldId id="373"/>
            <p14:sldId id="372"/>
            <p14:sldId id="348"/>
            <p14:sldId id="374"/>
            <p14:sldId id="349"/>
            <p14:sldId id="375"/>
            <p14:sldId id="376"/>
            <p14:sldId id="378"/>
            <p14:sldId id="380"/>
            <p14:sldId id="350"/>
            <p14:sldId id="360"/>
            <p14:sldId id="354"/>
            <p14:sldId id="363"/>
            <p14:sldId id="351"/>
            <p14:sldId id="364"/>
            <p14:sldId id="362"/>
            <p14:sldId id="353"/>
            <p14:sldId id="355"/>
            <p14:sldId id="381"/>
            <p14:sldId id="274"/>
            <p14:sldId id="275"/>
            <p14:sldId id="276"/>
            <p14:sldId id="277"/>
            <p14:sldId id="264"/>
            <p14:sldId id="265"/>
            <p14:sldId id="271"/>
            <p14:sldId id="278"/>
            <p14:sldId id="282"/>
            <p14:sldId id="280"/>
            <p14:sldId id="281"/>
            <p14:sldId id="393"/>
            <p14:sldId id="270"/>
            <p14:sldId id="283"/>
            <p14:sldId id="266"/>
            <p14:sldId id="289"/>
            <p14:sldId id="299"/>
            <p14:sldId id="300"/>
            <p14:sldId id="290"/>
            <p14:sldId id="303"/>
            <p14:sldId id="304"/>
            <p14:sldId id="291"/>
            <p14:sldId id="337"/>
            <p14:sldId id="394"/>
            <p14:sldId id="338"/>
            <p14:sldId id="305"/>
            <p14:sldId id="339"/>
            <p14:sldId id="295"/>
            <p14:sldId id="306"/>
            <p14:sldId id="292"/>
            <p14:sldId id="307"/>
            <p14:sldId id="308"/>
            <p14:sldId id="395"/>
            <p14:sldId id="397"/>
            <p14:sldId id="396"/>
            <p14:sldId id="398"/>
            <p14:sldId id="310"/>
            <p14:sldId id="311"/>
            <p14:sldId id="312"/>
            <p14:sldId id="335"/>
            <p14:sldId id="298"/>
            <p14:sldId id="313"/>
            <p14:sldId id="294"/>
            <p14:sldId id="399"/>
            <p14:sldId id="400"/>
            <p14:sldId id="401"/>
            <p14:sldId id="402"/>
            <p14:sldId id="403"/>
            <p14:sldId id="404"/>
            <p14:sldId id="405"/>
            <p14:sldId id="406"/>
            <p14:sldId id="296"/>
            <p14:sldId id="407"/>
            <p14:sldId id="272"/>
            <p14:sldId id="408"/>
            <p14:sldId id="409"/>
            <p14:sldId id="293"/>
            <p14:sldId id="297"/>
            <p14:sldId id="334"/>
            <p14:sldId id="365"/>
            <p14:sldId id="383"/>
            <p14:sldId id="382"/>
            <p14:sldId id="367"/>
            <p14:sldId id="384"/>
            <p14:sldId id="386"/>
            <p14:sldId id="366"/>
            <p14:sldId id="267"/>
            <p14:sldId id="317"/>
            <p14:sldId id="314"/>
            <p14:sldId id="318"/>
            <p14:sldId id="321"/>
            <p14:sldId id="319"/>
            <p14:sldId id="320"/>
            <p14:sldId id="322"/>
            <p14:sldId id="325"/>
            <p14:sldId id="323"/>
            <p14:sldId id="324"/>
            <p14:sldId id="326"/>
            <p14:sldId id="340"/>
            <p14:sldId id="385"/>
            <p14:sldId id="327"/>
            <p14:sldId id="328"/>
            <p14:sldId id="329"/>
            <p14:sldId id="369"/>
            <p14:sldId id="387"/>
            <p14:sldId id="315"/>
            <p14:sldId id="331"/>
            <p14:sldId id="333"/>
            <p14:sldId id="316"/>
            <p14:sldId id="268"/>
            <p14:sldId id="285"/>
            <p14:sldId id="286"/>
            <p14:sldId id="287"/>
            <p14:sldId id="288"/>
            <p14:sldId id="336"/>
            <p14:sldId id="269"/>
            <p14:sldId id="284"/>
            <p14:sldId id="309"/>
            <p14:sldId id="273"/>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666" y="-90"/>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880FEF-1164-48D0-A9AC-1B5A4E0E52C0}" type="doc">
      <dgm:prSet loTypeId="urn:microsoft.com/office/officeart/2005/8/layout/cycle6" loCatId="cycle" qsTypeId="urn:microsoft.com/office/officeart/2005/8/quickstyle/simple1" qsCatId="simple" csTypeId="urn:microsoft.com/office/officeart/2005/8/colors/colorful5" csCatId="colorful" phldr="1"/>
      <dgm:spPr/>
      <dgm:t>
        <a:bodyPr/>
        <a:lstStyle/>
        <a:p>
          <a:endParaRPr lang="pl-PL"/>
        </a:p>
      </dgm:t>
    </dgm:pt>
    <dgm:pt modelId="{D2A44FC2-6AF5-495D-BF25-72D52F1387D7}">
      <dgm:prSet phldrT="[Tekst]"/>
      <dgm:spPr/>
      <dgm:t>
        <a:bodyPr/>
        <a:lstStyle/>
        <a:p>
          <a:r>
            <a:rPr lang="pl-PL" dirty="0"/>
            <a:t>Organy procesowe</a:t>
          </a:r>
        </a:p>
      </dgm:t>
    </dgm:pt>
    <dgm:pt modelId="{C367B9D2-E57B-41BD-947C-81922E7221D8}" type="parTrans" cxnId="{4B22B11C-5B77-43D0-A5CA-720919AEF71A}">
      <dgm:prSet/>
      <dgm:spPr/>
      <dgm:t>
        <a:bodyPr/>
        <a:lstStyle/>
        <a:p>
          <a:endParaRPr lang="pl-PL"/>
        </a:p>
      </dgm:t>
    </dgm:pt>
    <dgm:pt modelId="{0AB6F799-410B-4AE1-82C0-6FFA92C6F0AD}" type="sibTrans" cxnId="{4B22B11C-5B77-43D0-A5CA-720919AEF71A}">
      <dgm:prSet/>
      <dgm:spPr/>
      <dgm:t>
        <a:bodyPr/>
        <a:lstStyle/>
        <a:p>
          <a:endParaRPr lang="pl-PL"/>
        </a:p>
      </dgm:t>
    </dgm:pt>
    <dgm:pt modelId="{4FE91958-3421-4783-8679-C8DEC463B8C1}">
      <dgm:prSet phldrT="[Tekst]"/>
      <dgm:spPr/>
      <dgm:t>
        <a:bodyPr/>
        <a:lstStyle/>
        <a:p>
          <a:r>
            <a:rPr lang="pl-PL" dirty="0"/>
            <a:t>Strony procesowe</a:t>
          </a:r>
        </a:p>
      </dgm:t>
    </dgm:pt>
    <dgm:pt modelId="{77BD4F3A-71D0-4C72-8C59-5ABEFF321933}" type="parTrans" cxnId="{14A92F11-FA46-4B6B-830A-41D233B8C242}">
      <dgm:prSet/>
      <dgm:spPr/>
      <dgm:t>
        <a:bodyPr/>
        <a:lstStyle/>
        <a:p>
          <a:endParaRPr lang="pl-PL"/>
        </a:p>
      </dgm:t>
    </dgm:pt>
    <dgm:pt modelId="{9E776CC7-942C-4B0F-A067-A05E6F71BADD}" type="sibTrans" cxnId="{14A92F11-FA46-4B6B-830A-41D233B8C242}">
      <dgm:prSet/>
      <dgm:spPr/>
      <dgm:t>
        <a:bodyPr/>
        <a:lstStyle/>
        <a:p>
          <a:endParaRPr lang="pl-PL"/>
        </a:p>
      </dgm:t>
    </dgm:pt>
    <dgm:pt modelId="{B2461F4B-24EB-45A8-B6F6-2520D5B2D2E1}">
      <dgm:prSet phldrT="[Tekst]"/>
      <dgm:spPr/>
      <dgm:t>
        <a:bodyPr/>
        <a:lstStyle/>
        <a:p>
          <a:r>
            <a:rPr lang="pl-PL" dirty="0"/>
            <a:t>Reprezentanci stron procesowych </a:t>
          </a:r>
        </a:p>
      </dgm:t>
    </dgm:pt>
    <dgm:pt modelId="{10E67E39-BC1F-469B-BAB7-9DD6C669DAB4}" type="parTrans" cxnId="{30CFA95F-C188-4192-9174-AFAB73264036}">
      <dgm:prSet/>
      <dgm:spPr/>
      <dgm:t>
        <a:bodyPr/>
        <a:lstStyle/>
        <a:p>
          <a:endParaRPr lang="pl-PL"/>
        </a:p>
      </dgm:t>
    </dgm:pt>
    <dgm:pt modelId="{31F4570E-CFF4-4F55-A628-E55845AF78E0}" type="sibTrans" cxnId="{30CFA95F-C188-4192-9174-AFAB73264036}">
      <dgm:prSet/>
      <dgm:spPr/>
      <dgm:t>
        <a:bodyPr/>
        <a:lstStyle/>
        <a:p>
          <a:endParaRPr lang="pl-PL"/>
        </a:p>
      </dgm:t>
    </dgm:pt>
    <dgm:pt modelId="{39521ABF-0664-407A-BE46-ECD01251F056}">
      <dgm:prSet phldrT="[Tekst]"/>
      <dgm:spPr/>
      <dgm:t>
        <a:bodyPr/>
        <a:lstStyle/>
        <a:p>
          <a:r>
            <a:rPr lang="pl-PL" dirty="0"/>
            <a:t>Rzecznicy interesu społecznego</a:t>
          </a:r>
        </a:p>
      </dgm:t>
    </dgm:pt>
    <dgm:pt modelId="{2F7D1D26-5CC9-427D-922B-D0909E549272}" type="parTrans" cxnId="{5D0DF45E-704A-46C3-A9B9-1CC545A24F2E}">
      <dgm:prSet/>
      <dgm:spPr/>
      <dgm:t>
        <a:bodyPr/>
        <a:lstStyle/>
        <a:p>
          <a:endParaRPr lang="pl-PL"/>
        </a:p>
      </dgm:t>
    </dgm:pt>
    <dgm:pt modelId="{B0CCAB2F-D2AA-4BD3-B1FB-8B311A9205F1}" type="sibTrans" cxnId="{5D0DF45E-704A-46C3-A9B9-1CC545A24F2E}">
      <dgm:prSet/>
      <dgm:spPr/>
      <dgm:t>
        <a:bodyPr/>
        <a:lstStyle/>
        <a:p>
          <a:endParaRPr lang="pl-PL"/>
        </a:p>
      </dgm:t>
    </dgm:pt>
    <dgm:pt modelId="{DFD8A479-9A82-4745-95F4-BE0516C629E5}">
      <dgm:prSet phldrT="[Tekst]"/>
      <dgm:spPr/>
      <dgm:t>
        <a:bodyPr/>
        <a:lstStyle/>
        <a:p>
          <a:r>
            <a:rPr lang="pl-PL" dirty="0"/>
            <a:t>Osobowe źródła dowodowe </a:t>
          </a:r>
        </a:p>
      </dgm:t>
    </dgm:pt>
    <dgm:pt modelId="{7C81B88E-71AA-4C5C-A0E6-4BC8CD50BB59}" type="parTrans" cxnId="{B68F983E-DD93-45D6-B612-DB7B9C39A648}">
      <dgm:prSet/>
      <dgm:spPr/>
      <dgm:t>
        <a:bodyPr/>
        <a:lstStyle/>
        <a:p>
          <a:endParaRPr lang="pl-PL"/>
        </a:p>
      </dgm:t>
    </dgm:pt>
    <dgm:pt modelId="{4A719E25-301D-456F-941D-406FC5345187}" type="sibTrans" cxnId="{B68F983E-DD93-45D6-B612-DB7B9C39A648}">
      <dgm:prSet/>
      <dgm:spPr/>
      <dgm:t>
        <a:bodyPr/>
        <a:lstStyle/>
        <a:p>
          <a:endParaRPr lang="pl-PL"/>
        </a:p>
      </dgm:t>
    </dgm:pt>
    <dgm:pt modelId="{1B1D9147-182C-4924-9117-9AC4212ADE7C}">
      <dgm:prSet phldrT="[Tekst]"/>
      <dgm:spPr/>
      <dgm:t>
        <a:bodyPr/>
        <a:lstStyle/>
        <a:p>
          <a:r>
            <a:rPr lang="pl-PL" dirty="0"/>
            <a:t>Pomocnicy organów procesowych </a:t>
          </a:r>
        </a:p>
      </dgm:t>
    </dgm:pt>
    <dgm:pt modelId="{E79AA2A3-C355-477C-85FF-27B092A3A4F3}" type="parTrans" cxnId="{68851393-6611-4541-B417-786CEFC7C8DA}">
      <dgm:prSet/>
      <dgm:spPr/>
      <dgm:t>
        <a:bodyPr/>
        <a:lstStyle/>
        <a:p>
          <a:endParaRPr lang="pl-PL"/>
        </a:p>
      </dgm:t>
    </dgm:pt>
    <dgm:pt modelId="{C935C4FC-E61B-4967-AE2D-6EE9E206830E}" type="sibTrans" cxnId="{68851393-6611-4541-B417-786CEFC7C8DA}">
      <dgm:prSet/>
      <dgm:spPr/>
      <dgm:t>
        <a:bodyPr/>
        <a:lstStyle/>
        <a:p>
          <a:endParaRPr lang="pl-PL"/>
        </a:p>
      </dgm:t>
    </dgm:pt>
    <dgm:pt modelId="{4CB94B66-CB41-470C-8893-76971325A495}">
      <dgm:prSet phldrT="[Tekst]"/>
      <dgm:spPr/>
      <dgm:t>
        <a:bodyPr/>
        <a:lstStyle/>
        <a:p>
          <a:r>
            <a:rPr lang="pl-PL" dirty="0"/>
            <a:t>Quasi strony</a:t>
          </a:r>
        </a:p>
      </dgm:t>
    </dgm:pt>
    <dgm:pt modelId="{55E61564-2ACA-47FB-85B7-71C5A436EBE5}" type="parTrans" cxnId="{E986FE84-4709-47A0-AB5E-0BEDB15F656B}">
      <dgm:prSet/>
      <dgm:spPr/>
      <dgm:t>
        <a:bodyPr/>
        <a:lstStyle/>
        <a:p>
          <a:endParaRPr lang="pl-PL"/>
        </a:p>
      </dgm:t>
    </dgm:pt>
    <dgm:pt modelId="{41766349-EF38-41A8-AC84-A6216FE3988B}" type="sibTrans" cxnId="{E986FE84-4709-47A0-AB5E-0BEDB15F656B}">
      <dgm:prSet/>
      <dgm:spPr/>
      <dgm:t>
        <a:bodyPr/>
        <a:lstStyle/>
        <a:p>
          <a:endParaRPr lang="pl-PL"/>
        </a:p>
      </dgm:t>
    </dgm:pt>
    <dgm:pt modelId="{B6120586-9B8F-4B37-82D2-84F06567443A}" type="pres">
      <dgm:prSet presAssocID="{11880FEF-1164-48D0-A9AC-1B5A4E0E52C0}" presName="cycle" presStyleCnt="0">
        <dgm:presLayoutVars>
          <dgm:dir/>
          <dgm:resizeHandles val="exact"/>
        </dgm:presLayoutVars>
      </dgm:prSet>
      <dgm:spPr/>
      <dgm:t>
        <a:bodyPr/>
        <a:lstStyle/>
        <a:p>
          <a:endParaRPr lang="pl-PL"/>
        </a:p>
      </dgm:t>
    </dgm:pt>
    <dgm:pt modelId="{E063005C-B901-451C-A030-7D07435E23A7}" type="pres">
      <dgm:prSet presAssocID="{D2A44FC2-6AF5-495D-BF25-72D52F1387D7}" presName="node" presStyleLbl="node1" presStyleIdx="0" presStyleCnt="7" custRadScaleRad="99743" custRadScaleInc="-12823">
        <dgm:presLayoutVars>
          <dgm:bulletEnabled val="1"/>
        </dgm:presLayoutVars>
      </dgm:prSet>
      <dgm:spPr/>
      <dgm:t>
        <a:bodyPr/>
        <a:lstStyle/>
        <a:p>
          <a:endParaRPr lang="pl-PL"/>
        </a:p>
      </dgm:t>
    </dgm:pt>
    <dgm:pt modelId="{E3FE5342-462B-4702-A403-F1AF9B5AD8D6}" type="pres">
      <dgm:prSet presAssocID="{D2A44FC2-6AF5-495D-BF25-72D52F1387D7}" presName="spNode" presStyleCnt="0"/>
      <dgm:spPr/>
    </dgm:pt>
    <dgm:pt modelId="{99015765-CB7C-4C73-B823-4212500DEE4F}" type="pres">
      <dgm:prSet presAssocID="{0AB6F799-410B-4AE1-82C0-6FFA92C6F0AD}" presName="sibTrans" presStyleLbl="sibTrans1D1" presStyleIdx="0" presStyleCnt="7"/>
      <dgm:spPr/>
      <dgm:t>
        <a:bodyPr/>
        <a:lstStyle/>
        <a:p>
          <a:endParaRPr lang="pl-PL"/>
        </a:p>
      </dgm:t>
    </dgm:pt>
    <dgm:pt modelId="{1E561CC9-E7AB-47D2-80C5-1AF6DB497F02}" type="pres">
      <dgm:prSet presAssocID="{4FE91958-3421-4783-8679-C8DEC463B8C1}" presName="node" presStyleLbl="node1" presStyleIdx="1" presStyleCnt="7">
        <dgm:presLayoutVars>
          <dgm:bulletEnabled val="1"/>
        </dgm:presLayoutVars>
      </dgm:prSet>
      <dgm:spPr/>
      <dgm:t>
        <a:bodyPr/>
        <a:lstStyle/>
        <a:p>
          <a:endParaRPr lang="pl-PL"/>
        </a:p>
      </dgm:t>
    </dgm:pt>
    <dgm:pt modelId="{38EB6E72-C4EA-43F1-A814-8CB10DE12044}" type="pres">
      <dgm:prSet presAssocID="{4FE91958-3421-4783-8679-C8DEC463B8C1}" presName="spNode" presStyleCnt="0"/>
      <dgm:spPr/>
    </dgm:pt>
    <dgm:pt modelId="{84E7633F-C48C-40FB-A41D-96DA5352C2E4}" type="pres">
      <dgm:prSet presAssocID="{9E776CC7-942C-4B0F-A067-A05E6F71BADD}" presName="sibTrans" presStyleLbl="sibTrans1D1" presStyleIdx="1" presStyleCnt="7"/>
      <dgm:spPr/>
      <dgm:t>
        <a:bodyPr/>
        <a:lstStyle/>
        <a:p>
          <a:endParaRPr lang="pl-PL"/>
        </a:p>
      </dgm:t>
    </dgm:pt>
    <dgm:pt modelId="{F0EDED33-7317-4DB4-B8BE-314598D7C690}" type="pres">
      <dgm:prSet presAssocID="{4CB94B66-CB41-470C-8893-76971325A495}" presName="node" presStyleLbl="node1" presStyleIdx="2" presStyleCnt="7">
        <dgm:presLayoutVars>
          <dgm:bulletEnabled val="1"/>
        </dgm:presLayoutVars>
      </dgm:prSet>
      <dgm:spPr/>
      <dgm:t>
        <a:bodyPr/>
        <a:lstStyle/>
        <a:p>
          <a:endParaRPr lang="pl-PL"/>
        </a:p>
      </dgm:t>
    </dgm:pt>
    <dgm:pt modelId="{39062088-9B7F-4A33-B583-65225A636BC3}" type="pres">
      <dgm:prSet presAssocID="{4CB94B66-CB41-470C-8893-76971325A495}" presName="spNode" presStyleCnt="0"/>
      <dgm:spPr/>
    </dgm:pt>
    <dgm:pt modelId="{4936D841-0A3A-400A-AE96-BEDEB6DB0203}" type="pres">
      <dgm:prSet presAssocID="{41766349-EF38-41A8-AC84-A6216FE3988B}" presName="sibTrans" presStyleLbl="sibTrans1D1" presStyleIdx="2" presStyleCnt="7"/>
      <dgm:spPr/>
      <dgm:t>
        <a:bodyPr/>
        <a:lstStyle/>
        <a:p>
          <a:endParaRPr lang="pl-PL"/>
        </a:p>
      </dgm:t>
    </dgm:pt>
    <dgm:pt modelId="{B29832A3-81F3-4575-ABA4-016393B94DA6}" type="pres">
      <dgm:prSet presAssocID="{B2461F4B-24EB-45A8-B6F6-2520D5B2D2E1}" presName="node" presStyleLbl="node1" presStyleIdx="3" presStyleCnt="7">
        <dgm:presLayoutVars>
          <dgm:bulletEnabled val="1"/>
        </dgm:presLayoutVars>
      </dgm:prSet>
      <dgm:spPr/>
      <dgm:t>
        <a:bodyPr/>
        <a:lstStyle/>
        <a:p>
          <a:endParaRPr lang="pl-PL"/>
        </a:p>
      </dgm:t>
    </dgm:pt>
    <dgm:pt modelId="{D3AE5393-B9BA-4D74-82C7-B8A8364ECEEC}" type="pres">
      <dgm:prSet presAssocID="{B2461F4B-24EB-45A8-B6F6-2520D5B2D2E1}" presName="spNode" presStyleCnt="0"/>
      <dgm:spPr/>
    </dgm:pt>
    <dgm:pt modelId="{C14D22DC-CDEF-4F32-8EA7-DB1F9A1A03B3}" type="pres">
      <dgm:prSet presAssocID="{31F4570E-CFF4-4F55-A628-E55845AF78E0}" presName="sibTrans" presStyleLbl="sibTrans1D1" presStyleIdx="3" presStyleCnt="7"/>
      <dgm:spPr/>
      <dgm:t>
        <a:bodyPr/>
        <a:lstStyle/>
        <a:p>
          <a:endParaRPr lang="pl-PL"/>
        </a:p>
      </dgm:t>
    </dgm:pt>
    <dgm:pt modelId="{36744049-265C-4AA9-B9DF-BADC3321D70F}" type="pres">
      <dgm:prSet presAssocID="{39521ABF-0664-407A-BE46-ECD01251F056}" presName="node" presStyleLbl="node1" presStyleIdx="4" presStyleCnt="7">
        <dgm:presLayoutVars>
          <dgm:bulletEnabled val="1"/>
        </dgm:presLayoutVars>
      </dgm:prSet>
      <dgm:spPr/>
      <dgm:t>
        <a:bodyPr/>
        <a:lstStyle/>
        <a:p>
          <a:endParaRPr lang="pl-PL"/>
        </a:p>
      </dgm:t>
    </dgm:pt>
    <dgm:pt modelId="{ED0F1338-28BC-435E-9539-696C44B2D079}" type="pres">
      <dgm:prSet presAssocID="{39521ABF-0664-407A-BE46-ECD01251F056}" presName="spNode" presStyleCnt="0"/>
      <dgm:spPr/>
    </dgm:pt>
    <dgm:pt modelId="{98BB84E3-B896-4BD1-BCFD-DD3CB452424F}" type="pres">
      <dgm:prSet presAssocID="{B0CCAB2F-D2AA-4BD3-B1FB-8B311A9205F1}" presName="sibTrans" presStyleLbl="sibTrans1D1" presStyleIdx="4" presStyleCnt="7"/>
      <dgm:spPr/>
      <dgm:t>
        <a:bodyPr/>
        <a:lstStyle/>
        <a:p>
          <a:endParaRPr lang="pl-PL"/>
        </a:p>
      </dgm:t>
    </dgm:pt>
    <dgm:pt modelId="{2B2B8B0C-6A9C-42FB-8633-FAB35D0732FE}" type="pres">
      <dgm:prSet presAssocID="{DFD8A479-9A82-4745-95F4-BE0516C629E5}" presName="node" presStyleLbl="node1" presStyleIdx="5" presStyleCnt="7">
        <dgm:presLayoutVars>
          <dgm:bulletEnabled val="1"/>
        </dgm:presLayoutVars>
      </dgm:prSet>
      <dgm:spPr/>
      <dgm:t>
        <a:bodyPr/>
        <a:lstStyle/>
        <a:p>
          <a:endParaRPr lang="pl-PL"/>
        </a:p>
      </dgm:t>
    </dgm:pt>
    <dgm:pt modelId="{7105D8EA-853C-4008-9669-CC1300AE0A2A}" type="pres">
      <dgm:prSet presAssocID="{DFD8A479-9A82-4745-95F4-BE0516C629E5}" presName="spNode" presStyleCnt="0"/>
      <dgm:spPr/>
    </dgm:pt>
    <dgm:pt modelId="{419D6781-0D89-4CE0-B6CA-BD5C6BED9881}" type="pres">
      <dgm:prSet presAssocID="{4A719E25-301D-456F-941D-406FC5345187}" presName="sibTrans" presStyleLbl="sibTrans1D1" presStyleIdx="5" presStyleCnt="7"/>
      <dgm:spPr/>
      <dgm:t>
        <a:bodyPr/>
        <a:lstStyle/>
        <a:p>
          <a:endParaRPr lang="pl-PL"/>
        </a:p>
      </dgm:t>
    </dgm:pt>
    <dgm:pt modelId="{6478D872-0094-494E-AACE-1015FC6DF0CB}" type="pres">
      <dgm:prSet presAssocID="{1B1D9147-182C-4924-9117-9AC4212ADE7C}" presName="node" presStyleLbl="node1" presStyleIdx="6" presStyleCnt="7">
        <dgm:presLayoutVars>
          <dgm:bulletEnabled val="1"/>
        </dgm:presLayoutVars>
      </dgm:prSet>
      <dgm:spPr/>
      <dgm:t>
        <a:bodyPr/>
        <a:lstStyle/>
        <a:p>
          <a:endParaRPr lang="pl-PL"/>
        </a:p>
      </dgm:t>
    </dgm:pt>
    <dgm:pt modelId="{096D5E54-2463-4829-AF97-A4A637C0DC46}" type="pres">
      <dgm:prSet presAssocID="{1B1D9147-182C-4924-9117-9AC4212ADE7C}" presName="spNode" presStyleCnt="0"/>
      <dgm:spPr/>
    </dgm:pt>
    <dgm:pt modelId="{E737C98D-7DD3-426D-9240-07D9E541AEE2}" type="pres">
      <dgm:prSet presAssocID="{C935C4FC-E61B-4967-AE2D-6EE9E206830E}" presName="sibTrans" presStyleLbl="sibTrans1D1" presStyleIdx="6" presStyleCnt="7"/>
      <dgm:spPr/>
      <dgm:t>
        <a:bodyPr/>
        <a:lstStyle/>
        <a:p>
          <a:endParaRPr lang="pl-PL"/>
        </a:p>
      </dgm:t>
    </dgm:pt>
  </dgm:ptLst>
  <dgm:cxnLst>
    <dgm:cxn modelId="{295591B1-BCA8-4740-A853-493AADFADCAF}" type="presOf" srcId="{39521ABF-0664-407A-BE46-ECD01251F056}" destId="{36744049-265C-4AA9-B9DF-BADC3321D70F}" srcOrd="0" destOrd="0" presId="urn:microsoft.com/office/officeart/2005/8/layout/cycle6"/>
    <dgm:cxn modelId="{A1AF1E2C-7CE7-4D6F-BC4E-6B2FA40D6129}" type="presOf" srcId="{41766349-EF38-41A8-AC84-A6216FE3988B}" destId="{4936D841-0A3A-400A-AE96-BEDEB6DB0203}" srcOrd="0" destOrd="0" presId="urn:microsoft.com/office/officeart/2005/8/layout/cycle6"/>
    <dgm:cxn modelId="{4B22B11C-5B77-43D0-A5CA-720919AEF71A}" srcId="{11880FEF-1164-48D0-A9AC-1B5A4E0E52C0}" destId="{D2A44FC2-6AF5-495D-BF25-72D52F1387D7}" srcOrd="0" destOrd="0" parTransId="{C367B9D2-E57B-41BD-947C-81922E7221D8}" sibTransId="{0AB6F799-410B-4AE1-82C0-6FFA92C6F0AD}"/>
    <dgm:cxn modelId="{C35427E5-06B4-493A-A415-451D9B920F3F}" type="presOf" srcId="{9E776CC7-942C-4B0F-A067-A05E6F71BADD}" destId="{84E7633F-C48C-40FB-A41D-96DA5352C2E4}" srcOrd="0" destOrd="0" presId="urn:microsoft.com/office/officeart/2005/8/layout/cycle6"/>
    <dgm:cxn modelId="{E5F2C847-8C6B-4A92-8FF5-809D8906C8C7}" type="presOf" srcId="{11880FEF-1164-48D0-A9AC-1B5A4E0E52C0}" destId="{B6120586-9B8F-4B37-82D2-84F06567443A}" srcOrd="0" destOrd="0" presId="urn:microsoft.com/office/officeart/2005/8/layout/cycle6"/>
    <dgm:cxn modelId="{30CFA95F-C188-4192-9174-AFAB73264036}" srcId="{11880FEF-1164-48D0-A9AC-1B5A4E0E52C0}" destId="{B2461F4B-24EB-45A8-B6F6-2520D5B2D2E1}" srcOrd="3" destOrd="0" parTransId="{10E67E39-BC1F-469B-BAB7-9DD6C669DAB4}" sibTransId="{31F4570E-CFF4-4F55-A628-E55845AF78E0}"/>
    <dgm:cxn modelId="{F81C9EE4-3281-499C-AEA6-7ADB4A9DC87D}" type="presOf" srcId="{0AB6F799-410B-4AE1-82C0-6FFA92C6F0AD}" destId="{99015765-CB7C-4C73-B823-4212500DEE4F}" srcOrd="0" destOrd="0" presId="urn:microsoft.com/office/officeart/2005/8/layout/cycle6"/>
    <dgm:cxn modelId="{32C6DB5F-F709-49DF-9309-F8D4F8EFE116}" type="presOf" srcId="{B0CCAB2F-D2AA-4BD3-B1FB-8B311A9205F1}" destId="{98BB84E3-B896-4BD1-BCFD-DD3CB452424F}" srcOrd="0" destOrd="0" presId="urn:microsoft.com/office/officeart/2005/8/layout/cycle6"/>
    <dgm:cxn modelId="{68851393-6611-4541-B417-786CEFC7C8DA}" srcId="{11880FEF-1164-48D0-A9AC-1B5A4E0E52C0}" destId="{1B1D9147-182C-4924-9117-9AC4212ADE7C}" srcOrd="6" destOrd="0" parTransId="{E79AA2A3-C355-477C-85FF-27B092A3A4F3}" sibTransId="{C935C4FC-E61B-4967-AE2D-6EE9E206830E}"/>
    <dgm:cxn modelId="{962B0875-FBE5-401F-B8FF-E6485AA4279E}" type="presOf" srcId="{C935C4FC-E61B-4967-AE2D-6EE9E206830E}" destId="{E737C98D-7DD3-426D-9240-07D9E541AEE2}" srcOrd="0" destOrd="0" presId="urn:microsoft.com/office/officeart/2005/8/layout/cycle6"/>
    <dgm:cxn modelId="{3A2E5613-CC62-411E-9B96-3042647EF72A}" type="presOf" srcId="{4CB94B66-CB41-470C-8893-76971325A495}" destId="{F0EDED33-7317-4DB4-B8BE-314598D7C690}" srcOrd="0" destOrd="0" presId="urn:microsoft.com/office/officeart/2005/8/layout/cycle6"/>
    <dgm:cxn modelId="{A438FFBC-4C30-440B-AF60-CF7C101B72A5}" type="presOf" srcId="{D2A44FC2-6AF5-495D-BF25-72D52F1387D7}" destId="{E063005C-B901-451C-A030-7D07435E23A7}" srcOrd="0" destOrd="0" presId="urn:microsoft.com/office/officeart/2005/8/layout/cycle6"/>
    <dgm:cxn modelId="{B68F983E-DD93-45D6-B612-DB7B9C39A648}" srcId="{11880FEF-1164-48D0-A9AC-1B5A4E0E52C0}" destId="{DFD8A479-9A82-4745-95F4-BE0516C629E5}" srcOrd="5" destOrd="0" parTransId="{7C81B88E-71AA-4C5C-A0E6-4BC8CD50BB59}" sibTransId="{4A719E25-301D-456F-941D-406FC5345187}"/>
    <dgm:cxn modelId="{79A1E119-C29F-4279-96B3-93B8E25021AE}" type="presOf" srcId="{31F4570E-CFF4-4F55-A628-E55845AF78E0}" destId="{C14D22DC-CDEF-4F32-8EA7-DB1F9A1A03B3}" srcOrd="0" destOrd="0" presId="urn:microsoft.com/office/officeart/2005/8/layout/cycle6"/>
    <dgm:cxn modelId="{4396E1E3-5C28-4A9D-BB00-C17B8A38783A}" type="presOf" srcId="{4FE91958-3421-4783-8679-C8DEC463B8C1}" destId="{1E561CC9-E7AB-47D2-80C5-1AF6DB497F02}" srcOrd="0" destOrd="0" presId="urn:microsoft.com/office/officeart/2005/8/layout/cycle6"/>
    <dgm:cxn modelId="{AB2DB310-95A6-4C9E-A902-39F4ABAFAC1C}" type="presOf" srcId="{DFD8A479-9A82-4745-95F4-BE0516C629E5}" destId="{2B2B8B0C-6A9C-42FB-8633-FAB35D0732FE}" srcOrd="0" destOrd="0" presId="urn:microsoft.com/office/officeart/2005/8/layout/cycle6"/>
    <dgm:cxn modelId="{C4DFB92B-47A5-4C54-B9FF-F95A64807FD2}" type="presOf" srcId="{B2461F4B-24EB-45A8-B6F6-2520D5B2D2E1}" destId="{B29832A3-81F3-4575-ABA4-016393B94DA6}" srcOrd="0" destOrd="0" presId="urn:microsoft.com/office/officeart/2005/8/layout/cycle6"/>
    <dgm:cxn modelId="{4A3A3DDC-7D60-43E1-80AA-596BB59AD1D2}" type="presOf" srcId="{4A719E25-301D-456F-941D-406FC5345187}" destId="{419D6781-0D89-4CE0-B6CA-BD5C6BED9881}" srcOrd="0" destOrd="0" presId="urn:microsoft.com/office/officeart/2005/8/layout/cycle6"/>
    <dgm:cxn modelId="{06249CB5-3C79-4A59-9E15-7D9DAEDC3453}" type="presOf" srcId="{1B1D9147-182C-4924-9117-9AC4212ADE7C}" destId="{6478D872-0094-494E-AACE-1015FC6DF0CB}" srcOrd="0" destOrd="0" presId="urn:microsoft.com/office/officeart/2005/8/layout/cycle6"/>
    <dgm:cxn modelId="{5D0DF45E-704A-46C3-A9B9-1CC545A24F2E}" srcId="{11880FEF-1164-48D0-A9AC-1B5A4E0E52C0}" destId="{39521ABF-0664-407A-BE46-ECD01251F056}" srcOrd="4" destOrd="0" parTransId="{2F7D1D26-5CC9-427D-922B-D0909E549272}" sibTransId="{B0CCAB2F-D2AA-4BD3-B1FB-8B311A9205F1}"/>
    <dgm:cxn modelId="{14A92F11-FA46-4B6B-830A-41D233B8C242}" srcId="{11880FEF-1164-48D0-A9AC-1B5A4E0E52C0}" destId="{4FE91958-3421-4783-8679-C8DEC463B8C1}" srcOrd="1" destOrd="0" parTransId="{77BD4F3A-71D0-4C72-8C59-5ABEFF321933}" sibTransId="{9E776CC7-942C-4B0F-A067-A05E6F71BADD}"/>
    <dgm:cxn modelId="{E986FE84-4709-47A0-AB5E-0BEDB15F656B}" srcId="{11880FEF-1164-48D0-A9AC-1B5A4E0E52C0}" destId="{4CB94B66-CB41-470C-8893-76971325A495}" srcOrd="2" destOrd="0" parTransId="{55E61564-2ACA-47FB-85B7-71C5A436EBE5}" sibTransId="{41766349-EF38-41A8-AC84-A6216FE3988B}"/>
    <dgm:cxn modelId="{F8F78C5F-328B-4B59-9CA6-8A8820395A68}" type="presParOf" srcId="{B6120586-9B8F-4B37-82D2-84F06567443A}" destId="{E063005C-B901-451C-A030-7D07435E23A7}" srcOrd="0" destOrd="0" presId="urn:microsoft.com/office/officeart/2005/8/layout/cycle6"/>
    <dgm:cxn modelId="{EB6CD410-FE9D-4269-A44D-9AC848E86FDB}" type="presParOf" srcId="{B6120586-9B8F-4B37-82D2-84F06567443A}" destId="{E3FE5342-462B-4702-A403-F1AF9B5AD8D6}" srcOrd="1" destOrd="0" presId="urn:microsoft.com/office/officeart/2005/8/layout/cycle6"/>
    <dgm:cxn modelId="{9D76D7BC-8EBC-47F7-8A80-938A3D539023}" type="presParOf" srcId="{B6120586-9B8F-4B37-82D2-84F06567443A}" destId="{99015765-CB7C-4C73-B823-4212500DEE4F}" srcOrd="2" destOrd="0" presId="urn:microsoft.com/office/officeart/2005/8/layout/cycle6"/>
    <dgm:cxn modelId="{72D2444D-BE03-415E-92A5-A313B133E504}" type="presParOf" srcId="{B6120586-9B8F-4B37-82D2-84F06567443A}" destId="{1E561CC9-E7AB-47D2-80C5-1AF6DB497F02}" srcOrd="3" destOrd="0" presId="urn:microsoft.com/office/officeart/2005/8/layout/cycle6"/>
    <dgm:cxn modelId="{17473EF6-0ED6-4FCE-AAC0-4BE38831D30E}" type="presParOf" srcId="{B6120586-9B8F-4B37-82D2-84F06567443A}" destId="{38EB6E72-C4EA-43F1-A814-8CB10DE12044}" srcOrd="4" destOrd="0" presId="urn:microsoft.com/office/officeart/2005/8/layout/cycle6"/>
    <dgm:cxn modelId="{E27BF3A6-D0E8-46AD-BB5A-A89EF3EE1DDC}" type="presParOf" srcId="{B6120586-9B8F-4B37-82D2-84F06567443A}" destId="{84E7633F-C48C-40FB-A41D-96DA5352C2E4}" srcOrd="5" destOrd="0" presId="urn:microsoft.com/office/officeart/2005/8/layout/cycle6"/>
    <dgm:cxn modelId="{D40C66B4-0C5C-4557-9272-4E86173B6BF8}" type="presParOf" srcId="{B6120586-9B8F-4B37-82D2-84F06567443A}" destId="{F0EDED33-7317-4DB4-B8BE-314598D7C690}" srcOrd="6" destOrd="0" presId="urn:microsoft.com/office/officeart/2005/8/layout/cycle6"/>
    <dgm:cxn modelId="{3376C565-1478-408B-B2B1-285F29961BFB}" type="presParOf" srcId="{B6120586-9B8F-4B37-82D2-84F06567443A}" destId="{39062088-9B7F-4A33-B583-65225A636BC3}" srcOrd="7" destOrd="0" presId="urn:microsoft.com/office/officeart/2005/8/layout/cycle6"/>
    <dgm:cxn modelId="{9C69CD46-0EAD-4A86-847C-9EF45A5673A4}" type="presParOf" srcId="{B6120586-9B8F-4B37-82D2-84F06567443A}" destId="{4936D841-0A3A-400A-AE96-BEDEB6DB0203}" srcOrd="8" destOrd="0" presId="urn:microsoft.com/office/officeart/2005/8/layout/cycle6"/>
    <dgm:cxn modelId="{3355CFBC-1AD7-4470-A70A-748CC71738BD}" type="presParOf" srcId="{B6120586-9B8F-4B37-82D2-84F06567443A}" destId="{B29832A3-81F3-4575-ABA4-016393B94DA6}" srcOrd="9" destOrd="0" presId="urn:microsoft.com/office/officeart/2005/8/layout/cycle6"/>
    <dgm:cxn modelId="{4423866F-64A4-44F4-A0BD-518B1A0AC624}" type="presParOf" srcId="{B6120586-9B8F-4B37-82D2-84F06567443A}" destId="{D3AE5393-B9BA-4D74-82C7-B8A8364ECEEC}" srcOrd="10" destOrd="0" presId="urn:microsoft.com/office/officeart/2005/8/layout/cycle6"/>
    <dgm:cxn modelId="{9BF05C97-0D9C-4BDA-BE8E-FF15797DF608}" type="presParOf" srcId="{B6120586-9B8F-4B37-82D2-84F06567443A}" destId="{C14D22DC-CDEF-4F32-8EA7-DB1F9A1A03B3}" srcOrd="11" destOrd="0" presId="urn:microsoft.com/office/officeart/2005/8/layout/cycle6"/>
    <dgm:cxn modelId="{F6B85E43-64F6-4982-A269-A98E6DE54F21}" type="presParOf" srcId="{B6120586-9B8F-4B37-82D2-84F06567443A}" destId="{36744049-265C-4AA9-B9DF-BADC3321D70F}" srcOrd="12" destOrd="0" presId="urn:microsoft.com/office/officeart/2005/8/layout/cycle6"/>
    <dgm:cxn modelId="{F6269AE3-9AE7-48A7-B7FF-2D4D45E5F1D2}" type="presParOf" srcId="{B6120586-9B8F-4B37-82D2-84F06567443A}" destId="{ED0F1338-28BC-435E-9539-696C44B2D079}" srcOrd="13" destOrd="0" presId="urn:microsoft.com/office/officeart/2005/8/layout/cycle6"/>
    <dgm:cxn modelId="{CD1137EF-686B-40F9-9999-11F8592F7FD5}" type="presParOf" srcId="{B6120586-9B8F-4B37-82D2-84F06567443A}" destId="{98BB84E3-B896-4BD1-BCFD-DD3CB452424F}" srcOrd="14" destOrd="0" presId="urn:microsoft.com/office/officeart/2005/8/layout/cycle6"/>
    <dgm:cxn modelId="{DCB21C58-79C0-40B2-8775-D0A3879E792A}" type="presParOf" srcId="{B6120586-9B8F-4B37-82D2-84F06567443A}" destId="{2B2B8B0C-6A9C-42FB-8633-FAB35D0732FE}" srcOrd="15" destOrd="0" presId="urn:microsoft.com/office/officeart/2005/8/layout/cycle6"/>
    <dgm:cxn modelId="{EBB5CB7D-1CBE-488B-891A-911D11901AE7}" type="presParOf" srcId="{B6120586-9B8F-4B37-82D2-84F06567443A}" destId="{7105D8EA-853C-4008-9669-CC1300AE0A2A}" srcOrd="16" destOrd="0" presId="urn:microsoft.com/office/officeart/2005/8/layout/cycle6"/>
    <dgm:cxn modelId="{A8D3D424-8437-41B8-81FE-DEF2860446D9}" type="presParOf" srcId="{B6120586-9B8F-4B37-82D2-84F06567443A}" destId="{419D6781-0D89-4CE0-B6CA-BD5C6BED9881}" srcOrd="17" destOrd="0" presId="urn:microsoft.com/office/officeart/2005/8/layout/cycle6"/>
    <dgm:cxn modelId="{60BCB83E-6EFB-4A8C-B5A0-4D5F24942B3F}" type="presParOf" srcId="{B6120586-9B8F-4B37-82D2-84F06567443A}" destId="{6478D872-0094-494E-AACE-1015FC6DF0CB}" srcOrd="18" destOrd="0" presId="urn:microsoft.com/office/officeart/2005/8/layout/cycle6"/>
    <dgm:cxn modelId="{0D8223E4-1CFA-4BD2-89C3-7C073090D9D7}" type="presParOf" srcId="{B6120586-9B8F-4B37-82D2-84F06567443A}" destId="{096D5E54-2463-4829-AF97-A4A637C0DC46}" srcOrd="19" destOrd="0" presId="urn:microsoft.com/office/officeart/2005/8/layout/cycle6"/>
    <dgm:cxn modelId="{26714020-3D3A-49CA-8E95-C5329600C178}" type="presParOf" srcId="{B6120586-9B8F-4B37-82D2-84F06567443A}" destId="{E737C98D-7DD3-426D-9240-07D9E541AEE2}" srcOrd="20" destOrd="0" presId="urn:microsoft.com/office/officeart/2005/8/layout/cycle6"/>
  </dgm:cxnLst>
  <dgm:bg/>
  <dgm:whole/>
  <dgm:extLst>
    <a:ext uri="http://schemas.microsoft.com/office/drawing/2008/diagram">
      <dsp:dataModelExt xmlns="" xmlns:dsp="http://schemas.microsoft.com/office/drawing/2008/diagram" relId="rId8" minVer="http://schemas.openxmlformats.org/drawingml/2006/diagram"/>
    </a:ext>
    <a:ext uri="{C62137D5-CB1D-491B-B009-E17868A290BF}">
      <dgm14:recolorImg xmlns=""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29E396E6-28D6-4768-AA4B-379313E844FF}" type="doc">
      <dgm:prSet loTypeId="urn:microsoft.com/office/officeart/2005/8/layout/vList5" loCatId="list" qsTypeId="urn:microsoft.com/office/officeart/2005/8/quickstyle/simple1" qsCatId="simple" csTypeId="urn:microsoft.com/office/officeart/2005/8/colors/accent1_2" csCatId="colorful" phldr="1"/>
      <dgm:spPr/>
      <dgm:t>
        <a:bodyPr/>
        <a:lstStyle/>
        <a:p>
          <a:endParaRPr lang="pl-PL"/>
        </a:p>
      </dgm:t>
    </dgm:pt>
    <dgm:pt modelId="{1B41C73C-7C9D-48A2-AED9-9FF4E65BF5B6}">
      <dgm:prSet phldrT="[Tekst]"/>
      <dgm:spPr/>
      <dgm:t>
        <a:bodyPr/>
        <a:lstStyle/>
        <a:p>
          <a:r>
            <a:rPr lang="pl-PL" dirty="0"/>
            <a:t>oskarżyciel publiczny</a:t>
          </a:r>
        </a:p>
      </dgm:t>
    </dgm:pt>
    <dgm:pt modelId="{C3470253-89A7-4267-96D5-66981533F60C}" type="parTrans" cxnId="{B6030E57-769A-4C4E-A3D2-497816F437B9}">
      <dgm:prSet/>
      <dgm:spPr/>
      <dgm:t>
        <a:bodyPr/>
        <a:lstStyle/>
        <a:p>
          <a:endParaRPr lang="pl-PL"/>
        </a:p>
      </dgm:t>
    </dgm:pt>
    <dgm:pt modelId="{5D92C195-59B3-4EDD-AC6D-9515EC2B6754}" type="sibTrans" cxnId="{B6030E57-769A-4C4E-A3D2-497816F437B9}">
      <dgm:prSet/>
      <dgm:spPr/>
      <dgm:t>
        <a:bodyPr/>
        <a:lstStyle/>
        <a:p>
          <a:endParaRPr lang="pl-PL"/>
        </a:p>
      </dgm:t>
    </dgm:pt>
    <dgm:pt modelId="{42AED4C3-6039-4986-9F8A-1A85255F6C82}">
      <dgm:prSet phldrT="[Tekst]"/>
      <dgm:spPr/>
      <dgm:t>
        <a:bodyPr/>
        <a:lstStyle/>
        <a:p>
          <a:r>
            <a:rPr lang="pl-PL" dirty="0"/>
            <a:t>zastępuje go inny oskarżyciel publiczny (np. inny prokurator)</a:t>
          </a:r>
        </a:p>
      </dgm:t>
    </dgm:pt>
    <dgm:pt modelId="{75B50996-376E-489E-BF69-3F244D023EDC}" type="parTrans" cxnId="{761B83E6-1F8C-4316-838F-20D64FC34778}">
      <dgm:prSet/>
      <dgm:spPr/>
      <dgm:t>
        <a:bodyPr/>
        <a:lstStyle/>
        <a:p>
          <a:endParaRPr lang="pl-PL"/>
        </a:p>
      </dgm:t>
    </dgm:pt>
    <dgm:pt modelId="{A968CCFB-6B65-417F-A98F-0F6D94F8D20E}" type="sibTrans" cxnId="{761B83E6-1F8C-4316-838F-20D64FC34778}">
      <dgm:prSet/>
      <dgm:spPr/>
      <dgm:t>
        <a:bodyPr/>
        <a:lstStyle/>
        <a:p>
          <a:endParaRPr lang="pl-PL"/>
        </a:p>
      </dgm:t>
    </dgm:pt>
    <dgm:pt modelId="{A60D71A2-C4AB-49F6-B512-1591C4D598A7}">
      <dgm:prSet phldrT="[Tekst]"/>
      <dgm:spPr/>
      <dgm:t>
        <a:bodyPr/>
        <a:lstStyle/>
        <a:p>
          <a:r>
            <a:rPr lang="pl-PL" dirty="0"/>
            <a:t>oskarżyciel posiłkowy uboczny</a:t>
          </a:r>
        </a:p>
      </dgm:t>
    </dgm:pt>
    <dgm:pt modelId="{29830D49-7FEB-4013-907D-5A7C16F3355E}" type="parTrans" cxnId="{CE46F0BC-9E61-43C7-97EF-1E8C8BB8BD3E}">
      <dgm:prSet/>
      <dgm:spPr/>
      <dgm:t>
        <a:bodyPr/>
        <a:lstStyle/>
        <a:p>
          <a:endParaRPr lang="pl-PL"/>
        </a:p>
      </dgm:t>
    </dgm:pt>
    <dgm:pt modelId="{002ED68F-C474-456D-B4AC-36B5C901BEEF}" type="sibTrans" cxnId="{CE46F0BC-9E61-43C7-97EF-1E8C8BB8BD3E}">
      <dgm:prSet/>
      <dgm:spPr/>
      <dgm:t>
        <a:bodyPr/>
        <a:lstStyle/>
        <a:p>
          <a:endParaRPr lang="pl-PL"/>
        </a:p>
      </dgm:t>
    </dgm:pt>
    <dgm:pt modelId="{306B090E-5667-45A4-BBD9-5BAC2CC5EB3D}">
      <dgm:prSet phldrT="[Tekst]"/>
      <dgm:spPr/>
      <dgm:t>
        <a:bodyPr/>
        <a:lstStyle/>
        <a:p>
          <a:r>
            <a:rPr lang="pl-PL" dirty="0"/>
            <a:t>Śmierć oskarżyciela posiłkowego nie tamuje biegu postępowania; osoby najbliższe lub osoby pozostające na jego utrzymaniu mogą przystąpić do postępowania w charakterze oskarżyciela posiłkowego w każdym stadium postępowania (art. 58 § 1)</a:t>
          </a:r>
        </a:p>
      </dgm:t>
    </dgm:pt>
    <dgm:pt modelId="{C2251573-CE80-46E3-BD22-46D6934CF95D}" type="parTrans" cxnId="{2220A8D6-FFEF-41DD-9C8B-DF98BFE87480}">
      <dgm:prSet/>
      <dgm:spPr/>
      <dgm:t>
        <a:bodyPr/>
        <a:lstStyle/>
        <a:p>
          <a:endParaRPr lang="pl-PL"/>
        </a:p>
      </dgm:t>
    </dgm:pt>
    <dgm:pt modelId="{6A69B0AE-6BD3-4C41-9344-EC80C60DD6E4}" type="sibTrans" cxnId="{2220A8D6-FFEF-41DD-9C8B-DF98BFE87480}">
      <dgm:prSet/>
      <dgm:spPr/>
      <dgm:t>
        <a:bodyPr/>
        <a:lstStyle/>
        <a:p>
          <a:endParaRPr lang="pl-PL"/>
        </a:p>
      </dgm:t>
    </dgm:pt>
    <dgm:pt modelId="{1E1E7FB9-066A-4B42-986E-3DCE4F2B89A8}">
      <dgm:prSet phldrT="[Tekst]"/>
      <dgm:spPr/>
      <dgm:t>
        <a:bodyPr/>
        <a:lstStyle/>
        <a:p>
          <a:r>
            <a:rPr lang="pl-PL" dirty="0"/>
            <a:t>oskarżyciel posiłkowy subsydiarny</a:t>
          </a:r>
        </a:p>
      </dgm:t>
    </dgm:pt>
    <dgm:pt modelId="{E25AB68E-385E-491B-94B0-FEBB025AC926}" type="parTrans" cxnId="{CB826398-7EBD-4158-AD31-A902E86FB6E8}">
      <dgm:prSet/>
      <dgm:spPr/>
      <dgm:t>
        <a:bodyPr/>
        <a:lstStyle/>
        <a:p>
          <a:endParaRPr lang="pl-PL"/>
        </a:p>
      </dgm:t>
    </dgm:pt>
    <dgm:pt modelId="{BF29C1B9-3BF6-45DF-8E51-532A64811297}" type="sibTrans" cxnId="{CB826398-7EBD-4158-AD31-A902E86FB6E8}">
      <dgm:prSet/>
      <dgm:spPr/>
      <dgm:t>
        <a:bodyPr/>
        <a:lstStyle/>
        <a:p>
          <a:endParaRPr lang="pl-PL"/>
        </a:p>
      </dgm:t>
    </dgm:pt>
    <dgm:pt modelId="{0B4255EE-3552-43EC-8C17-AD7D443ACA66}">
      <dgm:prSet phldrT="[Tekst]"/>
      <dgm:spPr/>
      <dgm:t>
        <a:bodyPr/>
        <a:lstStyle/>
        <a:p>
          <a:r>
            <a:rPr lang="pl-PL" dirty="0"/>
            <a:t>oskarżyciel prywatny</a:t>
          </a:r>
        </a:p>
      </dgm:t>
    </dgm:pt>
    <dgm:pt modelId="{C2F65347-2526-4400-AA1B-0C0EFDF62DEA}" type="parTrans" cxnId="{D5CC16BB-E458-45E3-8219-B85721559DBF}">
      <dgm:prSet/>
      <dgm:spPr/>
      <dgm:t>
        <a:bodyPr/>
        <a:lstStyle/>
        <a:p>
          <a:endParaRPr lang="pl-PL"/>
        </a:p>
      </dgm:t>
    </dgm:pt>
    <dgm:pt modelId="{BA643144-2329-45A2-95FF-055FEB3C8D0E}" type="sibTrans" cxnId="{D5CC16BB-E458-45E3-8219-B85721559DBF}">
      <dgm:prSet/>
      <dgm:spPr/>
      <dgm:t>
        <a:bodyPr/>
        <a:lstStyle/>
        <a:p>
          <a:endParaRPr lang="pl-PL"/>
        </a:p>
      </dgm:t>
    </dgm:pt>
    <dgm:pt modelId="{A8CD97A8-2F03-4C3E-9580-5BD5BA4C72EE}">
      <dgm:prSet phldrT="[Tekst]"/>
      <dgm:spPr/>
      <dgm:t>
        <a:bodyPr/>
        <a:lstStyle/>
        <a:p>
          <a:r>
            <a:rPr lang="pl-PL" dirty="0"/>
            <a:t>Umorzenie postępowania (art. 17 § 1 pkt. 5), chyba że chodzi o kasację (art. 529) czy wznowienie postępowania (545</a:t>
          </a:r>
          <a:r>
            <a:rPr lang="pl-PL" dirty="0" smtClean="0"/>
            <a:t>).</a:t>
          </a:r>
          <a:endParaRPr lang="pl-PL" dirty="0"/>
        </a:p>
      </dgm:t>
    </dgm:pt>
    <dgm:pt modelId="{594C274A-2EED-40FA-9714-7699FA1960DB}" type="parTrans" cxnId="{8257C6B0-114A-4C3A-884F-66ACEDAB7003}">
      <dgm:prSet/>
      <dgm:spPr/>
      <dgm:t>
        <a:bodyPr/>
        <a:lstStyle/>
        <a:p>
          <a:endParaRPr lang="pl-PL"/>
        </a:p>
      </dgm:t>
    </dgm:pt>
    <dgm:pt modelId="{10BFBC3D-651B-449D-BC6E-E5BA172C9142}" type="sibTrans" cxnId="{8257C6B0-114A-4C3A-884F-66ACEDAB7003}">
      <dgm:prSet/>
      <dgm:spPr/>
      <dgm:t>
        <a:bodyPr/>
        <a:lstStyle/>
        <a:p>
          <a:endParaRPr lang="pl-PL"/>
        </a:p>
      </dgm:t>
    </dgm:pt>
    <dgm:pt modelId="{E3E9ED83-B59F-4889-81E9-8419FD465FAE}">
      <dgm:prSet phldrT="[Tekst]"/>
      <dgm:spPr/>
      <dgm:t>
        <a:bodyPr/>
        <a:lstStyle/>
        <a:p>
          <a:r>
            <a:rPr lang="pl-PL" dirty="0"/>
            <a:t>pokrzywdzony (strona w postępowaniu przygotowawczym)</a:t>
          </a:r>
        </a:p>
      </dgm:t>
    </dgm:pt>
    <dgm:pt modelId="{D600CBF1-FB68-481C-B15B-C3B16EC80F77}" type="parTrans" cxnId="{806B87C7-3F95-43CE-87E5-E8AEAC1D7099}">
      <dgm:prSet/>
      <dgm:spPr/>
      <dgm:t>
        <a:bodyPr/>
        <a:lstStyle/>
        <a:p>
          <a:endParaRPr lang="pl-PL"/>
        </a:p>
      </dgm:t>
    </dgm:pt>
    <dgm:pt modelId="{0D7560D1-DE85-4529-AE93-A67B2A4E05C5}" type="sibTrans" cxnId="{806B87C7-3F95-43CE-87E5-E8AEAC1D7099}">
      <dgm:prSet/>
      <dgm:spPr/>
      <dgm:t>
        <a:bodyPr/>
        <a:lstStyle/>
        <a:p>
          <a:endParaRPr lang="pl-PL"/>
        </a:p>
      </dgm:t>
    </dgm:pt>
    <dgm:pt modelId="{A7721DF9-2AE1-40A2-9F17-EF881821B12F}">
      <dgm:prSet phldrT="[Tekst]"/>
      <dgm:spPr/>
      <dgm:t>
        <a:bodyPr/>
        <a:lstStyle/>
        <a:p>
          <a:r>
            <a:rPr lang="pl-PL" dirty="0"/>
            <a:t>oskarżony </a:t>
          </a:r>
        </a:p>
      </dgm:t>
    </dgm:pt>
    <dgm:pt modelId="{93E97F96-8FB6-4B69-9C12-1BA4B95F4E20}" type="parTrans" cxnId="{89FE2743-FA79-4F8C-A3B9-60D91D780B63}">
      <dgm:prSet/>
      <dgm:spPr/>
      <dgm:t>
        <a:bodyPr/>
        <a:lstStyle/>
        <a:p>
          <a:endParaRPr lang="pl-PL"/>
        </a:p>
      </dgm:t>
    </dgm:pt>
    <dgm:pt modelId="{CB5982A4-56F7-4C72-B98B-291D455FEAF4}" type="sibTrans" cxnId="{89FE2743-FA79-4F8C-A3B9-60D91D780B63}">
      <dgm:prSet/>
      <dgm:spPr/>
      <dgm:t>
        <a:bodyPr/>
        <a:lstStyle/>
        <a:p>
          <a:endParaRPr lang="pl-PL"/>
        </a:p>
      </dgm:t>
    </dgm:pt>
    <dgm:pt modelId="{0713EE0C-4A39-4616-8D08-6428C7A4CEE4}">
      <dgm:prSet/>
      <dgm:spPr/>
      <dgm:t>
        <a:bodyPr/>
        <a:lstStyle/>
        <a:p>
          <a:r>
            <a:rPr lang="pl-PL" dirty="0"/>
            <a:t>Postępowanie zawiesza się (sąd lub referendarz sądowy), a osoby najbliższe lub osoby pozostające na utrzymaniu zmarłego mogą wstąpić w jego prawa. Jeżeli w terminie zawitym 3 miesięcy osoba uprawniona nie wstąpi w prawa zmarłego, sąd lub referendarz sądowy umarza postępowanie.(art. 58 § 2 w zw. z art. 61)</a:t>
          </a:r>
        </a:p>
      </dgm:t>
    </dgm:pt>
    <dgm:pt modelId="{B9DBC406-99F1-4556-AA1F-38C324E5FBC8}" type="parTrans" cxnId="{25320E3A-5FF9-4AB9-928A-A57B0CE416E4}">
      <dgm:prSet/>
      <dgm:spPr/>
      <dgm:t>
        <a:bodyPr/>
        <a:lstStyle/>
        <a:p>
          <a:endParaRPr lang="pl-PL"/>
        </a:p>
      </dgm:t>
    </dgm:pt>
    <dgm:pt modelId="{6B59ED78-D7A7-4531-9C74-623312E36327}" type="sibTrans" cxnId="{25320E3A-5FF9-4AB9-928A-A57B0CE416E4}">
      <dgm:prSet/>
      <dgm:spPr/>
      <dgm:t>
        <a:bodyPr/>
        <a:lstStyle/>
        <a:p>
          <a:endParaRPr lang="pl-PL"/>
        </a:p>
      </dgm:t>
    </dgm:pt>
    <dgm:pt modelId="{252DB4C2-2EE6-4516-83C8-FDCA63BAFCA8}">
      <dgm:prSet phldrT="[Tekst]"/>
      <dgm:spPr/>
      <dgm:t>
        <a:bodyPr/>
        <a:lstStyle/>
        <a:p>
          <a:r>
            <a:rPr lang="pl-PL" dirty="0"/>
            <a:t>Postępowanie zawiesza się (sąd lub referendarz sądowy), a osoby najbliższe lub osoby pozostające na utrzymaniu zmarłego mogą wstąpić w jego prawa. Jeżeli w terminie zawitym 3 miesięcy osoba uprawniona nie wstąpi w prawa zmarłego, sąd lub referendarz sądowy umarza postępowanie.(art. 61)</a:t>
          </a:r>
        </a:p>
      </dgm:t>
    </dgm:pt>
    <dgm:pt modelId="{AEE8389D-79F2-462F-B52C-9EC1419A1AD7}" type="parTrans" cxnId="{85A95C7F-DCF7-41AD-8F6F-7EFF06033642}">
      <dgm:prSet/>
      <dgm:spPr/>
      <dgm:t>
        <a:bodyPr/>
        <a:lstStyle/>
        <a:p>
          <a:endParaRPr lang="pl-PL"/>
        </a:p>
      </dgm:t>
    </dgm:pt>
    <dgm:pt modelId="{B34C5AF3-2F6F-4E5B-917E-6CF13B909F5A}" type="sibTrans" cxnId="{85A95C7F-DCF7-41AD-8F6F-7EFF06033642}">
      <dgm:prSet/>
      <dgm:spPr/>
      <dgm:t>
        <a:bodyPr/>
        <a:lstStyle/>
        <a:p>
          <a:endParaRPr lang="pl-PL"/>
        </a:p>
      </dgm:t>
    </dgm:pt>
    <dgm:pt modelId="{FD06B2DE-6F5A-4163-BB7E-B92514F97068}">
      <dgm:prSet phldrT="[Tekst]"/>
      <dgm:spPr/>
      <dgm:t>
        <a:bodyPr/>
        <a:lstStyle/>
        <a:p>
          <a:r>
            <a:rPr lang="pl-PL" dirty="0"/>
            <a:t>W razie śmierci pokrzywdzonego prawa, które by mu przysługiwały, mogą wykonywać osoby najbliższe lub osoby pozostające na jego utrzymaniu, a w wypadku ich braku lub nieujawnienia - prokurator, działając z urzędu (art. 52)</a:t>
          </a:r>
        </a:p>
      </dgm:t>
    </dgm:pt>
    <dgm:pt modelId="{4255BE9F-2432-46EA-9FD2-36DAB763C0A6}" type="parTrans" cxnId="{CDC2EFBA-1593-4DD2-B464-C30978E326FC}">
      <dgm:prSet/>
      <dgm:spPr/>
      <dgm:t>
        <a:bodyPr/>
        <a:lstStyle/>
        <a:p>
          <a:endParaRPr lang="pl-PL"/>
        </a:p>
      </dgm:t>
    </dgm:pt>
    <dgm:pt modelId="{014B6D9A-4CC8-49F0-A196-BFF90E3312AD}" type="sibTrans" cxnId="{CDC2EFBA-1593-4DD2-B464-C30978E326FC}">
      <dgm:prSet/>
      <dgm:spPr/>
      <dgm:t>
        <a:bodyPr/>
        <a:lstStyle/>
        <a:p>
          <a:endParaRPr lang="pl-PL"/>
        </a:p>
      </dgm:t>
    </dgm:pt>
    <dgm:pt modelId="{FBA4ABB0-6985-435E-9894-E42D85429F5A}" type="pres">
      <dgm:prSet presAssocID="{29E396E6-28D6-4768-AA4B-379313E844FF}" presName="Name0" presStyleCnt="0">
        <dgm:presLayoutVars>
          <dgm:dir/>
          <dgm:animLvl val="lvl"/>
          <dgm:resizeHandles val="exact"/>
        </dgm:presLayoutVars>
      </dgm:prSet>
      <dgm:spPr/>
      <dgm:t>
        <a:bodyPr/>
        <a:lstStyle/>
        <a:p>
          <a:endParaRPr lang="pl-PL"/>
        </a:p>
      </dgm:t>
    </dgm:pt>
    <dgm:pt modelId="{EE212EF2-D0D6-4A88-BEAA-BC165E0946FB}" type="pres">
      <dgm:prSet presAssocID="{1B41C73C-7C9D-48A2-AED9-9FF4E65BF5B6}" presName="linNode" presStyleCnt="0"/>
      <dgm:spPr/>
    </dgm:pt>
    <dgm:pt modelId="{952E360A-D167-47D3-9220-C2670B9BAA32}" type="pres">
      <dgm:prSet presAssocID="{1B41C73C-7C9D-48A2-AED9-9FF4E65BF5B6}" presName="parentText" presStyleLbl="node1" presStyleIdx="0" presStyleCnt="6">
        <dgm:presLayoutVars>
          <dgm:chMax val="1"/>
          <dgm:bulletEnabled val="1"/>
        </dgm:presLayoutVars>
      </dgm:prSet>
      <dgm:spPr/>
      <dgm:t>
        <a:bodyPr/>
        <a:lstStyle/>
        <a:p>
          <a:endParaRPr lang="pl-PL"/>
        </a:p>
      </dgm:t>
    </dgm:pt>
    <dgm:pt modelId="{BA39C08B-5E12-4342-9A28-32D8F5621F2E}" type="pres">
      <dgm:prSet presAssocID="{1B41C73C-7C9D-48A2-AED9-9FF4E65BF5B6}" presName="descendantText" presStyleLbl="alignAccFollowNode1" presStyleIdx="0" presStyleCnt="6" custScaleY="127093">
        <dgm:presLayoutVars>
          <dgm:bulletEnabled val="1"/>
        </dgm:presLayoutVars>
      </dgm:prSet>
      <dgm:spPr/>
      <dgm:t>
        <a:bodyPr/>
        <a:lstStyle/>
        <a:p>
          <a:endParaRPr lang="pl-PL"/>
        </a:p>
      </dgm:t>
    </dgm:pt>
    <dgm:pt modelId="{E4991DFB-4615-47EE-8AC8-4B457EF39CC5}" type="pres">
      <dgm:prSet presAssocID="{5D92C195-59B3-4EDD-AC6D-9515EC2B6754}" presName="sp" presStyleCnt="0"/>
      <dgm:spPr/>
    </dgm:pt>
    <dgm:pt modelId="{FC30CE30-6292-45B9-AEF1-825F999FF7AF}" type="pres">
      <dgm:prSet presAssocID="{A60D71A2-C4AB-49F6-B512-1591C4D598A7}" presName="linNode" presStyleCnt="0"/>
      <dgm:spPr/>
    </dgm:pt>
    <dgm:pt modelId="{C3370891-27EE-45D1-A282-8A6AFD627E74}" type="pres">
      <dgm:prSet presAssocID="{A60D71A2-C4AB-49F6-B512-1591C4D598A7}" presName="parentText" presStyleLbl="node1" presStyleIdx="1" presStyleCnt="6">
        <dgm:presLayoutVars>
          <dgm:chMax val="1"/>
          <dgm:bulletEnabled val="1"/>
        </dgm:presLayoutVars>
      </dgm:prSet>
      <dgm:spPr/>
      <dgm:t>
        <a:bodyPr/>
        <a:lstStyle/>
        <a:p>
          <a:endParaRPr lang="pl-PL"/>
        </a:p>
      </dgm:t>
    </dgm:pt>
    <dgm:pt modelId="{3AE30FC6-8938-4446-BF64-4396A08C9841}" type="pres">
      <dgm:prSet presAssocID="{A60D71A2-C4AB-49F6-B512-1591C4D598A7}" presName="descendantText" presStyleLbl="alignAccFollowNode1" presStyleIdx="1" presStyleCnt="6" custScaleY="126984">
        <dgm:presLayoutVars>
          <dgm:bulletEnabled val="1"/>
        </dgm:presLayoutVars>
      </dgm:prSet>
      <dgm:spPr/>
      <dgm:t>
        <a:bodyPr/>
        <a:lstStyle/>
        <a:p>
          <a:endParaRPr lang="pl-PL"/>
        </a:p>
      </dgm:t>
    </dgm:pt>
    <dgm:pt modelId="{17A58145-DD77-40B7-90DB-06594B4950DE}" type="pres">
      <dgm:prSet presAssocID="{002ED68F-C474-456D-B4AC-36B5C901BEEF}" presName="sp" presStyleCnt="0"/>
      <dgm:spPr/>
    </dgm:pt>
    <dgm:pt modelId="{584173DF-D2DE-4E38-9447-BC8410E7F4BB}" type="pres">
      <dgm:prSet presAssocID="{1E1E7FB9-066A-4B42-986E-3DCE4F2B89A8}" presName="linNode" presStyleCnt="0"/>
      <dgm:spPr/>
    </dgm:pt>
    <dgm:pt modelId="{D6D33757-3DE3-405E-97DB-8F578082288F}" type="pres">
      <dgm:prSet presAssocID="{1E1E7FB9-066A-4B42-986E-3DCE4F2B89A8}" presName="parentText" presStyleLbl="node1" presStyleIdx="2" presStyleCnt="6">
        <dgm:presLayoutVars>
          <dgm:chMax val="1"/>
          <dgm:bulletEnabled val="1"/>
        </dgm:presLayoutVars>
      </dgm:prSet>
      <dgm:spPr/>
      <dgm:t>
        <a:bodyPr/>
        <a:lstStyle/>
        <a:p>
          <a:endParaRPr lang="pl-PL"/>
        </a:p>
      </dgm:t>
    </dgm:pt>
    <dgm:pt modelId="{20884F0C-830F-4F3E-8598-C228285D1273}" type="pres">
      <dgm:prSet presAssocID="{1E1E7FB9-066A-4B42-986E-3DCE4F2B89A8}" presName="descendantText" presStyleLbl="alignAccFollowNode1" presStyleIdx="2" presStyleCnt="6" custScaleY="123455">
        <dgm:presLayoutVars>
          <dgm:bulletEnabled val="1"/>
        </dgm:presLayoutVars>
      </dgm:prSet>
      <dgm:spPr/>
      <dgm:t>
        <a:bodyPr/>
        <a:lstStyle/>
        <a:p>
          <a:endParaRPr lang="pl-PL"/>
        </a:p>
      </dgm:t>
    </dgm:pt>
    <dgm:pt modelId="{802E800F-B6F3-4C63-88C0-1BBE7C474118}" type="pres">
      <dgm:prSet presAssocID="{BF29C1B9-3BF6-45DF-8E51-532A64811297}" presName="sp" presStyleCnt="0"/>
      <dgm:spPr/>
    </dgm:pt>
    <dgm:pt modelId="{7B41F7C2-062F-4CDF-98CF-A213AB922870}" type="pres">
      <dgm:prSet presAssocID="{0B4255EE-3552-43EC-8C17-AD7D443ACA66}" presName="linNode" presStyleCnt="0"/>
      <dgm:spPr/>
    </dgm:pt>
    <dgm:pt modelId="{2F878DBE-C8D6-460F-AC41-E302C4C1C058}" type="pres">
      <dgm:prSet presAssocID="{0B4255EE-3552-43EC-8C17-AD7D443ACA66}" presName="parentText" presStyleLbl="node1" presStyleIdx="3" presStyleCnt="6">
        <dgm:presLayoutVars>
          <dgm:chMax val="1"/>
          <dgm:bulletEnabled val="1"/>
        </dgm:presLayoutVars>
      </dgm:prSet>
      <dgm:spPr/>
      <dgm:t>
        <a:bodyPr/>
        <a:lstStyle/>
        <a:p>
          <a:endParaRPr lang="pl-PL"/>
        </a:p>
      </dgm:t>
    </dgm:pt>
    <dgm:pt modelId="{F43C93DF-8A1D-4ABE-9E2D-D8D86C015D73}" type="pres">
      <dgm:prSet presAssocID="{0B4255EE-3552-43EC-8C17-AD7D443ACA66}" presName="descendantText" presStyleLbl="alignAccFollowNode1" presStyleIdx="3" presStyleCnt="6" custScaleY="134143">
        <dgm:presLayoutVars>
          <dgm:bulletEnabled val="1"/>
        </dgm:presLayoutVars>
      </dgm:prSet>
      <dgm:spPr/>
      <dgm:t>
        <a:bodyPr/>
        <a:lstStyle/>
        <a:p>
          <a:endParaRPr lang="pl-PL"/>
        </a:p>
      </dgm:t>
    </dgm:pt>
    <dgm:pt modelId="{A4E4BB35-B7EB-413C-9A45-7A9ED8B41E57}" type="pres">
      <dgm:prSet presAssocID="{BA643144-2329-45A2-95FF-055FEB3C8D0E}" presName="sp" presStyleCnt="0"/>
      <dgm:spPr/>
    </dgm:pt>
    <dgm:pt modelId="{B98D762E-F3FA-47C7-B3FF-891720C794A0}" type="pres">
      <dgm:prSet presAssocID="{E3E9ED83-B59F-4889-81E9-8419FD465FAE}" presName="linNode" presStyleCnt="0"/>
      <dgm:spPr/>
    </dgm:pt>
    <dgm:pt modelId="{488C0088-78B7-4C5A-B3FD-17D65164F817}" type="pres">
      <dgm:prSet presAssocID="{E3E9ED83-B59F-4889-81E9-8419FD465FAE}" presName="parentText" presStyleLbl="node1" presStyleIdx="4" presStyleCnt="6">
        <dgm:presLayoutVars>
          <dgm:chMax val="1"/>
          <dgm:bulletEnabled val="1"/>
        </dgm:presLayoutVars>
      </dgm:prSet>
      <dgm:spPr/>
      <dgm:t>
        <a:bodyPr/>
        <a:lstStyle/>
        <a:p>
          <a:endParaRPr lang="pl-PL"/>
        </a:p>
      </dgm:t>
    </dgm:pt>
    <dgm:pt modelId="{36851043-EA35-4E34-B3B0-5B031226CA1B}" type="pres">
      <dgm:prSet presAssocID="{E3E9ED83-B59F-4889-81E9-8419FD465FAE}" presName="descendantText" presStyleLbl="alignAccFollowNode1" presStyleIdx="4" presStyleCnt="6" custScaleY="137523">
        <dgm:presLayoutVars>
          <dgm:bulletEnabled val="1"/>
        </dgm:presLayoutVars>
      </dgm:prSet>
      <dgm:spPr/>
      <dgm:t>
        <a:bodyPr/>
        <a:lstStyle/>
        <a:p>
          <a:endParaRPr lang="pl-PL"/>
        </a:p>
      </dgm:t>
    </dgm:pt>
    <dgm:pt modelId="{B0F907D5-16B3-4DA2-B854-7B37E480C5D6}" type="pres">
      <dgm:prSet presAssocID="{0D7560D1-DE85-4529-AE93-A67B2A4E05C5}" presName="sp" presStyleCnt="0"/>
      <dgm:spPr/>
    </dgm:pt>
    <dgm:pt modelId="{19F88179-4476-41DA-B975-2510650F8501}" type="pres">
      <dgm:prSet presAssocID="{A7721DF9-2AE1-40A2-9F17-EF881821B12F}" presName="linNode" presStyleCnt="0"/>
      <dgm:spPr/>
    </dgm:pt>
    <dgm:pt modelId="{E074C536-2330-43D2-A116-2AF0481864F4}" type="pres">
      <dgm:prSet presAssocID="{A7721DF9-2AE1-40A2-9F17-EF881821B12F}" presName="parentText" presStyleLbl="node1" presStyleIdx="5" presStyleCnt="6">
        <dgm:presLayoutVars>
          <dgm:chMax val="1"/>
          <dgm:bulletEnabled val="1"/>
        </dgm:presLayoutVars>
      </dgm:prSet>
      <dgm:spPr/>
      <dgm:t>
        <a:bodyPr/>
        <a:lstStyle/>
        <a:p>
          <a:endParaRPr lang="pl-PL"/>
        </a:p>
      </dgm:t>
    </dgm:pt>
    <dgm:pt modelId="{48E04464-05F3-4184-8524-051A303668DE}" type="pres">
      <dgm:prSet presAssocID="{A7721DF9-2AE1-40A2-9F17-EF881821B12F}" presName="descendantText" presStyleLbl="alignAccFollowNode1" presStyleIdx="5" presStyleCnt="6">
        <dgm:presLayoutVars>
          <dgm:bulletEnabled val="1"/>
        </dgm:presLayoutVars>
      </dgm:prSet>
      <dgm:spPr/>
      <dgm:t>
        <a:bodyPr/>
        <a:lstStyle/>
        <a:p>
          <a:endParaRPr lang="pl-PL"/>
        </a:p>
      </dgm:t>
    </dgm:pt>
  </dgm:ptLst>
  <dgm:cxnLst>
    <dgm:cxn modelId="{793AB463-C7D1-4328-90A9-EB16160D492E}" type="presOf" srcId="{A8CD97A8-2F03-4C3E-9580-5BD5BA4C72EE}" destId="{48E04464-05F3-4184-8524-051A303668DE}" srcOrd="0" destOrd="0" presId="urn:microsoft.com/office/officeart/2005/8/layout/vList5"/>
    <dgm:cxn modelId="{CDC2EFBA-1593-4DD2-B464-C30978E326FC}" srcId="{E3E9ED83-B59F-4889-81E9-8419FD465FAE}" destId="{FD06B2DE-6F5A-4163-BB7E-B92514F97068}" srcOrd="0" destOrd="0" parTransId="{4255BE9F-2432-46EA-9FD2-36DAB763C0A6}" sibTransId="{014B6D9A-4CC8-49F0-A196-BFF90E3312AD}"/>
    <dgm:cxn modelId="{89FE2743-FA79-4F8C-A3B9-60D91D780B63}" srcId="{29E396E6-28D6-4768-AA4B-379313E844FF}" destId="{A7721DF9-2AE1-40A2-9F17-EF881821B12F}" srcOrd="5" destOrd="0" parTransId="{93E97F96-8FB6-4B69-9C12-1BA4B95F4E20}" sibTransId="{CB5982A4-56F7-4C72-B98B-291D455FEAF4}"/>
    <dgm:cxn modelId="{085FD90F-89A5-43EE-8DA3-08B8205FFA08}" type="presOf" srcId="{1B41C73C-7C9D-48A2-AED9-9FF4E65BF5B6}" destId="{952E360A-D167-47D3-9220-C2670B9BAA32}" srcOrd="0" destOrd="0" presId="urn:microsoft.com/office/officeart/2005/8/layout/vList5"/>
    <dgm:cxn modelId="{CB826398-7EBD-4158-AD31-A902E86FB6E8}" srcId="{29E396E6-28D6-4768-AA4B-379313E844FF}" destId="{1E1E7FB9-066A-4B42-986E-3DCE4F2B89A8}" srcOrd="2" destOrd="0" parTransId="{E25AB68E-385E-491B-94B0-FEBB025AC926}" sibTransId="{BF29C1B9-3BF6-45DF-8E51-532A64811297}"/>
    <dgm:cxn modelId="{36A08D13-22F5-47EA-A436-5A2E9949A036}" type="presOf" srcId="{1E1E7FB9-066A-4B42-986E-3DCE4F2B89A8}" destId="{D6D33757-3DE3-405E-97DB-8F578082288F}" srcOrd="0" destOrd="0" presId="urn:microsoft.com/office/officeart/2005/8/layout/vList5"/>
    <dgm:cxn modelId="{25320E3A-5FF9-4AB9-928A-A57B0CE416E4}" srcId="{1E1E7FB9-066A-4B42-986E-3DCE4F2B89A8}" destId="{0713EE0C-4A39-4616-8D08-6428C7A4CEE4}" srcOrd="0" destOrd="0" parTransId="{B9DBC406-99F1-4556-AA1F-38C324E5FBC8}" sibTransId="{6B59ED78-D7A7-4531-9C74-623312E36327}"/>
    <dgm:cxn modelId="{CE46F0BC-9E61-43C7-97EF-1E8C8BB8BD3E}" srcId="{29E396E6-28D6-4768-AA4B-379313E844FF}" destId="{A60D71A2-C4AB-49F6-B512-1591C4D598A7}" srcOrd="1" destOrd="0" parTransId="{29830D49-7FEB-4013-907D-5A7C16F3355E}" sibTransId="{002ED68F-C474-456D-B4AC-36B5C901BEEF}"/>
    <dgm:cxn modelId="{13805E21-2746-4407-9447-B96E17052051}" type="presOf" srcId="{306B090E-5667-45A4-BBD9-5BAC2CC5EB3D}" destId="{3AE30FC6-8938-4446-BF64-4396A08C9841}" srcOrd="0" destOrd="0" presId="urn:microsoft.com/office/officeart/2005/8/layout/vList5"/>
    <dgm:cxn modelId="{CBFC67B6-EE5E-46A7-9204-2C933FFF07A6}" type="presOf" srcId="{0B4255EE-3552-43EC-8C17-AD7D443ACA66}" destId="{2F878DBE-C8D6-460F-AC41-E302C4C1C058}" srcOrd="0" destOrd="0" presId="urn:microsoft.com/office/officeart/2005/8/layout/vList5"/>
    <dgm:cxn modelId="{761B83E6-1F8C-4316-838F-20D64FC34778}" srcId="{1B41C73C-7C9D-48A2-AED9-9FF4E65BF5B6}" destId="{42AED4C3-6039-4986-9F8A-1A85255F6C82}" srcOrd="0" destOrd="0" parTransId="{75B50996-376E-489E-BF69-3F244D023EDC}" sibTransId="{A968CCFB-6B65-417F-A98F-0F6D94F8D20E}"/>
    <dgm:cxn modelId="{8257C6B0-114A-4C3A-884F-66ACEDAB7003}" srcId="{A7721DF9-2AE1-40A2-9F17-EF881821B12F}" destId="{A8CD97A8-2F03-4C3E-9580-5BD5BA4C72EE}" srcOrd="0" destOrd="0" parTransId="{594C274A-2EED-40FA-9714-7699FA1960DB}" sibTransId="{10BFBC3D-651B-449D-BC6E-E5BA172C9142}"/>
    <dgm:cxn modelId="{2220A8D6-FFEF-41DD-9C8B-DF98BFE87480}" srcId="{A60D71A2-C4AB-49F6-B512-1591C4D598A7}" destId="{306B090E-5667-45A4-BBD9-5BAC2CC5EB3D}" srcOrd="0" destOrd="0" parTransId="{C2251573-CE80-46E3-BD22-46D6934CF95D}" sibTransId="{6A69B0AE-6BD3-4C41-9344-EC80C60DD6E4}"/>
    <dgm:cxn modelId="{3CBF3CBF-2B56-4053-B3D5-713D936CE12F}" type="presOf" srcId="{A60D71A2-C4AB-49F6-B512-1591C4D598A7}" destId="{C3370891-27EE-45D1-A282-8A6AFD627E74}" srcOrd="0" destOrd="0" presId="urn:microsoft.com/office/officeart/2005/8/layout/vList5"/>
    <dgm:cxn modelId="{DC5B6C8D-A373-41D0-B1AA-CB1864562A80}" type="presOf" srcId="{29E396E6-28D6-4768-AA4B-379313E844FF}" destId="{FBA4ABB0-6985-435E-9894-E42D85429F5A}" srcOrd="0" destOrd="0" presId="urn:microsoft.com/office/officeart/2005/8/layout/vList5"/>
    <dgm:cxn modelId="{D5CC16BB-E458-45E3-8219-B85721559DBF}" srcId="{29E396E6-28D6-4768-AA4B-379313E844FF}" destId="{0B4255EE-3552-43EC-8C17-AD7D443ACA66}" srcOrd="3" destOrd="0" parTransId="{C2F65347-2526-4400-AA1B-0C0EFDF62DEA}" sibTransId="{BA643144-2329-45A2-95FF-055FEB3C8D0E}"/>
    <dgm:cxn modelId="{85A95C7F-DCF7-41AD-8F6F-7EFF06033642}" srcId="{0B4255EE-3552-43EC-8C17-AD7D443ACA66}" destId="{252DB4C2-2EE6-4516-83C8-FDCA63BAFCA8}" srcOrd="0" destOrd="0" parTransId="{AEE8389D-79F2-462F-B52C-9EC1419A1AD7}" sibTransId="{B34C5AF3-2F6F-4E5B-917E-6CF13B909F5A}"/>
    <dgm:cxn modelId="{806B87C7-3F95-43CE-87E5-E8AEAC1D7099}" srcId="{29E396E6-28D6-4768-AA4B-379313E844FF}" destId="{E3E9ED83-B59F-4889-81E9-8419FD465FAE}" srcOrd="4" destOrd="0" parTransId="{D600CBF1-FB68-481C-B15B-C3B16EC80F77}" sibTransId="{0D7560D1-DE85-4529-AE93-A67B2A4E05C5}"/>
    <dgm:cxn modelId="{F86D2A9E-3108-44A0-997C-B732F161E4AD}" type="presOf" srcId="{E3E9ED83-B59F-4889-81E9-8419FD465FAE}" destId="{488C0088-78B7-4C5A-B3FD-17D65164F817}" srcOrd="0" destOrd="0" presId="urn:microsoft.com/office/officeart/2005/8/layout/vList5"/>
    <dgm:cxn modelId="{F3F96A70-3484-44EE-AEB8-3E4FC0CB9DE9}" type="presOf" srcId="{FD06B2DE-6F5A-4163-BB7E-B92514F97068}" destId="{36851043-EA35-4E34-B3B0-5B031226CA1B}" srcOrd="0" destOrd="0" presId="urn:microsoft.com/office/officeart/2005/8/layout/vList5"/>
    <dgm:cxn modelId="{943DCE2C-0042-4311-9B8F-F456F2286CDB}" type="presOf" srcId="{42AED4C3-6039-4986-9F8A-1A85255F6C82}" destId="{BA39C08B-5E12-4342-9A28-32D8F5621F2E}" srcOrd="0" destOrd="0" presId="urn:microsoft.com/office/officeart/2005/8/layout/vList5"/>
    <dgm:cxn modelId="{B6030E57-769A-4C4E-A3D2-497816F437B9}" srcId="{29E396E6-28D6-4768-AA4B-379313E844FF}" destId="{1B41C73C-7C9D-48A2-AED9-9FF4E65BF5B6}" srcOrd="0" destOrd="0" parTransId="{C3470253-89A7-4267-96D5-66981533F60C}" sibTransId="{5D92C195-59B3-4EDD-AC6D-9515EC2B6754}"/>
    <dgm:cxn modelId="{17EFE582-A7BB-4209-9832-457C07137150}" type="presOf" srcId="{252DB4C2-2EE6-4516-83C8-FDCA63BAFCA8}" destId="{F43C93DF-8A1D-4ABE-9E2D-D8D86C015D73}" srcOrd="0" destOrd="0" presId="urn:microsoft.com/office/officeart/2005/8/layout/vList5"/>
    <dgm:cxn modelId="{6AC9AD05-302A-4EDF-BCAE-7C2F5A9F1B0F}" type="presOf" srcId="{0713EE0C-4A39-4616-8D08-6428C7A4CEE4}" destId="{20884F0C-830F-4F3E-8598-C228285D1273}" srcOrd="0" destOrd="0" presId="urn:microsoft.com/office/officeart/2005/8/layout/vList5"/>
    <dgm:cxn modelId="{0E6307D9-8F04-4E2C-81E9-B66AAEF1C290}" type="presOf" srcId="{A7721DF9-2AE1-40A2-9F17-EF881821B12F}" destId="{E074C536-2330-43D2-A116-2AF0481864F4}" srcOrd="0" destOrd="0" presId="urn:microsoft.com/office/officeart/2005/8/layout/vList5"/>
    <dgm:cxn modelId="{18A35D2B-D066-4FC7-8A4D-169783E10BB1}" type="presParOf" srcId="{FBA4ABB0-6985-435E-9894-E42D85429F5A}" destId="{EE212EF2-D0D6-4A88-BEAA-BC165E0946FB}" srcOrd="0" destOrd="0" presId="urn:microsoft.com/office/officeart/2005/8/layout/vList5"/>
    <dgm:cxn modelId="{4B0966EE-26EE-4442-9823-D57AD0728073}" type="presParOf" srcId="{EE212EF2-D0D6-4A88-BEAA-BC165E0946FB}" destId="{952E360A-D167-47D3-9220-C2670B9BAA32}" srcOrd="0" destOrd="0" presId="urn:microsoft.com/office/officeart/2005/8/layout/vList5"/>
    <dgm:cxn modelId="{E643333C-C5C6-4CFB-8CA7-BDEFA06D5233}" type="presParOf" srcId="{EE212EF2-D0D6-4A88-BEAA-BC165E0946FB}" destId="{BA39C08B-5E12-4342-9A28-32D8F5621F2E}" srcOrd="1" destOrd="0" presId="urn:microsoft.com/office/officeart/2005/8/layout/vList5"/>
    <dgm:cxn modelId="{3DAEF992-64C8-4711-818E-89A29C13E9C9}" type="presParOf" srcId="{FBA4ABB0-6985-435E-9894-E42D85429F5A}" destId="{E4991DFB-4615-47EE-8AC8-4B457EF39CC5}" srcOrd="1" destOrd="0" presId="urn:microsoft.com/office/officeart/2005/8/layout/vList5"/>
    <dgm:cxn modelId="{00340BB1-6035-47AB-8EF2-F725A065EFF5}" type="presParOf" srcId="{FBA4ABB0-6985-435E-9894-E42D85429F5A}" destId="{FC30CE30-6292-45B9-AEF1-825F999FF7AF}" srcOrd="2" destOrd="0" presId="urn:microsoft.com/office/officeart/2005/8/layout/vList5"/>
    <dgm:cxn modelId="{613E66BB-66B5-49FD-8DBD-26ABE42E5D0B}" type="presParOf" srcId="{FC30CE30-6292-45B9-AEF1-825F999FF7AF}" destId="{C3370891-27EE-45D1-A282-8A6AFD627E74}" srcOrd="0" destOrd="0" presId="urn:microsoft.com/office/officeart/2005/8/layout/vList5"/>
    <dgm:cxn modelId="{8F5AB140-C131-4349-856C-C9B0C402025B}" type="presParOf" srcId="{FC30CE30-6292-45B9-AEF1-825F999FF7AF}" destId="{3AE30FC6-8938-4446-BF64-4396A08C9841}" srcOrd="1" destOrd="0" presId="urn:microsoft.com/office/officeart/2005/8/layout/vList5"/>
    <dgm:cxn modelId="{F86A38E1-DED3-4FAC-9EAE-105DA54955F4}" type="presParOf" srcId="{FBA4ABB0-6985-435E-9894-E42D85429F5A}" destId="{17A58145-DD77-40B7-90DB-06594B4950DE}" srcOrd="3" destOrd="0" presId="urn:microsoft.com/office/officeart/2005/8/layout/vList5"/>
    <dgm:cxn modelId="{AB22A05A-5003-4F65-85F0-AAC41BE951F9}" type="presParOf" srcId="{FBA4ABB0-6985-435E-9894-E42D85429F5A}" destId="{584173DF-D2DE-4E38-9447-BC8410E7F4BB}" srcOrd="4" destOrd="0" presId="urn:microsoft.com/office/officeart/2005/8/layout/vList5"/>
    <dgm:cxn modelId="{C873738D-6B0B-4B74-ADFF-D70D9E7AFCA4}" type="presParOf" srcId="{584173DF-D2DE-4E38-9447-BC8410E7F4BB}" destId="{D6D33757-3DE3-405E-97DB-8F578082288F}" srcOrd="0" destOrd="0" presId="urn:microsoft.com/office/officeart/2005/8/layout/vList5"/>
    <dgm:cxn modelId="{E4357701-ACD1-4849-970D-9AEF295BFC65}" type="presParOf" srcId="{584173DF-D2DE-4E38-9447-BC8410E7F4BB}" destId="{20884F0C-830F-4F3E-8598-C228285D1273}" srcOrd="1" destOrd="0" presId="urn:microsoft.com/office/officeart/2005/8/layout/vList5"/>
    <dgm:cxn modelId="{A3815F51-2905-490C-A2D2-0BFE1B44FC37}" type="presParOf" srcId="{FBA4ABB0-6985-435E-9894-E42D85429F5A}" destId="{802E800F-B6F3-4C63-88C0-1BBE7C474118}" srcOrd="5" destOrd="0" presId="urn:microsoft.com/office/officeart/2005/8/layout/vList5"/>
    <dgm:cxn modelId="{962C9871-86B3-42A0-8402-C6EA957526E2}" type="presParOf" srcId="{FBA4ABB0-6985-435E-9894-E42D85429F5A}" destId="{7B41F7C2-062F-4CDF-98CF-A213AB922870}" srcOrd="6" destOrd="0" presId="urn:microsoft.com/office/officeart/2005/8/layout/vList5"/>
    <dgm:cxn modelId="{03745115-7230-4514-952B-AB1010A922B0}" type="presParOf" srcId="{7B41F7C2-062F-4CDF-98CF-A213AB922870}" destId="{2F878DBE-C8D6-460F-AC41-E302C4C1C058}" srcOrd="0" destOrd="0" presId="urn:microsoft.com/office/officeart/2005/8/layout/vList5"/>
    <dgm:cxn modelId="{63646B83-1510-4C9B-9C82-797856CBC8B3}" type="presParOf" srcId="{7B41F7C2-062F-4CDF-98CF-A213AB922870}" destId="{F43C93DF-8A1D-4ABE-9E2D-D8D86C015D73}" srcOrd="1" destOrd="0" presId="urn:microsoft.com/office/officeart/2005/8/layout/vList5"/>
    <dgm:cxn modelId="{7DB6D620-1124-4C34-B694-6EEDCF01AF1D}" type="presParOf" srcId="{FBA4ABB0-6985-435E-9894-E42D85429F5A}" destId="{A4E4BB35-B7EB-413C-9A45-7A9ED8B41E57}" srcOrd="7" destOrd="0" presId="urn:microsoft.com/office/officeart/2005/8/layout/vList5"/>
    <dgm:cxn modelId="{ED778A6F-F2F0-4712-B9F7-90BA0BE6C877}" type="presParOf" srcId="{FBA4ABB0-6985-435E-9894-E42D85429F5A}" destId="{B98D762E-F3FA-47C7-B3FF-891720C794A0}" srcOrd="8" destOrd="0" presId="urn:microsoft.com/office/officeart/2005/8/layout/vList5"/>
    <dgm:cxn modelId="{7D898B12-BAE3-4272-9571-A0AB489BDD38}" type="presParOf" srcId="{B98D762E-F3FA-47C7-B3FF-891720C794A0}" destId="{488C0088-78B7-4C5A-B3FD-17D65164F817}" srcOrd="0" destOrd="0" presId="urn:microsoft.com/office/officeart/2005/8/layout/vList5"/>
    <dgm:cxn modelId="{03024918-57F5-476C-A8F7-D9763EB92AE8}" type="presParOf" srcId="{B98D762E-F3FA-47C7-B3FF-891720C794A0}" destId="{36851043-EA35-4E34-B3B0-5B031226CA1B}" srcOrd="1" destOrd="0" presId="urn:microsoft.com/office/officeart/2005/8/layout/vList5"/>
    <dgm:cxn modelId="{226E822C-1410-4071-902A-608F0117926C}" type="presParOf" srcId="{FBA4ABB0-6985-435E-9894-E42D85429F5A}" destId="{B0F907D5-16B3-4DA2-B854-7B37E480C5D6}" srcOrd="9" destOrd="0" presId="urn:microsoft.com/office/officeart/2005/8/layout/vList5"/>
    <dgm:cxn modelId="{D8B0EAFE-5468-446B-A7D6-C9B403F599EF}" type="presParOf" srcId="{FBA4ABB0-6985-435E-9894-E42D85429F5A}" destId="{19F88179-4476-41DA-B975-2510650F8501}" srcOrd="10" destOrd="0" presId="urn:microsoft.com/office/officeart/2005/8/layout/vList5"/>
    <dgm:cxn modelId="{2C1DBFDB-2CEF-4A40-AFDA-C6959C31FEAB}" type="presParOf" srcId="{19F88179-4476-41DA-B975-2510650F8501}" destId="{E074C536-2330-43D2-A116-2AF0481864F4}" srcOrd="0" destOrd="0" presId="urn:microsoft.com/office/officeart/2005/8/layout/vList5"/>
    <dgm:cxn modelId="{A64AF21E-159B-4069-B793-F0A3ADE19F5A}" type="presParOf" srcId="{19F88179-4476-41DA-B975-2510650F8501}" destId="{48E04464-05F3-4184-8524-051A303668DE}"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5B11377-C88D-4D08-A5D7-D4CB6D01DDAB}" type="doc">
      <dgm:prSet loTypeId="urn:microsoft.com/office/officeart/2005/8/layout/radial4" loCatId="relationship" qsTypeId="urn:microsoft.com/office/officeart/2005/8/quickstyle/simple1" qsCatId="simple" csTypeId="urn:microsoft.com/office/officeart/2005/8/colors/accent1_2" csCatId="colorful" phldr="1"/>
      <dgm:spPr/>
      <dgm:t>
        <a:bodyPr/>
        <a:lstStyle/>
        <a:p>
          <a:endParaRPr lang="pl-PL"/>
        </a:p>
      </dgm:t>
    </dgm:pt>
    <dgm:pt modelId="{5D2E9979-8516-4894-955A-B53B8E52166A}">
      <dgm:prSet phldrT="[Tekst]"/>
      <dgm:spPr/>
      <dgm:t>
        <a:bodyPr/>
        <a:lstStyle/>
        <a:p>
          <a:r>
            <a:rPr lang="pl-PL" dirty="0"/>
            <a:t>Quasi strony</a:t>
          </a:r>
        </a:p>
      </dgm:t>
    </dgm:pt>
    <dgm:pt modelId="{84948508-D828-4C0B-8B9C-6B68D499D2D8}" type="parTrans" cxnId="{DDBE0C2B-37F2-45B4-8758-9AE7B3395A8A}">
      <dgm:prSet/>
      <dgm:spPr/>
      <dgm:t>
        <a:bodyPr/>
        <a:lstStyle/>
        <a:p>
          <a:endParaRPr lang="pl-PL"/>
        </a:p>
      </dgm:t>
    </dgm:pt>
    <dgm:pt modelId="{F60FBA5B-166A-4691-A05B-9305AB102162}" type="sibTrans" cxnId="{DDBE0C2B-37F2-45B4-8758-9AE7B3395A8A}">
      <dgm:prSet/>
      <dgm:spPr/>
      <dgm:t>
        <a:bodyPr/>
        <a:lstStyle/>
        <a:p>
          <a:endParaRPr lang="pl-PL"/>
        </a:p>
      </dgm:t>
    </dgm:pt>
    <dgm:pt modelId="{9CDC6EEA-27B7-4F58-A4AB-3ED52312454A}">
      <dgm:prSet phldrT="[Tekst]"/>
      <dgm:spPr/>
      <dgm:t>
        <a:bodyPr/>
        <a:lstStyle/>
        <a:p>
          <a:r>
            <a:rPr lang="pl-PL" dirty="0"/>
            <a:t>pokrzywdzony w postępowaniu sądowym </a:t>
          </a:r>
        </a:p>
      </dgm:t>
    </dgm:pt>
    <dgm:pt modelId="{C144EA17-2658-4DE0-9D63-3F553F76065F}" type="parTrans" cxnId="{F0C1ADAE-3A36-433C-9306-AA1D0AB3E6EA}">
      <dgm:prSet/>
      <dgm:spPr/>
      <dgm:t>
        <a:bodyPr/>
        <a:lstStyle/>
        <a:p>
          <a:endParaRPr lang="pl-PL"/>
        </a:p>
      </dgm:t>
    </dgm:pt>
    <dgm:pt modelId="{9858370F-F990-4AE8-A4AE-804D49EE9142}" type="sibTrans" cxnId="{F0C1ADAE-3A36-433C-9306-AA1D0AB3E6EA}">
      <dgm:prSet/>
      <dgm:spPr/>
      <dgm:t>
        <a:bodyPr/>
        <a:lstStyle/>
        <a:p>
          <a:endParaRPr lang="pl-PL"/>
        </a:p>
      </dgm:t>
    </dgm:pt>
    <dgm:pt modelId="{1497DD77-91B5-4EF9-96B0-67D373C8E188}">
      <dgm:prSet phldrT="[Tekst]" phldr="1"/>
      <dgm:spPr/>
      <dgm:t>
        <a:bodyPr/>
        <a:lstStyle/>
        <a:p>
          <a:endParaRPr lang="pl-PL"/>
        </a:p>
      </dgm:t>
    </dgm:pt>
    <dgm:pt modelId="{C019E3E5-8733-4EBC-8E08-684A865357E9}" type="parTrans" cxnId="{2A2FD586-CFAE-4CD8-813C-D3D8C4D9C2A7}">
      <dgm:prSet/>
      <dgm:spPr/>
      <dgm:t>
        <a:bodyPr/>
        <a:lstStyle/>
        <a:p>
          <a:endParaRPr lang="pl-PL"/>
        </a:p>
      </dgm:t>
    </dgm:pt>
    <dgm:pt modelId="{CA822650-3DB9-494A-AEA7-EFF2A5B58D48}" type="sibTrans" cxnId="{2A2FD586-CFAE-4CD8-813C-D3D8C4D9C2A7}">
      <dgm:prSet/>
      <dgm:spPr/>
      <dgm:t>
        <a:bodyPr/>
        <a:lstStyle/>
        <a:p>
          <a:endParaRPr lang="pl-PL"/>
        </a:p>
      </dgm:t>
    </dgm:pt>
    <dgm:pt modelId="{1F07A647-A699-4629-B6EF-931B412BAA67}">
      <dgm:prSet phldrT="[Tekst]" phldr="1"/>
      <dgm:spPr/>
      <dgm:t>
        <a:bodyPr/>
        <a:lstStyle/>
        <a:p>
          <a:endParaRPr lang="pl-PL"/>
        </a:p>
      </dgm:t>
    </dgm:pt>
    <dgm:pt modelId="{5E51EFE8-06F2-4F31-AECD-2C4F8820A566}" type="parTrans" cxnId="{14C6C634-7BFA-4F6F-AD58-3C4E6C73AFA4}">
      <dgm:prSet/>
      <dgm:spPr/>
      <dgm:t>
        <a:bodyPr/>
        <a:lstStyle/>
        <a:p>
          <a:endParaRPr lang="pl-PL"/>
        </a:p>
      </dgm:t>
    </dgm:pt>
    <dgm:pt modelId="{CF0098EE-CAA3-4E96-BA84-4499321FF493}" type="sibTrans" cxnId="{14C6C634-7BFA-4F6F-AD58-3C4E6C73AFA4}">
      <dgm:prSet/>
      <dgm:spPr/>
      <dgm:t>
        <a:bodyPr/>
        <a:lstStyle/>
        <a:p>
          <a:endParaRPr lang="pl-PL"/>
        </a:p>
      </dgm:t>
    </dgm:pt>
    <dgm:pt modelId="{661B7DF4-93F4-4F82-9828-663712B90BCA}">
      <dgm:prSet phldrT="[Tekst]" phldr="1"/>
      <dgm:spPr/>
      <dgm:t>
        <a:bodyPr/>
        <a:lstStyle/>
        <a:p>
          <a:endParaRPr lang="pl-PL"/>
        </a:p>
      </dgm:t>
    </dgm:pt>
    <dgm:pt modelId="{14B3EE87-C570-41FB-A5B8-D02C18D0ED34}" type="parTrans" cxnId="{583C511E-00B5-4DA7-ABEA-F1F4A2924DED}">
      <dgm:prSet/>
      <dgm:spPr/>
      <dgm:t>
        <a:bodyPr/>
        <a:lstStyle/>
        <a:p>
          <a:endParaRPr lang="pl-PL"/>
        </a:p>
      </dgm:t>
    </dgm:pt>
    <dgm:pt modelId="{1FF5FD84-081E-44EC-97C9-67B69E49EE60}" type="sibTrans" cxnId="{583C511E-00B5-4DA7-ABEA-F1F4A2924DED}">
      <dgm:prSet/>
      <dgm:spPr/>
      <dgm:t>
        <a:bodyPr/>
        <a:lstStyle/>
        <a:p>
          <a:endParaRPr lang="pl-PL"/>
        </a:p>
      </dgm:t>
    </dgm:pt>
    <dgm:pt modelId="{EDB1856F-CFC4-47D7-8BFE-048D3AD82FF1}">
      <dgm:prSet phldrT="[Tekst]"/>
      <dgm:spPr/>
      <dgm:t>
        <a:bodyPr/>
        <a:lstStyle/>
        <a:p>
          <a:r>
            <a:rPr lang="pl-PL" dirty="0"/>
            <a:t>podmiot zobowiązany do zwrotu korzyści (art. 91a)</a:t>
          </a:r>
        </a:p>
      </dgm:t>
    </dgm:pt>
    <dgm:pt modelId="{554E4556-A940-4AD8-B7ED-413D1859AEA6}" type="parTrans" cxnId="{1C5EA459-6E42-4ECC-9163-A3A6BE394FC9}">
      <dgm:prSet/>
      <dgm:spPr/>
      <dgm:t>
        <a:bodyPr/>
        <a:lstStyle/>
        <a:p>
          <a:endParaRPr lang="pl-PL"/>
        </a:p>
      </dgm:t>
    </dgm:pt>
    <dgm:pt modelId="{8C0F5FE3-19BD-45D9-91E4-F343D344A979}" type="sibTrans" cxnId="{1C5EA459-6E42-4ECC-9163-A3A6BE394FC9}">
      <dgm:prSet/>
      <dgm:spPr/>
      <dgm:t>
        <a:bodyPr/>
        <a:lstStyle/>
        <a:p>
          <a:endParaRPr lang="pl-PL"/>
        </a:p>
      </dgm:t>
    </dgm:pt>
    <dgm:pt modelId="{B70A2913-85C5-4199-B128-9508030896E8}">
      <dgm:prSet phldrT="[Tekst]"/>
      <dgm:spPr/>
      <dgm:t>
        <a:bodyPr/>
        <a:lstStyle/>
        <a:p>
          <a:r>
            <a:rPr lang="pl-PL" dirty="0"/>
            <a:t>właściciel przedsiębiorstwa zagrożonego przepadkiem (art. 91b)</a:t>
          </a:r>
        </a:p>
      </dgm:t>
    </dgm:pt>
    <dgm:pt modelId="{FD5B227A-58F9-4D16-93C0-167ED86B026B}" type="parTrans" cxnId="{82542E9D-0388-4BD3-8461-FDEE46869E5E}">
      <dgm:prSet/>
      <dgm:spPr/>
      <dgm:t>
        <a:bodyPr/>
        <a:lstStyle/>
        <a:p>
          <a:endParaRPr lang="pl-PL"/>
        </a:p>
      </dgm:t>
    </dgm:pt>
    <dgm:pt modelId="{EED11B9F-2A19-4D11-B12D-C765237699FE}" type="sibTrans" cxnId="{82542E9D-0388-4BD3-8461-FDEE46869E5E}">
      <dgm:prSet/>
      <dgm:spPr/>
      <dgm:t>
        <a:bodyPr/>
        <a:lstStyle/>
        <a:p>
          <a:endParaRPr lang="pl-PL"/>
        </a:p>
      </dgm:t>
    </dgm:pt>
    <dgm:pt modelId="{76E19575-60DA-4F26-820D-219C569041F2}">
      <dgm:prSet phldrT="[Tekst]"/>
      <dgm:spPr/>
      <dgm:t>
        <a:bodyPr/>
        <a:lstStyle/>
        <a:p>
          <a:r>
            <a:rPr lang="pl-PL" dirty="0"/>
            <a:t>podmiot zbiorowy (ustawa o odpowiedzialności podmiotów zbiorowych) </a:t>
          </a:r>
        </a:p>
      </dgm:t>
    </dgm:pt>
    <dgm:pt modelId="{9A9805B3-E680-4F43-A341-A0E228BFAE75}" type="parTrans" cxnId="{D2CE3F88-E5D7-4BE3-82AA-A238846C98FB}">
      <dgm:prSet/>
      <dgm:spPr/>
      <dgm:t>
        <a:bodyPr/>
        <a:lstStyle/>
        <a:p>
          <a:endParaRPr lang="pl-PL"/>
        </a:p>
      </dgm:t>
    </dgm:pt>
    <dgm:pt modelId="{1998A44C-38A0-4E53-9FA5-180D23EF1E6D}" type="sibTrans" cxnId="{D2CE3F88-E5D7-4BE3-82AA-A238846C98FB}">
      <dgm:prSet/>
      <dgm:spPr/>
      <dgm:t>
        <a:bodyPr/>
        <a:lstStyle/>
        <a:p>
          <a:endParaRPr lang="pl-PL"/>
        </a:p>
      </dgm:t>
    </dgm:pt>
    <dgm:pt modelId="{0F928A12-BA0A-4C3D-9260-33430563A697}" type="pres">
      <dgm:prSet presAssocID="{25B11377-C88D-4D08-A5D7-D4CB6D01DDAB}" presName="cycle" presStyleCnt="0">
        <dgm:presLayoutVars>
          <dgm:chMax val="1"/>
          <dgm:dir/>
          <dgm:animLvl val="ctr"/>
          <dgm:resizeHandles val="exact"/>
        </dgm:presLayoutVars>
      </dgm:prSet>
      <dgm:spPr/>
      <dgm:t>
        <a:bodyPr/>
        <a:lstStyle/>
        <a:p>
          <a:endParaRPr lang="pl-PL"/>
        </a:p>
      </dgm:t>
    </dgm:pt>
    <dgm:pt modelId="{E422AD5D-CF4C-4DED-BC99-5E17A041CD55}" type="pres">
      <dgm:prSet presAssocID="{5D2E9979-8516-4894-955A-B53B8E52166A}" presName="centerShape" presStyleLbl="node0" presStyleIdx="0" presStyleCnt="1"/>
      <dgm:spPr/>
      <dgm:t>
        <a:bodyPr/>
        <a:lstStyle/>
        <a:p>
          <a:endParaRPr lang="pl-PL"/>
        </a:p>
      </dgm:t>
    </dgm:pt>
    <dgm:pt modelId="{CE9768E3-38FE-4201-BDDD-9B20E8200837}" type="pres">
      <dgm:prSet presAssocID="{C144EA17-2658-4DE0-9D63-3F553F76065F}" presName="parTrans" presStyleLbl="bgSibTrans2D1" presStyleIdx="0" presStyleCnt="4"/>
      <dgm:spPr/>
      <dgm:t>
        <a:bodyPr/>
        <a:lstStyle/>
        <a:p>
          <a:endParaRPr lang="pl-PL"/>
        </a:p>
      </dgm:t>
    </dgm:pt>
    <dgm:pt modelId="{E62A881E-2A6B-4235-BC3C-D4ABEA7F8428}" type="pres">
      <dgm:prSet presAssocID="{9CDC6EEA-27B7-4F58-A4AB-3ED52312454A}" presName="node" presStyleLbl="node1" presStyleIdx="0" presStyleCnt="4">
        <dgm:presLayoutVars>
          <dgm:bulletEnabled val="1"/>
        </dgm:presLayoutVars>
      </dgm:prSet>
      <dgm:spPr/>
      <dgm:t>
        <a:bodyPr/>
        <a:lstStyle/>
        <a:p>
          <a:endParaRPr lang="pl-PL"/>
        </a:p>
      </dgm:t>
    </dgm:pt>
    <dgm:pt modelId="{94AB7D6F-A5ED-462F-B2D1-85B97FA22F14}" type="pres">
      <dgm:prSet presAssocID="{554E4556-A940-4AD8-B7ED-413D1859AEA6}" presName="parTrans" presStyleLbl="bgSibTrans2D1" presStyleIdx="1" presStyleCnt="4"/>
      <dgm:spPr/>
      <dgm:t>
        <a:bodyPr/>
        <a:lstStyle/>
        <a:p>
          <a:endParaRPr lang="pl-PL"/>
        </a:p>
      </dgm:t>
    </dgm:pt>
    <dgm:pt modelId="{717AE026-4FB3-4760-862B-36526C9D2A81}" type="pres">
      <dgm:prSet presAssocID="{EDB1856F-CFC4-47D7-8BFE-048D3AD82FF1}" presName="node" presStyleLbl="node1" presStyleIdx="1" presStyleCnt="4">
        <dgm:presLayoutVars>
          <dgm:bulletEnabled val="1"/>
        </dgm:presLayoutVars>
      </dgm:prSet>
      <dgm:spPr/>
      <dgm:t>
        <a:bodyPr/>
        <a:lstStyle/>
        <a:p>
          <a:endParaRPr lang="pl-PL"/>
        </a:p>
      </dgm:t>
    </dgm:pt>
    <dgm:pt modelId="{D7787A88-A6D9-4061-B8A3-35DF52C9444E}" type="pres">
      <dgm:prSet presAssocID="{FD5B227A-58F9-4D16-93C0-167ED86B026B}" presName="parTrans" presStyleLbl="bgSibTrans2D1" presStyleIdx="2" presStyleCnt="4"/>
      <dgm:spPr/>
      <dgm:t>
        <a:bodyPr/>
        <a:lstStyle/>
        <a:p>
          <a:endParaRPr lang="pl-PL"/>
        </a:p>
      </dgm:t>
    </dgm:pt>
    <dgm:pt modelId="{BC366C39-CE7A-48F4-BA48-A10F70BB25B7}" type="pres">
      <dgm:prSet presAssocID="{B70A2913-85C5-4199-B128-9508030896E8}" presName="node" presStyleLbl="node1" presStyleIdx="2" presStyleCnt="4">
        <dgm:presLayoutVars>
          <dgm:bulletEnabled val="1"/>
        </dgm:presLayoutVars>
      </dgm:prSet>
      <dgm:spPr/>
      <dgm:t>
        <a:bodyPr/>
        <a:lstStyle/>
        <a:p>
          <a:endParaRPr lang="pl-PL"/>
        </a:p>
      </dgm:t>
    </dgm:pt>
    <dgm:pt modelId="{FEBB887C-4C33-4E98-B458-8E03E084DF48}" type="pres">
      <dgm:prSet presAssocID="{9A9805B3-E680-4F43-A341-A0E228BFAE75}" presName="parTrans" presStyleLbl="bgSibTrans2D1" presStyleIdx="3" presStyleCnt="4"/>
      <dgm:spPr/>
      <dgm:t>
        <a:bodyPr/>
        <a:lstStyle/>
        <a:p>
          <a:endParaRPr lang="pl-PL"/>
        </a:p>
      </dgm:t>
    </dgm:pt>
    <dgm:pt modelId="{06505396-7CCD-4F17-8F62-32600C2E5A23}" type="pres">
      <dgm:prSet presAssocID="{76E19575-60DA-4F26-820D-219C569041F2}" presName="node" presStyleLbl="node1" presStyleIdx="3" presStyleCnt="4">
        <dgm:presLayoutVars>
          <dgm:bulletEnabled val="1"/>
        </dgm:presLayoutVars>
      </dgm:prSet>
      <dgm:spPr/>
      <dgm:t>
        <a:bodyPr/>
        <a:lstStyle/>
        <a:p>
          <a:endParaRPr lang="pl-PL"/>
        </a:p>
      </dgm:t>
    </dgm:pt>
  </dgm:ptLst>
  <dgm:cxnLst>
    <dgm:cxn modelId="{01CDCFFB-6942-4906-A042-B15DC50B01BC}" type="presOf" srcId="{FD5B227A-58F9-4D16-93C0-167ED86B026B}" destId="{D7787A88-A6D9-4061-B8A3-35DF52C9444E}" srcOrd="0" destOrd="0" presId="urn:microsoft.com/office/officeart/2005/8/layout/radial4"/>
    <dgm:cxn modelId="{D0E76E19-31FB-4C5A-BA39-DC995B5B1250}" type="presOf" srcId="{EDB1856F-CFC4-47D7-8BFE-048D3AD82FF1}" destId="{717AE026-4FB3-4760-862B-36526C9D2A81}" srcOrd="0" destOrd="0" presId="urn:microsoft.com/office/officeart/2005/8/layout/radial4"/>
    <dgm:cxn modelId="{D2CE3F88-E5D7-4BE3-82AA-A238846C98FB}" srcId="{5D2E9979-8516-4894-955A-B53B8E52166A}" destId="{76E19575-60DA-4F26-820D-219C569041F2}" srcOrd="3" destOrd="0" parTransId="{9A9805B3-E680-4F43-A341-A0E228BFAE75}" sibTransId="{1998A44C-38A0-4E53-9FA5-180D23EF1E6D}"/>
    <dgm:cxn modelId="{FC420261-848E-46F0-92B9-1B18D08726E4}" type="presOf" srcId="{C144EA17-2658-4DE0-9D63-3F553F76065F}" destId="{CE9768E3-38FE-4201-BDDD-9B20E8200837}" srcOrd="0" destOrd="0" presId="urn:microsoft.com/office/officeart/2005/8/layout/radial4"/>
    <dgm:cxn modelId="{583C511E-00B5-4DA7-ABEA-F1F4A2924DED}" srcId="{1F07A647-A699-4629-B6EF-931B412BAA67}" destId="{661B7DF4-93F4-4F82-9828-663712B90BCA}" srcOrd="0" destOrd="0" parTransId="{14B3EE87-C570-41FB-A5B8-D02C18D0ED34}" sibTransId="{1FF5FD84-081E-44EC-97C9-67B69E49EE60}"/>
    <dgm:cxn modelId="{92C0FE7C-7E96-46BF-9269-F1B619C4931C}" type="presOf" srcId="{76E19575-60DA-4F26-820D-219C569041F2}" destId="{06505396-7CCD-4F17-8F62-32600C2E5A23}" srcOrd="0" destOrd="0" presId="urn:microsoft.com/office/officeart/2005/8/layout/radial4"/>
    <dgm:cxn modelId="{2A2FD586-CFAE-4CD8-813C-D3D8C4D9C2A7}" srcId="{25B11377-C88D-4D08-A5D7-D4CB6D01DDAB}" destId="{1497DD77-91B5-4EF9-96B0-67D373C8E188}" srcOrd="1" destOrd="0" parTransId="{C019E3E5-8733-4EBC-8E08-684A865357E9}" sibTransId="{CA822650-3DB9-494A-AEA7-EFF2A5B58D48}"/>
    <dgm:cxn modelId="{14C6C634-7BFA-4F6F-AD58-3C4E6C73AFA4}" srcId="{25B11377-C88D-4D08-A5D7-D4CB6D01DDAB}" destId="{1F07A647-A699-4629-B6EF-931B412BAA67}" srcOrd="2" destOrd="0" parTransId="{5E51EFE8-06F2-4F31-AECD-2C4F8820A566}" sibTransId="{CF0098EE-CAA3-4E96-BA84-4499321FF493}"/>
    <dgm:cxn modelId="{1C5EA459-6E42-4ECC-9163-A3A6BE394FC9}" srcId="{5D2E9979-8516-4894-955A-B53B8E52166A}" destId="{EDB1856F-CFC4-47D7-8BFE-048D3AD82FF1}" srcOrd="1" destOrd="0" parTransId="{554E4556-A940-4AD8-B7ED-413D1859AEA6}" sibTransId="{8C0F5FE3-19BD-45D9-91E4-F343D344A979}"/>
    <dgm:cxn modelId="{78681F37-5C93-44D5-BCB4-4F42A5FE2BB8}" type="presOf" srcId="{554E4556-A940-4AD8-B7ED-413D1859AEA6}" destId="{94AB7D6F-A5ED-462F-B2D1-85B97FA22F14}" srcOrd="0" destOrd="0" presId="urn:microsoft.com/office/officeart/2005/8/layout/radial4"/>
    <dgm:cxn modelId="{0950223C-E181-43E4-85D2-20F4270D5196}" type="presOf" srcId="{9CDC6EEA-27B7-4F58-A4AB-3ED52312454A}" destId="{E62A881E-2A6B-4235-BC3C-D4ABEA7F8428}" srcOrd="0" destOrd="0" presId="urn:microsoft.com/office/officeart/2005/8/layout/radial4"/>
    <dgm:cxn modelId="{A0F2B262-8C15-4BFE-8A7C-0352BC8F36B3}" type="presOf" srcId="{25B11377-C88D-4D08-A5D7-D4CB6D01DDAB}" destId="{0F928A12-BA0A-4C3D-9260-33430563A697}" srcOrd="0" destOrd="0" presId="urn:microsoft.com/office/officeart/2005/8/layout/radial4"/>
    <dgm:cxn modelId="{08A73559-E49F-47DC-80E4-76AD8B0DC5A6}" type="presOf" srcId="{5D2E9979-8516-4894-955A-B53B8E52166A}" destId="{E422AD5D-CF4C-4DED-BC99-5E17A041CD55}" srcOrd="0" destOrd="0" presId="urn:microsoft.com/office/officeart/2005/8/layout/radial4"/>
    <dgm:cxn modelId="{C8182C5E-7D6C-4597-B7AD-916331F0D7C3}" type="presOf" srcId="{B70A2913-85C5-4199-B128-9508030896E8}" destId="{BC366C39-CE7A-48F4-BA48-A10F70BB25B7}" srcOrd="0" destOrd="0" presId="urn:microsoft.com/office/officeart/2005/8/layout/radial4"/>
    <dgm:cxn modelId="{DDBE0C2B-37F2-45B4-8758-9AE7B3395A8A}" srcId="{25B11377-C88D-4D08-A5D7-D4CB6D01DDAB}" destId="{5D2E9979-8516-4894-955A-B53B8E52166A}" srcOrd="0" destOrd="0" parTransId="{84948508-D828-4C0B-8B9C-6B68D499D2D8}" sibTransId="{F60FBA5B-166A-4691-A05B-9305AB102162}"/>
    <dgm:cxn modelId="{82542E9D-0388-4BD3-8461-FDEE46869E5E}" srcId="{5D2E9979-8516-4894-955A-B53B8E52166A}" destId="{B70A2913-85C5-4199-B128-9508030896E8}" srcOrd="2" destOrd="0" parTransId="{FD5B227A-58F9-4D16-93C0-167ED86B026B}" sibTransId="{EED11B9F-2A19-4D11-B12D-C765237699FE}"/>
    <dgm:cxn modelId="{F0C1ADAE-3A36-433C-9306-AA1D0AB3E6EA}" srcId="{5D2E9979-8516-4894-955A-B53B8E52166A}" destId="{9CDC6EEA-27B7-4F58-A4AB-3ED52312454A}" srcOrd="0" destOrd="0" parTransId="{C144EA17-2658-4DE0-9D63-3F553F76065F}" sibTransId="{9858370F-F990-4AE8-A4AE-804D49EE9142}"/>
    <dgm:cxn modelId="{98C80235-F6AB-45D3-8CC6-E6CCC76D1DBB}" type="presOf" srcId="{9A9805B3-E680-4F43-A341-A0E228BFAE75}" destId="{FEBB887C-4C33-4E98-B458-8E03E084DF48}" srcOrd="0" destOrd="0" presId="urn:microsoft.com/office/officeart/2005/8/layout/radial4"/>
    <dgm:cxn modelId="{CBE46AD7-EB2B-412D-97CF-004D14024B4B}" type="presParOf" srcId="{0F928A12-BA0A-4C3D-9260-33430563A697}" destId="{E422AD5D-CF4C-4DED-BC99-5E17A041CD55}" srcOrd="0" destOrd="0" presId="urn:microsoft.com/office/officeart/2005/8/layout/radial4"/>
    <dgm:cxn modelId="{019B8612-E14D-4276-A11F-7AD438A55F27}" type="presParOf" srcId="{0F928A12-BA0A-4C3D-9260-33430563A697}" destId="{CE9768E3-38FE-4201-BDDD-9B20E8200837}" srcOrd="1" destOrd="0" presId="urn:microsoft.com/office/officeart/2005/8/layout/radial4"/>
    <dgm:cxn modelId="{33D3DDE3-E9AE-4303-8DDE-AB11B69E68AB}" type="presParOf" srcId="{0F928A12-BA0A-4C3D-9260-33430563A697}" destId="{E62A881E-2A6B-4235-BC3C-D4ABEA7F8428}" srcOrd="2" destOrd="0" presId="urn:microsoft.com/office/officeart/2005/8/layout/radial4"/>
    <dgm:cxn modelId="{A17C4B94-F8C6-4285-8BCE-0E9541501460}" type="presParOf" srcId="{0F928A12-BA0A-4C3D-9260-33430563A697}" destId="{94AB7D6F-A5ED-462F-B2D1-85B97FA22F14}" srcOrd="3" destOrd="0" presId="urn:microsoft.com/office/officeart/2005/8/layout/radial4"/>
    <dgm:cxn modelId="{994D584B-3D8B-4D4A-83D9-2A506CC77F01}" type="presParOf" srcId="{0F928A12-BA0A-4C3D-9260-33430563A697}" destId="{717AE026-4FB3-4760-862B-36526C9D2A81}" srcOrd="4" destOrd="0" presId="urn:microsoft.com/office/officeart/2005/8/layout/radial4"/>
    <dgm:cxn modelId="{073D76EF-AC6D-4EF0-8C6F-3505475BAFF9}" type="presParOf" srcId="{0F928A12-BA0A-4C3D-9260-33430563A697}" destId="{D7787A88-A6D9-4061-B8A3-35DF52C9444E}" srcOrd="5" destOrd="0" presId="urn:microsoft.com/office/officeart/2005/8/layout/radial4"/>
    <dgm:cxn modelId="{476C83AF-FE05-4E77-AE47-2CCCA647D9B8}" type="presParOf" srcId="{0F928A12-BA0A-4C3D-9260-33430563A697}" destId="{BC366C39-CE7A-48F4-BA48-A10F70BB25B7}" srcOrd="6" destOrd="0" presId="urn:microsoft.com/office/officeart/2005/8/layout/radial4"/>
    <dgm:cxn modelId="{6A4BBA4A-5F52-44FF-B760-03A0510F0FF6}" type="presParOf" srcId="{0F928A12-BA0A-4C3D-9260-33430563A697}" destId="{FEBB887C-4C33-4E98-B458-8E03E084DF48}" srcOrd="7" destOrd="0" presId="urn:microsoft.com/office/officeart/2005/8/layout/radial4"/>
    <dgm:cxn modelId="{06B75FC5-C042-4DCB-82FF-5B1B57247D4C}" type="presParOf" srcId="{0F928A12-BA0A-4C3D-9260-33430563A697}" destId="{06505396-7CCD-4F17-8F62-32600C2E5A23}" srcOrd="8" destOrd="0" presId="urn:microsoft.com/office/officeart/2005/8/layout/radial4"/>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C9CEA46-27F5-4831-BF70-2FDF73A68A8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8FC1FA0A-F4C5-4846-A59C-7F4A35205133}">
      <dgm:prSet phldrT="[Tekst]"/>
      <dgm:spPr/>
      <dgm:t>
        <a:bodyPr/>
        <a:lstStyle/>
        <a:p>
          <a:r>
            <a:rPr lang="pl-PL" dirty="0"/>
            <a:t>obrona obligatoryjna</a:t>
          </a:r>
        </a:p>
      </dgm:t>
    </dgm:pt>
    <dgm:pt modelId="{B53C6403-CB4F-4878-A6C6-BD7C073F8235}" type="parTrans" cxnId="{8D29CF08-10E4-47D6-BBA3-14FAADCB29F9}">
      <dgm:prSet/>
      <dgm:spPr/>
      <dgm:t>
        <a:bodyPr/>
        <a:lstStyle/>
        <a:p>
          <a:endParaRPr lang="pl-PL"/>
        </a:p>
      </dgm:t>
    </dgm:pt>
    <dgm:pt modelId="{73ED3CD0-0AD9-47C1-9F1D-7D7568FEF939}" type="sibTrans" cxnId="{8D29CF08-10E4-47D6-BBA3-14FAADCB29F9}">
      <dgm:prSet/>
      <dgm:spPr/>
      <dgm:t>
        <a:bodyPr/>
        <a:lstStyle/>
        <a:p>
          <a:endParaRPr lang="pl-PL"/>
        </a:p>
      </dgm:t>
    </dgm:pt>
    <dgm:pt modelId="{1A29EB63-98FF-4CB8-92A3-5A01035F9829}">
      <dgm:prSet phldrT="[Tekst]"/>
      <dgm:spPr/>
      <dgm:t>
        <a:bodyPr/>
        <a:lstStyle/>
        <a:p>
          <a:r>
            <a:rPr lang="pl-PL" dirty="0"/>
            <a:t>ze względów podmiotowych</a:t>
          </a:r>
        </a:p>
      </dgm:t>
    </dgm:pt>
    <dgm:pt modelId="{98F5C4F6-9DCA-4033-B4F6-CBD07C6F26EE}" type="parTrans" cxnId="{68FA02C8-6A79-45A3-9897-D54C18440960}">
      <dgm:prSet/>
      <dgm:spPr/>
      <dgm:t>
        <a:bodyPr/>
        <a:lstStyle/>
        <a:p>
          <a:endParaRPr lang="pl-PL"/>
        </a:p>
      </dgm:t>
    </dgm:pt>
    <dgm:pt modelId="{F02E1A81-722D-4C80-B170-CB4349F043EC}" type="sibTrans" cxnId="{68FA02C8-6A79-45A3-9897-D54C18440960}">
      <dgm:prSet/>
      <dgm:spPr/>
      <dgm:t>
        <a:bodyPr/>
        <a:lstStyle/>
        <a:p>
          <a:endParaRPr lang="pl-PL"/>
        </a:p>
      </dgm:t>
    </dgm:pt>
    <dgm:pt modelId="{E9F6AD53-5EA0-4934-BAD4-045E1EF4346E}">
      <dgm:prSet phldrT="[Tekst]"/>
      <dgm:spPr/>
      <dgm:t>
        <a:bodyPr/>
        <a:lstStyle/>
        <a:p>
          <a:r>
            <a:rPr lang="pl-PL" dirty="0"/>
            <a:t>ze względów przedmiotowych </a:t>
          </a:r>
        </a:p>
      </dgm:t>
    </dgm:pt>
    <dgm:pt modelId="{9E199805-0595-4C6D-B73D-1589B782766C}" type="parTrans" cxnId="{C4F2645C-80C6-41C9-AC64-3C8899495162}">
      <dgm:prSet/>
      <dgm:spPr/>
      <dgm:t>
        <a:bodyPr/>
        <a:lstStyle/>
        <a:p>
          <a:endParaRPr lang="pl-PL"/>
        </a:p>
      </dgm:t>
    </dgm:pt>
    <dgm:pt modelId="{3827956F-CAB9-40CA-B02E-E9F7E69E43F6}" type="sibTrans" cxnId="{C4F2645C-80C6-41C9-AC64-3C8899495162}">
      <dgm:prSet/>
      <dgm:spPr/>
      <dgm:t>
        <a:bodyPr/>
        <a:lstStyle/>
        <a:p>
          <a:endParaRPr lang="pl-PL"/>
        </a:p>
      </dgm:t>
    </dgm:pt>
    <dgm:pt modelId="{B20D205C-D9EC-4D4A-B096-474791F9A3FD}" type="pres">
      <dgm:prSet presAssocID="{7C9CEA46-27F5-4831-BF70-2FDF73A68A88}" presName="hierChild1" presStyleCnt="0">
        <dgm:presLayoutVars>
          <dgm:chPref val="1"/>
          <dgm:dir/>
          <dgm:animOne val="branch"/>
          <dgm:animLvl val="lvl"/>
          <dgm:resizeHandles/>
        </dgm:presLayoutVars>
      </dgm:prSet>
      <dgm:spPr/>
      <dgm:t>
        <a:bodyPr/>
        <a:lstStyle/>
        <a:p>
          <a:endParaRPr lang="pl-PL"/>
        </a:p>
      </dgm:t>
    </dgm:pt>
    <dgm:pt modelId="{7B47CBB5-3AE5-4300-AC2C-B4AB4006C6D6}" type="pres">
      <dgm:prSet presAssocID="{8FC1FA0A-F4C5-4846-A59C-7F4A35205133}" presName="hierRoot1" presStyleCnt="0"/>
      <dgm:spPr/>
    </dgm:pt>
    <dgm:pt modelId="{277CB5F6-68D7-4183-8EED-397D16BFF4E0}" type="pres">
      <dgm:prSet presAssocID="{8FC1FA0A-F4C5-4846-A59C-7F4A35205133}" presName="composite" presStyleCnt="0"/>
      <dgm:spPr/>
    </dgm:pt>
    <dgm:pt modelId="{35D568D3-FC3C-4A25-9DC7-902626877E45}" type="pres">
      <dgm:prSet presAssocID="{8FC1FA0A-F4C5-4846-A59C-7F4A35205133}" presName="background" presStyleLbl="node0" presStyleIdx="0" presStyleCnt="1"/>
      <dgm:spPr/>
    </dgm:pt>
    <dgm:pt modelId="{5A449D1D-AE48-45F3-B6DE-CBFA04EBAD0D}" type="pres">
      <dgm:prSet presAssocID="{8FC1FA0A-F4C5-4846-A59C-7F4A35205133}" presName="text" presStyleLbl="fgAcc0" presStyleIdx="0" presStyleCnt="1" custLinFactNeighborX="-5556" custLinFactNeighborY="-2597">
        <dgm:presLayoutVars>
          <dgm:chPref val="3"/>
        </dgm:presLayoutVars>
      </dgm:prSet>
      <dgm:spPr/>
      <dgm:t>
        <a:bodyPr/>
        <a:lstStyle/>
        <a:p>
          <a:endParaRPr lang="pl-PL"/>
        </a:p>
      </dgm:t>
    </dgm:pt>
    <dgm:pt modelId="{A0198ADB-63B5-4953-A571-E5B3AF1CE15D}" type="pres">
      <dgm:prSet presAssocID="{8FC1FA0A-F4C5-4846-A59C-7F4A35205133}" presName="hierChild2" presStyleCnt="0"/>
      <dgm:spPr/>
    </dgm:pt>
    <dgm:pt modelId="{83D49FEB-0960-4CF0-8F38-8397E86DC2E5}" type="pres">
      <dgm:prSet presAssocID="{98F5C4F6-9DCA-4033-B4F6-CBD07C6F26EE}" presName="Name10" presStyleLbl="parChTrans1D2" presStyleIdx="0" presStyleCnt="2"/>
      <dgm:spPr/>
      <dgm:t>
        <a:bodyPr/>
        <a:lstStyle/>
        <a:p>
          <a:endParaRPr lang="pl-PL"/>
        </a:p>
      </dgm:t>
    </dgm:pt>
    <dgm:pt modelId="{44D3C1BC-3CD1-42BD-9551-9877C7552139}" type="pres">
      <dgm:prSet presAssocID="{1A29EB63-98FF-4CB8-92A3-5A01035F9829}" presName="hierRoot2" presStyleCnt="0"/>
      <dgm:spPr/>
    </dgm:pt>
    <dgm:pt modelId="{5183E682-8F70-49D7-B104-359C9E470BAA}" type="pres">
      <dgm:prSet presAssocID="{1A29EB63-98FF-4CB8-92A3-5A01035F9829}" presName="composite2" presStyleCnt="0"/>
      <dgm:spPr/>
    </dgm:pt>
    <dgm:pt modelId="{C85DC752-A770-4E91-9B41-BF9C2879C4C4}" type="pres">
      <dgm:prSet presAssocID="{1A29EB63-98FF-4CB8-92A3-5A01035F9829}" presName="background2" presStyleLbl="node2" presStyleIdx="0" presStyleCnt="2"/>
      <dgm:spPr/>
    </dgm:pt>
    <dgm:pt modelId="{24BF5698-E00F-4075-B8F7-8EEB34295ECE}" type="pres">
      <dgm:prSet presAssocID="{1A29EB63-98FF-4CB8-92A3-5A01035F9829}" presName="text2" presStyleLbl="fgAcc2" presStyleIdx="0" presStyleCnt="2" custLinFactNeighborX="-38119" custLinFactNeighborY="2001">
        <dgm:presLayoutVars>
          <dgm:chPref val="3"/>
        </dgm:presLayoutVars>
      </dgm:prSet>
      <dgm:spPr/>
      <dgm:t>
        <a:bodyPr/>
        <a:lstStyle/>
        <a:p>
          <a:endParaRPr lang="pl-PL"/>
        </a:p>
      </dgm:t>
    </dgm:pt>
    <dgm:pt modelId="{B4A248BE-35C0-4273-A3DE-58AF8681B699}" type="pres">
      <dgm:prSet presAssocID="{1A29EB63-98FF-4CB8-92A3-5A01035F9829}" presName="hierChild3" presStyleCnt="0"/>
      <dgm:spPr/>
    </dgm:pt>
    <dgm:pt modelId="{68C08D3C-2657-4ED9-ABEE-C2449C546A75}" type="pres">
      <dgm:prSet presAssocID="{9E199805-0595-4C6D-B73D-1589B782766C}" presName="Name10" presStyleLbl="parChTrans1D2" presStyleIdx="1" presStyleCnt="2"/>
      <dgm:spPr/>
      <dgm:t>
        <a:bodyPr/>
        <a:lstStyle/>
        <a:p>
          <a:endParaRPr lang="pl-PL"/>
        </a:p>
      </dgm:t>
    </dgm:pt>
    <dgm:pt modelId="{AB674334-D715-4998-BBE7-2B8EA914CF15}" type="pres">
      <dgm:prSet presAssocID="{E9F6AD53-5EA0-4934-BAD4-045E1EF4346E}" presName="hierRoot2" presStyleCnt="0"/>
      <dgm:spPr/>
    </dgm:pt>
    <dgm:pt modelId="{C94C0972-7CAF-448E-A6DD-A2CE315A8B16}" type="pres">
      <dgm:prSet presAssocID="{E9F6AD53-5EA0-4934-BAD4-045E1EF4346E}" presName="composite2" presStyleCnt="0"/>
      <dgm:spPr/>
    </dgm:pt>
    <dgm:pt modelId="{7E91BE73-58BE-4F12-9E2C-24EC7B72559D}" type="pres">
      <dgm:prSet presAssocID="{E9F6AD53-5EA0-4934-BAD4-045E1EF4346E}" presName="background2" presStyleLbl="node2" presStyleIdx="1" presStyleCnt="2"/>
      <dgm:spPr/>
    </dgm:pt>
    <dgm:pt modelId="{078A5542-84B5-4E57-A9AE-A31B8A722CB9}" type="pres">
      <dgm:prSet presAssocID="{E9F6AD53-5EA0-4934-BAD4-045E1EF4346E}" presName="text2" presStyleLbl="fgAcc2" presStyleIdx="1" presStyleCnt="2" custLinFactNeighborX="28398" custLinFactNeighborY="5190">
        <dgm:presLayoutVars>
          <dgm:chPref val="3"/>
        </dgm:presLayoutVars>
      </dgm:prSet>
      <dgm:spPr/>
      <dgm:t>
        <a:bodyPr/>
        <a:lstStyle/>
        <a:p>
          <a:endParaRPr lang="pl-PL"/>
        </a:p>
      </dgm:t>
    </dgm:pt>
    <dgm:pt modelId="{9C0518BC-ACBC-4556-990E-8AF5F1A14CFA}" type="pres">
      <dgm:prSet presAssocID="{E9F6AD53-5EA0-4934-BAD4-045E1EF4346E}" presName="hierChild3" presStyleCnt="0"/>
      <dgm:spPr/>
    </dgm:pt>
  </dgm:ptLst>
  <dgm:cxnLst>
    <dgm:cxn modelId="{BCD66674-A36E-4D18-B795-8399170E5AA9}" type="presOf" srcId="{1A29EB63-98FF-4CB8-92A3-5A01035F9829}" destId="{24BF5698-E00F-4075-B8F7-8EEB34295ECE}" srcOrd="0" destOrd="0" presId="urn:microsoft.com/office/officeart/2005/8/layout/hierarchy1"/>
    <dgm:cxn modelId="{BB9B4EF6-4481-45ED-B10A-054759B1C917}" type="presOf" srcId="{7C9CEA46-27F5-4831-BF70-2FDF73A68A88}" destId="{B20D205C-D9EC-4D4A-B096-474791F9A3FD}" srcOrd="0" destOrd="0" presId="urn:microsoft.com/office/officeart/2005/8/layout/hierarchy1"/>
    <dgm:cxn modelId="{88B58D5C-B916-4354-8FAA-54A7904FB913}" type="presOf" srcId="{98F5C4F6-9DCA-4033-B4F6-CBD07C6F26EE}" destId="{83D49FEB-0960-4CF0-8F38-8397E86DC2E5}" srcOrd="0" destOrd="0" presId="urn:microsoft.com/office/officeart/2005/8/layout/hierarchy1"/>
    <dgm:cxn modelId="{C4F2645C-80C6-41C9-AC64-3C8899495162}" srcId="{8FC1FA0A-F4C5-4846-A59C-7F4A35205133}" destId="{E9F6AD53-5EA0-4934-BAD4-045E1EF4346E}" srcOrd="1" destOrd="0" parTransId="{9E199805-0595-4C6D-B73D-1589B782766C}" sibTransId="{3827956F-CAB9-40CA-B02E-E9F7E69E43F6}"/>
    <dgm:cxn modelId="{68FA02C8-6A79-45A3-9897-D54C18440960}" srcId="{8FC1FA0A-F4C5-4846-A59C-7F4A35205133}" destId="{1A29EB63-98FF-4CB8-92A3-5A01035F9829}" srcOrd="0" destOrd="0" parTransId="{98F5C4F6-9DCA-4033-B4F6-CBD07C6F26EE}" sibTransId="{F02E1A81-722D-4C80-B170-CB4349F043EC}"/>
    <dgm:cxn modelId="{8D29CF08-10E4-47D6-BBA3-14FAADCB29F9}" srcId="{7C9CEA46-27F5-4831-BF70-2FDF73A68A88}" destId="{8FC1FA0A-F4C5-4846-A59C-7F4A35205133}" srcOrd="0" destOrd="0" parTransId="{B53C6403-CB4F-4878-A6C6-BD7C073F8235}" sibTransId="{73ED3CD0-0AD9-47C1-9F1D-7D7568FEF939}"/>
    <dgm:cxn modelId="{5AEFA327-78E0-49E2-BA19-C4A07FF52B75}" type="presOf" srcId="{9E199805-0595-4C6D-B73D-1589B782766C}" destId="{68C08D3C-2657-4ED9-ABEE-C2449C546A75}" srcOrd="0" destOrd="0" presId="urn:microsoft.com/office/officeart/2005/8/layout/hierarchy1"/>
    <dgm:cxn modelId="{4581FB51-CC82-4B94-8AF0-24E771EF9E62}" type="presOf" srcId="{8FC1FA0A-F4C5-4846-A59C-7F4A35205133}" destId="{5A449D1D-AE48-45F3-B6DE-CBFA04EBAD0D}" srcOrd="0" destOrd="0" presId="urn:microsoft.com/office/officeart/2005/8/layout/hierarchy1"/>
    <dgm:cxn modelId="{E860B904-0533-43CD-A544-4F032BFFEE98}" type="presOf" srcId="{E9F6AD53-5EA0-4934-BAD4-045E1EF4346E}" destId="{078A5542-84B5-4E57-A9AE-A31B8A722CB9}" srcOrd="0" destOrd="0" presId="urn:microsoft.com/office/officeart/2005/8/layout/hierarchy1"/>
    <dgm:cxn modelId="{40241B9A-C689-4BA5-8773-ADD9F8E768D1}" type="presParOf" srcId="{B20D205C-D9EC-4D4A-B096-474791F9A3FD}" destId="{7B47CBB5-3AE5-4300-AC2C-B4AB4006C6D6}" srcOrd="0" destOrd="0" presId="urn:microsoft.com/office/officeart/2005/8/layout/hierarchy1"/>
    <dgm:cxn modelId="{91D976D3-93AF-42FD-AE06-A0DD353A25EA}" type="presParOf" srcId="{7B47CBB5-3AE5-4300-AC2C-B4AB4006C6D6}" destId="{277CB5F6-68D7-4183-8EED-397D16BFF4E0}" srcOrd="0" destOrd="0" presId="urn:microsoft.com/office/officeart/2005/8/layout/hierarchy1"/>
    <dgm:cxn modelId="{4CDBE64C-A8EF-4B5F-90A8-4D44D84B3DC0}" type="presParOf" srcId="{277CB5F6-68D7-4183-8EED-397D16BFF4E0}" destId="{35D568D3-FC3C-4A25-9DC7-902626877E45}" srcOrd="0" destOrd="0" presId="urn:microsoft.com/office/officeart/2005/8/layout/hierarchy1"/>
    <dgm:cxn modelId="{8D423A6C-4141-4C45-A4F7-DD8E1C87A7BC}" type="presParOf" srcId="{277CB5F6-68D7-4183-8EED-397D16BFF4E0}" destId="{5A449D1D-AE48-45F3-B6DE-CBFA04EBAD0D}" srcOrd="1" destOrd="0" presId="urn:microsoft.com/office/officeart/2005/8/layout/hierarchy1"/>
    <dgm:cxn modelId="{4FEFB78B-DD90-4174-89E2-67CD90228A48}" type="presParOf" srcId="{7B47CBB5-3AE5-4300-AC2C-B4AB4006C6D6}" destId="{A0198ADB-63B5-4953-A571-E5B3AF1CE15D}" srcOrd="1" destOrd="0" presId="urn:microsoft.com/office/officeart/2005/8/layout/hierarchy1"/>
    <dgm:cxn modelId="{693653DF-598D-49C2-9BFF-3D5996EECB3C}" type="presParOf" srcId="{A0198ADB-63B5-4953-A571-E5B3AF1CE15D}" destId="{83D49FEB-0960-4CF0-8F38-8397E86DC2E5}" srcOrd="0" destOrd="0" presId="urn:microsoft.com/office/officeart/2005/8/layout/hierarchy1"/>
    <dgm:cxn modelId="{C095F9A4-B409-4CB2-8D75-A9FE69D7EFF7}" type="presParOf" srcId="{A0198ADB-63B5-4953-A571-E5B3AF1CE15D}" destId="{44D3C1BC-3CD1-42BD-9551-9877C7552139}" srcOrd="1" destOrd="0" presId="urn:microsoft.com/office/officeart/2005/8/layout/hierarchy1"/>
    <dgm:cxn modelId="{FA85CFC1-7862-4D92-8CD9-13C7A410AF36}" type="presParOf" srcId="{44D3C1BC-3CD1-42BD-9551-9877C7552139}" destId="{5183E682-8F70-49D7-B104-359C9E470BAA}" srcOrd="0" destOrd="0" presId="urn:microsoft.com/office/officeart/2005/8/layout/hierarchy1"/>
    <dgm:cxn modelId="{C06F2CF3-C0CE-43A4-9A30-39CBE4744524}" type="presParOf" srcId="{5183E682-8F70-49D7-B104-359C9E470BAA}" destId="{C85DC752-A770-4E91-9B41-BF9C2879C4C4}" srcOrd="0" destOrd="0" presId="urn:microsoft.com/office/officeart/2005/8/layout/hierarchy1"/>
    <dgm:cxn modelId="{1B17EC33-E8D7-41CE-A0AC-A93E443CFFC4}" type="presParOf" srcId="{5183E682-8F70-49D7-B104-359C9E470BAA}" destId="{24BF5698-E00F-4075-B8F7-8EEB34295ECE}" srcOrd="1" destOrd="0" presId="urn:microsoft.com/office/officeart/2005/8/layout/hierarchy1"/>
    <dgm:cxn modelId="{0BDAD555-98D8-466F-8A09-B5EDA372F9CF}" type="presParOf" srcId="{44D3C1BC-3CD1-42BD-9551-9877C7552139}" destId="{B4A248BE-35C0-4273-A3DE-58AF8681B699}" srcOrd="1" destOrd="0" presId="urn:microsoft.com/office/officeart/2005/8/layout/hierarchy1"/>
    <dgm:cxn modelId="{C6DFB3D5-E8B9-4672-819D-C23D381452FE}" type="presParOf" srcId="{A0198ADB-63B5-4953-A571-E5B3AF1CE15D}" destId="{68C08D3C-2657-4ED9-ABEE-C2449C546A75}" srcOrd="2" destOrd="0" presId="urn:microsoft.com/office/officeart/2005/8/layout/hierarchy1"/>
    <dgm:cxn modelId="{B2CE688B-5BFF-46C8-9F8E-01CAB9738E81}" type="presParOf" srcId="{A0198ADB-63B5-4953-A571-E5B3AF1CE15D}" destId="{AB674334-D715-4998-BBE7-2B8EA914CF15}" srcOrd="3" destOrd="0" presId="urn:microsoft.com/office/officeart/2005/8/layout/hierarchy1"/>
    <dgm:cxn modelId="{BB937C66-5561-4FD5-A3E3-4A7395AC9377}" type="presParOf" srcId="{AB674334-D715-4998-BBE7-2B8EA914CF15}" destId="{C94C0972-7CAF-448E-A6DD-A2CE315A8B16}" srcOrd="0" destOrd="0" presId="urn:microsoft.com/office/officeart/2005/8/layout/hierarchy1"/>
    <dgm:cxn modelId="{C5159928-B1CD-45E4-9DFD-109E500E38D5}" type="presParOf" srcId="{C94C0972-7CAF-448E-A6DD-A2CE315A8B16}" destId="{7E91BE73-58BE-4F12-9E2C-24EC7B72559D}" srcOrd="0" destOrd="0" presId="urn:microsoft.com/office/officeart/2005/8/layout/hierarchy1"/>
    <dgm:cxn modelId="{44DE535F-D276-4C3A-9927-63443DF1B8FD}" type="presParOf" srcId="{C94C0972-7CAF-448E-A6DD-A2CE315A8B16}" destId="{078A5542-84B5-4E57-A9AE-A31B8A722CB9}" srcOrd="1" destOrd="0" presId="urn:microsoft.com/office/officeart/2005/8/layout/hierarchy1"/>
    <dgm:cxn modelId="{30B39B51-7E71-46FA-B8DE-331D6A92F298}" type="presParOf" srcId="{AB674334-D715-4998-BBE7-2B8EA914CF15}" destId="{9C0518BC-ACBC-4556-990E-8AF5F1A14CFA}" srcOrd="1" destOrd="0" presId="urn:microsoft.com/office/officeart/2005/8/layout/hierarchy1"/>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6A9A75B-58D7-409C-9CA7-699E024C6ED4}" type="doc">
      <dgm:prSet loTypeId="urn:microsoft.com/office/officeart/2005/8/layout/cycle6" loCatId="cycle" qsTypeId="urn:microsoft.com/office/officeart/2005/8/quickstyle/simple1" qsCatId="simple" csTypeId="urn:microsoft.com/office/officeart/2005/8/colors/accent1_2" csCatId="colorful" phldr="1"/>
      <dgm:spPr/>
      <dgm:t>
        <a:bodyPr/>
        <a:lstStyle/>
        <a:p>
          <a:endParaRPr lang="pl-PL"/>
        </a:p>
      </dgm:t>
    </dgm:pt>
    <dgm:pt modelId="{3E6E52D0-0D99-42D3-BAA2-AA8E991D1AF6}">
      <dgm:prSet phldrT="[Tekst]"/>
      <dgm:spPr/>
      <dgm:t>
        <a:bodyPr/>
        <a:lstStyle/>
        <a:p>
          <a:r>
            <a:rPr lang="pl-PL" dirty="0"/>
            <a:t>Rzecznik Praw Obywatelskich </a:t>
          </a:r>
        </a:p>
      </dgm:t>
    </dgm:pt>
    <dgm:pt modelId="{57E072AE-3579-4E0B-A3D2-CFDD4524F318}" type="parTrans" cxnId="{DCBFF9E5-A2CC-4E11-A8D2-0D3603DCF983}">
      <dgm:prSet/>
      <dgm:spPr/>
      <dgm:t>
        <a:bodyPr/>
        <a:lstStyle/>
        <a:p>
          <a:endParaRPr lang="pl-PL"/>
        </a:p>
      </dgm:t>
    </dgm:pt>
    <dgm:pt modelId="{2E11F2EF-52D8-4EF5-92DE-8657574C6DAE}" type="sibTrans" cxnId="{DCBFF9E5-A2CC-4E11-A8D2-0D3603DCF983}">
      <dgm:prSet/>
      <dgm:spPr/>
      <dgm:t>
        <a:bodyPr/>
        <a:lstStyle/>
        <a:p>
          <a:endParaRPr lang="pl-PL"/>
        </a:p>
      </dgm:t>
    </dgm:pt>
    <dgm:pt modelId="{9E933AFE-AD16-46B0-A324-77F7BB746799}">
      <dgm:prSet phldrT="[Tekst]"/>
      <dgm:spPr/>
      <dgm:t>
        <a:bodyPr/>
        <a:lstStyle/>
        <a:p>
          <a:r>
            <a:rPr lang="pl-PL" dirty="0"/>
            <a:t>Rzecznik Praw Dziecka </a:t>
          </a:r>
        </a:p>
      </dgm:t>
    </dgm:pt>
    <dgm:pt modelId="{F937176F-5EDE-4F5B-B312-B8E10D12BB90}" type="parTrans" cxnId="{9FE6DB76-C0D1-423C-8117-CE054B5262C0}">
      <dgm:prSet/>
      <dgm:spPr/>
      <dgm:t>
        <a:bodyPr/>
        <a:lstStyle/>
        <a:p>
          <a:endParaRPr lang="pl-PL"/>
        </a:p>
      </dgm:t>
    </dgm:pt>
    <dgm:pt modelId="{EE32C984-E36B-438B-8CAB-B7A7673F4A0E}" type="sibTrans" cxnId="{9FE6DB76-C0D1-423C-8117-CE054B5262C0}">
      <dgm:prSet/>
      <dgm:spPr/>
      <dgm:t>
        <a:bodyPr/>
        <a:lstStyle/>
        <a:p>
          <a:endParaRPr lang="pl-PL"/>
        </a:p>
      </dgm:t>
    </dgm:pt>
    <dgm:pt modelId="{7FCCD15B-1392-43E1-8D73-8013B7F03050}">
      <dgm:prSet phldrT="[Tekst]"/>
      <dgm:spPr/>
      <dgm:t>
        <a:bodyPr/>
        <a:lstStyle/>
        <a:p>
          <a:r>
            <a:rPr lang="pl-PL" dirty="0"/>
            <a:t>prokurator </a:t>
          </a:r>
        </a:p>
      </dgm:t>
    </dgm:pt>
    <dgm:pt modelId="{402FC906-6A38-4DAB-9DD3-BC08DF08DA05}" type="parTrans" cxnId="{6FEA4047-F939-4964-8658-C5B692A414E5}">
      <dgm:prSet/>
      <dgm:spPr/>
      <dgm:t>
        <a:bodyPr/>
        <a:lstStyle/>
        <a:p>
          <a:endParaRPr lang="pl-PL"/>
        </a:p>
      </dgm:t>
    </dgm:pt>
    <dgm:pt modelId="{CCF6F5D8-F90B-4A46-A946-058E4403F51C}" type="sibTrans" cxnId="{6FEA4047-F939-4964-8658-C5B692A414E5}">
      <dgm:prSet/>
      <dgm:spPr/>
      <dgm:t>
        <a:bodyPr/>
        <a:lstStyle/>
        <a:p>
          <a:endParaRPr lang="pl-PL"/>
        </a:p>
      </dgm:t>
    </dgm:pt>
    <dgm:pt modelId="{39B8BCF1-489C-4CB3-B52D-34774A47B94A}">
      <dgm:prSet phldrT="[Tekst]"/>
      <dgm:spPr/>
      <dgm:t>
        <a:bodyPr/>
        <a:lstStyle/>
        <a:p>
          <a:r>
            <a:rPr lang="pl-PL" dirty="0"/>
            <a:t>przedstawiciel społeczny </a:t>
          </a:r>
        </a:p>
      </dgm:t>
    </dgm:pt>
    <dgm:pt modelId="{F132649E-29A6-4682-9EC2-BE75C57323E3}" type="parTrans" cxnId="{AE4AA200-B498-4706-82B8-B4BC59302766}">
      <dgm:prSet/>
      <dgm:spPr/>
      <dgm:t>
        <a:bodyPr/>
        <a:lstStyle/>
        <a:p>
          <a:endParaRPr lang="pl-PL"/>
        </a:p>
      </dgm:t>
    </dgm:pt>
    <dgm:pt modelId="{5C99122D-D7F7-4DFE-BFB8-A6BF1DB16D4E}" type="sibTrans" cxnId="{AE4AA200-B498-4706-82B8-B4BC59302766}">
      <dgm:prSet/>
      <dgm:spPr/>
      <dgm:t>
        <a:bodyPr/>
        <a:lstStyle/>
        <a:p>
          <a:endParaRPr lang="pl-PL"/>
        </a:p>
      </dgm:t>
    </dgm:pt>
    <dgm:pt modelId="{D41D3DD3-5AEC-432A-BD2B-8B32C13B4D6E}">
      <dgm:prSet phldrT="[Tekst]"/>
      <dgm:spPr/>
      <dgm:t>
        <a:bodyPr/>
        <a:lstStyle/>
        <a:p>
          <a:r>
            <a:rPr lang="pl-PL" dirty="0"/>
            <a:t>podmiot uprawniony do wniesienia kasacji z art. 521 </a:t>
          </a:r>
        </a:p>
      </dgm:t>
    </dgm:pt>
    <dgm:pt modelId="{B7A6334A-BC22-4DB8-AE3F-BF6398364847}" type="parTrans" cxnId="{B8D6DDED-A4A6-4378-83F3-8D67C46A6B30}">
      <dgm:prSet/>
      <dgm:spPr/>
      <dgm:t>
        <a:bodyPr/>
        <a:lstStyle/>
        <a:p>
          <a:endParaRPr lang="pl-PL"/>
        </a:p>
      </dgm:t>
    </dgm:pt>
    <dgm:pt modelId="{0B307068-AD0C-4ACD-9F21-81DF79691EAA}" type="sibTrans" cxnId="{B8D6DDED-A4A6-4378-83F3-8D67C46A6B30}">
      <dgm:prSet/>
      <dgm:spPr/>
      <dgm:t>
        <a:bodyPr/>
        <a:lstStyle/>
        <a:p>
          <a:endParaRPr lang="pl-PL"/>
        </a:p>
      </dgm:t>
    </dgm:pt>
    <dgm:pt modelId="{081C9C7B-9F5E-4FA4-A3F3-8DBB282F3B7B}" type="pres">
      <dgm:prSet presAssocID="{06A9A75B-58D7-409C-9CA7-699E024C6ED4}" presName="cycle" presStyleCnt="0">
        <dgm:presLayoutVars>
          <dgm:dir/>
          <dgm:resizeHandles val="exact"/>
        </dgm:presLayoutVars>
      </dgm:prSet>
      <dgm:spPr/>
      <dgm:t>
        <a:bodyPr/>
        <a:lstStyle/>
        <a:p>
          <a:endParaRPr lang="pl-PL"/>
        </a:p>
      </dgm:t>
    </dgm:pt>
    <dgm:pt modelId="{E315F0C7-E393-42B2-911F-636937C53691}" type="pres">
      <dgm:prSet presAssocID="{3E6E52D0-0D99-42D3-BAA2-AA8E991D1AF6}" presName="node" presStyleLbl="node1" presStyleIdx="0" presStyleCnt="5">
        <dgm:presLayoutVars>
          <dgm:bulletEnabled val="1"/>
        </dgm:presLayoutVars>
      </dgm:prSet>
      <dgm:spPr/>
      <dgm:t>
        <a:bodyPr/>
        <a:lstStyle/>
        <a:p>
          <a:endParaRPr lang="pl-PL"/>
        </a:p>
      </dgm:t>
    </dgm:pt>
    <dgm:pt modelId="{B2DF3AE7-B8ED-4272-9648-AB17C9873098}" type="pres">
      <dgm:prSet presAssocID="{3E6E52D0-0D99-42D3-BAA2-AA8E991D1AF6}" presName="spNode" presStyleCnt="0"/>
      <dgm:spPr/>
    </dgm:pt>
    <dgm:pt modelId="{F6272CBC-0D7A-434B-AC78-C95608B41294}" type="pres">
      <dgm:prSet presAssocID="{2E11F2EF-52D8-4EF5-92DE-8657574C6DAE}" presName="sibTrans" presStyleLbl="sibTrans1D1" presStyleIdx="0" presStyleCnt="5"/>
      <dgm:spPr/>
      <dgm:t>
        <a:bodyPr/>
        <a:lstStyle/>
        <a:p>
          <a:endParaRPr lang="pl-PL"/>
        </a:p>
      </dgm:t>
    </dgm:pt>
    <dgm:pt modelId="{5E910553-A436-4EB9-BE81-89FBFF1042E0}" type="pres">
      <dgm:prSet presAssocID="{9E933AFE-AD16-46B0-A324-77F7BB746799}" presName="node" presStyleLbl="node1" presStyleIdx="1" presStyleCnt="5">
        <dgm:presLayoutVars>
          <dgm:bulletEnabled val="1"/>
        </dgm:presLayoutVars>
      </dgm:prSet>
      <dgm:spPr/>
      <dgm:t>
        <a:bodyPr/>
        <a:lstStyle/>
        <a:p>
          <a:endParaRPr lang="pl-PL"/>
        </a:p>
      </dgm:t>
    </dgm:pt>
    <dgm:pt modelId="{C5EA862A-02B9-4525-ACF1-05B362D1F390}" type="pres">
      <dgm:prSet presAssocID="{9E933AFE-AD16-46B0-A324-77F7BB746799}" presName="spNode" presStyleCnt="0"/>
      <dgm:spPr/>
    </dgm:pt>
    <dgm:pt modelId="{D8078843-A793-431B-83AC-9A7769103481}" type="pres">
      <dgm:prSet presAssocID="{EE32C984-E36B-438B-8CAB-B7A7673F4A0E}" presName="sibTrans" presStyleLbl="sibTrans1D1" presStyleIdx="1" presStyleCnt="5"/>
      <dgm:spPr/>
      <dgm:t>
        <a:bodyPr/>
        <a:lstStyle/>
        <a:p>
          <a:endParaRPr lang="pl-PL"/>
        </a:p>
      </dgm:t>
    </dgm:pt>
    <dgm:pt modelId="{DD79C95D-1157-42C6-AFA3-079C1866DDCB}" type="pres">
      <dgm:prSet presAssocID="{7FCCD15B-1392-43E1-8D73-8013B7F03050}" presName="node" presStyleLbl="node1" presStyleIdx="2" presStyleCnt="5">
        <dgm:presLayoutVars>
          <dgm:bulletEnabled val="1"/>
        </dgm:presLayoutVars>
      </dgm:prSet>
      <dgm:spPr/>
      <dgm:t>
        <a:bodyPr/>
        <a:lstStyle/>
        <a:p>
          <a:endParaRPr lang="pl-PL"/>
        </a:p>
      </dgm:t>
    </dgm:pt>
    <dgm:pt modelId="{1DD03C74-3E55-45B2-B892-8CEEA0DE4126}" type="pres">
      <dgm:prSet presAssocID="{7FCCD15B-1392-43E1-8D73-8013B7F03050}" presName="spNode" presStyleCnt="0"/>
      <dgm:spPr/>
    </dgm:pt>
    <dgm:pt modelId="{A5FA912F-8E69-4218-9C69-654C44B46979}" type="pres">
      <dgm:prSet presAssocID="{CCF6F5D8-F90B-4A46-A946-058E4403F51C}" presName="sibTrans" presStyleLbl="sibTrans1D1" presStyleIdx="2" presStyleCnt="5"/>
      <dgm:spPr/>
      <dgm:t>
        <a:bodyPr/>
        <a:lstStyle/>
        <a:p>
          <a:endParaRPr lang="pl-PL"/>
        </a:p>
      </dgm:t>
    </dgm:pt>
    <dgm:pt modelId="{8D388D54-E14B-4090-A373-1729265AC735}" type="pres">
      <dgm:prSet presAssocID="{39B8BCF1-489C-4CB3-B52D-34774A47B94A}" presName="node" presStyleLbl="node1" presStyleIdx="3" presStyleCnt="5">
        <dgm:presLayoutVars>
          <dgm:bulletEnabled val="1"/>
        </dgm:presLayoutVars>
      </dgm:prSet>
      <dgm:spPr/>
      <dgm:t>
        <a:bodyPr/>
        <a:lstStyle/>
        <a:p>
          <a:endParaRPr lang="pl-PL"/>
        </a:p>
      </dgm:t>
    </dgm:pt>
    <dgm:pt modelId="{27F7880A-9FED-4995-A15F-B652D8B31CDA}" type="pres">
      <dgm:prSet presAssocID="{39B8BCF1-489C-4CB3-B52D-34774A47B94A}" presName="spNode" presStyleCnt="0"/>
      <dgm:spPr/>
    </dgm:pt>
    <dgm:pt modelId="{B69016C2-AC49-4E23-BA0C-5C1D8F20B8B6}" type="pres">
      <dgm:prSet presAssocID="{5C99122D-D7F7-4DFE-BFB8-A6BF1DB16D4E}" presName="sibTrans" presStyleLbl="sibTrans1D1" presStyleIdx="3" presStyleCnt="5"/>
      <dgm:spPr/>
      <dgm:t>
        <a:bodyPr/>
        <a:lstStyle/>
        <a:p>
          <a:endParaRPr lang="pl-PL"/>
        </a:p>
      </dgm:t>
    </dgm:pt>
    <dgm:pt modelId="{AED1B301-80B2-4693-8599-D907F6A3D9E1}" type="pres">
      <dgm:prSet presAssocID="{D41D3DD3-5AEC-432A-BD2B-8B32C13B4D6E}" presName="node" presStyleLbl="node1" presStyleIdx="4" presStyleCnt="5">
        <dgm:presLayoutVars>
          <dgm:bulletEnabled val="1"/>
        </dgm:presLayoutVars>
      </dgm:prSet>
      <dgm:spPr/>
      <dgm:t>
        <a:bodyPr/>
        <a:lstStyle/>
        <a:p>
          <a:endParaRPr lang="pl-PL"/>
        </a:p>
      </dgm:t>
    </dgm:pt>
    <dgm:pt modelId="{CB254B1C-1AA6-4C91-94AE-7F42C033D416}" type="pres">
      <dgm:prSet presAssocID="{D41D3DD3-5AEC-432A-BD2B-8B32C13B4D6E}" presName="spNode" presStyleCnt="0"/>
      <dgm:spPr/>
    </dgm:pt>
    <dgm:pt modelId="{099AF94A-69C6-48C7-8463-0C6BEECCA636}" type="pres">
      <dgm:prSet presAssocID="{0B307068-AD0C-4ACD-9F21-81DF79691EAA}" presName="sibTrans" presStyleLbl="sibTrans1D1" presStyleIdx="4" presStyleCnt="5"/>
      <dgm:spPr/>
      <dgm:t>
        <a:bodyPr/>
        <a:lstStyle/>
        <a:p>
          <a:endParaRPr lang="pl-PL"/>
        </a:p>
      </dgm:t>
    </dgm:pt>
  </dgm:ptLst>
  <dgm:cxnLst>
    <dgm:cxn modelId="{DCBFF9E5-A2CC-4E11-A8D2-0D3603DCF983}" srcId="{06A9A75B-58D7-409C-9CA7-699E024C6ED4}" destId="{3E6E52D0-0D99-42D3-BAA2-AA8E991D1AF6}" srcOrd="0" destOrd="0" parTransId="{57E072AE-3579-4E0B-A3D2-CFDD4524F318}" sibTransId="{2E11F2EF-52D8-4EF5-92DE-8657574C6DAE}"/>
    <dgm:cxn modelId="{2392C48F-56F2-4220-929C-85699A056B16}" type="presOf" srcId="{9E933AFE-AD16-46B0-A324-77F7BB746799}" destId="{5E910553-A436-4EB9-BE81-89FBFF1042E0}" srcOrd="0" destOrd="0" presId="urn:microsoft.com/office/officeart/2005/8/layout/cycle6"/>
    <dgm:cxn modelId="{E1E77D8A-1DEB-4055-A54B-A4A712B125FE}" type="presOf" srcId="{0B307068-AD0C-4ACD-9F21-81DF79691EAA}" destId="{099AF94A-69C6-48C7-8463-0C6BEECCA636}" srcOrd="0" destOrd="0" presId="urn:microsoft.com/office/officeart/2005/8/layout/cycle6"/>
    <dgm:cxn modelId="{8CE8A259-1AB3-455D-B098-C38A1786E435}" type="presOf" srcId="{2E11F2EF-52D8-4EF5-92DE-8657574C6DAE}" destId="{F6272CBC-0D7A-434B-AC78-C95608B41294}" srcOrd="0" destOrd="0" presId="urn:microsoft.com/office/officeart/2005/8/layout/cycle6"/>
    <dgm:cxn modelId="{FAA86416-7B52-4A7B-8185-0545E1517B80}" type="presOf" srcId="{EE32C984-E36B-438B-8CAB-B7A7673F4A0E}" destId="{D8078843-A793-431B-83AC-9A7769103481}" srcOrd="0" destOrd="0" presId="urn:microsoft.com/office/officeart/2005/8/layout/cycle6"/>
    <dgm:cxn modelId="{9FE6DB76-C0D1-423C-8117-CE054B5262C0}" srcId="{06A9A75B-58D7-409C-9CA7-699E024C6ED4}" destId="{9E933AFE-AD16-46B0-A324-77F7BB746799}" srcOrd="1" destOrd="0" parTransId="{F937176F-5EDE-4F5B-B312-B8E10D12BB90}" sibTransId="{EE32C984-E36B-438B-8CAB-B7A7673F4A0E}"/>
    <dgm:cxn modelId="{309EE4E6-A0C7-4AAC-BD11-72F66838F2D2}" type="presOf" srcId="{D41D3DD3-5AEC-432A-BD2B-8B32C13B4D6E}" destId="{AED1B301-80B2-4693-8599-D907F6A3D9E1}" srcOrd="0" destOrd="0" presId="urn:microsoft.com/office/officeart/2005/8/layout/cycle6"/>
    <dgm:cxn modelId="{E568E8C2-DEDE-4354-80C7-0AE0CBB6B691}" type="presOf" srcId="{5C99122D-D7F7-4DFE-BFB8-A6BF1DB16D4E}" destId="{B69016C2-AC49-4E23-BA0C-5C1D8F20B8B6}" srcOrd="0" destOrd="0" presId="urn:microsoft.com/office/officeart/2005/8/layout/cycle6"/>
    <dgm:cxn modelId="{ECC881CE-B9D1-4045-9CC6-521D309F831E}" type="presOf" srcId="{CCF6F5D8-F90B-4A46-A946-058E4403F51C}" destId="{A5FA912F-8E69-4218-9C69-654C44B46979}" srcOrd="0" destOrd="0" presId="urn:microsoft.com/office/officeart/2005/8/layout/cycle6"/>
    <dgm:cxn modelId="{6FEA4047-F939-4964-8658-C5B692A414E5}" srcId="{06A9A75B-58D7-409C-9CA7-699E024C6ED4}" destId="{7FCCD15B-1392-43E1-8D73-8013B7F03050}" srcOrd="2" destOrd="0" parTransId="{402FC906-6A38-4DAB-9DD3-BC08DF08DA05}" sibTransId="{CCF6F5D8-F90B-4A46-A946-058E4403F51C}"/>
    <dgm:cxn modelId="{3FE0EFAC-FAFE-40FB-B697-37A5A26A27DF}" type="presOf" srcId="{7FCCD15B-1392-43E1-8D73-8013B7F03050}" destId="{DD79C95D-1157-42C6-AFA3-079C1866DDCB}" srcOrd="0" destOrd="0" presId="urn:microsoft.com/office/officeart/2005/8/layout/cycle6"/>
    <dgm:cxn modelId="{B8D6DDED-A4A6-4378-83F3-8D67C46A6B30}" srcId="{06A9A75B-58D7-409C-9CA7-699E024C6ED4}" destId="{D41D3DD3-5AEC-432A-BD2B-8B32C13B4D6E}" srcOrd="4" destOrd="0" parTransId="{B7A6334A-BC22-4DB8-AE3F-BF6398364847}" sibTransId="{0B307068-AD0C-4ACD-9F21-81DF79691EAA}"/>
    <dgm:cxn modelId="{98561A7D-FE44-47E0-B3A4-C5A8E2422912}" type="presOf" srcId="{39B8BCF1-489C-4CB3-B52D-34774A47B94A}" destId="{8D388D54-E14B-4090-A373-1729265AC735}" srcOrd="0" destOrd="0" presId="urn:microsoft.com/office/officeart/2005/8/layout/cycle6"/>
    <dgm:cxn modelId="{9024A2FE-89E2-41B6-8441-C78A8BAE4E3D}" type="presOf" srcId="{06A9A75B-58D7-409C-9CA7-699E024C6ED4}" destId="{081C9C7B-9F5E-4FA4-A3F3-8DBB282F3B7B}" srcOrd="0" destOrd="0" presId="urn:microsoft.com/office/officeart/2005/8/layout/cycle6"/>
    <dgm:cxn modelId="{4D3C9B93-168C-43A2-8F38-A3DF0F86039F}" type="presOf" srcId="{3E6E52D0-0D99-42D3-BAA2-AA8E991D1AF6}" destId="{E315F0C7-E393-42B2-911F-636937C53691}" srcOrd="0" destOrd="0" presId="urn:microsoft.com/office/officeart/2005/8/layout/cycle6"/>
    <dgm:cxn modelId="{AE4AA200-B498-4706-82B8-B4BC59302766}" srcId="{06A9A75B-58D7-409C-9CA7-699E024C6ED4}" destId="{39B8BCF1-489C-4CB3-B52D-34774A47B94A}" srcOrd="3" destOrd="0" parTransId="{F132649E-29A6-4682-9EC2-BE75C57323E3}" sibTransId="{5C99122D-D7F7-4DFE-BFB8-A6BF1DB16D4E}"/>
    <dgm:cxn modelId="{AB79A71B-E3F8-4372-B013-06B6F7AD9AE3}" type="presParOf" srcId="{081C9C7B-9F5E-4FA4-A3F3-8DBB282F3B7B}" destId="{E315F0C7-E393-42B2-911F-636937C53691}" srcOrd="0" destOrd="0" presId="urn:microsoft.com/office/officeart/2005/8/layout/cycle6"/>
    <dgm:cxn modelId="{1277829D-ADB2-4CCC-B0F2-144B87A39211}" type="presParOf" srcId="{081C9C7B-9F5E-4FA4-A3F3-8DBB282F3B7B}" destId="{B2DF3AE7-B8ED-4272-9648-AB17C9873098}" srcOrd="1" destOrd="0" presId="urn:microsoft.com/office/officeart/2005/8/layout/cycle6"/>
    <dgm:cxn modelId="{FD8C31A3-2626-4CFD-905B-628065AE4975}" type="presParOf" srcId="{081C9C7B-9F5E-4FA4-A3F3-8DBB282F3B7B}" destId="{F6272CBC-0D7A-434B-AC78-C95608B41294}" srcOrd="2" destOrd="0" presId="urn:microsoft.com/office/officeart/2005/8/layout/cycle6"/>
    <dgm:cxn modelId="{3BF52465-2629-4039-9D72-FADF745EC571}" type="presParOf" srcId="{081C9C7B-9F5E-4FA4-A3F3-8DBB282F3B7B}" destId="{5E910553-A436-4EB9-BE81-89FBFF1042E0}" srcOrd="3" destOrd="0" presId="urn:microsoft.com/office/officeart/2005/8/layout/cycle6"/>
    <dgm:cxn modelId="{BC65D49D-9FD4-4EF5-9F59-26EF4B9AEED8}" type="presParOf" srcId="{081C9C7B-9F5E-4FA4-A3F3-8DBB282F3B7B}" destId="{C5EA862A-02B9-4525-ACF1-05B362D1F390}" srcOrd="4" destOrd="0" presId="urn:microsoft.com/office/officeart/2005/8/layout/cycle6"/>
    <dgm:cxn modelId="{6BD97441-AB80-4944-908F-E61A34CD37D7}" type="presParOf" srcId="{081C9C7B-9F5E-4FA4-A3F3-8DBB282F3B7B}" destId="{D8078843-A793-431B-83AC-9A7769103481}" srcOrd="5" destOrd="0" presId="urn:microsoft.com/office/officeart/2005/8/layout/cycle6"/>
    <dgm:cxn modelId="{06A72001-9CF1-414D-AA5B-E112E33E2C33}" type="presParOf" srcId="{081C9C7B-9F5E-4FA4-A3F3-8DBB282F3B7B}" destId="{DD79C95D-1157-42C6-AFA3-079C1866DDCB}" srcOrd="6" destOrd="0" presId="urn:microsoft.com/office/officeart/2005/8/layout/cycle6"/>
    <dgm:cxn modelId="{F540283D-9662-40EF-8B13-4D3389283363}" type="presParOf" srcId="{081C9C7B-9F5E-4FA4-A3F3-8DBB282F3B7B}" destId="{1DD03C74-3E55-45B2-B892-8CEEA0DE4126}" srcOrd="7" destOrd="0" presId="urn:microsoft.com/office/officeart/2005/8/layout/cycle6"/>
    <dgm:cxn modelId="{62CE4D49-3254-4415-B4C8-1EABA2119FB6}" type="presParOf" srcId="{081C9C7B-9F5E-4FA4-A3F3-8DBB282F3B7B}" destId="{A5FA912F-8E69-4218-9C69-654C44B46979}" srcOrd="8" destOrd="0" presId="urn:microsoft.com/office/officeart/2005/8/layout/cycle6"/>
    <dgm:cxn modelId="{EA7D807A-9789-4331-B04E-6E376A65E581}" type="presParOf" srcId="{081C9C7B-9F5E-4FA4-A3F3-8DBB282F3B7B}" destId="{8D388D54-E14B-4090-A373-1729265AC735}" srcOrd="9" destOrd="0" presId="urn:microsoft.com/office/officeart/2005/8/layout/cycle6"/>
    <dgm:cxn modelId="{8F17115F-D80C-4CEE-9458-11E0DCCB3DE1}" type="presParOf" srcId="{081C9C7B-9F5E-4FA4-A3F3-8DBB282F3B7B}" destId="{27F7880A-9FED-4995-A15F-B652D8B31CDA}" srcOrd="10" destOrd="0" presId="urn:microsoft.com/office/officeart/2005/8/layout/cycle6"/>
    <dgm:cxn modelId="{179A460F-B2FC-46B4-9A87-359F126FFB09}" type="presParOf" srcId="{081C9C7B-9F5E-4FA4-A3F3-8DBB282F3B7B}" destId="{B69016C2-AC49-4E23-BA0C-5C1D8F20B8B6}" srcOrd="11" destOrd="0" presId="urn:microsoft.com/office/officeart/2005/8/layout/cycle6"/>
    <dgm:cxn modelId="{548FFC2C-3EED-48BF-BB8F-E5A055C5FA3A}" type="presParOf" srcId="{081C9C7B-9F5E-4FA4-A3F3-8DBB282F3B7B}" destId="{AED1B301-80B2-4693-8599-D907F6A3D9E1}" srcOrd="12" destOrd="0" presId="urn:microsoft.com/office/officeart/2005/8/layout/cycle6"/>
    <dgm:cxn modelId="{230C2BAB-23F9-424A-903F-49F9BE51C873}" type="presParOf" srcId="{081C9C7B-9F5E-4FA4-A3F3-8DBB282F3B7B}" destId="{CB254B1C-1AA6-4C91-94AE-7F42C033D416}" srcOrd="13" destOrd="0" presId="urn:microsoft.com/office/officeart/2005/8/layout/cycle6"/>
    <dgm:cxn modelId="{1F7EC25D-92C0-4684-AEF0-8FD13E437637}" type="presParOf" srcId="{081C9C7B-9F5E-4FA4-A3F3-8DBB282F3B7B}" destId="{099AF94A-69C6-48C7-8463-0C6BEECCA636}" srcOrd="14" destOrd="0" presId="urn:microsoft.com/office/officeart/2005/8/layout/cycle6"/>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53F638-C61C-4547-ADB4-0F1BE8981DC1}" type="doc">
      <dgm:prSet loTypeId="urn:microsoft.com/office/officeart/2005/8/layout/hList1" loCatId="list" qsTypeId="urn:microsoft.com/office/officeart/2005/8/quickstyle/simple1" qsCatId="simple" csTypeId="urn:microsoft.com/office/officeart/2005/8/colors/colorful1#1" csCatId="colorful" phldr="1"/>
      <dgm:spPr/>
      <dgm:t>
        <a:bodyPr/>
        <a:lstStyle/>
        <a:p>
          <a:endParaRPr lang="pl-PL"/>
        </a:p>
      </dgm:t>
    </dgm:pt>
    <dgm:pt modelId="{901934B6-3BB8-4CA0-A4C9-321CCE34F3E6}">
      <dgm:prSet phldrT="[Tekst]"/>
      <dgm:spPr/>
      <dgm:t>
        <a:bodyPr/>
        <a:lstStyle/>
        <a:p>
          <a:r>
            <a:rPr lang="pl-PL" dirty="0"/>
            <a:t>stadiów postępowania</a:t>
          </a:r>
        </a:p>
      </dgm:t>
    </dgm:pt>
    <dgm:pt modelId="{B8C18399-843E-4650-AA4D-7083C28F290B}" type="parTrans" cxnId="{C2EDEF0F-E32A-42AE-9AD9-A090A4A83552}">
      <dgm:prSet/>
      <dgm:spPr/>
      <dgm:t>
        <a:bodyPr/>
        <a:lstStyle/>
        <a:p>
          <a:endParaRPr lang="pl-PL"/>
        </a:p>
      </dgm:t>
    </dgm:pt>
    <dgm:pt modelId="{768B3CAE-E9D7-4136-806A-18E695282862}" type="sibTrans" cxnId="{C2EDEF0F-E32A-42AE-9AD9-A090A4A83552}">
      <dgm:prSet/>
      <dgm:spPr/>
      <dgm:t>
        <a:bodyPr/>
        <a:lstStyle/>
        <a:p>
          <a:endParaRPr lang="pl-PL"/>
        </a:p>
      </dgm:t>
    </dgm:pt>
    <dgm:pt modelId="{40DA40A3-7929-4679-9D9E-BA242E600C3F}">
      <dgm:prSet phldrT="[Tekst]"/>
      <dgm:spPr/>
      <dgm:t>
        <a:bodyPr/>
        <a:lstStyle/>
        <a:p>
          <a:r>
            <a:rPr lang="pl-PL" dirty="0"/>
            <a:t>przygotowawczego</a:t>
          </a:r>
        </a:p>
      </dgm:t>
    </dgm:pt>
    <dgm:pt modelId="{242C5607-A955-449B-BCFF-2F14E1F89656}" type="parTrans" cxnId="{80438D53-045C-4F94-9E06-049F89AD68DD}">
      <dgm:prSet/>
      <dgm:spPr/>
      <dgm:t>
        <a:bodyPr/>
        <a:lstStyle/>
        <a:p>
          <a:endParaRPr lang="pl-PL"/>
        </a:p>
      </dgm:t>
    </dgm:pt>
    <dgm:pt modelId="{FDAF8944-1B49-44E2-B181-A5B347A49C47}" type="sibTrans" cxnId="{80438D53-045C-4F94-9E06-049F89AD68DD}">
      <dgm:prSet/>
      <dgm:spPr/>
      <dgm:t>
        <a:bodyPr/>
        <a:lstStyle/>
        <a:p>
          <a:endParaRPr lang="pl-PL"/>
        </a:p>
      </dgm:t>
    </dgm:pt>
    <dgm:pt modelId="{561628DA-B7E5-4DA5-BEEB-8043660A3484}">
      <dgm:prSet phldrT="[Tekst]"/>
      <dgm:spPr/>
      <dgm:t>
        <a:bodyPr/>
        <a:lstStyle/>
        <a:p>
          <a:r>
            <a:rPr lang="pl-PL" dirty="0"/>
            <a:t>jurysdykcyjnego </a:t>
          </a:r>
        </a:p>
      </dgm:t>
    </dgm:pt>
    <dgm:pt modelId="{3FD9DE89-A495-467F-9414-6FD9CB5F5EEF}" type="parTrans" cxnId="{DF36387E-DCBE-45D6-ABEF-982E34804471}">
      <dgm:prSet/>
      <dgm:spPr/>
      <dgm:t>
        <a:bodyPr/>
        <a:lstStyle/>
        <a:p>
          <a:endParaRPr lang="pl-PL"/>
        </a:p>
      </dgm:t>
    </dgm:pt>
    <dgm:pt modelId="{0C5CAB16-CD5A-4629-A458-7F99D40DF16D}" type="sibTrans" cxnId="{DF36387E-DCBE-45D6-ABEF-982E34804471}">
      <dgm:prSet/>
      <dgm:spPr/>
      <dgm:t>
        <a:bodyPr/>
        <a:lstStyle/>
        <a:p>
          <a:endParaRPr lang="pl-PL"/>
        </a:p>
      </dgm:t>
    </dgm:pt>
    <dgm:pt modelId="{AC1047FA-3346-4EA7-B022-63A542411547}">
      <dgm:prSet phldrT="[Tekst]"/>
      <dgm:spPr/>
      <dgm:t>
        <a:bodyPr/>
        <a:lstStyle/>
        <a:p>
          <a:r>
            <a:rPr lang="pl-PL" dirty="0"/>
            <a:t>według roli jaką pełnią danym stadium </a:t>
          </a:r>
        </a:p>
      </dgm:t>
    </dgm:pt>
    <dgm:pt modelId="{87E8C87A-4FA6-4597-B087-31DDA2DF5D2D}" type="parTrans" cxnId="{62AC6DCB-1510-44B5-BD7E-1CC1CED27861}">
      <dgm:prSet/>
      <dgm:spPr/>
      <dgm:t>
        <a:bodyPr/>
        <a:lstStyle/>
        <a:p>
          <a:endParaRPr lang="pl-PL"/>
        </a:p>
      </dgm:t>
    </dgm:pt>
    <dgm:pt modelId="{1526CF51-852C-4C05-B7B9-DFC509AEC2EB}" type="sibTrans" cxnId="{62AC6DCB-1510-44B5-BD7E-1CC1CED27861}">
      <dgm:prSet/>
      <dgm:spPr/>
      <dgm:t>
        <a:bodyPr/>
        <a:lstStyle/>
        <a:p>
          <a:endParaRPr lang="pl-PL"/>
        </a:p>
      </dgm:t>
    </dgm:pt>
    <dgm:pt modelId="{82FE5D0F-84E7-4355-B60A-98DFA7721DC0}">
      <dgm:prSet phldrT="[Tekst]"/>
      <dgm:spPr/>
      <dgm:t>
        <a:bodyPr/>
        <a:lstStyle/>
        <a:p>
          <a:r>
            <a:rPr lang="pl-PL" dirty="0"/>
            <a:t>kierownicze </a:t>
          </a:r>
        </a:p>
      </dgm:t>
    </dgm:pt>
    <dgm:pt modelId="{58880E6E-5BEC-433D-B3E6-527DDA3AB6E6}" type="parTrans" cxnId="{8004C8D3-7556-4C8F-9294-3C9FFEBC1D7B}">
      <dgm:prSet/>
      <dgm:spPr/>
      <dgm:t>
        <a:bodyPr/>
        <a:lstStyle/>
        <a:p>
          <a:endParaRPr lang="pl-PL"/>
        </a:p>
      </dgm:t>
    </dgm:pt>
    <dgm:pt modelId="{0C83914D-2D82-42F1-A94A-05BF17C509CB}" type="sibTrans" cxnId="{8004C8D3-7556-4C8F-9294-3C9FFEBC1D7B}">
      <dgm:prSet/>
      <dgm:spPr/>
      <dgm:t>
        <a:bodyPr/>
        <a:lstStyle/>
        <a:p>
          <a:endParaRPr lang="pl-PL"/>
        </a:p>
      </dgm:t>
    </dgm:pt>
    <dgm:pt modelId="{7FD7082A-0CEF-4E71-8C72-8E25D7CA50EC}">
      <dgm:prSet phldrT="[Tekst]"/>
      <dgm:spPr/>
      <dgm:t>
        <a:bodyPr/>
        <a:lstStyle/>
        <a:p>
          <a:r>
            <a:rPr lang="pl-PL" dirty="0"/>
            <a:t>pomocnicze </a:t>
          </a:r>
        </a:p>
      </dgm:t>
    </dgm:pt>
    <dgm:pt modelId="{C37E7985-A42E-4BF8-8533-F863B82336A9}" type="parTrans" cxnId="{843E3832-4555-4237-919A-EC3EA663DAEB}">
      <dgm:prSet/>
      <dgm:spPr/>
      <dgm:t>
        <a:bodyPr/>
        <a:lstStyle/>
        <a:p>
          <a:endParaRPr lang="pl-PL"/>
        </a:p>
      </dgm:t>
    </dgm:pt>
    <dgm:pt modelId="{D94B0498-3A94-4A3D-BA63-52B644C69602}" type="sibTrans" cxnId="{843E3832-4555-4237-919A-EC3EA663DAEB}">
      <dgm:prSet/>
      <dgm:spPr/>
      <dgm:t>
        <a:bodyPr/>
        <a:lstStyle/>
        <a:p>
          <a:endParaRPr lang="pl-PL"/>
        </a:p>
      </dgm:t>
    </dgm:pt>
    <dgm:pt modelId="{F7372320-EEE1-479A-9738-69FDE02C9621}">
      <dgm:prSet phldrT="[Tekst]"/>
      <dgm:spPr/>
      <dgm:t>
        <a:bodyPr/>
        <a:lstStyle/>
        <a:p>
          <a:r>
            <a:rPr lang="pl-PL" dirty="0"/>
            <a:t>wykonawczego</a:t>
          </a:r>
        </a:p>
      </dgm:t>
    </dgm:pt>
    <dgm:pt modelId="{A1F05CC4-C125-4708-8AE2-649801BB1B7F}" type="parTrans" cxnId="{CA3F22DF-F9A9-4C29-B01C-73D515D04035}">
      <dgm:prSet/>
      <dgm:spPr/>
      <dgm:t>
        <a:bodyPr/>
        <a:lstStyle/>
        <a:p>
          <a:endParaRPr lang="pl-PL"/>
        </a:p>
      </dgm:t>
    </dgm:pt>
    <dgm:pt modelId="{F48AFA4C-2217-4128-B4F2-FFBB4DD70D0E}" type="sibTrans" cxnId="{CA3F22DF-F9A9-4C29-B01C-73D515D04035}">
      <dgm:prSet/>
      <dgm:spPr/>
      <dgm:t>
        <a:bodyPr/>
        <a:lstStyle/>
        <a:p>
          <a:endParaRPr lang="pl-PL"/>
        </a:p>
      </dgm:t>
    </dgm:pt>
    <dgm:pt modelId="{A82CBC9A-FF17-4BE1-9DA0-79E7A58FDE1D}">
      <dgm:prSet phldrT="[Tekst]"/>
      <dgm:spPr/>
      <dgm:t>
        <a:bodyPr/>
        <a:lstStyle/>
        <a:p>
          <a:r>
            <a:rPr lang="pl-PL" dirty="0"/>
            <a:t>współdziałające </a:t>
          </a:r>
        </a:p>
      </dgm:t>
    </dgm:pt>
    <dgm:pt modelId="{5CA74E27-3D68-49FE-893C-016BA332B507}" type="parTrans" cxnId="{81A7FE4B-2CEE-41D8-92CB-AF2AB570D877}">
      <dgm:prSet/>
      <dgm:spPr/>
      <dgm:t>
        <a:bodyPr/>
        <a:lstStyle/>
        <a:p>
          <a:endParaRPr lang="pl-PL"/>
        </a:p>
      </dgm:t>
    </dgm:pt>
    <dgm:pt modelId="{E8EFCD7A-4BBB-45B8-B131-E94A01474F81}" type="sibTrans" cxnId="{81A7FE4B-2CEE-41D8-92CB-AF2AB570D877}">
      <dgm:prSet/>
      <dgm:spPr/>
      <dgm:t>
        <a:bodyPr/>
        <a:lstStyle/>
        <a:p>
          <a:endParaRPr lang="pl-PL"/>
        </a:p>
      </dgm:t>
    </dgm:pt>
    <dgm:pt modelId="{49A311AB-3344-4794-BF99-2EDEF8905A35}" type="pres">
      <dgm:prSet presAssocID="{7053F638-C61C-4547-ADB4-0F1BE8981DC1}" presName="Name0" presStyleCnt="0">
        <dgm:presLayoutVars>
          <dgm:dir/>
          <dgm:animLvl val="lvl"/>
          <dgm:resizeHandles val="exact"/>
        </dgm:presLayoutVars>
      </dgm:prSet>
      <dgm:spPr/>
      <dgm:t>
        <a:bodyPr/>
        <a:lstStyle/>
        <a:p>
          <a:endParaRPr lang="pl-PL"/>
        </a:p>
      </dgm:t>
    </dgm:pt>
    <dgm:pt modelId="{7C876D4F-07DB-4A89-BE47-6A1E419C802D}" type="pres">
      <dgm:prSet presAssocID="{901934B6-3BB8-4CA0-A4C9-321CCE34F3E6}" presName="composite" presStyleCnt="0"/>
      <dgm:spPr/>
    </dgm:pt>
    <dgm:pt modelId="{C88D4DF7-146F-4294-8A25-F5B235291FC4}" type="pres">
      <dgm:prSet presAssocID="{901934B6-3BB8-4CA0-A4C9-321CCE34F3E6}" presName="parTx" presStyleLbl="alignNode1" presStyleIdx="0" presStyleCnt="2">
        <dgm:presLayoutVars>
          <dgm:chMax val="0"/>
          <dgm:chPref val="0"/>
          <dgm:bulletEnabled val="1"/>
        </dgm:presLayoutVars>
      </dgm:prSet>
      <dgm:spPr/>
      <dgm:t>
        <a:bodyPr/>
        <a:lstStyle/>
        <a:p>
          <a:endParaRPr lang="pl-PL"/>
        </a:p>
      </dgm:t>
    </dgm:pt>
    <dgm:pt modelId="{DAAA7910-ACB0-4354-96A6-A062BF160DCE}" type="pres">
      <dgm:prSet presAssocID="{901934B6-3BB8-4CA0-A4C9-321CCE34F3E6}" presName="desTx" presStyleLbl="alignAccFollowNode1" presStyleIdx="0" presStyleCnt="2">
        <dgm:presLayoutVars>
          <dgm:bulletEnabled val="1"/>
        </dgm:presLayoutVars>
      </dgm:prSet>
      <dgm:spPr/>
      <dgm:t>
        <a:bodyPr/>
        <a:lstStyle/>
        <a:p>
          <a:endParaRPr lang="pl-PL"/>
        </a:p>
      </dgm:t>
    </dgm:pt>
    <dgm:pt modelId="{F4E9FF50-5C71-4D88-B080-17C647FA0E8E}" type="pres">
      <dgm:prSet presAssocID="{768B3CAE-E9D7-4136-806A-18E695282862}" presName="space" presStyleCnt="0"/>
      <dgm:spPr/>
    </dgm:pt>
    <dgm:pt modelId="{2F2A68F4-5A64-4AA4-9526-3FC4E98149B8}" type="pres">
      <dgm:prSet presAssocID="{AC1047FA-3346-4EA7-B022-63A542411547}" presName="composite" presStyleCnt="0"/>
      <dgm:spPr/>
    </dgm:pt>
    <dgm:pt modelId="{C0E23945-95D6-4794-A4DD-60C874D01773}" type="pres">
      <dgm:prSet presAssocID="{AC1047FA-3346-4EA7-B022-63A542411547}" presName="parTx" presStyleLbl="alignNode1" presStyleIdx="1" presStyleCnt="2">
        <dgm:presLayoutVars>
          <dgm:chMax val="0"/>
          <dgm:chPref val="0"/>
          <dgm:bulletEnabled val="1"/>
        </dgm:presLayoutVars>
      </dgm:prSet>
      <dgm:spPr/>
      <dgm:t>
        <a:bodyPr/>
        <a:lstStyle/>
        <a:p>
          <a:endParaRPr lang="pl-PL"/>
        </a:p>
      </dgm:t>
    </dgm:pt>
    <dgm:pt modelId="{03883935-8EB5-48CF-88D0-568CD62E0552}" type="pres">
      <dgm:prSet presAssocID="{AC1047FA-3346-4EA7-B022-63A542411547}" presName="desTx" presStyleLbl="alignAccFollowNode1" presStyleIdx="1" presStyleCnt="2">
        <dgm:presLayoutVars>
          <dgm:bulletEnabled val="1"/>
        </dgm:presLayoutVars>
      </dgm:prSet>
      <dgm:spPr/>
      <dgm:t>
        <a:bodyPr/>
        <a:lstStyle/>
        <a:p>
          <a:endParaRPr lang="pl-PL"/>
        </a:p>
      </dgm:t>
    </dgm:pt>
  </dgm:ptLst>
  <dgm:cxnLst>
    <dgm:cxn modelId="{3A6B0C0B-BE36-414B-B68D-B6941056065B}" type="presOf" srcId="{40DA40A3-7929-4679-9D9E-BA242E600C3F}" destId="{DAAA7910-ACB0-4354-96A6-A062BF160DCE}" srcOrd="0" destOrd="0" presId="urn:microsoft.com/office/officeart/2005/8/layout/hList1"/>
    <dgm:cxn modelId="{540BB6C2-E5F5-4FCA-AB54-77136E5E97EC}" type="presOf" srcId="{7FD7082A-0CEF-4E71-8C72-8E25D7CA50EC}" destId="{03883935-8EB5-48CF-88D0-568CD62E0552}" srcOrd="0" destOrd="1" presId="urn:microsoft.com/office/officeart/2005/8/layout/hList1"/>
    <dgm:cxn modelId="{8004C8D3-7556-4C8F-9294-3C9FFEBC1D7B}" srcId="{AC1047FA-3346-4EA7-B022-63A542411547}" destId="{82FE5D0F-84E7-4355-B60A-98DFA7721DC0}" srcOrd="0" destOrd="0" parTransId="{58880E6E-5BEC-433D-B3E6-527DDA3AB6E6}" sibTransId="{0C83914D-2D82-42F1-A94A-05BF17C509CB}"/>
    <dgm:cxn modelId="{81A7FE4B-2CEE-41D8-92CB-AF2AB570D877}" srcId="{AC1047FA-3346-4EA7-B022-63A542411547}" destId="{A82CBC9A-FF17-4BE1-9DA0-79E7A58FDE1D}" srcOrd="2" destOrd="0" parTransId="{5CA74E27-3D68-49FE-893C-016BA332B507}" sibTransId="{E8EFCD7A-4BBB-45B8-B131-E94A01474F81}"/>
    <dgm:cxn modelId="{DFB82F63-075D-4857-8363-DC553A7EAC6B}" type="presOf" srcId="{A82CBC9A-FF17-4BE1-9DA0-79E7A58FDE1D}" destId="{03883935-8EB5-48CF-88D0-568CD62E0552}" srcOrd="0" destOrd="2" presId="urn:microsoft.com/office/officeart/2005/8/layout/hList1"/>
    <dgm:cxn modelId="{C2EDEF0F-E32A-42AE-9AD9-A090A4A83552}" srcId="{7053F638-C61C-4547-ADB4-0F1BE8981DC1}" destId="{901934B6-3BB8-4CA0-A4C9-321CCE34F3E6}" srcOrd="0" destOrd="0" parTransId="{B8C18399-843E-4650-AA4D-7083C28F290B}" sibTransId="{768B3CAE-E9D7-4136-806A-18E695282862}"/>
    <dgm:cxn modelId="{C7E771AF-AE20-4F94-84F6-2E1D1041C82B}" type="presOf" srcId="{F7372320-EEE1-479A-9738-69FDE02C9621}" destId="{DAAA7910-ACB0-4354-96A6-A062BF160DCE}" srcOrd="0" destOrd="2" presId="urn:microsoft.com/office/officeart/2005/8/layout/hList1"/>
    <dgm:cxn modelId="{62AC6DCB-1510-44B5-BD7E-1CC1CED27861}" srcId="{7053F638-C61C-4547-ADB4-0F1BE8981DC1}" destId="{AC1047FA-3346-4EA7-B022-63A542411547}" srcOrd="1" destOrd="0" parTransId="{87E8C87A-4FA6-4597-B087-31DDA2DF5D2D}" sibTransId="{1526CF51-852C-4C05-B7B9-DFC509AEC2EB}"/>
    <dgm:cxn modelId="{87DDA641-D2E8-4AC9-B3E6-D046B7DD6BA7}" type="presOf" srcId="{82FE5D0F-84E7-4355-B60A-98DFA7721DC0}" destId="{03883935-8EB5-48CF-88D0-568CD62E0552}" srcOrd="0" destOrd="0" presId="urn:microsoft.com/office/officeart/2005/8/layout/hList1"/>
    <dgm:cxn modelId="{A80E12D8-A827-4648-931D-ECF32197484A}" type="presOf" srcId="{561628DA-B7E5-4DA5-BEEB-8043660A3484}" destId="{DAAA7910-ACB0-4354-96A6-A062BF160DCE}" srcOrd="0" destOrd="1" presId="urn:microsoft.com/office/officeart/2005/8/layout/hList1"/>
    <dgm:cxn modelId="{80438D53-045C-4F94-9E06-049F89AD68DD}" srcId="{901934B6-3BB8-4CA0-A4C9-321CCE34F3E6}" destId="{40DA40A3-7929-4679-9D9E-BA242E600C3F}" srcOrd="0" destOrd="0" parTransId="{242C5607-A955-449B-BCFF-2F14E1F89656}" sibTransId="{FDAF8944-1B49-44E2-B181-A5B347A49C47}"/>
    <dgm:cxn modelId="{CF35F4BA-21BC-40F4-A9FB-2BDEC6983B55}" type="presOf" srcId="{7053F638-C61C-4547-ADB4-0F1BE8981DC1}" destId="{49A311AB-3344-4794-BF99-2EDEF8905A35}" srcOrd="0" destOrd="0" presId="urn:microsoft.com/office/officeart/2005/8/layout/hList1"/>
    <dgm:cxn modelId="{DF36387E-DCBE-45D6-ABEF-982E34804471}" srcId="{901934B6-3BB8-4CA0-A4C9-321CCE34F3E6}" destId="{561628DA-B7E5-4DA5-BEEB-8043660A3484}" srcOrd="1" destOrd="0" parTransId="{3FD9DE89-A495-467F-9414-6FD9CB5F5EEF}" sibTransId="{0C5CAB16-CD5A-4629-A458-7F99D40DF16D}"/>
    <dgm:cxn modelId="{843E3832-4555-4237-919A-EC3EA663DAEB}" srcId="{AC1047FA-3346-4EA7-B022-63A542411547}" destId="{7FD7082A-0CEF-4E71-8C72-8E25D7CA50EC}" srcOrd="1" destOrd="0" parTransId="{C37E7985-A42E-4BF8-8533-F863B82336A9}" sibTransId="{D94B0498-3A94-4A3D-BA63-52B644C69602}"/>
    <dgm:cxn modelId="{12B0D8C9-1B8E-4B98-B558-F7593E12FAA9}" type="presOf" srcId="{901934B6-3BB8-4CA0-A4C9-321CCE34F3E6}" destId="{C88D4DF7-146F-4294-8A25-F5B235291FC4}" srcOrd="0" destOrd="0" presId="urn:microsoft.com/office/officeart/2005/8/layout/hList1"/>
    <dgm:cxn modelId="{CA3F22DF-F9A9-4C29-B01C-73D515D04035}" srcId="{901934B6-3BB8-4CA0-A4C9-321CCE34F3E6}" destId="{F7372320-EEE1-479A-9738-69FDE02C9621}" srcOrd="2" destOrd="0" parTransId="{A1F05CC4-C125-4708-8AE2-649801BB1B7F}" sibTransId="{F48AFA4C-2217-4128-B4F2-FFBB4DD70D0E}"/>
    <dgm:cxn modelId="{ABCCC07B-48EF-4888-84BD-F4754B7A1F32}" type="presOf" srcId="{AC1047FA-3346-4EA7-B022-63A542411547}" destId="{C0E23945-95D6-4794-A4DD-60C874D01773}" srcOrd="0" destOrd="0" presId="urn:microsoft.com/office/officeart/2005/8/layout/hList1"/>
    <dgm:cxn modelId="{51362730-A072-4DE3-9A84-1B24F4E95D89}" type="presParOf" srcId="{49A311AB-3344-4794-BF99-2EDEF8905A35}" destId="{7C876D4F-07DB-4A89-BE47-6A1E419C802D}" srcOrd="0" destOrd="0" presId="urn:microsoft.com/office/officeart/2005/8/layout/hList1"/>
    <dgm:cxn modelId="{260BA74C-40EF-46A1-A4F2-07648C5D25FE}" type="presParOf" srcId="{7C876D4F-07DB-4A89-BE47-6A1E419C802D}" destId="{C88D4DF7-146F-4294-8A25-F5B235291FC4}" srcOrd="0" destOrd="0" presId="urn:microsoft.com/office/officeart/2005/8/layout/hList1"/>
    <dgm:cxn modelId="{3EC1F076-4A2B-48BA-82B4-0974B90F9029}" type="presParOf" srcId="{7C876D4F-07DB-4A89-BE47-6A1E419C802D}" destId="{DAAA7910-ACB0-4354-96A6-A062BF160DCE}" srcOrd="1" destOrd="0" presId="urn:microsoft.com/office/officeart/2005/8/layout/hList1"/>
    <dgm:cxn modelId="{D0A2394D-34A4-4797-8E62-664F06ED0A81}" type="presParOf" srcId="{49A311AB-3344-4794-BF99-2EDEF8905A35}" destId="{F4E9FF50-5C71-4D88-B080-17C647FA0E8E}" srcOrd="1" destOrd="0" presId="urn:microsoft.com/office/officeart/2005/8/layout/hList1"/>
    <dgm:cxn modelId="{6B1CD8F0-B384-4564-85DE-7AB4F5520A40}" type="presParOf" srcId="{49A311AB-3344-4794-BF99-2EDEF8905A35}" destId="{2F2A68F4-5A64-4AA4-9526-3FC4E98149B8}" srcOrd="2" destOrd="0" presId="urn:microsoft.com/office/officeart/2005/8/layout/hList1"/>
    <dgm:cxn modelId="{A610BFEE-2FCC-4DBF-AB21-EC669BDB947B}" type="presParOf" srcId="{2F2A68F4-5A64-4AA4-9526-3FC4E98149B8}" destId="{C0E23945-95D6-4794-A4DD-60C874D01773}" srcOrd="0" destOrd="0" presId="urn:microsoft.com/office/officeart/2005/8/layout/hList1"/>
    <dgm:cxn modelId="{64E790C9-7CD9-44CB-8F14-5B86F4578784}" type="presParOf" srcId="{2F2A68F4-5A64-4AA4-9526-3FC4E98149B8}" destId="{03883935-8EB5-48CF-88D0-568CD62E0552}" srcOrd="1" destOrd="0" presId="urn:microsoft.com/office/officeart/2005/8/layout/hList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86503F-ABFD-42D5-8919-779B014094FE}" type="doc">
      <dgm:prSet loTypeId="urn:microsoft.com/office/officeart/2005/8/layout/equation1" loCatId="relationship" qsTypeId="urn:microsoft.com/office/officeart/2005/8/quickstyle/simple3" qsCatId="simple" csTypeId="urn:microsoft.com/office/officeart/2005/8/colors/colorful5" csCatId="colorful" phldr="1"/>
      <dgm:spPr/>
    </dgm:pt>
    <dgm:pt modelId="{E30708E2-4CA7-42AA-9F94-41D7C6D13CEA}">
      <dgm:prSet phldrT="[Tekst]"/>
      <dgm:spPr/>
      <dgm:t>
        <a:bodyPr/>
        <a:lstStyle/>
        <a:p>
          <a:r>
            <a:rPr lang="pl-PL" dirty="0"/>
            <a:t>sąd</a:t>
          </a:r>
        </a:p>
      </dgm:t>
    </dgm:pt>
    <dgm:pt modelId="{7D1CA3FC-C051-41B0-8598-ECE59CEF458A}" type="parTrans" cxnId="{DB77F272-E63E-41D2-ADDD-F5E4B09F5958}">
      <dgm:prSet/>
      <dgm:spPr/>
      <dgm:t>
        <a:bodyPr/>
        <a:lstStyle/>
        <a:p>
          <a:endParaRPr lang="pl-PL"/>
        </a:p>
      </dgm:t>
    </dgm:pt>
    <dgm:pt modelId="{302FADB3-F3A5-4911-8C83-7E757C181A03}" type="sibTrans" cxnId="{DB77F272-E63E-41D2-ADDD-F5E4B09F5958}">
      <dgm:prSet/>
      <dgm:spPr/>
      <dgm:t>
        <a:bodyPr/>
        <a:lstStyle/>
        <a:p>
          <a:endParaRPr lang="pl-PL" dirty="0"/>
        </a:p>
      </dgm:t>
    </dgm:pt>
    <dgm:pt modelId="{B0674A02-7B28-4CF5-AA28-8AB5AF471CBD}">
      <dgm:prSet phldrT="[Tekst]"/>
      <dgm:spPr/>
      <dgm:t>
        <a:bodyPr/>
        <a:lstStyle/>
        <a:p>
          <a:r>
            <a:rPr lang="pl-PL" dirty="0"/>
            <a:t>sędzia </a:t>
          </a:r>
        </a:p>
      </dgm:t>
    </dgm:pt>
    <dgm:pt modelId="{C0B81BD0-6BC9-4C23-A922-210063B71671}" type="parTrans" cxnId="{533AF4C8-AB0F-44C6-9DD1-860A73E7E167}">
      <dgm:prSet/>
      <dgm:spPr/>
      <dgm:t>
        <a:bodyPr/>
        <a:lstStyle/>
        <a:p>
          <a:endParaRPr lang="pl-PL"/>
        </a:p>
      </dgm:t>
    </dgm:pt>
    <dgm:pt modelId="{BB7F93D1-41F3-46D0-BF53-CD909B30D66A}" type="sibTrans" cxnId="{533AF4C8-AB0F-44C6-9DD1-860A73E7E167}">
      <dgm:prSet/>
      <dgm:spPr/>
      <dgm:t>
        <a:bodyPr/>
        <a:lstStyle/>
        <a:p>
          <a:endParaRPr lang="pl-PL"/>
        </a:p>
      </dgm:t>
    </dgm:pt>
    <dgm:pt modelId="{85E79B24-AE99-42F9-BCC8-4EEA0F18FE21}" type="pres">
      <dgm:prSet presAssocID="{EF86503F-ABFD-42D5-8919-779B014094FE}" presName="linearFlow" presStyleCnt="0">
        <dgm:presLayoutVars>
          <dgm:dir/>
          <dgm:resizeHandles val="exact"/>
        </dgm:presLayoutVars>
      </dgm:prSet>
      <dgm:spPr/>
    </dgm:pt>
    <dgm:pt modelId="{064175BF-4988-4700-9B3C-A1CAD6B99210}" type="pres">
      <dgm:prSet presAssocID="{E30708E2-4CA7-42AA-9F94-41D7C6D13CEA}" presName="node" presStyleLbl="node1" presStyleIdx="0" presStyleCnt="2">
        <dgm:presLayoutVars>
          <dgm:bulletEnabled val="1"/>
        </dgm:presLayoutVars>
      </dgm:prSet>
      <dgm:spPr/>
      <dgm:t>
        <a:bodyPr/>
        <a:lstStyle/>
        <a:p>
          <a:endParaRPr lang="pl-PL"/>
        </a:p>
      </dgm:t>
    </dgm:pt>
    <dgm:pt modelId="{5307C052-E6CA-410D-A610-1EB75B3C71A4}" type="pres">
      <dgm:prSet presAssocID="{302FADB3-F3A5-4911-8C83-7E757C181A03}" presName="spacerL" presStyleCnt="0"/>
      <dgm:spPr/>
    </dgm:pt>
    <dgm:pt modelId="{AD22E2DB-03B4-4701-A713-609421CFBF80}" type="pres">
      <dgm:prSet presAssocID="{302FADB3-F3A5-4911-8C83-7E757C181A03}" presName="sibTrans" presStyleLbl="sibTrans2D1" presStyleIdx="0" presStyleCnt="1"/>
      <dgm:spPr/>
      <dgm:t>
        <a:bodyPr/>
        <a:lstStyle/>
        <a:p>
          <a:endParaRPr lang="pl-PL"/>
        </a:p>
      </dgm:t>
    </dgm:pt>
    <dgm:pt modelId="{B2C15B0D-C6C4-41BE-9D29-FB56EC9696EB}" type="pres">
      <dgm:prSet presAssocID="{302FADB3-F3A5-4911-8C83-7E757C181A03}" presName="spacerR" presStyleCnt="0"/>
      <dgm:spPr/>
    </dgm:pt>
    <dgm:pt modelId="{56B3E38B-54FC-405D-BC4E-9179DF816158}" type="pres">
      <dgm:prSet presAssocID="{B0674A02-7B28-4CF5-AA28-8AB5AF471CBD}" presName="node" presStyleLbl="node1" presStyleIdx="1" presStyleCnt="2">
        <dgm:presLayoutVars>
          <dgm:bulletEnabled val="1"/>
        </dgm:presLayoutVars>
      </dgm:prSet>
      <dgm:spPr/>
      <dgm:t>
        <a:bodyPr/>
        <a:lstStyle/>
        <a:p>
          <a:endParaRPr lang="pl-PL"/>
        </a:p>
      </dgm:t>
    </dgm:pt>
  </dgm:ptLst>
  <dgm:cxnLst>
    <dgm:cxn modelId="{DB77F272-E63E-41D2-ADDD-F5E4B09F5958}" srcId="{EF86503F-ABFD-42D5-8919-779B014094FE}" destId="{E30708E2-4CA7-42AA-9F94-41D7C6D13CEA}" srcOrd="0" destOrd="0" parTransId="{7D1CA3FC-C051-41B0-8598-ECE59CEF458A}" sibTransId="{302FADB3-F3A5-4911-8C83-7E757C181A03}"/>
    <dgm:cxn modelId="{FB3745D5-CBA6-40B3-91A2-83922B355D14}" type="presOf" srcId="{B0674A02-7B28-4CF5-AA28-8AB5AF471CBD}" destId="{56B3E38B-54FC-405D-BC4E-9179DF816158}" srcOrd="0" destOrd="0" presId="urn:microsoft.com/office/officeart/2005/8/layout/equation1"/>
    <dgm:cxn modelId="{C91FC3B7-E0A8-427D-84EA-017CBD4EF2AD}" type="presOf" srcId="{EF86503F-ABFD-42D5-8919-779B014094FE}" destId="{85E79B24-AE99-42F9-BCC8-4EEA0F18FE21}" srcOrd="0" destOrd="0" presId="urn:microsoft.com/office/officeart/2005/8/layout/equation1"/>
    <dgm:cxn modelId="{2666A6BF-1622-4AEA-AB44-B15A01FE6505}" type="presOf" srcId="{E30708E2-4CA7-42AA-9F94-41D7C6D13CEA}" destId="{064175BF-4988-4700-9B3C-A1CAD6B99210}" srcOrd="0" destOrd="0" presId="urn:microsoft.com/office/officeart/2005/8/layout/equation1"/>
    <dgm:cxn modelId="{533AF4C8-AB0F-44C6-9DD1-860A73E7E167}" srcId="{EF86503F-ABFD-42D5-8919-779B014094FE}" destId="{B0674A02-7B28-4CF5-AA28-8AB5AF471CBD}" srcOrd="1" destOrd="0" parTransId="{C0B81BD0-6BC9-4C23-A922-210063B71671}" sibTransId="{BB7F93D1-41F3-46D0-BF53-CD909B30D66A}"/>
    <dgm:cxn modelId="{4BF3FE83-3A81-45CE-A99F-BB0104FAB9DA}" type="presOf" srcId="{302FADB3-F3A5-4911-8C83-7E757C181A03}" destId="{AD22E2DB-03B4-4701-A713-609421CFBF80}" srcOrd="0" destOrd="0" presId="urn:microsoft.com/office/officeart/2005/8/layout/equation1"/>
    <dgm:cxn modelId="{6C8324D1-0DA6-4BB9-B0D9-72A69BCFD434}" type="presParOf" srcId="{85E79B24-AE99-42F9-BCC8-4EEA0F18FE21}" destId="{064175BF-4988-4700-9B3C-A1CAD6B99210}" srcOrd="0" destOrd="0" presId="urn:microsoft.com/office/officeart/2005/8/layout/equation1"/>
    <dgm:cxn modelId="{51E7D321-A11A-414D-942A-5DB3533E47E1}" type="presParOf" srcId="{85E79B24-AE99-42F9-BCC8-4EEA0F18FE21}" destId="{5307C052-E6CA-410D-A610-1EB75B3C71A4}" srcOrd="1" destOrd="0" presId="urn:microsoft.com/office/officeart/2005/8/layout/equation1"/>
    <dgm:cxn modelId="{6DEFACC1-CDBE-4C46-935A-3748E060E8BE}" type="presParOf" srcId="{85E79B24-AE99-42F9-BCC8-4EEA0F18FE21}" destId="{AD22E2DB-03B4-4701-A713-609421CFBF80}" srcOrd="2" destOrd="0" presId="urn:microsoft.com/office/officeart/2005/8/layout/equation1"/>
    <dgm:cxn modelId="{CD19A9BE-95A8-46D4-83A1-1A9E0DD7BE0E}" type="presParOf" srcId="{85E79B24-AE99-42F9-BCC8-4EEA0F18FE21}" destId="{B2C15B0D-C6C4-41BE-9D29-FB56EC9696EB}" srcOrd="3" destOrd="0" presId="urn:microsoft.com/office/officeart/2005/8/layout/equation1"/>
    <dgm:cxn modelId="{4F5F0C35-2DEB-4667-B036-8A2F956E14C1}" type="presParOf" srcId="{85E79B24-AE99-42F9-BCC8-4EEA0F18FE21}" destId="{56B3E38B-54FC-405D-BC4E-9179DF816158}" srcOrd="4" destOrd="0" presId="urn:microsoft.com/office/officeart/2005/8/layout/equati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BB9AAD-B184-425B-AB9B-CB2FE4DED711}" type="doc">
      <dgm:prSet loTypeId="urn:microsoft.com/office/officeart/2005/8/layout/default#1" loCatId="list" qsTypeId="urn:microsoft.com/office/officeart/2005/8/quickstyle/simple1" qsCatId="simple" csTypeId="urn:microsoft.com/office/officeart/2005/8/colors/colorful5" csCatId="colorful" phldr="1"/>
      <dgm:spPr/>
      <dgm:t>
        <a:bodyPr/>
        <a:lstStyle/>
        <a:p>
          <a:endParaRPr lang="pl-PL"/>
        </a:p>
      </dgm:t>
    </dgm:pt>
    <dgm:pt modelId="{A7D2B8D0-8319-4619-B3FF-7B8B84291EED}">
      <dgm:prSet phldrT="[Tekst]"/>
      <dgm:spPr/>
      <dgm:t>
        <a:bodyPr/>
        <a:lstStyle/>
        <a:p>
          <a:r>
            <a:rPr lang="pl-PL" dirty="0"/>
            <a:t>rzeczowa</a:t>
          </a:r>
        </a:p>
      </dgm:t>
    </dgm:pt>
    <dgm:pt modelId="{E7CF687B-C0BE-4825-A9CD-94554D2AEF84}" type="parTrans" cxnId="{6EF95BE2-EAC9-44CD-AE41-BCACE75ED460}">
      <dgm:prSet/>
      <dgm:spPr/>
      <dgm:t>
        <a:bodyPr/>
        <a:lstStyle/>
        <a:p>
          <a:endParaRPr lang="pl-PL"/>
        </a:p>
      </dgm:t>
    </dgm:pt>
    <dgm:pt modelId="{A4817FAD-E11A-40C3-998D-385EB6A69C99}" type="sibTrans" cxnId="{6EF95BE2-EAC9-44CD-AE41-BCACE75ED460}">
      <dgm:prSet/>
      <dgm:spPr/>
      <dgm:t>
        <a:bodyPr/>
        <a:lstStyle/>
        <a:p>
          <a:endParaRPr lang="pl-PL"/>
        </a:p>
      </dgm:t>
    </dgm:pt>
    <dgm:pt modelId="{BDA2F2E7-AA2E-4494-A5DC-95F846C6B944}">
      <dgm:prSet phldrT="[Tekst]"/>
      <dgm:spPr/>
      <dgm:t>
        <a:bodyPr/>
        <a:lstStyle/>
        <a:p>
          <a:r>
            <a:rPr lang="pl-PL" dirty="0"/>
            <a:t>funkcjonalna</a:t>
          </a:r>
        </a:p>
      </dgm:t>
    </dgm:pt>
    <dgm:pt modelId="{88645130-C08D-4B36-AA75-CAB3BC306439}" type="parTrans" cxnId="{393D284A-9F2A-404B-A9AB-B803957F3997}">
      <dgm:prSet/>
      <dgm:spPr/>
      <dgm:t>
        <a:bodyPr/>
        <a:lstStyle/>
        <a:p>
          <a:endParaRPr lang="pl-PL"/>
        </a:p>
      </dgm:t>
    </dgm:pt>
    <dgm:pt modelId="{988808E1-2BE0-456E-A8E7-1281CA54B446}" type="sibTrans" cxnId="{393D284A-9F2A-404B-A9AB-B803957F3997}">
      <dgm:prSet/>
      <dgm:spPr/>
      <dgm:t>
        <a:bodyPr/>
        <a:lstStyle/>
        <a:p>
          <a:endParaRPr lang="pl-PL"/>
        </a:p>
      </dgm:t>
    </dgm:pt>
    <dgm:pt modelId="{A39F4746-BCE6-4F51-B84F-473F0B8825D6}">
      <dgm:prSet phldrT="[Tekst]"/>
      <dgm:spPr/>
      <dgm:t>
        <a:bodyPr/>
        <a:lstStyle/>
        <a:p>
          <a:r>
            <a:rPr lang="pl-PL" dirty="0"/>
            <a:t>miejscowa</a:t>
          </a:r>
        </a:p>
      </dgm:t>
    </dgm:pt>
    <dgm:pt modelId="{0E813307-86A5-4DC3-A1B4-935BB80FE52B}" type="parTrans" cxnId="{3E13F691-9A01-4856-8141-32340C94A95D}">
      <dgm:prSet/>
      <dgm:spPr/>
      <dgm:t>
        <a:bodyPr/>
        <a:lstStyle/>
        <a:p>
          <a:endParaRPr lang="pl-PL"/>
        </a:p>
      </dgm:t>
    </dgm:pt>
    <dgm:pt modelId="{A3B6EEA7-8440-4B37-AF5A-77365A31DB1E}" type="sibTrans" cxnId="{3E13F691-9A01-4856-8141-32340C94A95D}">
      <dgm:prSet/>
      <dgm:spPr/>
      <dgm:t>
        <a:bodyPr/>
        <a:lstStyle/>
        <a:p>
          <a:endParaRPr lang="pl-PL"/>
        </a:p>
      </dgm:t>
    </dgm:pt>
    <dgm:pt modelId="{98357243-0006-4544-8210-4DBC7F97565E}">
      <dgm:prSet phldrT="[Tekst]"/>
      <dgm:spPr/>
      <dgm:t>
        <a:bodyPr/>
        <a:lstStyle/>
        <a:p>
          <a:r>
            <a:rPr lang="pl-PL" dirty="0"/>
            <a:t>z delegacji</a:t>
          </a:r>
        </a:p>
      </dgm:t>
    </dgm:pt>
    <dgm:pt modelId="{B373618F-FFF9-4689-8244-2DC35EE50B1B}" type="parTrans" cxnId="{8FE0B7D5-4F4B-44B4-A450-3944B07C7470}">
      <dgm:prSet/>
      <dgm:spPr/>
      <dgm:t>
        <a:bodyPr/>
        <a:lstStyle/>
        <a:p>
          <a:endParaRPr lang="pl-PL"/>
        </a:p>
      </dgm:t>
    </dgm:pt>
    <dgm:pt modelId="{E436291D-D99E-441B-A265-2879AC42B74F}" type="sibTrans" cxnId="{8FE0B7D5-4F4B-44B4-A450-3944B07C7470}">
      <dgm:prSet/>
      <dgm:spPr/>
      <dgm:t>
        <a:bodyPr/>
        <a:lstStyle/>
        <a:p>
          <a:endParaRPr lang="pl-PL"/>
        </a:p>
      </dgm:t>
    </dgm:pt>
    <dgm:pt modelId="{D8D47E81-6B0F-49D2-8237-FC6445C8834C}">
      <dgm:prSet phldrT="[Tekst]"/>
      <dgm:spPr/>
      <dgm:t>
        <a:bodyPr/>
        <a:lstStyle/>
        <a:p>
          <a:r>
            <a:rPr lang="pl-PL" dirty="0"/>
            <a:t>z łączności spraw </a:t>
          </a:r>
        </a:p>
      </dgm:t>
    </dgm:pt>
    <dgm:pt modelId="{926E3895-5A14-4B92-9D1C-65F32A926577}" type="parTrans" cxnId="{CD2EB77B-59C8-4375-8FDA-2A11D3B96AF7}">
      <dgm:prSet/>
      <dgm:spPr/>
      <dgm:t>
        <a:bodyPr/>
        <a:lstStyle/>
        <a:p>
          <a:endParaRPr lang="pl-PL"/>
        </a:p>
      </dgm:t>
    </dgm:pt>
    <dgm:pt modelId="{949AE4D9-DE1E-45BC-B0F4-FD789E29A142}" type="sibTrans" cxnId="{CD2EB77B-59C8-4375-8FDA-2A11D3B96AF7}">
      <dgm:prSet/>
      <dgm:spPr/>
      <dgm:t>
        <a:bodyPr/>
        <a:lstStyle/>
        <a:p>
          <a:endParaRPr lang="pl-PL"/>
        </a:p>
      </dgm:t>
    </dgm:pt>
    <dgm:pt modelId="{09AAE919-3E60-49B4-87FF-A64C9BFE389C}" type="pres">
      <dgm:prSet presAssocID="{14BB9AAD-B184-425B-AB9B-CB2FE4DED711}" presName="diagram" presStyleCnt="0">
        <dgm:presLayoutVars>
          <dgm:dir/>
          <dgm:resizeHandles val="exact"/>
        </dgm:presLayoutVars>
      </dgm:prSet>
      <dgm:spPr/>
      <dgm:t>
        <a:bodyPr/>
        <a:lstStyle/>
        <a:p>
          <a:endParaRPr lang="pl-PL"/>
        </a:p>
      </dgm:t>
    </dgm:pt>
    <dgm:pt modelId="{CBD63A01-E0A4-4EC5-B96A-E99180CE5A6B}" type="pres">
      <dgm:prSet presAssocID="{A7D2B8D0-8319-4619-B3FF-7B8B84291EED}" presName="node" presStyleLbl="node1" presStyleIdx="0" presStyleCnt="5">
        <dgm:presLayoutVars>
          <dgm:bulletEnabled val="1"/>
        </dgm:presLayoutVars>
      </dgm:prSet>
      <dgm:spPr/>
      <dgm:t>
        <a:bodyPr/>
        <a:lstStyle/>
        <a:p>
          <a:endParaRPr lang="pl-PL"/>
        </a:p>
      </dgm:t>
    </dgm:pt>
    <dgm:pt modelId="{4BE29ACA-0837-4730-902B-3297552EC0F6}" type="pres">
      <dgm:prSet presAssocID="{A4817FAD-E11A-40C3-998D-385EB6A69C99}" presName="sibTrans" presStyleCnt="0"/>
      <dgm:spPr/>
    </dgm:pt>
    <dgm:pt modelId="{B2B086A3-D95D-4A50-BC68-F94485A9E196}" type="pres">
      <dgm:prSet presAssocID="{BDA2F2E7-AA2E-4494-A5DC-95F846C6B944}" presName="node" presStyleLbl="node1" presStyleIdx="1" presStyleCnt="5">
        <dgm:presLayoutVars>
          <dgm:bulletEnabled val="1"/>
        </dgm:presLayoutVars>
      </dgm:prSet>
      <dgm:spPr/>
      <dgm:t>
        <a:bodyPr/>
        <a:lstStyle/>
        <a:p>
          <a:endParaRPr lang="pl-PL"/>
        </a:p>
      </dgm:t>
    </dgm:pt>
    <dgm:pt modelId="{EE844C9C-EA87-4A88-8BE5-96E68F648A0F}" type="pres">
      <dgm:prSet presAssocID="{988808E1-2BE0-456E-A8E7-1281CA54B446}" presName="sibTrans" presStyleCnt="0"/>
      <dgm:spPr/>
    </dgm:pt>
    <dgm:pt modelId="{068544C6-69C1-435C-A245-65EC795B68AD}" type="pres">
      <dgm:prSet presAssocID="{A39F4746-BCE6-4F51-B84F-473F0B8825D6}" presName="node" presStyleLbl="node1" presStyleIdx="2" presStyleCnt="5">
        <dgm:presLayoutVars>
          <dgm:bulletEnabled val="1"/>
        </dgm:presLayoutVars>
      </dgm:prSet>
      <dgm:spPr/>
      <dgm:t>
        <a:bodyPr/>
        <a:lstStyle/>
        <a:p>
          <a:endParaRPr lang="pl-PL"/>
        </a:p>
      </dgm:t>
    </dgm:pt>
    <dgm:pt modelId="{92A188EF-F757-4DEC-86DC-F28A78AADEBC}" type="pres">
      <dgm:prSet presAssocID="{A3B6EEA7-8440-4B37-AF5A-77365A31DB1E}" presName="sibTrans" presStyleCnt="0"/>
      <dgm:spPr/>
    </dgm:pt>
    <dgm:pt modelId="{3AFACFCC-6E92-4261-9E27-5F1045CDF0A6}" type="pres">
      <dgm:prSet presAssocID="{98357243-0006-4544-8210-4DBC7F97565E}" presName="node" presStyleLbl="node1" presStyleIdx="3" presStyleCnt="5">
        <dgm:presLayoutVars>
          <dgm:bulletEnabled val="1"/>
        </dgm:presLayoutVars>
      </dgm:prSet>
      <dgm:spPr/>
      <dgm:t>
        <a:bodyPr/>
        <a:lstStyle/>
        <a:p>
          <a:endParaRPr lang="pl-PL"/>
        </a:p>
      </dgm:t>
    </dgm:pt>
    <dgm:pt modelId="{7A8C1D49-6680-4C6C-A4D1-91CB39DE8B47}" type="pres">
      <dgm:prSet presAssocID="{E436291D-D99E-441B-A265-2879AC42B74F}" presName="sibTrans" presStyleCnt="0"/>
      <dgm:spPr/>
    </dgm:pt>
    <dgm:pt modelId="{D494A851-A2F5-4754-B3C5-061FD169EEF0}" type="pres">
      <dgm:prSet presAssocID="{D8D47E81-6B0F-49D2-8237-FC6445C8834C}" presName="node" presStyleLbl="node1" presStyleIdx="4" presStyleCnt="5">
        <dgm:presLayoutVars>
          <dgm:bulletEnabled val="1"/>
        </dgm:presLayoutVars>
      </dgm:prSet>
      <dgm:spPr/>
      <dgm:t>
        <a:bodyPr/>
        <a:lstStyle/>
        <a:p>
          <a:endParaRPr lang="pl-PL"/>
        </a:p>
      </dgm:t>
    </dgm:pt>
  </dgm:ptLst>
  <dgm:cxnLst>
    <dgm:cxn modelId="{E50FB53F-8ED1-4FB7-B244-A003D5515570}" type="presOf" srcId="{A7D2B8D0-8319-4619-B3FF-7B8B84291EED}" destId="{CBD63A01-E0A4-4EC5-B96A-E99180CE5A6B}" srcOrd="0" destOrd="0" presId="urn:microsoft.com/office/officeart/2005/8/layout/default#1"/>
    <dgm:cxn modelId="{393D284A-9F2A-404B-A9AB-B803957F3997}" srcId="{14BB9AAD-B184-425B-AB9B-CB2FE4DED711}" destId="{BDA2F2E7-AA2E-4494-A5DC-95F846C6B944}" srcOrd="1" destOrd="0" parTransId="{88645130-C08D-4B36-AA75-CAB3BC306439}" sibTransId="{988808E1-2BE0-456E-A8E7-1281CA54B446}"/>
    <dgm:cxn modelId="{6EF95BE2-EAC9-44CD-AE41-BCACE75ED460}" srcId="{14BB9AAD-B184-425B-AB9B-CB2FE4DED711}" destId="{A7D2B8D0-8319-4619-B3FF-7B8B84291EED}" srcOrd="0" destOrd="0" parTransId="{E7CF687B-C0BE-4825-A9CD-94554D2AEF84}" sibTransId="{A4817FAD-E11A-40C3-998D-385EB6A69C99}"/>
    <dgm:cxn modelId="{2D8B2C38-CB2D-489E-9991-2732D220ED1E}" type="presOf" srcId="{14BB9AAD-B184-425B-AB9B-CB2FE4DED711}" destId="{09AAE919-3E60-49B4-87FF-A64C9BFE389C}" srcOrd="0" destOrd="0" presId="urn:microsoft.com/office/officeart/2005/8/layout/default#1"/>
    <dgm:cxn modelId="{D4D1A3DF-E507-4F9F-B6B6-BA00EB7981F8}" type="presOf" srcId="{BDA2F2E7-AA2E-4494-A5DC-95F846C6B944}" destId="{B2B086A3-D95D-4A50-BC68-F94485A9E196}" srcOrd="0" destOrd="0" presId="urn:microsoft.com/office/officeart/2005/8/layout/default#1"/>
    <dgm:cxn modelId="{3E13F691-9A01-4856-8141-32340C94A95D}" srcId="{14BB9AAD-B184-425B-AB9B-CB2FE4DED711}" destId="{A39F4746-BCE6-4F51-B84F-473F0B8825D6}" srcOrd="2" destOrd="0" parTransId="{0E813307-86A5-4DC3-A1B4-935BB80FE52B}" sibTransId="{A3B6EEA7-8440-4B37-AF5A-77365A31DB1E}"/>
    <dgm:cxn modelId="{2206D650-EA72-48C1-AC02-47069C5A360D}" type="presOf" srcId="{A39F4746-BCE6-4F51-B84F-473F0B8825D6}" destId="{068544C6-69C1-435C-A245-65EC795B68AD}" srcOrd="0" destOrd="0" presId="urn:microsoft.com/office/officeart/2005/8/layout/default#1"/>
    <dgm:cxn modelId="{5B59850F-29B2-41F1-9037-BE172E99C3A7}" type="presOf" srcId="{D8D47E81-6B0F-49D2-8237-FC6445C8834C}" destId="{D494A851-A2F5-4754-B3C5-061FD169EEF0}" srcOrd="0" destOrd="0" presId="urn:microsoft.com/office/officeart/2005/8/layout/default#1"/>
    <dgm:cxn modelId="{8FE0B7D5-4F4B-44B4-A450-3944B07C7470}" srcId="{14BB9AAD-B184-425B-AB9B-CB2FE4DED711}" destId="{98357243-0006-4544-8210-4DBC7F97565E}" srcOrd="3" destOrd="0" parTransId="{B373618F-FFF9-4689-8244-2DC35EE50B1B}" sibTransId="{E436291D-D99E-441B-A265-2879AC42B74F}"/>
    <dgm:cxn modelId="{5A403952-361E-4A1D-8969-3DFE34533E28}" type="presOf" srcId="{98357243-0006-4544-8210-4DBC7F97565E}" destId="{3AFACFCC-6E92-4261-9E27-5F1045CDF0A6}" srcOrd="0" destOrd="0" presId="urn:microsoft.com/office/officeart/2005/8/layout/default#1"/>
    <dgm:cxn modelId="{CD2EB77B-59C8-4375-8FDA-2A11D3B96AF7}" srcId="{14BB9AAD-B184-425B-AB9B-CB2FE4DED711}" destId="{D8D47E81-6B0F-49D2-8237-FC6445C8834C}" srcOrd="4" destOrd="0" parTransId="{926E3895-5A14-4B92-9D1C-65F32A926577}" sibTransId="{949AE4D9-DE1E-45BC-B0F4-FD789E29A142}"/>
    <dgm:cxn modelId="{75F3B252-2BC2-4D7F-AB58-80397DE73331}" type="presParOf" srcId="{09AAE919-3E60-49B4-87FF-A64C9BFE389C}" destId="{CBD63A01-E0A4-4EC5-B96A-E99180CE5A6B}" srcOrd="0" destOrd="0" presId="urn:microsoft.com/office/officeart/2005/8/layout/default#1"/>
    <dgm:cxn modelId="{E3F71AD7-3662-4549-9BFD-4035539C61C1}" type="presParOf" srcId="{09AAE919-3E60-49B4-87FF-A64C9BFE389C}" destId="{4BE29ACA-0837-4730-902B-3297552EC0F6}" srcOrd="1" destOrd="0" presId="urn:microsoft.com/office/officeart/2005/8/layout/default#1"/>
    <dgm:cxn modelId="{6CC5372F-197A-48E7-8E22-76A9098460D4}" type="presParOf" srcId="{09AAE919-3E60-49B4-87FF-A64C9BFE389C}" destId="{B2B086A3-D95D-4A50-BC68-F94485A9E196}" srcOrd="2" destOrd="0" presId="urn:microsoft.com/office/officeart/2005/8/layout/default#1"/>
    <dgm:cxn modelId="{E36FF88E-3FD1-4ACB-85E7-7F3A4F06D08A}" type="presParOf" srcId="{09AAE919-3E60-49B4-87FF-A64C9BFE389C}" destId="{EE844C9C-EA87-4A88-8BE5-96E68F648A0F}" srcOrd="3" destOrd="0" presId="urn:microsoft.com/office/officeart/2005/8/layout/default#1"/>
    <dgm:cxn modelId="{5DBBCBE8-A661-46F0-80B6-FFBADA98A585}" type="presParOf" srcId="{09AAE919-3E60-49B4-87FF-A64C9BFE389C}" destId="{068544C6-69C1-435C-A245-65EC795B68AD}" srcOrd="4" destOrd="0" presId="urn:microsoft.com/office/officeart/2005/8/layout/default#1"/>
    <dgm:cxn modelId="{580F33DD-A715-4D0D-B869-D8869AD2B1AC}" type="presParOf" srcId="{09AAE919-3E60-49B4-87FF-A64C9BFE389C}" destId="{92A188EF-F757-4DEC-86DC-F28A78AADEBC}" srcOrd="5" destOrd="0" presId="urn:microsoft.com/office/officeart/2005/8/layout/default#1"/>
    <dgm:cxn modelId="{F954AD81-88E9-49E0-8C98-9A3B3FF7297F}" type="presParOf" srcId="{09AAE919-3E60-49B4-87FF-A64C9BFE389C}" destId="{3AFACFCC-6E92-4261-9E27-5F1045CDF0A6}" srcOrd="6" destOrd="0" presId="urn:microsoft.com/office/officeart/2005/8/layout/default#1"/>
    <dgm:cxn modelId="{383FAC64-E873-4EDA-8061-8E9DB2F608DA}" type="presParOf" srcId="{09AAE919-3E60-49B4-87FF-A64C9BFE389C}" destId="{7A8C1D49-6680-4C6C-A4D1-91CB39DE8B47}" srcOrd="7" destOrd="0" presId="urn:microsoft.com/office/officeart/2005/8/layout/default#1"/>
    <dgm:cxn modelId="{1685B624-2F83-48AE-891F-F5A49DD31D68}" type="presParOf" srcId="{09AAE919-3E60-49B4-87FF-A64C9BFE389C}" destId="{D494A851-A2F5-4754-B3C5-061FD169EEF0}" srcOrd="8" destOrd="0" presId="urn:microsoft.com/office/officeart/2005/8/layout/default#1"/>
  </dgm:cxnLst>
  <dgm:bg/>
  <dgm:whole/>
  <dgm:extLst>
    <a:ext uri="http://schemas.microsoft.com/office/drawing/2008/diagram">
      <dsp:dataModelExt xmlns="" xmlns:dsp="http://schemas.microsoft.com/office/drawing/2008/diagram" relId="rId7" minVer="http://schemas.openxmlformats.org/drawingml/2006/diagram"/>
    </a:ext>
    <a:ext uri="{C62137D5-CB1D-491B-B009-E17868A290BF}">
      <dgm14:recolorImg xmlns=""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5E424A57-015F-4ABD-93DE-7EED29A49CDD}" type="doc">
      <dgm:prSet loTypeId="urn:microsoft.com/office/officeart/2005/8/layout/hierarchy3" loCatId="hierarchy" qsTypeId="urn:microsoft.com/office/officeart/2005/8/quickstyle/simple5" qsCatId="simple" csTypeId="urn:microsoft.com/office/officeart/2005/8/colors/colorful5" csCatId="colorful" phldr="1"/>
      <dgm:spPr/>
      <dgm:t>
        <a:bodyPr/>
        <a:lstStyle/>
        <a:p>
          <a:endParaRPr lang="pl-PL"/>
        </a:p>
      </dgm:t>
    </dgm:pt>
    <dgm:pt modelId="{CFB99B22-E8F8-4314-9A36-97EE4092DA5E}">
      <dgm:prSet phldrT="[Tekst]"/>
      <dgm:spPr/>
      <dgm:t>
        <a:bodyPr/>
        <a:lstStyle/>
        <a:p>
          <a:r>
            <a:rPr lang="pl-PL" dirty="0"/>
            <a:t>w postępowaniu przygotowawczym </a:t>
          </a:r>
        </a:p>
      </dgm:t>
    </dgm:pt>
    <dgm:pt modelId="{4A956291-6674-483E-8333-F8F29E431D40}" type="parTrans" cxnId="{3399614F-AFA6-49D5-8E8E-5EE1284FA81D}">
      <dgm:prSet/>
      <dgm:spPr/>
      <dgm:t>
        <a:bodyPr/>
        <a:lstStyle/>
        <a:p>
          <a:endParaRPr lang="pl-PL"/>
        </a:p>
      </dgm:t>
    </dgm:pt>
    <dgm:pt modelId="{46DA5D2A-79B2-41A2-9C1B-BD9E23647C2A}" type="sibTrans" cxnId="{3399614F-AFA6-49D5-8E8E-5EE1284FA81D}">
      <dgm:prSet/>
      <dgm:spPr/>
      <dgm:t>
        <a:bodyPr/>
        <a:lstStyle/>
        <a:p>
          <a:endParaRPr lang="pl-PL"/>
        </a:p>
      </dgm:t>
    </dgm:pt>
    <dgm:pt modelId="{1547B872-B8AB-4C88-B8B1-1B7710504E1E}">
      <dgm:prSet phldrT="[Tekst]"/>
      <dgm:spPr/>
      <dgm:t>
        <a:bodyPr/>
        <a:lstStyle/>
        <a:p>
          <a:r>
            <a:rPr lang="pl-PL" dirty="0"/>
            <a:t>pokrzywdzony </a:t>
          </a:r>
        </a:p>
      </dgm:t>
    </dgm:pt>
    <dgm:pt modelId="{C25A2ADF-FAA8-42ED-A8F3-E631262F0F19}" type="parTrans" cxnId="{A359F9BB-7E4B-4509-BA17-CA3B47D95D54}">
      <dgm:prSet/>
      <dgm:spPr/>
      <dgm:t>
        <a:bodyPr/>
        <a:lstStyle/>
        <a:p>
          <a:endParaRPr lang="pl-PL"/>
        </a:p>
      </dgm:t>
    </dgm:pt>
    <dgm:pt modelId="{1B991F8E-5C4C-405C-9599-E8E4B84D37B3}" type="sibTrans" cxnId="{A359F9BB-7E4B-4509-BA17-CA3B47D95D54}">
      <dgm:prSet/>
      <dgm:spPr/>
      <dgm:t>
        <a:bodyPr/>
        <a:lstStyle/>
        <a:p>
          <a:endParaRPr lang="pl-PL"/>
        </a:p>
      </dgm:t>
    </dgm:pt>
    <dgm:pt modelId="{757F9954-AA91-4FB1-A4D8-C8968CC0BD8A}">
      <dgm:prSet phldrT="[Tekst]"/>
      <dgm:spPr/>
      <dgm:t>
        <a:bodyPr/>
        <a:lstStyle/>
        <a:p>
          <a:r>
            <a:rPr lang="pl-PL" dirty="0"/>
            <a:t>podejrzany </a:t>
          </a:r>
        </a:p>
      </dgm:t>
    </dgm:pt>
    <dgm:pt modelId="{FE3F0468-D3D2-48AC-A2C7-BA9F63C6263B}" type="parTrans" cxnId="{8CFE334C-1E1D-41A4-B16C-603468817A98}">
      <dgm:prSet/>
      <dgm:spPr/>
      <dgm:t>
        <a:bodyPr/>
        <a:lstStyle/>
        <a:p>
          <a:endParaRPr lang="pl-PL"/>
        </a:p>
      </dgm:t>
    </dgm:pt>
    <dgm:pt modelId="{C3AC46F7-86C7-41CF-8DC3-DE031C9D2FD4}" type="sibTrans" cxnId="{8CFE334C-1E1D-41A4-B16C-603468817A98}">
      <dgm:prSet/>
      <dgm:spPr/>
      <dgm:t>
        <a:bodyPr/>
        <a:lstStyle/>
        <a:p>
          <a:endParaRPr lang="pl-PL"/>
        </a:p>
      </dgm:t>
    </dgm:pt>
    <dgm:pt modelId="{A6236C3F-91F6-4EFD-A476-B5CF59F7D0EE}">
      <dgm:prSet phldrT="[Tekst]"/>
      <dgm:spPr/>
      <dgm:t>
        <a:bodyPr/>
        <a:lstStyle/>
        <a:p>
          <a:r>
            <a:rPr lang="pl-PL" dirty="0"/>
            <a:t>w postępowaniu sądowym </a:t>
          </a:r>
        </a:p>
      </dgm:t>
    </dgm:pt>
    <dgm:pt modelId="{19B24174-AB96-4F96-963C-33EBD58C1C31}" type="parTrans" cxnId="{951EDFC4-8159-42FE-8531-BCBC73054C50}">
      <dgm:prSet/>
      <dgm:spPr/>
      <dgm:t>
        <a:bodyPr/>
        <a:lstStyle/>
        <a:p>
          <a:endParaRPr lang="pl-PL"/>
        </a:p>
      </dgm:t>
    </dgm:pt>
    <dgm:pt modelId="{7D8745E7-CE7C-4DBF-A534-AFE6A5FD0F19}" type="sibTrans" cxnId="{951EDFC4-8159-42FE-8531-BCBC73054C50}">
      <dgm:prSet/>
      <dgm:spPr/>
      <dgm:t>
        <a:bodyPr/>
        <a:lstStyle/>
        <a:p>
          <a:endParaRPr lang="pl-PL"/>
        </a:p>
      </dgm:t>
    </dgm:pt>
    <dgm:pt modelId="{6FB38225-8F37-4491-A647-A2E53B058EB0}">
      <dgm:prSet phldrT="[Tekst]"/>
      <dgm:spPr/>
      <dgm:t>
        <a:bodyPr/>
        <a:lstStyle/>
        <a:p>
          <a:r>
            <a:rPr lang="pl-PL" dirty="0"/>
            <a:t>oskarżyciel</a:t>
          </a:r>
        </a:p>
      </dgm:t>
    </dgm:pt>
    <dgm:pt modelId="{4AB3BABF-22CB-43EE-A45F-DBFAA86E9B47}" type="parTrans" cxnId="{5AAE3B14-39A2-4CFE-8D7A-10D0F6E1206F}">
      <dgm:prSet/>
      <dgm:spPr/>
      <dgm:t>
        <a:bodyPr/>
        <a:lstStyle/>
        <a:p>
          <a:endParaRPr lang="pl-PL"/>
        </a:p>
      </dgm:t>
    </dgm:pt>
    <dgm:pt modelId="{1F1FE125-4C10-4E4B-B429-7E76DE05FBD2}" type="sibTrans" cxnId="{5AAE3B14-39A2-4CFE-8D7A-10D0F6E1206F}">
      <dgm:prSet/>
      <dgm:spPr/>
      <dgm:t>
        <a:bodyPr/>
        <a:lstStyle/>
        <a:p>
          <a:endParaRPr lang="pl-PL"/>
        </a:p>
      </dgm:t>
    </dgm:pt>
    <dgm:pt modelId="{6C64A3FC-EDE3-42DD-9D19-373DACD9DCD1}">
      <dgm:prSet phldrT="[Tekst]"/>
      <dgm:spPr/>
      <dgm:t>
        <a:bodyPr/>
        <a:lstStyle/>
        <a:p>
          <a:r>
            <a:rPr lang="pl-PL" dirty="0"/>
            <a:t>oskarżony </a:t>
          </a:r>
        </a:p>
      </dgm:t>
    </dgm:pt>
    <dgm:pt modelId="{83058C34-B26C-475B-B643-B2C15100CD38}" type="parTrans" cxnId="{60E374B2-F510-41DD-AC8A-8FBEAE7A71C1}">
      <dgm:prSet/>
      <dgm:spPr/>
      <dgm:t>
        <a:bodyPr/>
        <a:lstStyle/>
        <a:p>
          <a:endParaRPr lang="pl-PL"/>
        </a:p>
      </dgm:t>
    </dgm:pt>
    <dgm:pt modelId="{86530854-C567-42DF-8526-7CAF3964C8E0}" type="sibTrans" cxnId="{60E374B2-F510-41DD-AC8A-8FBEAE7A71C1}">
      <dgm:prSet/>
      <dgm:spPr/>
      <dgm:t>
        <a:bodyPr/>
        <a:lstStyle/>
        <a:p>
          <a:endParaRPr lang="pl-PL"/>
        </a:p>
      </dgm:t>
    </dgm:pt>
    <dgm:pt modelId="{6ADCA0AC-8FA2-4011-891C-D64F8C7FF4B3}" type="pres">
      <dgm:prSet presAssocID="{5E424A57-015F-4ABD-93DE-7EED29A49CDD}" presName="diagram" presStyleCnt="0">
        <dgm:presLayoutVars>
          <dgm:chPref val="1"/>
          <dgm:dir/>
          <dgm:animOne val="branch"/>
          <dgm:animLvl val="lvl"/>
          <dgm:resizeHandles/>
        </dgm:presLayoutVars>
      </dgm:prSet>
      <dgm:spPr/>
      <dgm:t>
        <a:bodyPr/>
        <a:lstStyle/>
        <a:p>
          <a:endParaRPr lang="pl-PL"/>
        </a:p>
      </dgm:t>
    </dgm:pt>
    <dgm:pt modelId="{EE249C97-C5AA-4E5F-93BF-B59AE5A611F7}" type="pres">
      <dgm:prSet presAssocID="{CFB99B22-E8F8-4314-9A36-97EE4092DA5E}" presName="root" presStyleCnt="0"/>
      <dgm:spPr/>
    </dgm:pt>
    <dgm:pt modelId="{769F36B7-DA69-45A0-94D6-534658A3C8B7}" type="pres">
      <dgm:prSet presAssocID="{CFB99B22-E8F8-4314-9A36-97EE4092DA5E}" presName="rootComposite" presStyleCnt="0"/>
      <dgm:spPr/>
    </dgm:pt>
    <dgm:pt modelId="{C64526CA-B9CF-44CF-A8FF-8263534ADF2F}" type="pres">
      <dgm:prSet presAssocID="{CFB99B22-E8F8-4314-9A36-97EE4092DA5E}" presName="rootText" presStyleLbl="node1" presStyleIdx="0" presStyleCnt="2"/>
      <dgm:spPr/>
      <dgm:t>
        <a:bodyPr/>
        <a:lstStyle/>
        <a:p>
          <a:endParaRPr lang="pl-PL"/>
        </a:p>
      </dgm:t>
    </dgm:pt>
    <dgm:pt modelId="{C9F81E75-A2F6-4D55-9A7A-999C50A520B4}" type="pres">
      <dgm:prSet presAssocID="{CFB99B22-E8F8-4314-9A36-97EE4092DA5E}" presName="rootConnector" presStyleLbl="node1" presStyleIdx="0" presStyleCnt="2"/>
      <dgm:spPr/>
      <dgm:t>
        <a:bodyPr/>
        <a:lstStyle/>
        <a:p>
          <a:endParaRPr lang="pl-PL"/>
        </a:p>
      </dgm:t>
    </dgm:pt>
    <dgm:pt modelId="{920A6021-AFAC-4150-BCB4-0C986F67BAD2}" type="pres">
      <dgm:prSet presAssocID="{CFB99B22-E8F8-4314-9A36-97EE4092DA5E}" presName="childShape" presStyleCnt="0"/>
      <dgm:spPr/>
    </dgm:pt>
    <dgm:pt modelId="{A159FD7D-4F16-4FA0-A5C0-679FE1B9F1D3}" type="pres">
      <dgm:prSet presAssocID="{C25A2ADF-FAA8-42ED-A8F3-E631262F0F19}" presName="Name13" presStyleLbl="parChTrans1D2" presStyleIdx="0" presStyleCnt="4"/>
      <dgm:spPr/>
      <dgm:t>
        <a:bodyPr/>
        <a:lstStyle/>
        <a:p>
          <a:endParaRPr lang="pl-PL"/>
        </a:p>
      </dgm:t>
    </dgm:pt>
    <dgm:pt modelId="{BBE0ED00-A1F1-4A3D-8416-06ED3BC54A31}" type="pres">
      <dgm:prSet presAssocID="{1547B872-B8AB-4C88-B8B1-1B7710504E1E}" presName="childText" presStyleLbl="bgAcc1" presStyleIdx="0" presStyleCnt="4">
        <dgm:presLayoutVars>
          <dgm:bulletEnabled val="1"/>
        </dgm:presLayoutVars>
      </dgm:prSet>
      <dgm:spPr/>
      <dgm:t>
        <a:bodyPr/>
        <a:lstStyle/>
        <a:p>
          <a:endParaRPr lang="pl-PL"/>
        </a:p>
      </dgm:t>
    </dgm:pt>
    <dgm:pt modelId="{F042C3B9-2DC2-4445-820A-FBBB4BAC956A}" type="pres">
      <dgm:prSet presAssocID="{FE3F0468-D3D2-48AC-A2C7-BA9F63C6263B}" presName="Name13" presStyleLbl="parChTrans1D2" presStyleIdx="1" presStyleCnt="4"/>
      <dgm:spPr/>
      <dgm:t>
        <a:bodyPr/>
        <a:lstStyle/>
        <a:p>
          <a:endParaRPr lang="pl-PL"/>
        </a:p>
      </dgm:t>
    </dgm:pt>
    <dgm:pt modelId="{8E4C4C6B-7306-423A-ABBB-CE383E74D41C}" type="pres">
      <dgm:prSet presAssocID="{757F9954-AA91-4FB1-A4D8-C8968CC0BD8A}" presName="childText" presStyleLbl="bgAcc1" presStyleIdx="1" presStyleCnt="4">
        <dgm:presLayoutVars>
          <dgm:bulletEnabled val="1"/>
        </dgm:presLayoutVars>
      </dgm:prSet>
      <dgm:spPr/>
      <dgm:t>
        <a:bodyPr/>
        <a:lstStyle/>
        <a:p>
          <a:endParaRPr lang="pl-PL"/>
        </a:p>
      </dgm:t>
    </dgm:pt>
    <dgm:pt modelId="{683815BD-DE9A-4DBD-9C7D-7FD74A0B1F73}" type="pres">
      <dgm:prSet presAssocID="{A6236C3F-91F6-4EFD-A476-B5CF59F7D0EE}" presName="root" presStyleCnt="0"/>
      <dgm:spPr/>
    </dgm:pt>
    <dgm:pt modelId="{B144941D-4C22-471F-BEC3-A30791390B66}" type="pres">
      <dgm:prSet presAssocID="{A6236C3F-91F6-4EFD-A476-B5CF59F7D0EE}" presName="rootComposite" presStyleCnt="0"/>
      <dgm:spPr/>
    </dgm:pt>
    <dgm:pt modelId="{99B8E86C-A453-4B9A-A665-7B1C6FDD0397}" type="pres">
      <dgm:prSet presAssocID="{A6236C3F-91F6-4EFD-A476-B5CF59F7D0EE}" presName="rootText" presStyleLbl="node1" presStyleIdx="1" presStyleCnt="2"/>
      <dgm:spPr/>
      <dgm:t>
        <a:bodyPr/>
        <a:lstStyle/>
        <a:p>
          <a:endParaRPr lang="pl-PL"/>
        </a:p>
      </dgm:t>
    </dgm:pt>
    <dgm:pt modelId="{A39C99F2-59F0-4BA2-96B3-5CC6D225D426}" type="pres">
      <dgm:prSet presAssocID="{A6236C3F-91F6-4EFD-A476-B5CF59F7D0EE}" presName="rootConnector" presStyleLbl="node1" presStyleIdx="1" presStyleCnt="2"/>
      <dgm:spPr/>
      <dgm:t>
        <a:bodyPr/>
        <a:lstStyle/>
        <a:p>
          <a:endParaRPr lang="pl-PL"/>
        </a:p>
      </dgm:t>
    </dgm:pt>
    <dgm:pt modelId="{69A6E9AC-4529-46D7-A484-6A06D4CF5BA0}" type="pres">
      <dgm:prSet presAssocID="{A6236C3F-91F6-4EFD-A476-B5CF59F7D0EE}" presName="childShape" presStyleCnt="0"/>
      <dgm:spPr/>
    </dgm:pt>
    <dgm:pt modelId="{1E7BFA20-D638-4B4A-B517-5D3155F8EF1E}" type="pres">
      <dgm:prSet presAssocID="{4AB3BABF-22CB-43EE-A45F-DBFAA86E9B47}" presName="Name13" presStyleLbl="parChTrans1D2" presStyleIdx="2" presStyleCnt="4"/>
      <dgm:spPr/>
      <dgm:t>
        <a:bodyPr/>
        <a:lstStyle/>
        <a:p>
          <a:endParaRPr lang="pl-PL"/>
        </a:p>
      </dgm:t>
    </dgm:pt>
    <dgm:pt modelId="{F3CC6645-440F-41E3-A9B3-82F44F841DE8}" type="pres">
      <dgm:prSet presAssocID="{6FB38225-8F37-4491-A647-A2E53B058EB0}" presName="childText" presStyleLbl="bgAcc1" presStyleIdx="2" presStyleCnt="4">
        <dgm:presLayoutVars>
          <dgm:bulletEnabled val="1"/>
        </dgm:presLayoutVars>
      </dgm:prSet>
      <dgm:spPr/>
      <dgm:t>
        <a:bodyPr/>
        <a:lstStyle/>
        <a:p>
          <a:endParaRPr lang="pl-PL"/>
        </a:p>
      </dgm:t>
    </dgm:pt>
    <dgm:pt modelId="{B8515F9F-7B53-4E71-8ADB-B9714D3539B5}" type="pres">
      <dgm:prSet presAssocID="{83058C34-B26C-475B-B643-B2C15100CD38}" presName="Name13" presStyleLbl="parChTrans1D2" presStyleIdx="3" presStyleCnt="4"/>
      <dgm:spPr/>
      <dgm:t>
        <a:bodyPr/>
        <a:lstStyle/>
        <a:p>
          <a:endParaRPr lang="pl-PL"/>
        </a:p>
      </dgm:t>
    </dgm:pt>
    <dgm:pt modelId="{7F3AF6ED-CF8F-42D6-B07C-E9260D6B970B}" type="pres">
      <dgm:prSet presAssocID="{6C64A3FC-EDE3-42DD-9D19-373DACD9DCD1}" presName="childText" presStyleLbl="bgAcc1" presStyleIdx="3" presStyleCnt="4">
        <dgm:presLayoutVars>
          <dgm:bulletEnabled val="1"/>
        </dgm:presLayoutVars>
      </dgm:prSet>
      <dgm:spPr/>
      <dgm:t>
        <a:bodyPr/>
        <a:lstStyle/>
        <a:p>
          <a:endParaRPr lang="pl-PL"/>
        </a:p>
      </dgm:t>
    </dgm:pt>
  </dgm:ptLst>
  <dgm:cxnLst>
    <dgm:cxn modelId="{C8B0FF6F-3FC0-4F28-BCD5-691D9980AC16}" type="presOf" srcId="{A6236C3F-91F6-4EFD-A476-B5CF59F7D0EE}" destId="{A39C99F2-59F0-4BA2-96B3-5CC6D225D426}" srcOrd="1" destOrd="0" presId="urn:microsoft.com/office/officeart/2005/8/layout/hierarchy3"/>
    <dgm:cxn modelId="{0DBCACE9-4A08-4557-A426-8EBE51F213A3}" type="presOf" srcId="{757F9954-AA91-4FB1-A4D8-C8968CC0BD8A}" destId="{8E4C4C6B-7306-423A-ABBB-CE383E74D41C}" srcOrd="0" destOrd="0" presId="urn:microsoft.com/office/officeart/2005/8/layout/hierarchy3"/>
    <dgm:cxn modelId="{ABE02F1D-E9C2-4013-AA00-BC001E409645}" type="presOf" srcId="{C25A2ADF-FAA8-42ED-A8F3-E631262F0F19}" destId="{A159FD7D-4F16-4FA0-A5C0-679FE1B9F1D3}" srcOrd="0" destOrd="0" presId="urn:microsoft.com/office/officeart/2005/8/layout/hierarchy3"/>
    <dgm:cxn modelId="{5F277917-93FA-4A89-A14F-68C54A8557B7}" type="presOf" srcId="{5E424A57-015F-4ABD-93DE-7EED29A49CDD}" destId="{6ADCA0AC-8FA2-4011-891C-D64F8C7FF4B3}" srcOrd="0" destOrd="0" presId="urn:microsoft.com/office/officeart/2005/8/layout/hierarchy3"/>
    <dgm:cxn modelId="{2D6B8F9F-261E-4937-BD11-577F79D91928}" type="presOf" srcId="{CFB99B22-E8F8-4314-9A36-97EE4092DA5E}" destId="{C64526CA-B9CF-44CF-A8FF-8263534ADF2F}" srcOrd="0" destOrd="0" presId="urn:microsoft.com/office/officeart/2005/8/layout/hierarchy3"/>
    <dgm:cxn modelId="{201711BE-E792-42FB-B4C4-FEE8E4BA2E45}" type="presOf" srcId="{4AB3BABF-22CB-43EE-A45F-DBFAA86E9B47}" destId="{1E7BFA20-D638-4B4A-B517-5D3155F8EF1E}" srcOrd="0" destOrd="0" presId="urn:microsoft.com/office/officeart/2005/8/layout/hierarchy3"/>
    <dgm:cxn modelId="{5AAE3B14-39A2-4CFE-8D7A-10D0F6E1206F}" srcId="{A6236C3F-91F6-4EFD-A476-B5CF59F7D0EE}" destId="{6FB38225-8F37-4491-A647-A2E53B058EB0}" srcOrd="0" destOrd="0" parTransId="{4AB3BABF-22CB-43EE-A45F-DBFAA86E9B47}" sibTransId="{1F1FE125-4C10-4E4B-B429-7E76DE05FBD2}"/>
    <dgm:cxn modelId="{BD3C87B4-8979-4E7B-9529-6B11D9FEEDAB}" type="presOf" srcId="{A6236C3F-91F6-4EFD-A476-B5CF59F7D0EE}" destId="{99B8E86C-A453-4B9A-A665-7B1C6FDD0397}" srcOrd="0" destOrd="0" presId="urn:microsoft.com/office/officeart/2005/8/layout/hierarchy3"/>
    <dgm:cxn modelId="{8CFE334C-1E1D-41A4-B16C-603468817A98}" srcId="{CFB99B22-E8F8-4314-9A36-97EE4092DA5E}" destId="{757F9954-AA91-4FB1-A4D8-C8968CC0BD8A}" srcOrd="1" destOrd="0" parTransId="{FE3F0468-D3D2-48AC-A2C7-BA9F63C6263B}" sibTransId="{C3AC46F7-86C7-41CF-8DC3-DE031C9D2FD4}"/>
    <dgm:cxn modelId="{DAB188E1-B09C-4A8D-9E46-B1296F0BC30C}" type="presOf" srcId="{83058C34-B26C-475B-B643-B2C15100CD38}" destId="{B8515F9F-7B53-4E71-8ADB-B9714D3539B5}" srcOrd="0" destOrd="0" presId="urn:microsoft.com/office/officeart/2005/8/layout/hierarchy3"/>
    <dgm:cxn modelId="{951EDFC4-8159-42FE-8531-BCBC73054C50}" srcId="{5E424A57-015F-4ABD-93DE-7EED29A49CDD}" destId="{A6236C3F-91F6-4EFD-A476-B5CF59F7D0EE}" srcOrd="1" destOrd="0" parTransId="{19B24174-AB96-4F96-963C-33EBD58C1C31}" sibTransId="{7D8745E7-CE7C-4DBF-A534-AFE6A5FD0F19}"/>
    <dgm:cxn modelId="{9AE29006-6CFD-4FA4-8540-9FA49E80DEEB}" type="presOf" srcId="{6C64A3FC-EDE3-42DD-9D19-373DACD9DCD1}" destId="{7F3AF6ED-CF8F-42D6-B07C-E9260D6B970B}" srcOrd="0" destOrd="0" presId="urn:microsoft.com/office/officeart/2005/8/layout/hierarchy3"/>
    <dgm:cxn modelId="{79D7DFE6-BB1A-48CC-87FA-EF1FC8D767A2}" type="presOf" srcId="{6FB38225-8F37-4491-A647-A2E53B058EB0}" destId="{F3CC6645-440F-41E3-A9B3-82F44F841DE8}" srcOrd="0" destOrd="0" presId="urn:microsoft.com/office/officeart/2005/8/layout/hierarchy3"/>
    <dgm:cxn modelId="{EF32A5FD-8FF9-4E4C-ABC8-31A38032473F}" type="presOf" srcId="{CFB99B22-E8F8-4314-9A36-97EE4092DA5E}" destId="{C9F81E75-A2F6-4D55-9A7A-999C50A520B4}" srcOrd="1" destOrd="0" presId="urn:microsoft.com/office/officeart/2005/8/layout/hierarchy3"/>
    <dgm:cxn modelId="{3399614F-AFA6-49D5-8E8E-5EE1284FA81D}" srcId="{5E424A57-015F-4ABD-93DE-7EED29A49CDD}" destId="{CFB99B22-E8F8-4314-9A36-97EE4092DA5E}" srcOrd="0" destOrd="0" parTransId="{4A956291-6674-483E-8333-F8F29E431D40}" sibTransId="{46DA5D2A-79B2-41A2-9C1B-BD9E23647C2A}"/>
    <dgm:cxn modelId="{60E374B2-F510-41DD-AC8A-8FBEAE7A71C1}" srcId="{A6236C3F-91F6-4EFD-A476-B5CF59F7D0EE}" destId="{6C64A3FC-EDE3-42DD-9D19-373DACD9DCD1}" srcOrd="1" destOrd="0" parTransId="{83058C34-B26C-475B-B643-B2C15100CD38}" sibTransId="{86530854-C567-42DF-8526-7CAF3964C8E0}"/>
    <dgm:cxn modelId="{03FBC044-7C6C-4FD2-9458-16533714B6DC}" type="presOf" srcId="{1547B872-B8AB-4C88-B8B1-1B7710504E1E}" destId="{BBE0ED00-A1F1-4A3D-8416-06ED3BC54A31}" srcOrd="0" destOrd="0" presId="urn:microsoft.com/office/officeart/2005/8/layout/hierarchy3"/>
    <dgm:cxn modelId="{FF7A6864-F6D1-4291-AFE6-53F82ED36B19}" type="presOf" srcId="{FE3F0468-D3D2-48AC-A2C7-BA9F63C6263B}" destId="{F042C3B9-2DC2-4445-820A-FBBB4BAC956A}" srcOrd="0" destOrd="0" presId="urn:microsoft.com/office/officeart/2005/8/layout/hierarchy3"/>
    <dgm:cxn modelId="{A359F9BB-7E4B-4509-BA17-CA3B47D95D54}" srcId="{CFB99B22-E8F8-4314-9A36-97EE4092DA5E}" destId="{1547B872-B8AB-4C88-B8B1-1B7710504E1E}" srcOrd="0" destOrd="0" parTransId="{C25A2ADF-FAA8-42ED-A8F3-E631262F0F19}" sibTransId="{1B991F8E-5C4C-405C-9599-E8E4B84D37B3}"/>
    <dgm:cxn modelId="{3ADDF665-5671-4B2B-BF72-662E39FB5D8C}" type="presParOf" srcId="{6ADCA0AC-8FA2-4011-891C-D64F8C7FF4B3}" destId="{EE249C97-C5AA-4E5F-93BF-B59AE5A611F7}" srcOrd="0" destOrd="0" presId="urn:microsoft.com/office/officeart/2005/8/layout/hierarchy3"/>
    <dgm:cxn modelId="{7945C0A6-70D2-4872-A16B-68667F94BF9D}" type="presParOf" srcId="{EE249C97-C5AA-4E5F-93BF-B59AE5A611F7}" destId="{769F36B7-DA69-45A0-94D6-534658A3C8B7}" srcOrd="0" destOrd="0" presId="urn:microsoft.com/office/officeart/2005/8/layout/hierarchy3"/>
    <dgm:cxn modelId="{85BB6F7F-5934-427C-A7F8-DD46E7BCE659}" type="presParOf" srcId="{769F36B7-DA69-45A0-94D6-534658A3C8B7}" destId="{C64526CA-B9CF-44CF-A8FF-8263534ADF2F}" srcOrd="0" destOrd="0" presId="urn:microsoft.com/office/officeart/2005/8/layout/hierarchy3"/>
    <dgm:cxn modelId="{71756F64-F8F9-4B14-94C8-6300CAFA2B29}" type="presParOf" srcId="{769F36B7-DA69-45A0-94D6-534658A3C8B7}" destId="{C9F81E75-A2F6-4D55-9A7A-999C50A520B4}" srcOrd="1" destOrd="0" presId="urn:microsoft.com/office/officeart/2005/8/layout/hierarchy3"/>
    <dgm:cxn modelId="{6AFC11DD-07D6-422B-AA45-5CC2630EDDBE}" type="presParOf" srcId="{EE249C97-C5AA-4E5F-93BF-B59AE5A611F7}" destId="{920A6021-AFAC-4150-BCB4-0C986F67BAD2}" srcOrd="1" destOrd="0" presId="urn:microsoft.com/office/officeart/2005/8/layout/hierarchy3"/>
    <dgm:cxn modelId="{D081F507-CA1D-47DC-9835-70D37ACF2E59}" type="presParOf" srcId="{920A6021-AFAC-4150-BCB4-0C986F67BAD2}" destId="{A159FD7D-4F16-4FA0-A5C0-679FE1B9F1D3}" srcOrd="0" destOrd="0" presId="urn:microsoft.com/office/officeart/2005/8/layout/hierarchy3"/>
    <dgm:cxn modelId="{088493F7-E3AF-48E5-BCC1-87AEE1D81102}" type="presParOf" srcId="{920A6021-AFAC-4150-BCB4-0C986F67BAD2}" destId="{BBE0ED00-A1F1-4A3D-8416-06ED3BC54A31}" srcOrd="1" destOrd="0" presId="urn:microsoft.com/office/officeart/2005/8/layout/hierarchy3"/>
    <dgm:cxn modelId="{682A527A-9D46-44B6-9AA3-BE143D70C73E}" type="presParOf" srcId="{920A6021-AFAC-4150-BCB4-0C986F67BAD2}" destId="{F042C3B9-2DC2-4445-820A-FBBB4BAC956A}" srcOrd="2" destOrd="0" presId="urn:microsoft.com/office/officeart/2005/8/layout/hierarchy3"/>
    <dgm:cxn modelId="{4C661CAD-7926-4CC7-BBDF-6F3996A0A610}" type="presParOf" srcId="{920A6021-AFAC-4150-BCB4-0C986F67BAD2}" destId="{8E4C4C6B-7306-423A-ABBB-CE383E74D41C}" srcOrd="3" destOrd="0" presId="urn:microsoft.com/office/officeart/2005/8/layout/hierarchy3"/>
    <dgm:cxn modelId="{CF5D9A2F-6CB1-49D1-B46A-C20B1D27675F}" type="presParOf" srcId="{6ADCA0AC-8FA2-4011-891C-D64F8C7FF4B3}" destId="{683815BD-DE9A-4DBD-9C7D-7FD74A0B1F73}" srcOrd="1" destOrd="0" presId="urn:microsoft.com/office/officeart/2005/8/layout/hierarchy3"/>
    <dgm:cxn modelId="{6DE8D73A-5D27-4CEC-980F-D56B567D26E1}" type="presParOf" srcId="{683815BD-DE9A-4DBD-9C7D-7FD74A0B1F73}" destId="{B144941D-4C22-471F-BEC3-A30791390B66}" srcOrd="0" destOrd="0" presId="urn:microsoft.com/office/officeart/2005/8/layout/hierarchy3"/>
    <dgm:cxn modelId="{C25A1AD2-E134-4748-918C-934B24B33D1D}" type="presParOf" srcId="{B144941D-4C22-471F-BEC3-A30791390B66}" destId="{99B8E86C-A453-4B9A-A665-7B1C6FDD0397}" srcOrd="0" destOrd="0" presId="urn:microsoft.com/office/officeart/2005/8/layout/hierarchy3"/>
    <dgm:cxn modelId="{6A21DA33-7A35-48A5-A289-D31B1C3D485D}" type="presParOf" srcId="{B144941D-4C22-471F-BEC3-A30791390B66}" destId="{A39C99F2-59F0-4BA2-96B3-5CC6D225D426}" srcOrd="1" destOrd="0" presId="urn:microsoft.com/office/officeart/2005/8/layout/hierarchy3"/>
    <dgm:cxn modelId="{16B1A48D-FCF0-47EF-BCAA-9F1BE8B2CCB6}" type="presParOf" srcId="{683815BD-DE9A-4DBD-9C7D-7FD74A0B1F73}" destId="{69A6E9AC-4529-46D7-A484-6A06D4CF5BA0}" srcOrd="1" destOrd="0" presId="urn:microsoft.com/office/officeart/2005/8/layout/hierarchy3"/>
    <dgm:cxn modelId="{500418E7-A8A0-4D20-88AB-A3936A9B9F24}" type="presParOf" srcId="{69A6E9AC-4529-46D7-A484-6A06D4CF5BA0}" destId="{1E7BFA20-D638-4B4A-B517-5D3155F8EF1E}" srcOrd="0" destOrd="0" presId="urn:microsoft.com/office/officeart/2005/8/layout/hierarchy3"/>
    <dgm:cxn modelId="{95F2E1A9-9B45-41AD-B301-1BFF1D956844}" type="presParOf" srcId="{69A6E9AC-4529-46D7-A484-6A06D4CF5BA0}" destId="{F3CC6645-440F-41E3-A9B3-82F44F841DE8}" srcOrd="1" destOrd="0" presId="urn:microsoft.com/office/officeart/2005/8/layout/hierarchy3"/>
    <dgm:cxn modelId="{212324F6-9CCE-42BE-8667-034696C784EB}" type="presParOf" srcId="{69A6E9AC-4529-46D7-A484-6A06D4CF5BA0}" destId="{B8515F9F-7B53-4E71-8ADB-B9714D3539B5}" srcOrd="2" destOrd="0" presId="urn:microsoft.com/office/officeart/2005/8/layout/hierarchy3"/>
    <dgm:cxn modelId="{2E830BBC-EC7E-4C1F-9500-643D5726F01C}" type="presParOf" srcId="{69A6E9AC-4529-46D7-A484-6A06D4CF5BA0}" destId="{7F3AF6ED-CF8F-42D6-B07C-E9260D6B970B}" srcOrd="3" destOrd="0" presId="urn:microsoft.com/office/officeart/2005/8/layout/hierarchy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D7F148-3A06-402A-B7D7-903D0D0BCD75}" type="doc">
      <dgm:prSet loTypeId="urn:microsoft.com/office/officeart/2005/8/layout/hList1" loCatId="list" qsTypeId="urn:microsoft.com/office/officeart/2005/8/quickstyle/simple3" qsCatId="simple" csTypeId="urn:microsoft.com/office/officeart/2005/8/colors/colorful5" csCatId="colorful" phldr="1"/>
      <dgm:spPr/>
      <dgm:t>
        <a:bodyPr/>
        <a:lstStyle/>
        <a:p>
          <a:endParaRPr lang="pl-PL"/>
        </a:p>
      </dgm:t>
    </dgm:pt>
    <dgm:pt modelId="{27A23B76-DF6D-41B7-9573-5CD33B92F404}">
      <dgm:prSet phldrT="[Tekst]" custT="1"/>
      <dgm:spPr/>
      <dgm:t>
        <a:bodyPr/>
        <a:lstStyle/>
        <a:p>
          <a:r>
            <a:rPr lang="pl-PL" sz="2000" b="1" dirty="0"/>
            <a:t>Strona czynna</a:t>
          </a:r>
        </a:p>
      </dgm:t>
    </dgm:pt>
    <dgm:pt modelId="{4DB3D2B9-629C-45AE-AA8F-77E8B1E76B20}" type="parTrans" cxnId="{FC828FDF-27A2-4C91-8243-22FE4DE3B0B7}">
      <dgm:prSet/>
      <dgm:spPr/>
      <dgm:t>
        <a:bodyPr/>
        <a:lstStyle/>
        <a:p>
          <a:endParaRPr lang="pl-PL"/>
        </a:p>
      </dgm:t>
    </dgm:pt>
    <dgm:pt modelId="{475B7F22-F711-4326-A100-4AF0ADA260F6}" type="sibTrans" cxnId="{FC828FDF-27A2-4C91-8243-22FE4DE3B0B7}">
      <dgm:prSet/>
      <dgm:spPr/>
      <dgm:t>
        <a:bodyPr/>
        <a:lstStyle/>
        <a:p>
          <a:endParaRPr lang="pl-PL"/>
        </a:p>
      </dgm:t>
    </dgm:pt>
    <dgm:pt modelId="{55D5DA28-96AA-408F-B0FE-CB62C70D9C79}">
      <dgm:prSet phldrT="[Tekst]"/>
      <dgm:spPr/>
      <dgm:t>
        <a:bodyPr/>
        <a:lstStyle/>
        <a:p>
          <a:r>
            <a:rPr lang="pl-PL" dirty="0"/>
            <a:t>ta, która występuje z żądaniem rozstrzygnięcia kwestii odpowiedzialności karnej zgodnie z jej interesem prawnym  </a:t>
          </a:r>
        </a:p>
      </dgm:t>
    </dgm:pt>
    <dgm:pt modelId="{6B4F1820-301E-421A-B30D-831982C2B988}" type="parTrans" cxnId="{3D36F6FB-39E3-4D26-98B2-E6FA88719D9A}">
      <dgm:prSet/>
      <dgm:spPr/>
      <dgm:t>
        <a:bodyPr/>
        <a:lstStyle/>
        <a:p>
          <a:endParaRPr lang="pl-PL"/>
        </a:p>
      </dgm:t>
    </dgm:pt>
    <dgm:pt modelId="{9B2100A9-6DDE-4B04-8BF5-9348F66E0C4B}" type="sibTrans" cxnId="{3D36F6FB-39E3-4D26-98B2-E6FA88719D9A}">
      <dgm:prSet/>
      <dgm:spPr/>
      <dgm:t>
        <a:bodyPr/>
        <a:lstStyle/>
        <a:p>
          <a:endParaRPr lang="pl-PL"/>
        </a:p>
      </dgm:t>
    </dgm:pt>
    <dgm:pt modelId="{3454DE8C-25F2-40EC-86E4-19668B94D781}">
      <dgm:prSet phldrT="[Tekst]" custT="1"/>
      <dgm:spPr/>
      <dgm:t>
        <a:bodyPr/>
        <a:lstStyle/>
        <a:p>
          <a:r>
            <a:rPr lang="pl-PL" sz="2000" b="1" dirty="0"/>
            <a:t>Strona bierna </a:t>
          </a:r>
        </a:p>
      </dgm:t>
    </dgm:pt>
    <dgm:pt modelId="{D8C02BB9-00C1-4BD0-A9E1-40A509022981}" type="parTrans" cxnId="{2B8156DB-7E3A-4754-8600-2A585BC978D2}">
      <dgm:prSet/>
      <dgm:spPr/>
      <dgm:t>
        <a:bodyPr/>
        <a:lstStyle/>
        <a:p>
          <a:endParaRPr lang="pl-PL"/>
        </a:p>
      </dgm:t>
    </dgm:pt>
    <dgm:pt modelId="{ACF24EF2-F37E-4A5B-B96C-E99BC2FBBEA0}" type="sibTrans" cxnId="{2B8156DB-7E3A-4754-8600-2A585BC978D2}">
      <dgm:prSet/>
      <dgm:spPr/>
      <dgm:t>
        <a:bodyPr/>
        <a:lstStyle/>
        <a:p>
          <a:endParaRPr lang="pl-PL"/>
        </a:p>
      </dgm:t>
    </dgm:pt>
    <dgm:pt modelId="{4EE3CC40-05C8-4AF1-9403-2D6F65E55AD6}">
      <dgm:prSet phldrT="[Tekst]"/>
      <dgm:spPr/>
      <dgm:t>
        <a:bodyPr/>
        <a:lstStyle/>
        <a:p>
          <a:r>
            <a:rPr lang="pl-PL" dirty="0"/>
            <a:t>ta, przeciwko której żądanie strony czynnej jest kierowane </a:t>
          </a:r>
        </a:p>
      </dgm:t>
    </dgm:pt>
    <dgm:pt modelId="{885037DA-E36D-4D94-A870-90F050834FDA}" type="parTrans" cxnId="{054840B8-4A95-45F5-B7DD-041D4014A84E}">
      <dgm:prSet/>
      <dgm:spPr/>
      <dgm:t>
        <a:bodyPr/>
        <a:lstStyle/>
        <a:p>
          <a:endParaRPr lang="pl-PL"/>
        </a:p>
      </dgm:t>
    </dgm:pt>
    <dgm:pt modelId="{5DBF283D-AED3-4018-A9A0-3DA80B0E95EC}" type="sibTrans" cxnId="{054840B8-4A95-45F5-B7DD-041D4014A84E}">
      <dgm:prSet/>
      <dgm:spPr/>
      <dgm:t>
        <a:bodyPr/>
        <a:lstStyle/>
        <a:p>
          <a:endParaRPr lang="pl-PL"/>
        </a:p>
      </dgm:t>
    </dgm:pt>
    <dgm:pt modelId="{E9D58FEE-B1C8-4BD0-A09F-C0BA92D9FC8B}" type="pres">
      <dgm:prSet presAssocID="{CBD7F148-3A06-402A-B7D7-903D0D0BCD75}" presName="Name0" presStyleCnt="0">
        <dgm:presLayoutVars>
          <dgm:dir/>
          <dgm:animLvl val="lvl"/>
          <dgm:resizeHandles val="exact"/>
        </dgm:presLayoutVars>
      </dgm:prSet>
      <dgm:spPr/>
      <dgm:t>
        <a:bodyPr/>
        <a:lstStyle/>
        <a:p>
          <a:endParaRPr lang="pl-PL"/>
        </a:p>
      </dgm:t>
    </dgm:pt>
    <dgm:pt modelId="{C5579F4A-8A94-4567-9577-9DB1C356568E}" type="pres">
      <dgm:prSet presAssocID="{27A23B76-DF6D-41B7-9573-5CD33B92F404}" presName="composite" presStyleCnt="0"/>
      <dgm:spPr/>
    </dgm:pt>
    <dgm:pt modelId="{1FC9F13D-773C-4F7A-8D70-9102A80615CE}" type="pres">
      <dgm:prSet presAssocID="{27A23B76-DF6D-41B7-9573-5CD33B92F404}" presName="parTx" presStyleLbl="alignNode1" presStyleIdx="0" presStyleCnt="2">
        <dgm:presLayoutVars>
          <dgm:chMax val="0"/>
          <dgm:chPref val="0"/>
          <dgm:bulletEnabled val="1"/>
        </dgm:presLayoutVars>
      </dgm:prSet>
      <dgm:spPr/>
      <dgm:t>
        <a:bodyPr/>
        <a:lstStyle/>
        <a:p>
          <a:endParaRPr lang="pl-PL"/>
        </a:p>
      </dgm:t>
    </dgm:pt>
    <dgm:pt modelId="{296663F5-226F-4BD2-A3E3-6A0A12CABA7F}" type="pres">
      <dgm:prSet presAssocID="{27A23B76-DF6D-41B7-9573-5CD33B92F404}" presName="desTx" presStyleLbl="alignAccFollowNode1" presStyleIdx="0" presStyleCnt="2">
        <dgm:presLayoutVars>
          <dgm:bulletEnabled val="1"/>
        </dgm:presLayoutVars>
      </dgm:prSet>
      <dgm:spPr/>
      <dgm:t>
        <a:bodyPr/>
        <a:lstStyle/>
        <a:p>
          <a:endParaRPr lang="pl-PL"/>
        </a:p>
      </dgm:t>
    </dgm:pt>
    <dgm:pt modelId="{B4523A48-AD48-4040-B725-95A715746BEA}" type="pres">
      <dgm:prSet presAssocID="{475B7F22-F711-4326-A100-4AF0ADA260F6}" presName="space" presStyleCnt="0"/>
      <dgm:spPr/>
    </dgm:pt>
    <dgm:pt modelId="{9B6CE62B-5CFE-43AD-B7AC-E7E0958B4606}" type="pres">
      <dgm:prSet presAssocID="{3454DE8C-25F2-40EC-86E4-19668B94D781}" presName="composite" presStyleCnt="0"/>
      <dgm:spPr/>
    </dgm:pt>
    <dgm:pt modelId="{D3D14CB6-522A-433E-9D73-AC9E5B6118D2}" type="pres">
      <dgm:prSet presAssocID="{3454DE8C-25F2-40EC-86E4-19668B94D781}" presName="parTx" presStyleLbl="alignNode1" presStyleIdx="1" presStyleCnt="2">
        <dgm:presLayoutVars>
          <dgm:chMax val="0"/>
          <dgm:chPref val="0"/>
          <dgm:bulletEnabled val="1"/>
        </dgm:presLayoutVars>
      </dgm:prSet>
      <dgm:spPr/>
      <dgm:t>
        <a:bodyPr/>
        <a:lstStyle/>
        <a:p>
          <a:endParaRPr lang="pl-PL"/>
        </a:p>
      </dgm:t>
    </dgm:pt>
    <dgm:pt modelId="{B1747E00-9BCF-42C6-8AB9-8F4092DDABA0}" type="pres">
      <dgm:prSet presAssocID="{3454DE8C-25F2-40EC-86E4-19668B94D781}" presName="desTx" presStyleLbl="alignAccFollowNode1" presStyleIdx="1" presStyleCnt="2">
        <dgm:presLayoutVars>
          <dgm:bulletEnabled val="1"/>
        </dgm:presLayoutVars>
      </dgm:prSet>
      <dgm:spPr/>
      <dgm:t>
        <a:bodyPr/>
        <a:lstStyle/>
        <a:p>
          <a:endParaRPr lang="pl-PL"/>
        </a:p>
      </dgm:t>
    </dgm:pt>
  </dgm:ptLst>
  <dgm:cxnLst>
    <dgm:cxn modelId="{FC828FDF-27A2-4C91-8243-22FE4DE3B0B7}" srcId="{CBD7F148-3A06-402A-B7D7-903D0D0BCD75}" destId="{27A23B76-DF6D-41B7-9573-5CD33B92F404}" srcOrd="0" destOrd="0" parTransId="{4DB3D2B9-629C-45AE-AA8F-77E8B1E76B20}" sibTransId="{475B7F22-F711-4326-A100-4AF0ADA260F6}"/>
    <dgm:cxn modelId="{B05AEE06-7F95-4618-A7A7-2457A049DD4E}" type="presOf" srcId="{3454DE8C-25F2-40EC-86E4-19668B94D781}" destId="{D3D14CB6-522A-433E-9D73-AC9E5B6118D2}" srcOrd="0" destOrd="0" presId="urn:microsoft.com/office/officeart/2005/8/layout/hList1"/>
    <dgm:cxn modelId="{68D8C2BE-D3C9-40A8-BF8A-F2ED36D46A26}" type="presOf" srcId="{CBD7F148-3A06-402A-B7D7-903D0D0BCD75}" destId="{E9D58FEE-B1C8-4BD0-A09F-C0BA92D9FC8B}" srcOrd="0" destOrd="0" presId="urn:microsoft.com/office/officeart/2005/8/layout/hList1"/>
    <dgm:cxn modelId="{FD3D970F-1263-41E6-899C-8F940B461CB3}" type="presOf" srcId="{4EE3CC40-05C8-4AF1-9403-2D6F65E55AD6}" destId="{B1747E00-9BCF-42C6-8AB9-8F4092DDABA0}" srcOrd="0" destOrd="0" presId="urn:microsoft.com/office/officeart/2005/8/layout/hList1"/>
    <dgm:cxn modelId="{054840B8-4A95-45F5-B7DD-041D4014A84E}" srcId="{3454DE8C-25F2-40EC-86E4-19668B94D781}" destId="{4EE3CC40-05C8-4AF1-9403-2D6F65E55AD6}" srcOrd="0" destOrd="0" parTransId="{885037DA-E36D-4D94-A870-90F050834FDA}" sibTransId="{5DBF283D-AED3-4018-A9A0-3DA80B0E95EC}"/>
    <dgm:cxn modelId="{E1ED979D-C957-4707-B9B2-ED9091B9E4A4}" type="presOf" srcId="{55D5DA28-96AA-408F-B0FE-CB62C70D9C79}" destId="{296663F5-226F-4BD2-A3E3-6A0A12CABA7F}" srcOrd="0" destOrd="0" presId="urn:microsoft.com/office/officeart/2005/8/layout/hList1"/>
    <dgm:cxn modelId="{2B8156DB-7E3A-4754-8600-2A585BC978D2}" srcId="{CBD7F148-3A06-402A-B7D7-903D0D0BCD75}" destId="{3454DE8C-25F2-40EC-86E4-19668B94D781}" srcOrd="1" destOrd="0" parTransId="{D8C02BB9-00C1-4BD0-A9E1-40A509022981}" sibTransId="{ACF24EF2-F37E-4A5B-B96C-E99BC2FBBEA0}"/>
    <dgm:cxn modelId="{3D36F6FB-39E3-4D26-98B2-E6FA88719D9A}" srcId="{27A23B76-DF6D-41B7-9573-5CD33B92F404}" destId="{55D5DA28-96AA-408F-B0FE-CB62C70D9C79}" srcOrd="0" destOrd="0" parTransId="{6B4F1820-301E-421A-B30D-831982C2B988}" sibTransId="{9B2100A9-6DDE-4B04-8BF5-9348F66E0C4B}"/>
    <dgm:cxn modelId="{92F5DB2D-445F-4CCB-A295-B0E7BCD2F429}" type="presOf" srcId="{27A23B76-DF6D-41B7-9573-5CD33B92F404}" destId="{1FC9F13D-773C-4F7A-8D70-9102A80615CE}" srcOrd="0" destOrd="0" presId="urn:microsoft.com/office/officeart/2005/8/layout/hList1"/>
    <dgm:cxn modelId="{84BA03E4-86E5-4BC1-AC05-72B20BEFF060}" type="presParOf" srcId="{E9D58FEE-B1C8-4BD0-A09F-C0BA92D9FC8B}" destId="{C5579F4A-8A94-4567-9577-9DB1C356568E}" srcOrd="0" destOrd="0" presId="urn:microsoft.com/office/officeart/2005/8/layout/hList1"/>
    <dgm:cxn modelId="{49DE40C9-D959-451E-A48C-A51EC1CFF1A7}" type="presParOf" srcId="{C5579F4A-8A94-4567-9577-9DB1C356568E}" destId="{1FC9F13D-773C-4F7A-8D70-9102A80615CE}" srcOrd="0" destOrd="0" presId="urn:microsoft.com/office/officeart/2005/8/layout/hList1"/>
    <dgm:cxn modelId="{994CBEFB-5193-4371-851E-01A84CD7BAAE}" type="presParOf" srcId="{C5579F4A-8A94-4567-9577-9DB1C356568E}" destId="{296663F5-226F-4BD2-A3E3-6A0A12CABA7F}" srcOrd="1" destOrd="0" presId="urn:microsoft.com/office/officeart/2005/8/layout/hList1"/>
    <dgm:cxn modelId="{B6491507-0C2D-4C5E-871A-10B20E546F73}" type="presParOf" srcId="{E9D58FEE-B1C8-4BD0-A09F-C0BA92D9FC8B}" destId="{B4523A48-AD48-4040-B725-95A715746BEA}" srcOrd="1" destOrd="0" presId="urn:microsoft.com/office/officeart/2005/8/layout/hList1"/>
    <dgm:cxn modelId="{BE8F8B5F-823B-447E-8FCF-9DD20FB065AA}" type="presParOf" srcId="{E9D58FEE-B1C8-4BD0-A09F-C0BA92D9FC8B}" destId="{9B6CE62B-5CFE-43AD-B7AC-E7E0958B4606}" srcOrd="2" destOrd="0" presId="urn:microsoft.com/office/officeart/2005/8/layout/hList1"/>
    <dgm:cxn modelId="{021E809C-7AA6-41E7-94BC-082F77B6EBFD}" type="presParOf" srcId="{9B6CE62B-5CFE-43AD-B7AC-E7E0958B4606}" destId="{D3D14CB6-522A-433E-9D73-AC9E5B6118D2}" srcOrd="0" destOrd="0" presId="urn:microsoft.com/office/officeart/2005/8/layout/hList1"/>
    <dgm:cxn modelId="{D7816BEF-FC38-4303-B9F8-05D9D091DB4F}" type="presParOf" srcId="{9B6CE62B-5CFE-43AD-B7AC-E7E0958B4606}" destId="{B1747E00-9BCF-42C6-8AB9-8F4092DDABA0}" srcOrd="1" destOrd="0" presId="urn:microsoft.com/office/officeart/2005/8/layout/hList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DAD367-A8AE-4319-99FC-D1C800EDDFB5}" type="doc">
      <dgm:prSet loTypeId="urn:microsoft.com/office/officeart/2005/8/layout/hList1" loCatId="list" qsTypeId="urn:microsoft.com/office/officeart/2005/8/quickstyle/simple5" qsCatId="simple" csTypeId="urn:microsoft.com/office/officeart/2005/8/colors/colorful4" csCatId="colorful" phldr="1"/>
      <dgm:spPr/>
      <dgm:t>
        <a:bodyPr/>
        <a:lstStyle/>
        <a:p>
          <a:endParaRPr lang="pl-PL"/>
        </a:p>
      </dgm:t>
    </dgm:pt>
    <dgm:pt modelId="{EB70B9DD-8D9B-4330-86E7-AB8087D337B0}">
      <dgm:prSet phldrT="[Tekst]"/>
      <dgm:spPr/>
      <dgm:t>
        <a:bodyPr/>
        <a:lstStyle/>
        <a:p>
          <a:r>
            <a:rPr lang="pl-PL" b="1" dirty="0"/>
            <a:t>Strona zastępcza</a:t>
          </a:r>
        </a:p>
      </dgm:t>
    </dgm:pt>
    <dgm:pt modelId="{755F4926-E27A-491D-AAE0-7EED7C534431}" type="parTrans" cxnId="{FDDB68CE-A563-4377-9DB2-61987783BC08}">
      <dgm:prSet/>
      <dgm:spPr/>
      <dgm:t>
        <a:bodyPr/>
        <a:lstStyle/>
        <a:p>
          <a:endParaRPr lang="pl-PL"/>
        </a:p>
      </dgm:t>
    </dgm:pt>
    <dgm:pt modelId="{7499AD1D-E482-4700-87C7-44CE879795E1}" type="sibTrans" cxnId="{FDDB68CE-A563-4377-9DB2-61987783BC08}">
      <dgm:prSet/>
      <dgm:spPr/>
      <dgm:t>
        <a:bodyPr/>
        <a:lstStyle/>
        <a:p>
          <a:endParaRPr lang="pl-PL"/>
        </a:p>
      </dgm:t>
    </dgm:pt>
    <dgm:pt modelId="{F60192F9-96E6-46AF-81C5-8E406CB297CB}">
      <dgm:prSet phldrT="[Tekst]"/>
      <dgm:spPr/>
      <dgm:t>
        <a:bodyPr/>
        <a:lstStyle/>
        <a:p>
          <a:r>
            <a:rPr lang="pl-PL" b="1" dirty="0"/>
            <a:t>Strona nowa</a:t>
          </a:r>
        </a:p>
      </dgm:t>
    </dgm:pt>
    <dgm:pt modelId="{7E7AE69E-A063-4A07-B1C4-0DB824BB41F7}" type="parTrans" cxnId="{BA9E2A2C-4D37-402C-A1D1-9480B46533AD}">
      <dgm:prSet/>
      <dgm:spPr/>
      <dgm:t>
        <a:bodyPr/>
        <a:lstStyle/>
        <a:p>
          <a:endParaRPr lang="pl-PL"/>
        </a:p>
      </dgm:t>
    </dgm:pt>
    <dgm:pt modelId="{E32768D5-CB16-4D64-B853-E712FEBB3E72}" type="sibTrans" cxnId="{BA9E2A2C-4D37-402C-A1D1-9480B46533AD}">
      <dgm:prSet/>
      <dgm:spPr/>
      <dgm:t>
        <a:bodyPr/>
        <a:lstStyle/>
        <a:p>
          <a:endParaRPr lang="pl-PL"/>
        </a:p>
      </dgm:t>
    </dgm:pt>
    <dgm:pt modelId="{7814ADB6-4C94-4D1D-B656-888EE4F706FA}">
      <dgm:prSet phldrT="[Tekst]"/>
      <dgm:spPr/>
      <dgm:t>
        <a:bodyPr/>
        <a:lstStyle/>
        <a:p>
          <a:r>
            <a:rPr lang="pl-PL" dirty="0"/>
            <a:t>osoba, która wstępuje w prawa zmarłego pokrzywdzonego, który </a:t>
          </a:r>
          <a:r>
            <a:rPr lang="pl-PL" b="1" dirty="0"/>
            <a:t>był już stroną postępowania. </a:t>
          </a:r>
        </a:p>
      </dgm:t>
    </dgm:pt>
    <dgm:pt modelId="{982A5CFD-EF9D-431C-A3E6-E9213E4B3E68}" type="parTrans" cxnId="{E97A49C3-051D-4964-8F84-2F35A278EA49}">
      <dgm:prSet/>
      <dgm:spPr/>
      <dgm:t>
        <a:bodyPr/>
        <a:lstStyle/>
        <a:p>
          <a:endParaRPr lang="pl-PL"/>
        </a:p>
      </dgm:t>
    </dgm:pt>
    <dgm:pt modelId="{72844C8F-CA10-4B48-B466-D53425E65C38}" type="sibTrans" cxnId="{E97A49C3-051D-4964-8F84-2F35A278EA49}">
      <dgm:prSet/>
      <dgm:spPr/>
      <dgm:t>
        <a:bodyPr/>
        <a:lstStyle/>
        <a:p>
          <a:endParaRPr lang="pl-PL"/>
        </a:p>
      </dgm:t>
    </dgm:pt>
    <dgm:pt modelId="{5A26C270-A876-4BDA-9C54-EAD66A26BAD1}">
      <dgm:prSet/>
      <dgm:spPr/>
      <dgm:t>
        <a:bodyPr/>
        <a:lstStyle/>
        <a:p>
          <a:r>
            <a:rPr lang="pl-PL" dirty="0"/>
            <a:t>podmiot, który na mocy upoważnienia ustawowego może przejąć uprawnienia pokrzywdzonego, gdy ten ostatni nie był jeszcze stroną procesu, a więc </a:t>
          </a:r>
          <a:r>
            <a:rPr lang="pl-PL" b="1" u="sng" dirty="0"/>
            <a:t>zmarł przed uzyskaniem statusu strony.</a:t>
          </a:r>
        </a:p>
      </dgm:t>
    </dgm:pt>
    <dgm:pt modelId="{578D0F8B-131C-47C4-83FA-0EC24CD19E7E}" type="parTrans" cxnId="{7539CD65-47BC-441A-8519-9136FFE5226E}">
      <dgm:prSet/>
      <dgm:spPr/>
      <dgm:t>
        <a:bodyPr/>
        <a:lstStyle/>
        <a:p>
          <a:endParaRPr lang="pl-PL"/>
        </a:p>
      </dgm:t>
    </dgm:pt>
    <dgm:pt modelId="{45E991F2-BE17-468B-9D11-735E3E3C6862}" type="sibTrans" cxnId="{7539CD65-47BC-441A-8519-9136FFE5226E}">
      <dgm:prSet/>
      <dgm:spPr/>
      <dgm:t>
        <a:bodyPr/>
        <a:lstStyle/>
        <a:p>
          <a:endParaRPr lang="pl-PL"/>
        </a:p>
      </dgm:t>
    </dgm:pt>
    <dgm:pt modelId="{9E0648CA-3A87-408E-9817-3B2B0091A700}" type="pres">
      <dgm:prSet presAssocID="{B6DAD367-A8AE-4319-99FC-D1C800EDDFB5}" presName="Name0" presStyleCnt="0">
        <dgm:presLayoutVars>
          <dgm:dir/>
          <dgm:animLvl val="lvl"/>
          <dgm:resizeHandles val="exact"/>
        </dgm:presLayoutVars>
      </dgm:prSet>
      <dgm:spPr/>
      <dgm:t>
        <a:bodyPr/>
        <a:lstStyle/>
        <a:p>
          <a:endParaRPr lang="pl-PL"/>
        </a:p>
      </dgm:t>
    </dgm:pt>
    <dgm:pt modelId="{40B880F7-D26D-4B2D-8E8D-AABD99B51FC3}" type="pres">
      <dgm:prSet presAssocID="{EB70B9DD-8D9B-4330-86E7-AB8087D337B0}" presName="composite" presStyleCnt="0"/>
      <dgm:spPr/>
    </dgm:pt>
    <dgm:pt modelId="{A7C30BCB-6E5D-4DBE-A00D-8537E77B0CE8}" type="pres">
      <dgm:prSet presAssocID="{EB70B9DD-8D9B-4330-86E7-AB8087D337B0}" presName="parTx" presStyleLbl="alignNode1" presStyleIdx="0" presStyleCnt="2">
        <dgm:presLayoutVars>
          <dgm:chMax val="0"/>
          <dgm:chPref val="0"/>
          <dgm:bulletEnabled val="1"/>
        </dgm:presLayoutVars>
      </dgm:prSet>
      <dgm:spPr/>
      <dgm:t>
        <a:bodyPr/>
        <a:lstStyle/>
        <a:p>
          <a:endParaRPr lang="pl-PL"/>
        </a:p>
      </dgm:t>
    </dgm:pt>
    <dgm:pt modelId="{1609CC06-89DE-40D7-8698-4CC24BAEB4E6}" type="pres">
      <dgm:prSet presAssocID="{EB70B9DD-8D9B-4330-86E7-AB8087D337B0}" presName="desTx" presStyleLbl="alignAccFollowNode1" presStyleIdx="0" presStyleCnt="2">
        <dgm:presLayoutVars>
          <dgm:bulletEnabled val="1"/>
        </dgm:presLayoutVars>
      </dgm:prSet>
      <dgm:spPr/>
      <dgm:t>
        <a:bodyPr/>
        <a:lstStyle/>
        <a:p>
          <a:endParaRPr lang="pl-PL"/>
        </a:p>
      </dgm:t>
    </dgm:pt>
    <dgm:pt modelId="{EA3C4B21-75B2-4082-B7BC-72DEFCE06F4D}" type="pres">
      <dgm:prSet presAssocID="{7499AD1D-E482-4700-87C7-44CE879795E1}" presName="space" presStyleCnt="0"/>
      <dgm:spPr/>
    </dgm:pt>
    <dgm:pt modelId="{E43F7A8A-3931-435C-A417-5FBA598A5323}" type="pres">
      <dgm:prSet presAssocID="{F60192F9-96E6-46AF-81C5-8E406CB297CB}" presName="composite" presStyleCnt="0"/>
      <dgm:spPr/>
    </dgm:pt>
    <dgm:pt modelId="{ADD14008-9047-4DE2-9654-FB7B4E18A231}" type="pres">
      <dgm:prSet presAssocID="{F60192F9-96E6-46AF-81C5-8E406CB297CB}" presName="parTx" presStyleLbl="alignNode1" presStyleIdx="1" presStyleCnt="2">
        <dgm:presLayoutVars>
          <dgm:chMax val="0"/>
          <dgm:chPref val="0"/>
          <dgm:bulletEnabled val="1"/>
        </dgm:presLayoutVars>
      </dgm:prSet>
      <dgm:spPr/>
      <dgm:t>
        <a:bodyPr/>
        <a:lstStyle/>
        <a:p>
          <a:endParaRPr lang="pl-PL"/>
        </a:p>
      </dgm:t>
    </dgm:pt>
    <dgm:pt modelId="{36E533E0-5267-42FB-87CB-B9B5FA5BC6CA}" type="pres">
      <dgm:prSet presAssocID="{F60192F9-96E6-46AF-81C5-8E406CB297CB}" presName="desTx" presStyleLbl="alignAccFollowNode1" presStyleIdx="1" presStyleCnt="2">
        <dgm:presLayoutVars>
          <dgm:bulletEnabled val="1"/>
        </dgm:presLayoutVars>
      </dgm:prSet>
      <dgm:spPr/>
      <dgm:t>
        <a:bodyPr/>
        <a:lstStyle/>
        <a:p>
          <a:endParaRPr lang="pl-PL"/>
        </a:p>
      </dgm:t>
    </dgm:pt>
  </dgm:ptLst>
  <dgm:cxnLst>
    <dgm:cxn modelId="{D90BCF03-CCF6-4838-AB2E-8BB42A6EA82D}" type="presOf" srcId="{EB70B9DD-8D9B-4330-86E7-AB8087D337B0}" destId="{A7C30BCB-6E5D-4DBE-A00D-8537E77B0CE8}" srcOrd="0" destOrd="0" presId="urn:microsoft.com/office/officeart/2005/8/layout/hList1"/>
    <dgm:cxn modelId="{FDDB68CE-A563-4377-9DB2-61987783BC08}" srcId="{B6DAD367-A8AE-4319-99FC-D1C800EDDFB5}" destId="{EB70B9DD-8D9B-4330-86E7-AB8087D337B0}" srcOrd="0" destOrd="0" parTransId="{755F4926-E27A-491D-AAE0-7EED7C534431}" sibTransId="{7499AD1D-E482-4700-87C7-44CE879795E1}"/>
    <dgm:cxn modelId="{E97A49C3-051D-4964-8F84-2F35A278EA49}" srcId="{F60192F9-96E6-46AF-81C5-8E406CB297CB}" destId="{7814ADB6-4C94-4D1D-B656-888EE4F706FA}" srcOrd="0" destOrd="0" parTransId="{982A5CFD-EF9D-431C-A3E6-E9213E4B3E68}" sibTransId="{72844C8F-CA10-4B48-B466-D53425E65C38}"/>
    <dgm:cxn modelId="{BA9E2A2C-4D37-402C-A1D1-9480B46533AD}" srcId="{B6DAD367-A8AE-4319-99FC-D1C800EDDFB5}" destId="{F60192F9-96E6-46AF-81C5-8E406CB297CB}" srcOrd="1" destOrd="0" parTransId="{7E7AE69E-A063-4A07-B1C4-0DB824BB41F7}" sibTransId="{E32768D5-CB16-4D64-B853-E712FEBB3E72}"/>
    <dgm:cxn modelId="{4AF4C551-7425-49BB-8E0E-82C257E57455}" type="presOf" srcId="{5A26C270-A876-4BDA-9C54-EAD66A26BAD1}" destId="{1609CC06-89DE-40D7-8698-4CC24BAEB4E6}" srcOrd="0" destOrd="0" presId="urn:microsoft.com/office/officeart/2005/8/layout/hList1"/>
    <dgm:cxn modelId="{167681E1-09A2-4068-AAF7-D7F83D731082}" type="presOf" srcId="{B6DAD367-A8AE-4319-99FC-D1C800EDDFB5}" destId="{9E0648CA-3A87-408E-9817-3B2B0091A700}" srcOrd="0" destOrd="0" presId="urn:microsoft.com/office/officeart/2005/8/layout/hList1"/>
    <dgm:cxn modelId="{7539CD65-47BC-441A-8519-9136FFE5226E}" srcId="{EB70B9DD-8D9B-4330-86E7-AB8087D337B0}" destId="{5A26C270-A876-4BDA-9C54-EAD66A26BAD1}" srcOrd="0" destOrd="0" parTransId="{578D0F8B-131C-47C4-83FA-0EC24CD19E7E}" sibTransId="{45E991F2-BE17-468B-9D11-735E3E3C6862}"/>
    <dgm:cxn modelId="{78AE6301-BBEC-4E7A-944F-3B15F22EDEC9}" type="presOf" srcId="{7814ADB6-4C94-4D1D-B656-888EE4F706FA}" destId="{36E533E0-5267-42FB-87CB-B9B5FA5BC6CA}" srcOrd="0" destOrd="0" presId="urn:microsoft.com/office/officeart/2005/8/layout/hList1"/>
    <dgm:cxn modelId="{2472D0FC-A258-4AA8-8419-54EC4D101D79}" type="presOf" srcId="{F60192F9-96E6-46AF-81C5-8E406CB297CB}" destId="{ADD14008-9047-4DE2-9654-FB7B4E18A231}" srcOrd="0" destOrd="0" presId="urn:microsoft.com/office/officeart/2005/8/layout/hList1"/>
    <dgm:cxn modelId="{76C71804-0829-4DF5-9FE7-111D9D520D87}" type="presParOf" srcId="{9E0648CA-3A87-408E-9817-3B2B0091A700}" destId="{40B880F7-D26D-4B2D-8E8D-AABD99B51FC3}" srcOrd="0" destOrd="0" presId="urn:microsoft.com/office/officeart/2005/8/layout/hList1"/>
    <dgm:cxn modelId="{E6A4ED85-B744-4DA6-BFBC-CBA507BDAAD5}" type="presParOf" srcId="{40B880F7-D26D-4B2D-8E8D-AABD99B51FC3}" destId="{A7C30BCB-6E5D-4DBE-A00D-8537E77B0CE8}" srcOrd="0" destOrd="0" presId="urn:microsoft.com/office/officeart/2005/8/layout/hList1"/>
    <dgm:cxn modelId="{E97B74F5-EF17-4AB8-A099-D234C0EBE302}" type="presParOf" srcId="{40B880F7-D26D-4B2D-8E8D-AABD99B51FC3}" destId="{1609CC06-89DE-40D7-8698-4CC24BAEB4E6}" srcOrd="1" destOrd="0" presId="urn:microsoft.com/office/officeart/2005/8/layout/hList1"/>
    <dgm:cxn modelId="{212872EF-43E6-4240-9E85-C963A1AF2B09}" type="presParOf" srcId="{9E0648CA-3A87-408E-9817-3B2B0091A700}" destId="{EA3C4B21-75B2-4082-B7BC-72DEFCE06F4D}" srcOrd="1" destOrd="0" presId="urn:microsoft.com/office/officeart/2005/8/layout/hList1"/>
    <dgm:cxn modelId="{1F0D7D6A-AC68-4CC7-90A7-227DBCAE32D9}" type="presParOf" srcId="{9E0648CA-3A87-408E-9817-3B2B0091A700}" destId="{E43F7A8A-3931-435C-A417-5FBA598A5323}" srcOrd="2" destOrd="0" presId="urn:microsoft.com/office/officeart/2005/8/layout/hList1"/>
    <dgm:cxn modelId="{0D568B66-9CEF-4CAB-B91D-ECE1895C49F2}" type="presParOf" srcId="{E43F7A8A-3931-435C-A417-5FBA598A5323}" destId="{ADD14008-9047-4DE2-9654-FB7B4E18A231}" srcOrd="0" destOrd="0" presId="urn:microsoft.com/office/officeart/2005/8/layout/hList1"/>
    <dgm:cxn modelId="{7C6EC2A8-2E3F-4E9C-879D-01FF4C6EF313}" type="presParOf" srcId="{E43F7A8A-3931-435C-A417-5FBA598A5323}" destId="{36E533E0-5267-42FB-87CB-B9B5FA5BC6CA}" srcOrd="1" destOrd="0" presId="urn:microsoft.com/office/officeart/2005/8/layout/hList1"/>
  </dgm:cxnLst>
  <dgm:bg/>
  <dgm:whole/>
  <dgm:extLst>
    <a:ext uri="http://schemas.microsoft.com/office/drawing/2008/diagram">
      <dsp:dataModelExt xmlns=""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7445EC7-8AAB-4BBC-90E3-942216E074EA}" type="doc">
      <dgm:prSet loTypeId="urn:microsoft.com/office/officeart/2008/layout/RadialCluster" loCatId="relationship" qsTypeId="urn:microsoft.com/office/officeart/2005/8/quickstyle/simple5" qsCatId="simple" csTypeId="urn:microsoft.com/office/officeart/2005/8/colors/colorful1#3" csCatId="colorful" phldr="1"/>
      <dgm:spPr/>
      <dgm:t>
        <a:bodyPr/>
        <a:lstStyle/>
        <a:p>
          <a:endParaRPr lang="pl-PL"/>
        </a:p>
      </dgm:t>
    </dgm:pt>
    <dgm:pt modelId="{1E50505F-0C88-4848-BFFA-576C054C78F2}">
      <dgm:prSet phldrT="[Tekst]" custT="1"/>
      <dgm:spPr/>
      <dgm:t>
        <a:bodyPr/>
        <a:lstStyle/>
        <a:p>
          <a:r>
            <a:rPr lang="pl-PL" sz="3200" b="1" dirty="0"/>
            <a:t>Wstąpienie przez pokrzywdzonego  w prawa strony w postępowaniu jurysdykcyjnym</a:t>
          </a:r>
        </a:p>
      </dgm:t>
    </dgm:pt>
    <dgm:pt modelId="{49919326-E77E-4D22-B78B-7A25BB2BE138}" type="parTrans" cxnId="{5AA8621E-17DB-48B7-A517-0477BB3A136B}">
      <dgm:prSet/>
      <dgm:spPr/>
      <dgm:t>
        <a:bodyPr/>
        <a:lstStyle/>
        <a:p>
          <a:endParaRPr lang="pl-PL"/>
        </a:p>
      </dgm:t>
    </dgm:pt>
    <dgm:pt modelId="{3699D985-A675-4550-960B-94AEFDC73AED}" type="sibTrans" cxnId="{5AA8621E-17DB-48B7-A517-0477BB3A136B}">
      <dgm:prSet/>
      <dgm:spPr/>
      <dgm:t>
        <a:bodyPr/>
        <a:lstStyle/>
        <a:p>
          <a:endParaRPr lang="pl-PL"/>
        </a:p>
      </dgm:t>
    </dgm:pt>
    <dgm:pt modelId="{33873254-09A2-4FDC-A954-3BFE2A9416DD}">
      <dgm:prSet phldrT="[Tekst]"/>
      <dgm:spPr/>
      <dgm:t>
        <a:bodyPr/>
        <a:lstStyle/>
        <a:p>
          <a:r>
            <a:rPr lang="pl-PL" dirty="0"/>
            <a:t>art. 54 § 1 </a:t>
          </a:r>
        </a:p>
      </dgm:t>
    </dgm:pt>
    <dgm:pt modelId="{5874842A-632D-494B-84E7-55B406129F0C}" type="parTrans" cxnId="{71208688-DDD0-484F-ACD5-E31D84D8F4CE}">
      <dgm:prSet/>
      <dgm:spPr/>
      <dgm:t>
        <a:bodyPr/>
        <a:lstStyle/>
        <a:p>
          <a:endParaRPr lang="pl-PL"/>
        </a:p>
      </dgm:t>
    </dgm:pt>
    <dgm:pt modelId="{BDA5B937-4DA4-4BF0-9C2E-7746BFCAAE94}" type="sibTrans" cxnId="{71208688-DDD0-484F-ACD5-E31D84D8F4CE}">
      <dgm:prSet/>
      <dgm:spPr/>
      <dgm:t>
        <a:bodyPr/>
        <a:lstStyle/>
        <a:p>
          <a:endParaRPr lang="pl-PL"/>
        </a:p>
      </dgm:t>
    </dgm:pt>
    <dgm:pt modelId="{93E5EEB7-0185-44C8-8EED-2E4649E6EF5D}">
      <dgm:prSet phldrT="[Tekst]"/>
      <dgm:spPr/>
      <dgm:t>
        <a:bodyPr/>
        <a:lstStyle/>
        <a:p>
          <a:r>
            <a:rPr lang="pl-PL" dirty="0"/>
            <a:t>art. 54 § 2 </a:t>
          </a:r>
        </a:p>
      </dgm:t>
    </dgm:pt>
    <dgm:pt modelId="{4686A387-619D-4AF9-9557-A7649B06F246}" type="parTrans" cxnId="{D3B00765-1F27-433E-8C8F-1900815B836F}">
      <dgm:prSet/>
      <dgm:spPr/>
      <dgm:t>
        <a:bodyPr/>
        <a:lstStyle/>
        <a:p>
          <a:endParaRPr lang="pl-PL"/>
        </a:p>
      </dgm:t>
    </dgm:pt>
    <dgm:pt modelId="{91195E3A-B267-434E-8E3D-0D99236AB527}" type="sibTrans" cxnId="{D3B00765-1F27-433E-8C8F-1900815B836F}">
      <dgm:prSet/>
      <dgm:spPr/>
      <dgm:t>
        <a:bodyPr/>
        <a:lstStyle/>
        <a:p>
          <a:endParaRPr lang="pl-PL"/>
        </a:p>
      </dgm:t>
    </dgm:pt>
    <dgm:pt modelId="{776385A7-DFA3-46A3-B8B1-E3258F6945B3}">
      <dgm:prSet phldrT="[Tekst]"/>
      <dgm:spPr/>
      <dgm:t>
        <a:bodyPr/>
        <a:lstStyle/>
        <a:p>
          <a:r>
            <a:rPr lang="pl-PL" dirty="0"/>
            <a:t>art. 55 § 1 </a:t>
          </a:r>
        </a:p>
      </dgm:t>
    </dgm:pt>
    <dgm:pt modelId="{6EAD49E1-7B0C-4C50-9373-93D4F3FC59C3}" type="parTrans" cxnId="{CAB1FCA3-2716-420E-AB26-01D086D2F2E8}">
      <dgm:prSet/>
      <dgm:spPr/>
      <dgm:t>
        <a:bodyPr/>
        <a:lstStyle/>
        <a:p>
          <a:endParaRPr lang="pl-PL"/>
        </a:p>
      </dgm:t>
    </dgm:pt>
    <dgm:pt modelId="{C498238C-D2F1-4D84-B0AC-C74EC0AFD7DB}" type="sibTrans" cxnId="{CAB1FCA3-2716-420E-AB26-01D086D2F2E8}">
      <dgm:prSet/>
      <dgm:spPr/>
      <dgm:t>
        <a:bodyPr/>
        <a:lstStyle/>
        <a:p>
          <a:endParaRPr lang="pl-PL"/>
        </a:p>
      </dgm:t>
    </dgm:pt>
    <dgm:pt modelId="{38189649-87A1-4B55-B915-C1E4E501AAB9}" type="pres">
      <dgm:prSet presAssocID="{57445EC7-8AAB-4BBC-90E3-942216E074EA}" presName="Name0" presStyleCnt="0">
        <dgm:presLayoutVars>
          <dgm:chMax val="1"/>
          <dgm:chPref val="1"/>
          <dgm:dir/>
          <dgm:animOne val="branch"/>
          <dgm:animLvl val="lvl"/>
        </dgm:presLayoutVars>
      </dgm:prSet>
      <dgm:spPr/>
      <dgm:t>
        <a:bodyPr/>
        <a:lstStyle/>
        <a:p>
          <a:endParaRPr lang="pl-PL"/>
        </a:p>
      </dgm:t>
    </dgm:pt>
    <dgm:pt modelId="{5FC4E958-41E8-4CE5-B635-A855E9F58E87}" type="pres">
      <dgm:prSet presAssocID="{1E50505F-0C88-4848-BFFA-576C054C78F2}" presName="singleCycle" presStyleCnt="0"/>
      <dgm:spPr/>
    </dgm:pt>
    <dgm:pt modelId="{89CBE857-179F-489B-8DB8-25A035FF2C92}" type="pres">
      <dgm:prSet presAssocID="{1E50505F-0C88-4848-BFFA-576C054C78F2}" presName="singleCenter" presStyleLbl="node1" presStyleIdx="0" presStyleCnt="4" custScaleX="199073" custScaleY="121285" custLinFactNeighborX="1657" custLinFactNeighborY="-7683">
        <dgm:presLayoutVars>
          <dgm:chMax val="7"/>
          <dgm:chPref val="7"/>
        </dgm:presLayoutVars>
      </dgm:prSet>
      <dgm:spPr/>
      <dgm:t>
        <a:bodyPr/>
        <a:lstStyle/>
        <a:p>
          <a:endParaRPr lang="pl-PL"/>
        </a:p>
      </dgm:t>
    </dgm:pt>
    <dgm:pt modelId="{85370211-0C66-4882-860D-3258B35D7DD0}" type="pres">
      <dgm:prSet presAssocID="{5874842A-632D-494B-84E7-55B406129F0C}" presName="Name56" presStyleLbl="parChTrans1D2" presStyleIdx="0" presStyleCnt="3"/>
      <dgm:spPr/>
      <dgm:t>
        <a:bodyPr/>
        <a:lstStyle/>
        <a:p>
          <a:endParaRPr lang="pl-PL"/>
        </a:p>
      </dgm:t>
    </dgm:pt>
    <dgm:pt modelId="{6096E12D-CC22-44C0-BCEB-FDB8B1390E36}" type="pres">
      <dgm:prSet presAssocID="{33873254-09A2-4FDC-A954-3BFE2A9416DD}" presName="text0" presStyleLbl="node1" presStyleIdx="1" presStyleCnt="4" custRadScaleRad="107842" custRadScaleInc="-34395">
        <dgm:presLayoutVars>
          <dgm:bulletEnabled val="1"/>
        </dgm:presLayoutVars>
      </dgm:prSet>
      <dgm:spPr/>
      <dgm:t>
        <a:bodyPr/>
        <a:lstStyle/>
        <a:p>
          <a:endParaRPr lang="pl-PL"/>
        </a:p>
      </dgm:t>
    </dgm:pt>
    <dgm:pt modelId="{BB30CB92-C542-4BED-AC4D-C1BBDAC652E8}" type="pres">
      <dgm:prSet presAssocID="{4686A387-619D-4AF9-9557-A7649B06F246}" presName="Name56" presStyleLbl="parChTrans1D2" presStyleIdx="1" presStyleCnt="3"/>
      <dgm:spPr/>
      <dgm:t>
        <a:bodyPr/>
        <a:lstStyle/>
        <a:p>
          <a:endParaRPr lang="pl-PL"/>
        </a:p>
      </dgm:t>
    </dgm:pt>
    <dgm:pt modelId="{ECB6861A-A990-4104-96EF-8A954CD17F31}" type="pres">
      <dgm:prSet presAssocID="{93E5EEB7-0185-44C8-8EED-2E4649E6EF5D}" presName="text0" presStyleLbl="node1" presStyleIdx="2" presStyleCnt="4" custRadScaleRad="139930" custRadScaleInc="-11111">
        <dgm:presLayoutVars>
          <dgm:bulletEnabled val="1"/>
        </dgm:presLayoutVars>
      </dgm:prSet>
      <dgm:spPr/>
      <dgm:t>
        <a:bodyPr/>
        <a:lstStyle/>
        <a:p>
          <a:endParaRPr lang="pl-PL"/>
        </a:p>
      </dgm:t>
    </dgm:pt>
    <dgm:pt modelId="{C6257A35-CB34-47D4-B439-1F1D034D5F39}" type="pres">
      <dgm:prSet presAssocID="{6EAD49E1-7B0C-4C50-9373-93D4F3FC59C3}" presName="Name56" presStyleLbl="parChTrans1D2" presStyleIdx="2" presStyleCnt="3"/>
      <dgm:spPr/>
      <dgm:t>
        <a:bodyPr/>
        <a:lstStyle/>
        <a:p>
          <a:endParaRPr lang="pl-PL"/>
        </a:p>
      </dgm:t>
    </dgm:pt>
    <dgm:pt modelId="{5DC83876-E31D-488E-95CC-C8175E2F47A7}" type="pres">
      <dgm:prSet presAssocID="{776385A7-DFA3-46A3-B8B1-E3258F6945B3}" presName="text0" presStyleLbl="node1" presStyleIdx="3" presStyleCnt="4" custRadScaleRad="143073" custRadScaleInc="12886">
        <dgm:presLayoutVars>
          <dgm:bulletEnabled val="1"/>
        </dgm:presLayoutVars>
      </dgm:prSet>
      <dgm:spPr/>
      <dgm:t>
        <a:bodyPr/>
        <a:lstStyle/>
        <a:p>
          <a:endParaRPr lang="pl-PL"/>
        </a:p>
      </dgm:t>
    </dgm:pt>
  </dgm:ptLst>
  <dgm:cxnLst>
    <dgm:cxn modelId="{A9971CB5-D5E7-48AD-AAE6-010800CDA6E2}" type="presOf" srcId="{5874842A-632D-494B-84E7-55B406129F0C}" destId="{85370211-0C66-4882-860D-3258B35D7DD0}" srcOrd="0" destOrd="0" presId="urn:microsoft.com/office/officeart/2008/layout/RadialCluster"/>
    <dgm:cxn modelId="{A642B978-2F31-4257-8DC5-F078737F6218}" type="presOf" srcId="{776385A7-DFA3-46A3-B8B1-E3258F6945B3}" destId="{5DC83876-E31D-488E-95CC-C8175E2F47A7}" srcOrd="0" destOrd="0" presId="urn:microsoft.com/office/officeart/2008/layout/RadialCluster"/>
    <dgm:cxn modelId="{803A9C6E-78A4-4CE3-8554-329A2C37C6F4}" type="presOf" srcId="{6EAD49E1-7B0C-4C50-9373-93D4F3FC59C3}" destId="{C6257A35-CB34-47D4-B439-1F1D034D5F39}" srcOrd="0" destOrd="0" presId="urn:microsoft.com/office/officeart/2008/layout/RadialCluster"/>
    <dgm:cxn modelId="{E49AEF01-7DD6-4498-A3CE-FD1094794FFF}" type="presOf" srcId="{93E5EEB7-0185-44C8-8EED-2E4649E6EF5D}" destId="{ECB6861A-A990-4104-96EF-8A954CD17F31}" srcOrd="0" destOrd="0" presId="urn:microsoft.com/office/officeart/2008/layout/RadialCluster"/>
    <dgm:cxn modelId="{8BD002AA-D296-45D2-9A02-4EAADFAC66F7}" type="presOf" srcId="{57445EC7-8AAB-4BBC-90E3-942216E074EA}" destId="{38189649-87A1-4B55-B915-C1E4E501AAB9}" srcOrd="0" destOrd="0" presId="urn:microsoft.com/office/officeart/2008/layout/RadialCluster"/>
    <dgm:cxn modelId="{03F9F971-E07E-4BE1-80B7-ED0E85CD4D22}" type="presOf" srcId="{1E50505F-0C88-4848-BFFA-576C054C78F2}" destId="{89CBE857-179F-489B-8DB8-25A035FF2C92}" srcOrd="0" destOrd="0" presId="urn:microsoft.com/office/officeart/2008/layout/RadialCluster"/>
    <dgm:cxn modelId="{CAB1FCA3-2716-420E-AB26-01D086D2F2E8}" srcId="{1E50505F-0C88-4848-BFFA-576C054C78F2}" destId="{776385A7-DFA3-46A3-B8B1-E3258F6945B3}" srcOrd="2" destOrd="0" parTransId="{6EAD49E1-7B0C-4C50-9373-93D4F3FC59C3}" sibTransId="{C498238C-D2F1-4D84-B0AC-C74EC0AFD7DB}"/>
    <dgm:cxn modelId="{5AA8621E-17DB-48B7-A517-0477BB3A136B}" srcId="{57445EC7-8AAB-4BBC-90E3-942216E074EA}" destId="{1E50505F-0C88-4848-BFFA-576C054C78F2}" srcOrd="0" destOrd="0" parTransId="{49919326-E77E-4D22-B78B-7A25BB2BE138}" sibTransId="{3699D985-A675-4550-960B-94AEFDC73AED}"/>
    <dgm:cxn modelId="{71208688-DDD0-484F-ACD5-E31D84D8F4CE}" srcId="{1E50505F-0C88-4848-BFFA-576C054C78F2}" destId="{33873254-09A2-4FDC-A954-3BFE2A9416DD}" srcOrd="0" destOrd="0" parTransId="{5874842A-632D-494B-84E7-55B406129F0C}" sibTransId="{BDA5B937-4DA4-4BF0-9C2E-7746BFCAAE94}"/>
    <dgm:cxn modelId="{807D9C4B-7BFE-43BB-A248-D8C3D54A536E}" type="presOf" srcId="{4686A387-619D-4AF9-9557-A7649B06F246}" destId="{BB30CB92-C542-4BED-AC4D-C1BBDAC652E8}" srcOrd="0" destOrd="0" presId="urn:microsoft.com/office/officeart/2008/layout/RadialCluster"/>
    <dgm:cxn modelId="{D3B00765-1F27-433E-8C8F-1900815B836F}" srcId="{1E50505F-0C88-4848-BFFA-576C054C78F2}" destId="{93E5EEB7-0185-44C8-8EED-2E4649E6EF5D}" srcOrd="1" destOrd="0" parTransId="{4686A387-619D-4AF9-9557-A7649B06F246}" sibTransId="{91195E3A-B267-434E-8E3D-0D99236AB527}"/>
    <dgm:cxn modelId="{D86BFEED-716F-479C-B252-14BD59FABB32}" type="presOf" srcId="{33873254-09A2-4FDC-A954-3BFE2A9416DD}" destId="{6096E12D-CC22-44C0-BCEB-FDB8B1390E36}" srcOrd="0" destOrd="0" presId="urn:microsoft.com/office/officeart/2008/layout/RadialCluster"/>
    <dgm:cxn modelId="{ED23B66E-A988-4F5C-865F-45F11BB8B67D}" type="presParOf" srcId="{38189649-87A1-4B55-B915-C1E4E501AAB9}" destId="{5FC4E958-41E8-4CE5-B635-A855E9F58E87}" srcOrd="0" destOrd="0" presId="urn:microsoft.com/office/officeart/2008/layout/RadialCluster"/>
    <dgm:cxn modelId="{4CD93352-F267-44FE-B059-F2DC562F61AE}" type="presParOf" srcId="{5FC4E958-41E8-4CE5-B635-A855E9F58E87}" destId="{89CBE857-179F-489B-8DB8-25A035FF2C92}" srcOrd="0" destOrd="0" presId="urn:microsoft.com/office/officeart/2008/layout/RadialCluster"/>
    <dgm:cxn modelId="{B8A58683-55A2-414A-BD24-79ADB0942676}" type="presParOf" srcId="{5FC4E958-41E8-4CE5-B635-A855E9F58E87}" destId="{85370211-0C66-4882-860D-3258B35D7DD0}" srcOrd="1" destOrd="0" presId="urn:microsoft.com/office/officeart/2008/layout/RadialCluster"/>
    <dgm:cxn modelId="{37AEA8EE-5849-40E3-9647-5844D1ED9794}" type="presParOf" srcId="{5FC4E958-41E8-4CE5-B635-A855E9F58E87}" destId="{6096E12D-CC22-44C0-BCEB-FDB8B1390E36}" srcOrd="2" destOrd="0" presId="urn:microsoft.com/office/officeart/2008/layout/RadialCluster"/>
    <dgm:cxn modelId="{CCE906C7-82FA-4ECA-BCF8-48DB498E2A5F}" type="presParOf" srcId="{5FC4E958-41E8-4CE5-B635-A855E9F58E87}" destId="{BB30CB92-C542-4BED-AC4D-C1BBDAC652E8}" srcOrd="3" destOrd="0" presId="urn:microsoft.com/office/officeart/2008/layout/RadialCluster"/>
    <dgm:cxn modelId="{B8729E28-8277-46FF-B07C-28C8F019E7E7}" type="presParOf" srcId="{5FC4E958-41E8-4CE5-B635-A855E9F58E87}" destId="{ECB6861A-A990-4104-96EF-8A954CD17F31}" srcOrd="4" destOrd="0" presId="urn:microsoft.com/office/officeart/2008/layout/RadialCluster"/>
    <dgm:cxn modelId="{5FE7285C-7433-4C4A-8830-5DF1DB4A025D}" type="presParOf" srcId="{5FC4E958-41E8-4CE5-B635-A855E9F58E87}" destId="{C6257A35-CB34-47D4-B439-1F1D034D5F39}" srcOrd="5" destOrd="0" presId="urn:microsoft.com/office/officeart/2008/layout/RadialCluster"/>
    <dgm:cxn modelId="{A9A95C30-8A28-4884-8A5E-EEBEB7BA2E4C}" type="presParOf" srcId="{5FC4E958-41E8-4CE5-B635-A855E9F58E87}" destId="{5DC83876-E31D-488E-95CC-C8175E2F47A7}" srcOrd="6" destOrd="0" presId="urn:microsoft.com/office/officeart/2008/layout/RadialCluster"/>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0F8BCD3-2829-4FDC-A68D-ED2A73C9A4DD}" type="doc">
      <dgm:prSet loTypeId="urn:microsoft.com/office/officeart/2005/8/layout/process1" loCatId="process" qsTypeId="urn:microsoft.com/office/officeart/2005/8/quickstyle/simple1" qsCatId="simple" csTypeId="urn:microsoft.com/office/officeart/2005/8/colors/colorful5" csCatId="colorful" phldr="1"/>
      <dgm:spPr/>
    </dgm:pt>
    <dgm:pt modelId="{696E7029-E90D-49DC-AB08-6861A871C612}">
      <dgm:prSet phldrT="[Tekst]"/>
      <dgm:spPr/>
      <dgm:t>
        <a:bodyPr/>
        <a:lstStyle/>
        <a:p>
          <a:r>
            <a:rPr lang="pl-PL" dirty="0"/>
            <a:t>osoba podejrzana</a:t>
          </a:r>
        </a:p>
      </dgm:t>
    </dgm:pt>
    <dgm:pt modelId="{5CED4C7F-7BF6-45FE-AC3E-B16AB9D320E6}" type="parTrans" cxnId="{F5E03990-BF08-47B6-8966-C238DF8A50E9}">
      <dgm:prSet/>
      <dgm:spPr/>
      <dgm:t>
        <a:bodyPr/>
        <a:lstStyle/>
        <a:p>
          <a:endParaRPr lang="pl-PL"/>
        </a:p>
      </dgm:t>
    </dgm:pt>
    <dgm:pt modelId="{62B2E5B9-E64B-4A3A-A4E8-561CF7502259}" type="sibTrans" cxnId="{F5E03990-BF08-47B6-8966-C238DF8A50E9}">
      <dgm:prSet/>
      <dgm:spPr/>
      <dgm:t>
        <a:bodyPr/>
        <a:lstStyle/>
        <a:p>
          <a:endParaRPr lang="pl-PL"/>
        </a:p>
      </dgm:t>
    </dgm:pt>
    <dgm:pt modelId="{697FE558-2522-4734-B25C-1C5E2097EF63}">
      <dgm:prSet phldrT="[Tekst]"/>
      <dgm:spPr/>
      <dgm:t>
        <a:bodyPr/>
        <a:lstStyle/>
        <a:p>
          <a:r>
            <a:rPr lang="pl-PL" dirty="0"/>
            <a:t>podejrzany</a:t>
          </a:r>
        </a:p>
      </dgm:t>
    </dgm:pt>
    <dgm:pt modelId="{5C64E35F-7B6E-40A6-B857-F8A561051782}" type="parTrans" cxnId="{C42D6A23-A669-4982-8950-79804AB0362D}">
      <dgm:prSet/>
      <dgm:spPr/>
      <dgm:t>
        <a:bodyPr/>
        <a:lstStyle/>
        <a:p>
          <a:endParaRPr lang="pl-PL"/>
        </a:p>
      </dgm:t>
    </dgm:pt>
    <dgm:pt modelId="{271C1098-F6A1-4850-8AA1-6403FBA01AE6}" type="sibTrans" cxnId="{C42D6A23-A669-4982-8950-79804AB0362D}">
      <dgm:prSet/>
      <dgm:spPr/>
      <dgm:t>
        <a:bodyPr/>
        <a:lstStyle/>
        <a:p>
          <a:endParaRPr lang="pl-PL"/>
        </a:p>
      </dgm:t>
    </dgm:pt>
    <dgm:pt modelId="{51EE96BE-17B0-4900-83A9-9C31F89E2A6A}">
      <dgm:prSet phldrT="[Tekst]"/>
      <dgm:spPr/>
      <dgm:t>
        <a:bodyPr/>
        <a:lstStyle/>
        <a:p>
          <a:r>
            <a:rPr lang="pl-PL" dirty="0"/>
            <a:t>oskarżony </a:t>
          </a:r>
        </a:p>
      </dgm:t>
    </dgm:pt>
    <dgm:pt modelId="{9C4A90AD-E63D-40D5-8A25-000E70E287C2}" type="parTrans" cxnId="{B075D557-149D-4CFE-9A8E-18E2C4C9A888}">
      <dgm:prSet/>
      <dgm:spPr/>
      <dgm:t>
        <a:bodyPr/>
        <a:lstStyle/>
        <a:p>
          <a:endParaRPr lang="pl-PL"/>
        </a:p>
      </dgm:t>
    </dgm:pt>
    <dgm:pt modelId="{AE2982FD-DA70-43B0-9CCC-0CEBFC064F90}" type="sibTrans" cxnId="{B075D557-149D-4CFE-9A8E-18E2C4C9A888}">
      <dgm:prSet/>
      <dgm:spPr/>
      <dgm:t>
        <a:bodyPr/>
        <a:lstStyle/>
        <a:p>
          <a:endParaRPr lang="pl-PL"/>
        </a:p>
      </dgm:t>
    </dgm:pt>
    <dgm:pt modelId="{246A69D3-2B0C-418C-82AD-66729FA32B77}" type="pres">
      <dgm:prSet presAssocID="{60F8BCD3-2829-4FDC-A68D-ED2A73C9A4DD}" presName="Name0" presStyleCnt="0">
        <dgm:presLayoutVars>
          <dgm:dir/>
          <dgm:resizeHandles val="exact"/>
        </dgm:presLayoutVars>
      </dgm:prSet>
      <dgm:spPr/>
    </dgm:pt>
    <dgm:pt modelId="{625D5423-8780-4362-B896-E0779E017ED4}" type="pres">
      <dgm:prSet presAssocID="{696E7029-E90D-49DC-AB08-6861A871C612}" presName="node" presStyleLbl="node1" presStyleIdx="0" presStyleCnt="3" custScaleX="61746" custScaleY="55180">
        <dgm:presLayoutVars>
          <dgm:bulletEnabled val="1"/>
        </dgm:presLayoutVars>
      </dgm:prSet>
      <dgm:spPr/>
      <dgm:t>
        <a:bodyPr/>
        <a:lstStyle/>
        <a:p>
          <a:endParaRPr lang="pl-PL"/>
        </a:p>
      </dgm:t>
    </dgm:pt>
    <dgm:pt modelId="{3A3CD4FB-7025-48F8-8843-C573FDB240AB}" type="pres">
      <dgm:prSet presAssocID="{62B2E5B9-E64B-4A3A-A4E8-561CF7502259}" presName="sibTrans" presStyleLbl="sibTrans2D1" presStyleIdx="0" presStyleCnt="2"/>
      <dgm:spPr/>
      <dgm:t>
        <a:bodyPr/>
        <a:lstStyle/>
        <a:p>
          <a:endParaRPr lang="pl-PL"/>
        </a:p>
      </dgm:t>
    </dgm:pt>
    <dgm:pt modelId="{0AE22E0F-E7A8-423E-BF5A-8409B2048A8D}" type="pres">
      <dgm:prSet presAssocID="{62B2E5B9-E64B-4A3A-A4E8-561CF7502259}" presName="connectorText" presStyleLbl="sibTrans2D1" presStyleIdx="0" presStyleCnt="2"/>
      <dgm:spPr/>
      <dgm:t>
        <a:bodyPr/>
        <a:lstStyle/>
        <a:p>
          <a:endParaRPr lang="pl-PL"/>
        </a:p>
      </dgm:t>
    </dgm:pt>
    <dgm:pt modelId="{2FBF3C6A-8A86-4ED1-805D-29C3331B9636}" type="pres">
      <dgm:prSet presAssocID="{697FE558-2522-4734-B25C-1C5E2097EF63}" presName="node" presStyleLbl="node1" presStyleIdx="1" presStyleCnt="3" custScaleX="61746" custScaleY="55180">
        <dgm:presLayoutVars>
          <dgm:bulletEnabled val="1"/>
        </dgm:presLayoutVars>
      </dgm:prSet>
      <dgm:spPr/>
      <dgm:t>
        <a:bodyPr/>
        <a:lstStyle/>
        <a:p>
          <a:endParaRPr lang="pl-PL"/>
        </a:p>
      </dgm:t>
    </dgm:pt>
    <dgm:pt modelId="{17234832-0262-4783-B24B-0D5B4EA7AF1A}" type="pres">
      <dgm:prSet presAssocID="{271C1098-F6A1-4850-8AA1-6403FBA01AE6}" presName="sibTrans" presStyleLbl="sibTrans2D1" presStyleIdx="1" presStyleCnt="2"/>
      <dgm:spPr/>
      <dgm:t>
        <a:bodyPr/>
        <a:lstStyle/>
        <a:p>
          <a:endParaRPr lang="pl-PL"/>
        </a:p>
      </dgm:t>
    </dgm:pt>
    <dgm:pt modelId="{908740A1-D74A-4668-A418-B832B9CC1DD5}" type="pres">
      <dgm:prSet presAssocID="{271C1098-F6A1-4850-8AA1-6403FBA01AE6}" presName="connectorText" presStyleLbl="sibTrans2D1" presStyleIdx="1" presStyleCnt="2"/>
      <dgm:spPr/>
      <dgm:t>
        <a:bodyPr/>
        <a:lstStyle/>
        <a:p>
          <a:endParaRPr lang="pl-PL"/>
        </a:p>
      </dgm:t>
    </dgm:pt>
    <dgm:pt modelId="{00189F8B-D5F3-4022-BC48-B9BC4A89A1C0}" type="pres">
      <dgm:prSet presAssocID="{51EE96BE-17B0-4900-83A9-9C31F89E2A6A}" presName="node" presStyleLbl="node1" presStyleIdx="2" presStyleCnt="3" custScaleX="61746" custScaleY="55180">
        <dgm:presLayoutVars>
          <dgm:bulletEnabled val="1"/>
        </dgm:presLayoutVars>
      </dgm:prSet>
      <dgm:spPr/>
      <dgm:t>
        <a:bodyPr/>
        <a:lstStyle/>
        <a:p>
          <a:endParaRPr lang="pl-PL"/>
        </a:p>
      </dgm:t>
    </dgm:pt>
  </dgm:ptLst>
  <dgm:cxnLst>
    <dgm:cxn modelId="{C42D6A23-A669-4982-8950-79804AB0362D}" srcId="{60F8BCD3-2829-4FDC-A68D-ED2A73C9A4DD}" destId="{697FE558-2522-4734-B25C-1C5E2097EF63}" srcOrd="1" destOrd="0" parTransId="{5C64E35F-7B6E-40A6-B857-F8A561051782}" sibTransId="{271C1098-F6A1-4850-8AA1-6403FBA01AE6}"/>
    <dgm:cxn modelId="{2A18A4FC-B3A6-4582-9664-59896E7D8347}" type="presOf" srcId="{62B2E5B9-E64B-4A3A-A4E8-561CF7502259}" destId="{3A3CD4FB-7025-48F8-8843-C573FDB240AB}" srcOrd="0" destOrd="0" presId="urn:microsoft.com/office/officeart/2005/8/layout/process1"/>
    <dgm:cxn modelId="{14B214C1-F89A-4D92-8996-07AC6E1E53EC}" type="presOf" srcId="{697FE558-2522-4734-B25C-1C5E2097EF63}" destId="{2FBF3C6A-8A86-4ED1-805D-29C3331B9636}" srcOrd="0" destOrd="0" presId="urn:microsoft.com/office/officeart/2005/8/layout/process1"/>
    <dgm:cxn modelId="{151568E4-8BD4-4F7C-B109-D809EACB973B}" type="presOf" srcId="{271C1098-F6A1-4850-8AA1-6403FBA01AE6}" destId="{908740A1-D74A-4668-A418-B832B9CC1DD5}" srcOrd="1" destOrd="0" presId="urn:microsoft.com/office/officeart/2005/8/layout/process1"/>
    <dgm:cxn modelId="{9161A70B-1E8D-431D-A4C0-29801F6D3BB4}" type="presOf" srcId="{62B2E5B9-E64B-4A3A-A4E8-561CF7502259}" destId="{0AE22E0F-E7A8-423E-BF5A-8409B2048A8D}" srcOrd="1" destOrd="0" presId="urn:microsoft.com/office/officeart/2005/8/layout/process1"/>
    <dgm:cxn modelId="{22CA28C2-7962-42A5-BF32-B917FA3A8A8C}" type="presOf" srcId="{60F8BCD3-2829-4FDC-A68D-ED2A73C9A4DD}" destId="{246A69D3-2B0C-418C-82AD-66729FA32B77}" srcOrd="0" destOrd="0" presId="urn:microsoft.com/office/officeart/2005/8/layout/process1"/>
    <dgm:cxn modelId="{E206C747-2D49-4AC2-B614-FAF6F7437B8B}" type="presOf" srcId="{696E7029-E90D-49DC-AB08-6861A871C612}" destId="{625D5423-8780-4362-B896-E0779E017ED4}" srcOrd="0" destOrd="0" presId="urn:microsoft.com/office/officeart/2005/8/layout/process1"/>
    <dgm:cxn modelId="{FE822082-979A-4D11-BF2B-C4AE66F317F8}" type="presOf" srcId="{271C1098-F6A1-4850-8AA1-6403FBA01AE6}" destId="{17234832-0262-4783-B24B-0D5B4EA7AF1A}" srcOrd="0" destOrd="0" presId="urn:microsoft.com/office/officeart/2005/8/layout/process1"/>
    <dgm:cxn modelId="{A3539C10-7BF6-438A-AB0B-F688CADAA1BD}" type="presOf" srcId="{51EE96BE-17B0-4900-83A9-9C31F89E2A6A}" destId="{00189F8B-D5F3-4022-BC48-B9BC4A89A1C0}" srcOrd="0" destOrd="0" presId="urn:microsoft.com/office/officeart/2005/8/layout/process1"/>
    <dgm:cxn modelId="{F5E03990-BF08-47B6-8966-C238DF8A50E9}" srcId="{60F8BCD3-2829-4FDC-A68D-ED2A73C9A4DD}" destId="{696E7029-E90D-49DC-AB08-6861A871C612}" srcOrd="0" destOrd="0" parTransId="{5CED4C7F-7BF6-45FE-AC3E-B16AB9D320E6}" sibTransId="{62B2E5B9-E64B-4A3A-A4E8-561CF7502259}"/>
    <dgm:cxn modelId="{B075D557-149D-4CFE-9A8E-18E2C4C9A888}" srcId="{60F8BCD3-2829-4FDC-A68D-ED2A73C9A4DD}" destId="{51EE96BE-17B0-4900-83A9-9C31F89E2A6A}" srcOrd="2" destOrd="0" parTransId="{9C4A90AD-E63D-40D5-8A25-000E70E287C2}" sibTransId="{AE2982FD-DA70-43B0-9CCC-0CEBFC064F90}"/>
    <dgm:cxn modelId="{BD7E0E63-834F-474C-97D9-CC13F2A191CA}" type="presParOf" srcId="{246A69D3-2B0C-418C-82AD-66729FA32B77}" destId="{625D5423-8780-4362-B896-E0779E017ED4}" srcOrd="0" destOrd="0" presId="urn:microsoft.com/office/officeart/2005/8/layout/process1"/>
    <dgm:cxn modelId="{75DA19C3-EB00-4C2F-911D-37EB465F53F0}" type="presParOf" srcId="{246A69D3-2B0C-418C-82AD-66729FA32B77}" destId="{3A3CD4FB-7025-48F8-8843-C573FDB240AB}" srcOrd="1" destOrd="0" presId="urn:microsoft.com/office/officeart/2005/8/layout/process1"/>
    <dgm:cxn modelId="{F7FB020C-30A7-4E7F-9086-E55E31EB1607}" type="presParOf" srcId="{3A3CD4FB-7025-48F8-8843-C573FDB240AB}" destId="{0AE22E0F-E7A8-423E-BF5A-8409B2048A8D}" srcOrd="0" destOrd="0" presId="urn:microsoft.com/office/officeart/2005/8/layout/process1"/>
    <dgm:cxn modelId="{435462EB-C03B-4193-A466-82C19481E522}" type="presParOf" srcId="{246A69D3-2B0C-418C-82AD-66729FA32B77}" destId="{2FBF3C6A-8A86-4ED1-805D-29C3331B9636}" srcOrd="2" destOrd="0" presId="urn:microsoft.com/office/officeart/2005/8/layout/process1"/>
    <dgm:cxn modelId="{1577D971-FDE0-42C1-B614-F0165B5EDD5A}" type="presParOf" srcId="{246A69D3-2B0C-418C-82AD-66729FA32B77}" destId="{17234832-0262-4783-B24B-0D5B4EA7AF1A}" srcOrd="3" destOrd="0" presId="urn:microsoft.com/office/officeart/2005/8/layout/process1"/>
    <dgm:cxn modelId="{3943772F-E913-4DE5-A22E-6B702AA1A316}" type="presParOf" srcId="{17234832-0262-4783-B24B-0D5B4EA7AF1A}" destId="{908740A1-D74A-4668-A418-B832B9CC1DD5}" srcOrd="0" destOrd="0" presId="urn:microsoft.com/office/officeart/2005/8/layout/process1"/>
    <dgm:cxn modelId="{EC513888-FF75-4E5F-B8AB-EAA1D59A11FD}" type="presParOf" srcId="{246A69D3-2B0C-418C-82AD-66729FA32B77}" destId="{00189F8B-D5F3-4022-BC48-B9BC4A89A1C0}" srcOrd="4" destOrd="0" presId="urn:microsoft.com/office/officeart/2005/8/layout/process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8D4F7A-E8B1-402D-8134-53FAB07856F1}" type="datetimeFigureOut">
              <a:rPr lang="en-GB" smtClean="0"/>
              <a:pPr/>
              <a:t>19/12/2020</a:t>
            </a:fld>
            <a:endParaRPr lang="en-GB"/>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78A4AA-D686-4739-9E5B-F58BAC30ABE6}" type="slidenum">
              <a:rPr lang="en-GB" smtClean="0"/>
              <a:pPr/>
              <a:t>‹#›</a:t>
            </a:fld>
            <a:endParaRPr lang="en-GB"/>
          </a:p>
        </p:txBody>
      </p:sp>
    </p:spTree>
    <p:extLst>
      <p:ext uri="{BB962C8B-B14F-4D97-AF65-F5344CB8AC3E}">
        <p14:creationId xmlns="" xmlns:p14="http://schemas.microsoft.com/office/powerpoint/2010/main" val="1556678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5" name="Symbol zastępczy nagłówka 4">
            <a:extLst>
              <a:ext uri="{FF2B5EF4-FFF2-40B4-BE49-F238E27FC236}">
                <a16:creationId xmlns="" xmlns:a16="http://schemas.microsoft.com/office/drawing/2014/main" id="{3DE520C9-04BF-48DA-A1FE-14B8A92459A6}"/>
              </a:ext>
            </a:extLst>
          </p:cNvPr>
          <p:cNvSpPr>
            <a:spLocks noGrp="1"/>
          </p:cNvSpPr>
          <p:nvPr>
            <p:ph type="hdr" sz="quarter"/>
          </p:nvPr>
        </p:nvSpPr>
        <p:spPr/>
        <p:txBody>
          <a:bodyPr/>
          <a:lstStyle/>
          <a:p>
            <a:endParaRPr lang="pl-PL" dirty="0"/>
          </a:p>
        </p:txBody>
      </p:sp>
    </p:spTree>
    <p:extLst>
      <p:ext uri="{BB962C8B-B14F-4D97-AF65-F5344CB8AC3E}">
        <p14:creationId xmlns="" xmlns:p14="http://schemas.microsoft.com/office/powerpoint/2010/main" val="152150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6E3203E-A1B1-4F8A-BC22-5AB2E9D3ED8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 xmlns:a16="http://schemas.microsoft.com/office/drawing/2014/main" id="{9749C26D-D46D-4C6F-AFE1-00AE079D9C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 xmlns:a16="http://schemas.microsoft.com/office/drawing/2014/main" id="{A7814D25-805A-41AD-89F8-DA3697D289DC}"/>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5" name="Symbol zastępczy stopki 4">
            <a:extLst>
              <a:ext uri="{FF2B5EF4-FFF2-40B4-BE49-F238E27FC236}">
                <a16:creationId xmlns="" xmlns:a16="http://schemas.microsoft.com/office/drawing/2014/main" id="{276E1EDF-500A-4ECF-8FFA-08A83EB37BDC}"/>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22EC9490-0C1A-4821-A9DA-CFEDF4429C78}"/>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221089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C815B12-1B27-4E5E-9E8C-885942EE2813}"/>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 xmlns:a16="http://schemas.microsoft.com/office/drawing/2014/main" id="{F0572FB8-5324-494D-8794-42CDB44B1477}"/>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 xmlns:a16="http://schemas.microsoft.com/office/drawing/2014/main" id="{78FD4EA3-F356-4E17-8CE8-71BC9C1D1114}"/>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5" name="Symbol zastępczy stopki 4">
            <a:extLst>
              <a:ext uri="{FF2B5EF4-FFF2-40B4-BE49-F238E27FC236}">
                <a16:creationId xmlns="" xmlns:a16="http://schemas.microsoft.com/office/drawing/2014/main" id="{BA913C8C-4EBB-4EA9-9627-3481FDE35609}"/>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9EC4AF97-5DA7-4C96-B47A-4DEB333D34F5}"/>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186374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 xmlns:a16="http://schemas.microsoft.com/office/drawing/2014/main" id="{92E8CFC3-C090-496A-92D0-0498DED94298}"/>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 xmlns:a16="http://schemas.microsoft.com/office/drawing/2014/main" id="{B1ACDB58-506F-4636-A9E5-C95FC9255347}"/>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 xmlns:a16="http://schemas.microsoft.com/office/drawing/2014/main" id="{3CE34E05-8DE2-445C-9094-3C6969D9B765}"/>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5" name="Symbol zastępczy stopki 4">
            <a:extLst>
              <a:ext uri="{FF2B5EF4-FFF2-40B4-BE49-F238E27FC236}">
                <a16:creationId xmlns="" xmlns:a16="http://schemas.microsoft.com/office/drawing/2014/main" id="{2898EE05-1439-41F4-BB55-3D84A51B5213}"/>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8E553675-34DA-45CA-AD51-F85C23C1D4E6}"/>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2351072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77A09DE9-1D5B-49CE-82FF-4E5C2F5A3954}"/>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 xmlns:a16="http://schemas.microsoft.com/office/drawing/2014/main" id="{43A38C4E-FA82-4958-BB5B-9F8B36E90875}"/>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 xmlns:a16="http://schemas.microsoft.com/office/drawing/2014/main" id="{DAE13D31-6BA0-4935-AE09-78DA5D7793B3}"/>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5" name="Symbol zastępczy stopki 4">
            <a:extLst>
              <a:ext uri="{FF2B5EF4-FFF2-40B4-BE49-F238E27FC236}">
                <a16:creationId xmlns="" xmlns:a16="http://schemas.microsoft.com/office/drawing/2014/main" id="{A06BCCB9-985A-4136-B259-90DE0F6A9E4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CDC05F4C-2C2F-4380-B5F1-A544ABC3BF52}"/>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3039443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4B1B5E3-31B9-4709-9952-35D9C0D8E23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 xmlns:a16="http://schemas.microsoft.com/office/drawing/2014/main" id="{F92B1DB9-CF1A-4E8C-9CAC-F07D2EC8F1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 xmlns:a16="http://schemas.microsoft.com/office/drawing/2014/main" id="{422A783F-7A2D-418F-9C67-F36BCED65042}"/>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5" name="Symbol zastępczy stopki 4">
            <a:extLst>
              <a:ext uri="{FF2B5EF4-FFF2-40B4-BE49-F238E27FC236}">
                <a16:creationId xmlns="" xmlns:a16="http://schemas.microsoft.com/office/drawing/2014/main" id="{7A5B8BC1-EE5F-475F-AAE8-B904E8F5C787}"/>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1D906CA3-6F6A-40F6-853B-824824C6943F}"/>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1542727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2C59D43-DD02-4993-8F3A-A10E6E42969D}"/>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 xmlns:a16="http://schemas.microsoft.com/office/drawing/2014/main" id="{46929AB1-D284-429C-A19B-AABAD1BA561A}"/>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 xmlns:a16="http://schemas.microsoft.com/office/drawing/2014/main" id="{1EFCFE8C-0773-40C1-95F5-38709111C418}"/>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 xmlns:a16="http://schemas.microsoft.com/office/drawing/2014/main" id="{8CFB89D0-25C5-4D1F-BE07-EAB0971E5D67}"/>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6" name="Symbol zastępczy stopki 5">
            <a:extLst>
              <a:ext uri="{FF2B5EF4-FFF2-40B4-BE49-F238E27FC236}">
                <a16:creationId xmlns="" xmlns:a16="http://schemas.microsoft.com/office/drawing/2014/main" id="{5A430921-8E10-43A4-B911-E74BCFD55EBF}"/>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 xmlns:a16="http://schemas.microsoft.com/office/drawing/2014/main" id="{84E868D4-628A-4E84-AF68-44A091DFA8FE}"/>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1141318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26C34CA-D10C-4A50-B6E1-385632B82AF6}"/>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 xmlns:a16="http://schemas.microsoft.com/office/drawing/2014/main" id="{D4AA6961-3F61-4508-8BB3-BF48823154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 xmlns:a16="http://schemas.microsoft.com/office/drawing/2014/main" id="{1968AA2D-3093-4EC1-AAFA-40DE560BBCFD}"/>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 xmlns:a16="http://schemas.microsoft.com/office/drawing/2014/main" id="{BB0F4707-CD6D-4D74-9FB8-54669840DA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 xmlns:a16="http://schemas.microsoft.com/office/drawing/2014/main" id="{712ED819-D1AB-4411-87A2-028FE6BF8299}"/>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 xmlns:a16="http://schemas.microsoft.com/office/drawing/2014/main" id="{35E0C15C-BBF0-48E3-994C-CAED56E2E57F}"/>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8" name="Symbol zastępczy stopki 7">
            <a:extLst>
              <a:ext uri="{FF2B5EF4-FFF2-40B4-BE49-F238E27FC236}">
                <a16:creationId xmlns="" xmlns:a16="http://schemas.microsoft.com/office/drawing/2014/main" id="{9D84E809-2624-474F-B8DC-013B4C2491DB}"/>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 xmlns:a16="http://schemas.microsoft.com/office/drawing/2014/main" id="{BFB3CE24-E51D-43CF-8B74-B3759FE3F151}"/>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57363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2096007-AE2F-40E3-AD65-53FF619BE0C6}"/>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 xmlns:a16="http://schemas.microsoft.com/office/drawing/2014/main" id="{0D6A9608-D5D4-4AD9-81F0-2112BD4BA1B0}"/>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4" name="Symbol zastępczy stopki 3">
            <a:extLst>
              <a:ext uri="{FF2B5EF4-FFF2-40B4-BE49-F238E27FC236}">
                <a16:creationId xmlns="" xmlns:a16="http://schemas.microsoft.com/office/drawing/2014/main" id="{6B2BBE82-7122-4A79-B019-611F23B50182}"/>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 xmlns:a16="http://schemas.microsoft.com/office/drawing/2014/main" id="{6A63B57E-F17E-4C37-9FDB-67ADBA2D812C}"/>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2514022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 xmlns:a16="http://schemas.microsoft.com/office/drawing/2014/main" id="{B29D0260-8BED-4C94-A4A7-7C9FDC17C1A0}"/>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3" name="Symbol zastępczy stopki 2">
            <a:extLst>
              <a:ext uri="{FF2B5EF4-FFF2-40B4-BE49-F238E27FC236}">
                <a16:creationId xmlns="" xmlns:a16="http://schemas.microsoft.com/office/drawing/2014/main" id="{95872DCA-9C27-44DC-B23F-59C576E5932B}"/>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 xmlns:a16="http://schemas.microsoft.com/office/drawing/2014/main" id="{EC06D322-CF19-4AF2-B9B7-3009CB701866}"/>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42154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336DC27-E53B-42CC-8836-44871BC84BB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 xmlns:a16="http://schemas.microsoft.com/office/drawing/2014/main" id="{F0359712-44F7-4568-AD19-F6E72DB3DD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 xmlns:a16="http://schemas.microsoft.com/office/drawing/2014/main" id="{66DDE045-D2C3-4EE4-BB45-B19847D41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 xmlns:a16="http://schemas.microsoft.com/office/drawing/2014/main" id="{5D6C6CBF-90D3-4107-838B-C58B5BD73308}"/>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6" name="Symbol zastępczy stopki 5">
            <a:extLst>
              <a:ext uri="{FF2B5EF4-FFF2-40B4-BE49-F238E27FC236}">
                <a16:creationId xmlns="" xmlns:a16="http://schemas.microsoft.com/office/drawing/2014/main" id="{861D3FB4-6C96-4399-81BD-F2F68169FE56}"/>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 xmlns:a16="http://schemas.microsoft.com/office/drawing/2014/main" id="{32A3B183-CFCC-418D-A59F-0AD7BC946F3B}"/>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151250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1FAA2E1-18E1-41D6-B905-B3CC13D4179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 xmlns:a16="http://schemas.microsoft.com/office/drawing/2014/main" id="{3490C190-791E-4B25-9633-D4F714F801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GB"/>
          </a:p>
        </p:txBody>
      </p:sp>
      <p:sp>
        <p:nvSpPr>
          <p:cNvPr id="4" name="Symbol zastępczy tekstu 3">
            <a:extLst>
              <a:ext uri="{FF2B5EF4-FFF2-40B4-BE49-F238E27FC236}">
                <a16:creationId xmlns="" xmlns:a16="http://schemas.microsoft.com/office/drawing/2014/main" id="{2376EA31-010A-4F96-BF6D-6D7EE97CC3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 xmlns:a16="http://schemas.microsoft.com/office/drawing/2014/main" id="{0F991DC7-3051-4561-8051-2FD8955557A4}"/>
              </a:ext>
            </a:extLst>
          </p:cNvPr>
          <p:cNvSpPr>
            <a:spLocks noGrp="1"/>
          </p:cNvSpPr>
          <p:nvPr>
            <p:ph type="dt" sz="half" idx="10"/>
          </p:nvPr>
        </p:nvSpPr>
        <p:spPr/>
        <p:txBody>
          <a:bodyPr/>
          <a:lstStyle/>
          <a:p>
            <a:fld id="{5ACC1F10-DF37-4A86-B28D-489DACD2563A}" type="datetimeFigureOut">
              <a:rPr lang="en-GB" smtClean="0"/>
              <a:pPr/>
              <a:t>19/12/2020</a:t>
            </a:fld>
            <a:endParaRPr lang="en-GB"/>
          </a:p>
        </p:txBody>
      </p:sp>
      <p:sp>
        <p:nvSpPr>
          <p:cNvPr id="6" name="Symbol zastępczy stopki 5">
            <a:extLst>
              <a:ext uri="{FF2B5EF4-FFF2-40B4-BE49-F238E27FC236}">
                <a16:creationId xmlns="" xmlns:a16="http://schemas.microsoft.com/office/drawing/2014/main" id="{C98998CF-90E4-41AB-91C1-3237640EA6DB}"/>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 xmlns:a16="http://schemas.microsoft.com/office/drawing/2014/main" id="{431D77A8-1196-4DB4-8571-DEE068E2386B}"/>
              </a:ext>
            </a:extLst>
          </p:cNvPr>
          <p:cNvSpPr>
            <a:spLocks noGrp="1"/>
          </p:cNvSpPr>
          <p:nvPr>
            <p:ph type="sldNum" sz="quarter" idx="12"/>
          </p:nvPr>
        </p:nvSpPr>
        <p:spPr/>
        <p:txBody>
          <a:body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161968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 xmlns:a16="http://schemas.microsoft.com/office/drawing/2014/main" id="{2C0BCFFE-F27A-448C-840B-F1C2680058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 xmlns:a16="http://schemas.microsoft.com/office/drawing/2014/main" id="{03C632C7-30CE-46E6-B627-80EB671AA6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 xmlns:a16="http://schemas.microsoft.com/office/drawing/2014/main" id="{50C25133-FAD9-4EAD-9017-4A85B37DE2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C1F10-DF37-4A86-B28D-489DACD2563A}" type="datetimeFigureOut">
              <a:rPr lang="en-GB" smtClean="0"/>
              <a:pPr/>
              <a:t>19/12/2020</a:t>
            </a:fld>
            <a:endParaRPr lang="en-GB"/>
          </a:p>
        </p:txBody>
      </p:sp>
      <p:sp>
        <p:nvSpPr>
          <p:cNvPr id="5" name="Symbol zastępczy stopki 4">
            <a:extLst>
              <a:ext uri="{FF2B5EF4-FFF2-40B4-BE49-F238E27FC236}">
                <a16:creationId xmlns="" xmlns:a16="http://schemas.microsoft.com/office/drawing/2014/main" id="{6AB7B18E-D9D0-4F12-83E3-C1D722C34E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 xmlns:a16="http://schemas.microsoft.com/office/drawing/2014/main" id="{952073B9-708B-4666-9FAF-7481FAD2C7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0B737-DE09-44DE-8A0A-CBE31C3B9AA1}" type="slidenum">
              <a:rPr lang="en-GB" smtClean="0"/>
              <a:pPr/>
              <a:t>‹#›</a:t>
            </a:fld>
            <a:endParaRPr lang="en-GB"/>
          </a:p>
        </p:txBody>
      </p:sp>
    </p:spTree>
    <p:extLst>
      <p:ext uri="{BB962C8B-B14F-4D97-AF65-F5344CB8AC3E}">
        <p14:creationId xmlns="" xmlns:p14="http://schemas.microsoft.com/office/powerpoint/2010/main" val="2662554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NUL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Data" Target="../diagrams/data6.xml"/><Relationship Id="rId7" Type="http://schemas.openxmlformats.org/officeDocument/2006/relationships/diagramData" Target="../diagrams/data7.xml"/><Relationship Id="rId12"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microsoft.com/office/2007/relationships/diagramDrawing" Target="NULL"/><Relationship Id="rId5" Type="http://schemas.openxmlformats.org/officeDocument/2006/relationships/diagramQuickStyle" Target="../diagrams/quickStyle6.xml"/><Relationship Id="rId10" Type="http://schemas.openxmlformats.org/officeDocument/2006/relationships/diagramColors" Target="../diagrams/colors7.xml"/><Relationship Id="rId4" Type="http://schemas.openxmlformats.org/officeDocument/2006/relationships/diagramLayout" Target="../diagrams/layout6.xml"/><Relationship Id="rId9"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NUL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microsoft.com/office/2007/relationships/diagramDrawing" Target="NULL"/><Relationship Id="rId3" Type="http://schemas.openxmlformats.org/officeDocument/2006/relationships/diagramData" Target="../diagrams/data1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Obraz 8">
            <a:extLst>
              <a:ext uri="{FF2B5EF4-FFF2-40B4-BE49-F238E27FC236}">
                <a16:creationId xmlns="" xmlns:a16="http://schemas.microsoft.com/office/drawing/2014/main" id="{70F11AD8-ED0F-4CB2-8486-4FAFBB5BD661}"/>
              </a:ext>
            </a:extLst>
          </p:cNvPr>
          <p:cNvPicPr>
            <a:picLocks noChangeAspect="1"/>
          </p:cNvPicPr>
          <p:nvPr/>
        </p:nvPicPr>
        <p:blipFill>
          <a:blip r:embed="rId2"/>
          <a:stretch>
            <a:fillRect/>
          </a:stretch>
        </p:blipFill>
        <p:spPr>
          <a:xfrm>
            <a:off x="-1" y="0"/>
            <a:ext cx="12192001" cy="6858000"/>
          </a:xfrm>
          <a:prstGeom prst="rect">
            <a:avLst/>
          </a:prstGeom>
        </p:spPr>
      </p:pic>
      <p:sp>
        <p:nvSpPr>
          <p:cNvPr id="10" name="Tytuł 9">
            <a:extLst>
              <a:ext uri="{FF2B5EF4-FFF2-40B4-BE49-F238E27FC236}">
                <a16:creationId xmlns="" xmlns:a16="http://schemas.microsoft.com/office/drawing/2014/main" id="{A4567229-E21C-4750-8B47-146C6BCD2B60}"/>
              </a:ext>
            </a:extLst>
          </p:cNvPr>
          <p:cNvSpPr>
            <a:spLocks noGrp="1"/>
          </p:cNvSpPr>
          <p:nvPr>
            <p:ph type="ctrTitle"/>
          </p:nvPr>
        </p:nvSpPr>
        <p:spPr/>
        <p:txBody>
          <a:bodyPr/>
          <a:lstStyle/>
          <a:p>
            <a:r>
              <a:rPr lang="pl-PL" b="1" dirty="0">
                <a:solidFill>
                  <a:srgbClr val="FFFF00"/>
                </a:solidFill>
                <a:latin typeface="Calibri Light" panose="020F0302020204030204" pitchFamily="34" charset="0"/>
                <a:ea typeface="Cambria" panose="02040503050406030204" pitchFamily="18" charset="0"/>
                <a:cs typeface="Calibri Light" panose="020F0302020204030204" pitchFamily="34" charset="0"/>
              </a:rPr>
              <a:t>Uczestnicy postępowania </a:t>
            </a:r>
            <a:endParaRPr lang="en-GB" b="1" dirty="0">
              <a:solidFill>
                <a:srgbClr val="FFFF00"/>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11" name="Podtytuł 10">
            <a:extLst>
              <a:ext uri="{FF2B5EF4-FFF2-40B4-BE49-F238E27FC236}">
                <a16:creationId xmlns="" xmlns:a16="http://schemas.microsoft.com/office/drawing/2014/main" id="{0576AC3F-109E-4996-A08F-2F3FB088A7A7}"/>
              </a:ext>
            </a:extLst>
          </p:cNvPr>
          <p:cNvSpPr>
            <a:spLocks noGrp="1"/>
          </p:cNvSpPr>
          <p:nvPr>
            <p:ph type="subTitle" idx="1"/>
          </p:nvPr>
        </p:nvSpPr>
        <p:spPr/>
        <p:txBody>
          <a:bodyPr/>
          <a:lstStyle/>
          <a:p>
            <a:r>
              <a:rPr lang="pl-PL" dirty="0">
                <a:solidFill>
                  <a:schemeClr val="bg1"/>
                </a:solidFill>
              </a:rPr>
              <a:t>Sąd, właściwość sądu, strony, obrońcy, pełnomocnicy, przedstawiciel społeczny, </a:t>
            </a:r>
          </a:p>
          <a:p>
            <a:endParaRPr lang="en-GB" dirty="0">
              <a:solidFill>
                <a:schemeClr val="bg1"/>
              </a:solidFill>
            </a:endParaRPr>
          </a:p>
        </p:txBody>
      </p:sp>
    </p:spTree>
    <p:extLst>
      <p:ext uri="{BB962C8B-B14F-4D97-AF65-F5344CB8AC3E}">
        <p14:creationId xmlns="" xmlns:p14="http://schemas.microsoft.com/office/powerpoint/2010/main" val="2860196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a:extLst>
              <a:ext uri="{FF2B5EF4-FFF2-40B4-BE49-F238E27FC236}">
                <a16:creationId xmlns="" xmlns:a16="http://schemas.microsoft.com/office/drawing/2014/main" id="{659FBD6D-7282-49D0-860A-BB09E1173A08}"/>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1676400" y="-56356"/>
            <a:ext cx="10515600" cy="1325563"/>
          </a:xfrm>
        </p:spPr>
        <p:txBody>
          <a:bodyPr/>
          <a:lstStyle/>
          <a:p>
            <a:pPr algn="ctr"/>
            <a:r>
              <a:rPr lang="pl-PL" b="1" dirty="0">
                <a:solidFill>
                  <a:srgbClr val="FFFF00"/>
                </a:solidFill>
              </a:rPr>
              <a:t>Niezawisłość sędziowska </a:t>
            </a:r>
          </a:p>
        </p:txBody>
      </p:sp>
      <p:sp>
        <p:nvSpPr>
          <p:cNvPr id="4" name="Symbol zastępczy tekstu 3"/>
          <p:cNvSpPr>
            <a:spLocks noGrp="1"/>
          </p:cNvSpPr>
          <p:nvPr>
            <p:ph type="body" idx="1"/>
          </p:nvPr>
        </p:nvSpPr>
        <p:spPr>
          <a:xfrm>
            <a:off x="1126867" y="1291691"/>
            <a:ext cx="5157787" cy="823912"/>
          </a:xfrm>
        </p:spPr>
        <p:txBody>
          <a:bodyPr/>
          <a:lstStyle/>
          <a:p>
            <a:pPr algn="ctr"/>
            <a:r>
              <a:rPr lang="pl-PL" dirty="0"/>
              <a:t>Gwarancje ustrojowe</a:t>
            </a:r>
          </a:p>
        </p:txBody>
      </p:sp>
      <p:sp>
        <p:nvSpPr>
          <p:cNvPr id="5" name="Symbol zastępczy zawartości 4"/>
          <p:cNvSpPr>
            <a:spLocks noGrp="1"/>
          </p:cNvSpPr>
          <p:nvPr>
            <p:ph sz="half" idx="2"/>
          </p:nvPr>
        </p:nvSpPr>
        <p:spPr>
          <a:xfrm>
            <a:off x="1126867" y="2356219"/>
            <a:ext cx="5519866" cy="4331660"/>
          </a:xfrm>
        </p:spPr>
        <p:txBody>
          <a:bodyPr>
            <a:normAutofit fontScale="62500" lnSpcReduction="20000"/>
          </a:bodyPr>
          <a:lstStyle/>
          <a:p>
            <a:pPr marL="457200" indent="-457200" algn="just">
              <a:lnSpc>
                <a:spcPct val="120000"/>
              </a:lnSpc>
              <a:spcBef>
                <a:spcPts val="0"/>
              </a:spcBef>
              <a:spcAft>
                <a:spcPts val="0"/>
              </a:spcAft>
              <a:buFont typeface="+mj-lt"/>
              <a:buAutoNum type="arabicPeriod"/>
            </a:pPr>
            <a:r>
              <a:rPr lang="pl-PL" kern="0" dirty="0"/>
              <a:t>posiadanie obywatelstwa polskiego i korzystanie z pełni praw cywilnych i obywatelskich </a:t>
            </a:r>
          </a:p>
          <a:p>
            <a:pPr marL="457200" indent="-457200" algn="just">
              <a:lnSpc>
                <a:spcPct val="120000"/>
              </a:lnSpc>
              <a:spcBef>
                <a:spcPts val="0"/>
              </a:spcBef>
              <a:spcAft>
                <a:spcPts val="0"/>
              </a:spcAft>
              <a:buFont typeface="+mj-lt"/>
              <a:buAutoNum type="arabicPeriod"/>
            </a:pPr>
            <a:r>
              <a:rPr lang="pl-PL" kern="0" dirty="0"/>
              <a:t>wysokie kwalifikacje zawodowe i etyczne </a:t>
            </a:r>
          </a:p>
          <a:p>
            <a:pPr marL="457200" indent="-457200" algn="just">
              <a:lnSpc>
                <a:spcPct val="120000"/>
              </a:lnSpc>
              <a:spcBef>
                <a:spcPts val="0"/>
              </a:spcBef>
              <a:spcAft>
                <a:spcPts val="0"/>
              </a:spcAft>
              <a:buFont typeface="+mj-lt"/>
              <a:buAutoNum type="arabicPeriod"/>
            </a:pPr>
            <a:r>
              <a:rPr lang="pl-PL" kern="0" dirty="0"/>
              <a:t>nieusuwalność sędziego </a:t>
            </a:r>
          </a:p>
          <a:p>
            <a:pPr marL="457200" indent="-457200" algn="just">
              <a:lnSpc>
                <a:spcPct val="120000"/>
              </a:lnSpc>
              <a:spcBef>
                <a:spcPts val="0"/>
              </a:spcBef>
              <a:spcAft>
                <a:spcPts val="0"/>
              </a:spcAft>
              <a:buFont typeface="+mj-lt"/>
              <a:buAutoNum type="arabicPeriod"/>
            </a:pPr>
            <a:r>
              <a:rPr lang="pl-PL" kern="0" dirty="0"/>
              <a:t>stałość stanowiska </a:t>
            </a:r>
          </a:p>
          <a:p>
            <a:pPr marL="457200" indent="-457200" algn="just">
              <a:lnSpc>
                <a:spcPct val="120000"/>
              </a:lnSpc>
              <a:spcBef>
                <a:spcPts val="0"/>
              </a:spcBef>
              <a:spcAft>
                <a:spcPts val="0"/>
              </a:spcAft>
              <a:buFont typeface="+mj-lt"/>
              <a:buAutoNum type="arabicPeriod"/>
            </a:pPr>
            <a:r>
              <a:rPr lang="pl-PL" kern="0" dirty="0"/>
              <a:t>nieprzenoszalność sędziego na inne stanowisko </a:t>
            </a:r>
          </a:p>
          <a:p>
            <a:pPr marL="457200" indent="-457200" algn="just">
              <a:lnSpc>
                <a:spcPct val="120000"/>
              </a:lnSpc>
              <a:spcBef>
                <a:spcPts val="0"/>
              </a:spcBef>
              <a:spcAft>
                <a:spcPts val="0"/>
              </a:spcAft>
              <a:buFont typeface="+mj-lt"/>
              <a:buAutoNum type="arabicPeriod"/>
            </a:pPr>
            <a:r>
              <a:rPr lang="pl-PL" kern="0" dirty="0"/>
              <a:t>zakaz przynależności do partii politycznych </a:t>
            </a:r>
          </a:p>
          <a:p>
            <a:pPr marL="457200" indent="-457200" algn="just">
              <a:lnSpc>
                <a:spcPct val="120000"/>
              </a:lnSpc>
              <a:spcBef>
                <a:spcPts val="0"/>
              </a:spcBef>
              <a:spcAft>
                <a:spcPts val="0"/>
              </a:spcAft>
              <a:buFont typeface="+mj-lt"/>
              <a:buAutoNum type="arabicPeriod"/>
            </a:pPr>
            <a:r>
              <a:rPr lang="pl-PL" kern="0" dirty="0"/>
              <a:t>niedopuszczalność podjęcia innego zatrudnienia i sposobu zarobkowania </a:t>
            </a:r>
          </a:p>
          <a:p>
            <a:pPr marL="457200" indent="-457200" algn="just">
              <a:lnSpc>
                <a:spcPct val="120000"/>
              </a:lnSpc>
              <a:spcBef>
                <a:spcPts val="0"/>
              </a:spcBef>
              <a:spcAft>
                <a:spcPts val="0"/>
              </a:spcAft>
              <a:buFont typeface="+mj-lt"/>
              <a:buAutoNum type="arabicPeriod"/>
            </a:pPr>
            <a:r>
              <a:rPr lang="pl-PL" kern="0" dirty="0"/>
              <a:t>immunitet sędziowski </a:t>
            </a:r>
          </a:p>
          <a:p>
            <a:pPr marL="457200" indent="-457200" algn="just">
              <a:lnSpc>
                <a:spcPct val="120000"/>
              </a:lnSpc>
              <a:spcBef>
                <a:spcPts val="0"/>
              </a:spcBef>
              <a:spcAft>
                <a:spcPts val="0"/>
              </a:spcAft>
              <a:buFont typeface="+mj-lt"/>
              <a:buAutoNum type="arabicPeriod"/>
            </a:pPr>
            <a:r>
              <a:rPr lang="pl-PL" kern="0" dirty="0"/>
              <a:t>odpowiedzialność dyscyplinarna sędziego </a:t>
            </a:r>
          </a:p>
          <a:p>
            <a:pPr marL="457200" indent="-457200" algn="just">
              <a:lnSpc>
                <a:spcPct val="120000"/>
              </a:lnSpc>
              <a:spcBef>
                <a:spcPts val="0"/>
              </a:spcBef>
              <a:spcAft>
                <a:spcPts val="0"/>
              </a:spcAft>
              <a:buFont typeface="+mj-lt"/>
              <a:buAutoNum type="arabicPeriod"/>
            </a:pPr>
            <a:r>
              <a:rPr lang="pl-PL" kern="0" dirty="0"/>
              <a:t>materialny status sędziego </a:t>
            </a:r>
          </a:p>
        </p:txBody>
      </p:sp>
      <p:sp>
        <p:nvSpPr>
          <p:cNvPr id="6" name="Symbol zastępczy tekstu 5"/>
          <p:cNvSpPr>
            <a:spLocks noGrp="1"/>
          </p:cNvSpPr>
          <p:nvPr>
            <p:ph type="body" sz="quarter" idx="3"/>
          </p:nvPr>
        </p:nvSpPr>
        <p:spPr>
          <a:xfrm>
            <a:off x="6646733" y="1285997"/>
            <a:ext cx="5183188" cy="823912"/>
          </a:xfrm>
        </p:spPr>
        <p:txBody>
          <a:bodyPr/>
          <a:lstStyle/>
          <a:p>
            <a:pPr algn="ctr"/>
            <a:r>
              <a:rPr lang="pl-PL" dirty="0"/>
              <a:t>Gwarancje procesowe</a:t>
            </a:r>
          </a:p>
        </p:txBody>
      </p:sp>
      <p:sp>
        <p:nvSpPr>
          <p:cNvPr id="7" name="Symbol zastępczy zawartości 6"/>
          <p:cNvSpPr>
            <a:spLocks noGrp="1"/>
          </p:cNvSpPr>
          <p:nvPr>
            <p:ph sz="quarter" idx="4"/>
          </p:nvPr>
        </p:nvSpPr>
        <p:spPr>
          <a:xfrm>
            <a:off x="6646733" y="2356219"/>
            <a:ext cx="5183188" cy="3684588"/>
          </a:xfrm>
        </p:spPr>
        <p:txBody>
          <a:bodyPr>
            <a:normAutofit/>
          </a:bodyPr>
          <a:lstStyle/>
          <a:p>
            <a:pPr marL="457200" indent="-457200" algn="just">
              <a:buFont typeface="+mj-lt"/>
              <a:buAutoNum type="arabicPeriod"/>
            </a:pPr>
            <a:r>
              <a:rPr lang="pl-PL" dirty="0"/>
              <a:t>nadrzędność sądu wobec stron procesowych </a:t>
            </a:r>
          </a:p>
          <a:p>
            <a:pPr marL="457200" indent="-457200" algn="just">
              <a:buFont typeface="+mj-lt"/>
              <a:buAutoNum type="arabicPeriod"/>
            </a:pPr>
            <a:r>
              <a:rPr lang="pl-PL" dirty="0"/>
              <a:t>kolegialność orzekania </a:t>
            </a:r>
          </a:p>
          <a:p>
            <a:pPr marL="457200" indent="-457200" algn="just">
              <a:buFont typeface="+mj-lt"/>
              <a:buAutoNum type="arabicPeriod"/>
            </a:pPr>
            <a:r>
              <a:rPr lang="pl-PL" dirty="0"/>
              <a:t>obiektywizm w prowadzeniu postępowania </a:t>
            </a:r>
          </a:p>
          <a:p>
            <a:pPr marL="457200" indent="-457200" algn="just">
              <a:buFont typeface="+mj-lt"/>
              <a:buAutoNum type="arabicPeriod"/>
            </a:pPr>
            <a:r>
              <a:rPr lang="pl-PL" dirty="0"/>
              <a:t>tajność narady i głosowania nad orzeczeniem </a:t>
            </a:r>
          </a:p>
          <a:p>
            <a:pPr marL="457200" indent="-457200" algn="just">
              <a:buFont typeface="+mj-lt"/>
              <a:buAutoNum type="arabicPeriod"/>
            </a:pPr>
            <a:r>
              <a:rPr lang="pl-PL" dirty="0"/>
              <a:t>autonomia orzekania </a:t>
            </a:r>
          </a:p>
        </p:txBody>
      </p:sp>
    </p:spTree>
    <p:extLst>
      <p:ext uri="{BB962C8B-B14F-4D97-AF65-F5344CB8AC3E}">
        <p14:creationId xmlns="" xmlns:p14="http://schemas.microsoft.com/office/powerpoint/2010/main" val="2448075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4325F438-3B92-4947-B764-7476C05014B3}"/>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76481" y="-101469"/>
            <a:ext cx="9720072" cy="1499616"/>
          </a:xfrm>
        </p:spPr>
        <p:txBody>
          <a:bodyPr/>
          <a:lstStyle/>
          <a:p>
            <a:pPr algn="ctr"/>
            <a:r>
              <a:rPr lang="pl-PL" b="1" dirty="0">
                <a:solidFill>
                  <a:srgbClr val="FFFF00"/>
                </a:solidFill>
              </a:rPr>
              <a:t>Niezależność sądów</a:t>
            </a:r>
          </a:p>
        </p:txBody>
      </p:sp>
      <p:sp>
        <p:nvSpPr>
          <p:cNvPr id="3" name="Symbol zastępczy zawartości 2"/>
          <p:cNvSpPr>
            <a:spLocks noGrp="1"/>
          </p:cNvSpPr>
          <p:nvPr>
            <p:ph idx="1"/>
          </p:nvPr>
        </p:nvSpPr>
        <p:spPr>
          <a:xfrm>
            <a:off x="1180214" y="1318437"/>
            <a:ext cx="10706986" cy="5348177"/>
          </a:xfrm>
        </p:spPr>
        <p:txBody>
          <a:bodyPr>
            <a:normAutofit fontScale="92500" lnSpcReduction="10000"/>
          </a:bodyPr>
          <a:lstStyle/>
          <a:p>
            <a:pPr algn="just"/>
            <a:r>
              <a:rPr lang="pl-PL" dirty="0"/>
              <a:t>art. 10, 173 i 186 Konstytucji </a:t>
            </a:r>
          </a:p>
          <a:p>
            <a:pPr lvl="1" algn="just"/>
            <a:r>
              <a:rPr lang="pl-PL" dirty="0"/>
              <a:t>Ustrój Rzeczypospolitej Polskiej opiera się na podziale i równowadze władzy ustawodawczej, władzy wykonawczej i władzy sądowniczej. Władzę ustawodawczą sprawują Sejm i Senat, władzę wykonawczą Prezydent Rzeczypospolitej Polskiej i Rada Ministrów, a władzę sądowniczą sądy i trybunały.</a:t>
            </a:r>
          </a:p>
          <a:p>
            <a:pPr lvl="1" algn="just"/>
            <a:r>
              <a:rPr lang="pl-PL" dirty="0"/>
              <a:t>Sądy i Trybunały są władzą odrębną i niezależną od innych władz.</a:t>
            </a:r>
          </a:p>
          <a:p>
            <a:pPr lvl="1" algn="just"/>
            <a:r>
              <a:rPr lang="pl-PL" i="1" dirty="0"/>
              <a:t>Krajowa Rada Sądownictwa stoi na straży niezależności sądów i niezawisłości sędziów </a:t>
            </a:r>
            <a:r>
              <a:rPr lang="pl-PL" i="1" dirty="0">
                <a:sym typeface="Wingdings" panose="05000000000000000000" pitchFamily="2" charset="2"/>
              </a:rPr>
              <a:t> problem działania nowej KRS i zgodności powołania jej członków z Konstytucją</a:t>
            </a:r>
            <a:endParaRPr lang="pl-PL" i="1" dirty="0"/>
          </a:p>
          <a:p>
            <a:pPr algn="just"/>
            <a:r>
              <a:rPr lang="pl-PL" dirty="0"/>
              <a:t>Organizacyjne oddzielenie i funkcjonowanie sądownictwa od organów innych władz celem zapewnienia pełnej samodzielności w zakresie rozpoznawania spraw i orzekania. </a:t>
            </a:r>
          </a:p>
          <a:p>
            <a:pPr algn="just"/>
            <a:r>
              <a:rPr lang="pl-PL" dirty="0"/>
              <a:t>Ważne są – obok instytucjonalnych – zewnętrzne atrybuty niezależności sądów i zaufanie społeczne do sądów. Równie istotna jest osobista niezależność sędziego „polegająca na tym, że działa on wyłącznie w oparciu o prawo, zgodnie ze swoim sumieniem i wewnętrznym przekonaniem” (J. Skorupka, </a:t>
            </a:r>
            <a:r>
              <a:rPr lang="pl-PL" i="1" dirty="0"/>
              <a:t>O sprawiedliwości procesu karnego, </a:t>
            </a:r>
            <a:r>
              <a:rPr lang="pl-PL" dirty="0"/>
              <a:t>Warszawa 2013, s. 112). </a:t>
            </a:r>
          </a:p>
        </p:txBody>
      </p:sp>
    </p:spTree>
    <p:extLst>
      <p:ext uri="{BB962C8B-B14F-4D97-AF65-F5344CB8AC3E}">
        <p14:creationId xmlns="" xmlns:p14="http://schemas.microsoft.com/office/powerpoint/2010/main" val="3874256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972D7D91-52A1-4BC9-A3F6-37EBA61CDF3B}"/>
              </a:ext>
            </a:extLst>
          </p:cNvPr>
          <p:cNvPicPr>
            <a:picLocks noChangeAspect="1"/>
          </p:cNvPicPr>
          <p:nvPr/>
        </p:nvPicPr>
        <p:blipFill>
          <a:blip r:embed="rId2"/>
          <a:stretch>
            <a:fillRect/>
          </a:stretch>
        </p:blipFill>
        <p:spPr>
          <a:xfrm>
            <a:off x="10276" y="1"/>
            <a:ext cx="12192000" cy="6857999"/>
          </a:xfrm>
          <a:prstGeom prst="rect">
            <a:avLst/>
          </a:prstGeom>
        </p:spPr>
      </p:pic>
      <p:sp>
        <p:nvSpPr>
          <p:cNvPr id="2" name="Tytuł 1"/>
          <p:cNvSpPr>
            <a:spLocks noGrp="1"/>
          </p:cNvSpPr>
          <p:nvPr>
            <p:ph type="title"/>
          </p:nvPr>
        </p:nvSpPr>
        <p:spPr>
          <a:xfrm>
            <a:off x="2560674" y="45350"/>
            <a:ext cx="9454346" cy="1065277"/>
          </a:xfrm>
        </p:spPr>
        <p:txBody>
          <a:bodyPr/>
          <a:lstStyle/>
          <a:p>
            <a:pPr algn="ctr"/>
            <a:r>
              <a:rPr lang="pl-PL" b="1" dirty="0">
                <a:solidFill>
                  <a:srgbClr val="FFFF00"/>
                </a:solidFill>
              </a:rPr>
              <a:t>Właściwość sądu – pojęcie i rodzaje</a:t>
            </a:r>
          </a:p>
        </p:txBody>
      </p:sp>
      <p:graphicFrame>
        <p:nvGraphicFramePr>
          <p:cNvPr id="4" name="Symbol zastępczy zawartości 3"/>
          <p:cNvGraphicFramePr>
            <a:graphicFrameLocks noGrp="1"/>
          </p:cNvGraphicFramePr>
          <p:nvPr>
            <p:ph idx="1"/>
            <p:extLst>
              <p:ext uri="{D42A27DB-BD31-4B8C-83A1-F6EECF244321}">
                <p14:modId xmlns="" xmlns:p14="http://schemas.microsoft.com/office/powerpoint/2010/main" val="2655122608"/>
              </p:ext>
            </p:extLst>
          </p:nvPr>
        </p:nvGraphicFramePr>
        <p:xfrm>
          <a:off x="897386" y="1302571"/>
          <a:ext cx="6304751" cy="42528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pole tekstowe 2">
            <a:extLst>
              <a:ext uri="{FF2B5EF4-FFF2-40B4-BE49-F238E27FC236}">
                <a16:creationId xmlns="" xmlns:a16="http://schemas.microsoft.com/office/drawing/2014/main" id="{A3DB6632-9DA6-4D0E-8EF5-71FAAB9E1F95}"/>
              </a:ext>
            </a:extLst>
          </p:cNvPr>
          <p:cNvSpPr txBox="1"/>
          <p:nvPr/>
        </p:nvSpPr>
        <p:spPr>
          <a:xfrm>
            <a:off x="7649497" y="1302571"/>
            <a:ext cx="4365523" cy="3662541"/>
          </a:xfrm>
          <a:prstGeom prst="rect">
            <a:avLst/>
          </a:prstGeom>
          <a:noFill/>
        </p:spPr>
        <p:txBody>
          <a:bodyPr wrap="square" rtlCol="0">
            <a:spAutoFit/>
          </a:bodyPr>
          <a:lstStyle/>
          <a:p>
            <a:pPr algn="just"/>
            <a:r>
              <a:rPr lang="pl-PL" sz="2000" dirty="0"/>
              <a:t>Właściwość sądu jest najczęściej definiowana jako upoważnienie do dokonywania przez ten organ określonej czynności procesowej lub określonego zespołu czynności procesowych. Upoważnienie to jest najczęściej jednocześnie obowiązkiem sądu.</a:t>
            </a:r>
          </a:p>
          <a:p>
            <a:pPr algn="r"/>
            <a:endParaRPr lang="pl-PL" dirty="0"/>
          </a:p>
          <a:p>
            <a:pPr algn="r"/>
            <a:r>
              <a:rPr lang="pl-PL" dirty="0"/>
              <a:t>W. Jasiński [w:] K. Boratyńska, Ł. Chojniak, W. Jasiński, </a:t>
            </a:r>
            <a:r>
              <a:rPr lang="pl-PL" i="1" dirty="0"/>
              <a:t>Postępowanie karne</a:t>
            </a:r>
            <a:r>
              <a:rPr lang="pl-PL" dirty="0"/>
              <a:t>, Warszawa 2015 </a:t>
            </a:r>
            <a:endParaRPr lang="en-GB" dirty="0"/>
          </a:p>
        </p:txBody>
      </p:sp>
      <p:sp>
        <p:nvSpPr>
          <p:cNvPr id="5" name="Prostokąt 4">
            <a:extLst>
              <a:ext uri="{FF2B5EF4-FFF2-40B4-BE49-F238E27FC236}">
                <a16:creationId xmlns="" xmlns:a16="http://schemas.microsoft.com/office/drawing/2014/main" id="{87F4DDA8-1AA5-4FB3-83CC-0A8336D4A8FC}"/>
              </a:ext>
            </a:extLst>
          </p:cNvPr>
          <p:cNvSpPr/>
          <p:nvPr/>
        </p:nvSpPr>
        <p:spPr>
          <a:xfrm>
            <a:off x="1080975" y="5725938"/>
            <a:ext cx="10934045" cy="1015663"/>
          </a:xfrm>
          <a:prstGeom prst="rect">
            <a:avLst/>
          </a:prstGeom>
        </p:spPr>
        <p:txBody>
          <a:bodyPr wrap="square">
            <a:spAutoFit/>
          </a:bodyPr>
          <a:lstStyle/>
          <a:p>
            <a:r>
              <a:rPr lang="en-GB" sz="2000" dirty="0" err="1"/>
              <a:t>Przepisy</a:t>
            </a:r>
            <a:r>
              <a:rPr lang="en-GB" sz="2000" dirty="0"/>
              <a:t> o </a:t>
            </a:r>
            <a:r>
              <a:rPr lang="en-GB" sz="2000" dirty="0" err="1"/>
              <a:t>właściwości</a:t>
            </a:r>
            <a:r>
              <a:rPr lang="en-GB" sz="2000" dirty="0"/>
              <a:t> </a:t>
            </a:r>
            <a:r>
              <a:rPr lang="en-GB" sz="2000" dirty="0" err="1"/>
              <a:t>pełnią</a:t>
            </a:r>
            <a:r>
              <a:rPr lang="en-GB" sz="2000" dirty="0"/>
              <a:t> </a:t>
            </a:r>
            <a:r>
              <a:rPr lang="en-GB" sz="2000" dirty="0" err="1"/>
              <a:t>funkcję</a:t>
            </a:r>
            <a:r>
              <a:rPr lang="en-GB" sz="2000" dirty="0"/>
              <a:t> </a:t>
            </a:r>
            <a:r>
              <a:rPr lang="en-GB" sz="2000" dirty="0" err="1"/>
              <a:t>organizacyjną</a:t>
            </a:r>
            <a:r>
              <a:rPr lang="en-GB" sz="2000" dirty="0"/>
              <a:t> </a:t>
            </a:r>
            <a:r>
              <a:rPr lang="en-GB" sz="2000" dirty="0" err="1"/>
              <a:t>i</a:t>
            </a:r>
            <a:r>
              <a:rPr lang="en-GB" sz="2000" dirty="0"/>
              <a:t> </a:t>
            </a:r>
            <a:r>
              <a:rPr lang="en-GB" sz="2000" dirty="0" err="1"/>
              <a:t>gwarancyjną</a:t>
            </a:r>
            <a:r>
              <a:rPr lang="en-GB" sz="2000" dirty="0"/>
              <a:t>. </a:t>
            </a:r>
            <a:r>
              <a:rPr lang="en-GB" sz="2000" dirty="0" err="1"/>
              <a:t>Zapobiegają</a:t>
            </a:r>
            <a:r>
              <a:rPr lang="en-GB" sz="2000" dirty="0"/>
              <a:t> </a:t>
            </a:r>
            <a:r>
              <a:rPr lang="en-GB" sz="2000" dirty="0" err="1"/>
              <a:t>tworzeniu</a:t>
            </a:r>
            <a:r>
              <a:rPr lang="en-GB" sz="2000" dirty="0"/>
              <a:t> </a:t>
            </a:r>
            <a:r>
              <a:rPr lang="en-GB" sz="2000" dirty="0" err="1"/>
              <a:t>sądów</a:t>
            </a:r>
            <a:r>
              <a:rPr lang="en-GB" sz="2000" dirty="0"/>
              <a:t> </a:t>
            </a:r>
            <a:r>
              <a:rPr lang="en-GB" sz="2000" i="1" dirty="0"/>
              <a:t>ad hoc</a:t>
            </a:r>
            <a:r>
              <a:rPr lang="pl-PL" sz="2000" dirty="0"/>
              <a:t> </a:t>
            </a:r>
            <a:r>
              <a:rPr lang="en-GB" sz="2000" dirty="0" err="1"/>
              <a:t>właściwych</a:t>
            </a:r>
            <a:r>
              <a:rPr lang="en-GB" sz="2000" dirty="0"/>
              <a:t> do </a:t>
            </a:r>
            <a:r>
              <a:rPr lang="en-GB" sz="2000" dirty="0" err="1"/>
              <a:t>rozpoznania</a:t>
            </a:r>
            <a:r>
              <a:rPr lang="en-GB" sz="2000" dirty="0"/>
              <a:t> </a:t>
            </a:r>
            <a:r>
              <a:rPr lang="en-GB" sz="2000" dirty="0" err="1"/>
              <a:t>sprawy</a:t>
            </a:r>
            <a:r>
              <a:rPr lang="en-GB" sz="2000" dirty="0"/>
              <a:t> oraz </a:t>
            </a:r>
            <a:r>
              <a:rPr lang="en-GB" sz="2000" dirty="0" err="1"/>
              <a:t>pozwalają</a:t>
            </a:r>
            <a:r>
              <a:rPr lang="en-GB" sz="2000" dirty="0"/>
              <a:t> </a:t>
            </a:r>
            <a:r>
              <a:rPr lang="en-GB" sz="2000" dirty="0" err="1"/>
              <a:t>każdemu</a:t>
            </a:r>
            <a:r>
              <a:rPr lang="en-GB" sz="2000" dirty="0"/>
              <a:t>, </a:t>
            </a:r>
            <a:r>
              <a:rPr lang="en-GB" sz="2000" dirty="0" err="1"/>
              <a:t>samodzielnie</a:t>
            </a:r>
            <a:r>
              <a:rPr lang="en-GB" sz="2000" dirty="0"/>
              <a:t> </a:t>
            </a:r>
            <a:r>
              <a:rPr lang="en-GB" sz="2000" dirty="0" err="1"/>
              <a:t>ustalić</a:t>
            </a:r>
            <a:r>
              <a:rPr lang="en-GB" sz="2000" dirty="0"/>
              <a:t>, </a:t>
            </a:r>
            <a:r>
              <a:rPr lang="en-GB" sz="2000" dirty="0" err="1"/>
              <a:t>jaki</a:t>
            </a:r>
            <a:r>
              <a:rPr lang="en-GB" sz="2000" dirty="0"/>
              <a:t> </a:t>
            </a:r>
            <a:r>
              <a:rPr lang="en-GB" sz="2000" dirty="0" err="1"/>
              <a:t>sąd</a:t>
            </a:r>
            <a:r>
              <a:rPr lang="en-GB" sz="2000" dirty="0"/>
              <a:t> jest </a:t>
            </a:r>
            <a:r>
              <a:rPr lang="en-GB" sz="2000" dirty="0" err="1"/>
              <a:t>właściwy</a:t>
            </a:r>
            <a:r>
              <a:rPr lang="en-GB" sz="2000" dirty="0"/>
              <a:t> w </a:t>
            </a:r>
            <a:r>
              <a:rPr lang="en-GB" sz="2000" dirty="0" err="1"/>
              <a:t>jego</a:t>
            </a:r>
            <a:r>
              <a:rPr lang="en-GB" sz="2000" dirty="0"/>
              <a:t> </a:t>
            </a:r>
            <a:r>
              <a:rPr lang="en-GB" sz="2000" dirty="0" err="1"/>
              <a:t>sprawie</a:t>
            </a:r>
            <a:r>
              <a:rPr lang="pl-PL" sz="2000" dirty="0"/>
              <a:t>.</a:t>
            </a:r>
            <a:endParaRPr lang="en-GB" sz="2000" dirty="0"/>
          </a:p>
        </p:txBody>
      </p:sp>
    </p:spTree>
    <p:extLst>
      <p:ext uri="{BB962C8B-B14F-4D97-AF65-F5344CB8AC3E}">
        <p14:creationId xmlns="" xmlns:p14="http://schemas.microsoft.com/office/powerpoint/2010/main" val="1320836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050FC510-6B51-42AA-85BD-4257B4BB1B67}"/>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a:extLst>
              <a:ext uri="{FF2B5EF4-FFF2-40B4-BE49-F238E27FC236}">
                <a16:creationId xmlns="" xmlns:a16="http://schemas.microsoft.com/office/drawing/2014/main" id="{C0FF7DAF-E6E6-4456-834B-657628734C4C}"/>
              </a:ext>
            </a:extLst>
          </p:cNvPr>
          <p:cNvSpPr>
            <a:spLocks noGrp="1"/>
          </p:cNvSpPr>
          <p:nvPr>
            <p:ph type="title"/>
          </p:nvPr>
        </p:nvSpPr>
        <p:spPr>
          <a:xfrm>
            <a:off x="2486246" y="0"/>
            <a:ext cx="9705754" cy="1325563"/>
          </a:xfrm>
        </p:spPr>
        <p:txBody>
          <a:bodyPr>
            <a:normAutofit/>
          </a:bodyPr>
          <a:lstStyle/>
          <a:p>
            <a:pPr algn="ctr"/>
            <a:r>
              <a:rPr lang="pl-PL" sz="4000" b="1" dirty="0">
                <a:solidFill>
                  <a:srgbClr val="FFFF00"/>
                </a:solidFill>
              </a:rPr>
              <a:t>Naruszenie przepisów o właściwości rzeczowej </a:t>
            </a:r>
            <a:endParaRPr lang="en-GB" sz="4000" b="1" dirty="0">
              <a:solidFill>
                <a:srgbClr val="FFFF00"/>
              </a:solidFill>
            </a:endParaRPr>
          </a:p>
        </p:txBody>
      </p:sp>
      <p:sp>
        <p:nvSpPr>
          <p:cNvPr id="3" name="Symbol zastępczy zawartości 2">
            <a:extLst>
              <a:ext uri="{FF2B5EF4-FFF2-40B4-BE49-F238E27FC236}">
                <a16:creationId xmlns="" xmlns:a16="http://schemas.microsoft.com/office/drawing/2014/main" id="{568C480F-AB1D-4457-A670-BE2D0FA49980}"/>
              </a:ext>
            </a:extLst>
          </p:cNvPr>
          <p:cNvSpPr>
            <a:spLocks noGrp="1"/>
          </p:cNvSpPr>
          <p:nvPr>
            <p:ph idx="1"/>
          </p:nvPr>
        </p:nvSpPr>
        <p:spPr>
          <a:xfrm>
            <a:off x="1648046" y="1616149"/>
            <a:ext cx="10175145" cy="4693211"/>
          </a:xfrm>
        </p:spPr>
        <p:txBody>
          <a:bodyPr>
            <a:normAutofit/>
          </a:bodyPr>
          <a:lstStyle/>
          <a:p>
            <a:pPr algn="just"/>
            <a:r>
              <a:rPr lang="pl-PL" sz="2400" dirty="0"/>
              <a:t>Jeżeli sąd wyższego rzędu orzekał zamiast sądu niższego rzędu (sąd okręgowy orzekał w sprawie, w której powinien orzekać sąd rejonowy) – </a:t>
            </a:r>
            <a:r>
              <a:rPr lang="pl-PL" sz="2400" b="1" dirty="0"/>
              <a:t>względna przyczyna odwoławcza</a:t>
            </a:r>
            <a:r>
              <a:rPr lang="pl-PL" sz="2400" dirty="0"/>
              <a:t>, jeżeli zostanie wykazane, że naruszenie przepisów o właściwości mogło mieć wpływ na treść orzeczenia. </a:t>
            </a:r>
            <a:r>
              <a:rPr lang="pl-PL" sz="2400" dirty="0">
                <a:sym typeface="Wingdings" panose="05000000000000000000" pitchFamily="2" charset="2"/>
              </a:rPr>
              <a:t> bardzo trudne do wykazania </a:t>
            </a:r>
            <a:endParaRPr lang="pl-PL" sz="2400" dirty="0"/>
          </a:p>
          <a:p>
            <a:pPr algn="just"/>
            <a:r>
              <a:rPr lang="pl-PL" sz="2400" dirty="0"/>
              <a:t>Jeżeli sąd niższego rzędu orzekał w sprawie, w której powinien orzekać sąd wyższego rzędu (sąd rejonowy orzekał w sprawie, w której powinien orzekać sąd okręgowy) – </a:t>
            </a:r>
            <a:r>
              <a:rPr lang="pl-PL" sz="2400" b="1" u="sng" dirty="0"/>
              <a:t>bezwzględna przyczyna odwoławcza</a:t>
            </a:r>
            <a:r>
              <a:rPr lang="pl-PL" sz="2400" dirty="0"/>
              <a:t>, uchylenie orzeczenia niezależnie od granic zaskarżenia i podniesionych zarzutów, art. 439 § 1 pkt 4.</a:t>
            </a:r>
            <a:endParaRPr lang="en-GB" sz="2400" dirty="0"/>
          </a:p>
        </p:txBody>
      </p:sp>
    </p:spTree>
    <p:extLst>
      <p:ext uri="{BB962C8B-B14F-4D97-AF65-F5344CB8AC3E}">
        <p14:creationId xmlns="" xmlns:p14="http://schemas.microsoft.com/office/powerpoint/2010/main" val="3901628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7D3E03DE-C6D4-4045-97AC-7B84771D5515}"/>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a:extLst>
              <a:ext uri="{FF2B5EF4-FFF2-40B4-BE49-F238E27FC236}">
                <a16:creationId xmlns="" xmlns:a16="http://schemas.microsoft.com/office/drawing/2014/main" id="{1F5D7B64-0B71-4030-B109-B9D6EC4FED0D}"/>
              </a:ext>
            </a:extLst>
          </p:cNvPr>
          <p:cNvSpPr>
            <a:spLocks noGrp="1"/>
          </p:cNvSpPr>
          <p:nvPr>
            <p:ph type="title"/>
          </p:nvPr>
        </p:nvSpPr>
        <p:spPr>
          <a:xfrm>
            <a:off x="2603205" y="18255"/>
            <a:ext cx="9588795" cy="1325563"/>
          </a:xfrm>
        </p:spPr>
        <p:txBody>
          <a:bodyPr/>
          <a:lstStyle/>
          <a:p>
            <a:pPr algn="ctr"/>
            <a:r>
              <a:rPr lang="pl-PL" b="1" dirty="0">
                <a:solidFill>
                  <a:srgbClr val="FFFF00"/>
                </a:solidFill>
              </a:rPr>
              <a:t>Spory o właściwość </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2F9515D8-AC6D-4B6C-8840-051DD3C8B67A}"/>
              </a:ext>
            </a:extLst>
          </p:cNvPr>
          <p:cNvSpPr>
            <a:spLocks noGrp="1"/>
          </p:cNvSpPr>
          <p:nvPr>
            <p:ph idx="1"/>
          </p:nvPr>
        </p:nvSpPr>
        <p:spPr>
          <a:xfrm>
            <a:off x="1818166" y="1509823"/>
            <a:ext cx="10069033" cy="4880344"/>
          </a:xfrm>
        </p:spPr>
        <p:txBody>
          <a:bodyPr>
            <a:normAutofit/>
          </a:bodyPr>
          <a:lstStyle/>
          <a:p>
            <a:pPr algn="just"/>
            <a:r>
              <a:rPr lang="pl-PL" sz="2400" dirty="0"/>
              <a:t>Art. 38. § 1. Spór o właściwość między sądami równorzędnymi rozstrzyga ostatecznie sąd wyższego rzędu nad sądem, który pierwszy wszczął spór. </a:t>
            </a:r>
          </a:p>
          <a:p>
            <a:pPr algn="just"/>
            <a:r>
              <a:rPr lang="pl-PL" sz="2400" dirty="0"/>
              <a:t>§ 2. W czasie trwania sporu każdy z tych sądów przedsiębierze czynności nie cierpiące zwłoki. </a:t>
            </a:r>
          </a:p>
          <a:p>
            <a:pPr marL="0" indent="0" algn="just">
              <a:buNone/>
            </a:pPr>
            <a:endParaRPr lang="pl-PL" sz="2400" dirty="0"/>
          </a:p>
          <a:p>
            <a:pPr algn="just"/>
            <a:r>
              <a:rPr lang="pl-PL" sz="2400" dirty="0"/>
              <a:t>Spory mogą być: </a:t>
            </a:r>
          </a:p>
          <a:p>
            <a:pPr lvl="1" algn="just"/>
            <a:r>
              <a:rPr lang="pl-PL" sz="2000" dirty="0"/>
              <a:t>pozytywne – dwa sądy uważają, że są właściwe (rzadki przypadek) </a:t>
            </a:r>
          </a:p>
          <a:p>
            <a:pPr lvl="1" algn="just"/>
            <a:r>
              <a:rPr lang="pl-PL" sz="2000" dirty="0"/>
              <a:t>negatywne – żaden z sądów nie uważa, że jest właściwy do rozpoznania sprawy </a:t>
            </a:r>
          </a:p>
          <a:p>
            <a:pPr lvl="1" algn="just"/>
            <a:r>
              <a:rPr lang="pl-PL" sz="2000" dirty="0"/>
              <a:t>Sąd wyższego rzędu może przekazać sprawę do rozpoznania według właściwości także takiemu sądowi niższego rzędu, który nie pozostawał dotychczas w sporze kompetencyjnym (postanowienie SA w Katowicach z 15.10.2008r., II </a:t>
            </a:r>
            <a:r>
              <a:rPr lang="pl-PL" sz="2000" dirty="0" err="1"/>
              <a:t>AKo</a:t>
            </a:r>
            <a:r>
              <a:rPr lang="pl-PL" sz="2000" dirty="0"/>
              <a:t> 216/08)</a:t>
            </a:r>
            <a:endParaRPr lang="en-GB" sz="2000" dirty="0"/>
          </a:p>
        </p:txBody>
      </p:sp>
    </p:spTree>
    <p:extLst>
      <p:ext uri="{BB962C8B-B14F-4D97-AF65-F5344CB8AC3E}">
        <p14:creationId xmlns="" xmlns:p14="http://schemas.microsoft.com/office/powerpoint/2010/main" val="411846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1028BF68-F5B7-4095-ADF5-7C70D1944E8E}"/>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60674" y="-81443"/>
            <a:ext cx="9631326" cy="1325563"/>
          </a:xfrm>
        </p:spPr>
        <p:txBody>
          <a:bodyPr/>
          <a:lstStyle/>
          <a:p>
            <a:pPr algn="ctr"/>
            <a:r>
              <a:rPr lang="pl-PL" b="1" dirty="0">
                <a:solidFill>
                  <a:srgbClr val="FFFF00"/>
                </a:solidFill>
              </a:rPr>
              <a:t>Referendarz sądowy </a:t>
            </a:r>
          </a:p>
        </p:txBody>
      </p:sp>
      <p:sp>
        <p:nvSpPr>
          <p:cNvPr id="3" name="Symbol zastępczy zawartości 2"/>
          <p:cNvSpPr>
            <a:spLocks noGrp="1"/>
          </p:cNvSpPr>
          <p:nvPr>
            <p:ph idx="1"/>
          </p:nvPr>
        </p:nvSpPr>
        <p:spPr>
          <a:xfrm>
            <a:off x="1913859" y="1562986"/>
            <a:ext cx="10069033" cy="5071730"/>
          </a:xfrm>
        </p:spPr>
        <p:txBody>
          <a:bodyPr>
            <a:normAutofit/>
          </a:bodyPr>
          <a:lstStyle/>
          <a:p>
            <a:pPr marL="0" indent="0" algn="just">
              <a:buNone/>
            </a:pPr>
            <a:r>
              <a:rPr lang="pl-PL" sz="2200" dirty="0"/>
              <a:t>Organ w postępowaniu karnym wprowadzony nowelizacją z dnia 27 września 2013 r. (obowiązuje od 1 lipca 2015 r.)</a:t>
            </a:r>
          </a:p>
          <a:p>
            <a:pPr marL="0" indent="0" algn="just">
              <a:buNone/>
            </a:pPr>
            <a:endParaRPr lang="pl-PL" sz="2200" dirty="0"/>
          </a:p>
          <a:p>
            <a:pPr marL="0" indent="0" algn="just">
              <a:buNone/>
            </a:pPr>
            <a:r>
              <a:rPr lang="pl-PL" sz="2200" dirty="0"/>
              <a:t>„Idea powołania (...) nowego funkcjonariusza wynika z potrzeby </a:t>
            </a:r>
            <a:r>
              <a:rPr lang="pl-PL" sz="2200" b="1" dirty="0"/>
              <a:t>odciążenia sędziów od wykonywania zadań, które nie stanowią sprawowania wymiaru sprawiedliwości</a:t>
            </a:r>
            <a:r>
              <a:rPr lang="pl-PL" sz="2200" dirty="0"/>
              <a:t>. Nie narusza to zatem konstytucyjnej zasady, że wymiar sprawiedliwości sprawują sądy (...). Powinno to sprzyjać łagodzeniu niebezpiecznych dla wymiaru sprawiedliwości skutków poważnych niedoborów kadry sędziowskiej i </a:t>
            </a:r>
            <a:r>
              <a:rPr lang="pl-PL" sz="2200" b="1" dirty="0"/>
              <a:t>eliminowaniu powstawania zaległości </a:t>
            </a:r>
            <a:r>
              <a:rPr lang="pl-PL" sz="2200" dirty="0"/>
              <a:t>w sprawach mających znaczenie dla zachowania płynności obrotu gospodarczego”</a:t>
            </a:r>
          </a:p>
          <a:p>
            <a:pPr marL="0" indent="0" algn="just">
              <a:buNone/>
            </a:pPr>
            <a:r>
              <a:rPr lang="pl-PL" sz="2200" dirty="0"/>
              <a:t>Referendarze sądowi wykonują czynności </a:t>
            </a:r>
            <a:r>
              <a:rPr lang="pl-PL" sz="2200" b="1" dirty="0"/>
              <a:t>inne niż sprawowanie wymiaru sprawiedliwości</a:t>
            </a:r>
            <a:r>
              <a:rPr lang="pl-PL" sz="2200" dirty="0"/>
              <a:t>. Są to czynności m.in. z zakresu ochrony praw jednostki. </a:t>
            </a:r>
          </a:p>
        </p:txBody>
      </p:sp>
    </p:spTree>
    <p:extLst>
      <p:ext uri="{BB962C8B-B14F-4D97-AF65-F5344CB8AC3E}">
        <p14:creationId xmlns="" xmlns:p14="http://schemas.microsoft.com/office/powerpoint/2010/main" val="1623714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8488DD3B-24BA-4A01-9831-67709BC8CE4B}"/>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83712" y="0"/>
            <a:ext cx="9608288" cy="1325563"/>
          </a:xfrm>
        </p:spPr>
        <p:txBody>
          <a:bodyPr/>
          <a:lstStyle/>
          <a:p>
            <a:pPr algn="ctr"/>
            <a:r>
              <a:rPr lang="pl-PL" b="1" dirty="0">
                <a:solidFill>
                  <a:srgbClr val="FFFF00"/>
                </a:solidFill>
              </a:rPr>
              <a:t>Referendarz sądowy </a:t>
            </a:r>
          </a:p>
        </p:txBody>
      </p:sp>
      <p:sp>
        <p:nvSpPr>
          <p:cNvPr id="3" name="Symbol zastępczy zawartości 2"/>
          <p:cNvSpPr>
            <a:spLocks noGrp="1"/>
          </p:cNvSpPr>
          <p:nvPr>
            <p:ph idx="1"/>
          </p:nvPr>
        </p:nvSpPr>
        <p:spPr>
          <a:xfrm>
            <a:off x="2115879" y="1626780"/>
            <a:ext cx="9271590" cy="4625163"/>
          </a:xfrm>
        </p:spPr>
        <p:txBody>
          <a:bodyPr>
            <a:normAutofit/>
          </a:bodyPr>
          <a:lstStyle/>
          <a:p>
            <a:pPr algn="just"/>
            <a:r>
              <a:rPr lang="pl-PL" sz="2200" dirty="0"/>
              <a:t>Na konieczność odciążenia sędziów i wprowadzenie organów, które nie byłyby uprawnione do sprawowania wymiaru sprawiedliwości (nie posiadałyby kompetencji ostatecznego rozstrzygania sporów prawnych) zwracał uwagę Komitet Ministrów Rady Europy w Zaleceniach R 86/12 z 16 września 1986 r. dotyczących środków zapobiegania nadmiernemu obciążeniu sądów i zmniejszania tego obciążenia. (por. pkt II zaleceń). </a:t>
            </a:r>
          </a:p>
          <a:p>
            <a:pPr algn="just"/>
            <a:r>
              <a:rPr lang="pl-PL" sz="2200" dirty="0"/>
              <a:t>Odciążenie sędziów sprzyja realizacji postulatu rozstrzygnięcia sprawy w rozsądnym terminie – por. art. 6 ust. 1 EKPC, art. 45 Konstytucji, art. 2 § 1 pkt. 4 k.p.k. </a:t>
            </a:r>
          </a:p>
          <a:p>
            <a:pPr algn="just"/>
            <a:r>
              <a:rPr lang="pl-PL" sz="2200" dirty="0"/>
              <a:t>Ważne – od orzeczeń referendarza sądowego przysługuje </a:t>
            </a:r>
            <a:r>
              <a:rPr lang="pl-PL" sz="2200" b="1" u="sng" dirty="0"/>
              <a:t>sprzeciw </a:t>
            </a:r>
            <a:r>
              <a:rPr lang="pl-PL" sz="2200" dirty="0"/>
              <a:t>do sądu, który jest właściwy do rozpoznania danej sprawy </a:t>
            </a:r>
          </a:p>
          <a:p>
            <a:pPr algn="just"/>
            <a:r>
              <a:rPr lang="pl-PL" sz="2200" dirty="0"/>
              <a:t>por. art. 93a </a:t>
            </a:r>
          </a:p>
          <a:p>
            <a:pPr algn="just"/>
            <a:endParaRPr lang="pl-PL" sz="2200" dirty="0"/>
          </a:p>
        </p:txBody>
      </p:sp>
    </p:spTree>
    <p:extLst>
      <p:ext uri="{BB962C8B-B14F-4D97-AF65-F5344CB8AC3E}">
        <p14:creationId xmlns="" xmlns:p14="http://schemas.microsoft.com/office/powerpoint/2010/main" val="2186287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95E742EF-6F5C-4D82-9D25-C6494B19C083}"/>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19916" y="88680"/>
            <a:ext cx="9672084" cy="995842"/>
          </a:xfrm>
        </p:spPr>
        <p:txBody>
          <a:bodyPr/>
          <a:lstStyle/>
          <a:p>
            <a:pPr algn="ctr"/>
            <a:r>
              <a:rPr lang="pl-PL" b="1" dirty="0">
                <a:solidFill>
                  <a:srgbClr val="FFFF00"/>
                </a:solidFill>
              </a:rPr>
              <a:t>Referendarz sądowy </a:t>
            </a:r>
          </a:p>
        </p:txBody>
      </p:sp>
      <p:sp>
        <p:nvSpPr>
          <p:cNvPr id="3" name="Symbol zastępczy zawartości 2"/>
          <p:cNvSpPr>
            <a:spLocks noGrp="1"/>
          </p:cNvSpPr>
          <p:nvPr>
            <p:ph idx="1"/>
          </p:nvPr>
        </p:nvSpPr>
        <p:spPr>
          <a:xfrm>
            <a:off x="1233376" y="1286541"/>
            <a:ext cx="10781415" cy="5323810"/>
          </a:xfrm>
        </p:spPr>
        <p:txBody>
          <a:bodyPr>
            <a:normAutofit/>
          </a:bodyPr>
          <a:lstStyle/>
          <a:p>
            <a:pPr marL="0" indent="0" algn="just">
              <a:buNone/>
            </a:pPr>
            <a:r>
              <a:rPr lang="pl-PL" sz="2400" dirty="0"/>
              <a:t>Co referendarz sądowy może w postępowaniu karnym: </a:t>
            </a:r>
          </a:p>
          <a:p>
            <a:pPr marL="173736" lvl="1" indent="0" algn="just">
              <a:buNone/>
            </a:pPr>
            <a:r>
              <a:rPr lang="pl-PL" sz="2000" dirty="0"/>
              <a:t>art. 23a – skierować sprawę do postępowania mediacyjnego</a:t>
            </a:r>
          </a:p>
          <a:p>
            <a:pPr marL="173736" lvl="1" indent="0" algn="just">
              <a:buNone/>
            </a:pPr>
            <a:r>
              <a:rPr lang="pl-PL" sz="2000" dirty="0"/>
              <a:t>art. 57 § 2– umorzyć postępowanie po odstąpieniu od oskarżenia przez oskarżyciela posiłkowego, gdy w postępowaniu sądowym nie bierze udziału oskarżyciel publiczny</a:t>
            </a:r>
          </a:p>
          <a:p>
            <a:pPr marL="173736" lvl="1" indent="0" algn="just">
              <a:buNone/>
            </a:pPr>
            <a:r>
              <a:rPr lang="pl-PL" sz="2000" dirty="0"/>
              <a:t>art. 61 § 1 – wydać postanowienie o zawieszeniu postępowania w przypadku śmierci oskarżyciela prywatnego</a:t>
            </a:r>
          </a:p>
          <a:p>
            <a:pPr marL="173736" lvl="1" indent="0" algn="just">
              <a:buNone/>
            </a:pPr>
            <a:r>
              <a:rPr lang="pl-PL" sz="2000" dirty="0"/>
              <a:t>art. 61 § 2 – wydać postanowienie o umorzeniu postępowania, jeżeli po śmierci oskarżyciela prywatnego uprawnione osoby nie wstąpią w jego prawa </a:t>
            </a:r>
          </a:p>
          <a:p>
            <a:pPr marL="173736" lvl="1" indent="0" algn="just">
              <a:buNone/>
            </a:pPr>
            <a:r>
              <a:rPr lang="pl-PL" sz="2000" dirty="0"/>
              <a:t>art. 81 § 1 i 2 – wyznacza obrońcę lub pełnomocnika z urzędu;</a:t>
            </a:r>
          </a:p>
          <a:p>
            <a:pPr marL="173736" lvl="1" indent="0" algn="just">
              <a:buNone/>
            </a:pPr>
            <a:r>
              <a:rPr lang="pl-PL" sz="2000" dirty="0"/>
              <a:t>art. 107 § 1– nadaje klauzulę wykonalności orzeczeniu, które może zostać wydane w drodze egzekucji (por. np. art. 293 § 5 – klauzula wykonalności przy postanowieniu o zabezpieczeniu majątkowym)</a:t>
            </a:r>
          </a:p>
          <a:p>
            <a:pPr marL="173736" lvl="1" indent="0" algn="just">
              <a:buNone/>
            </a:pPr>
            <a:r>
              <a:rPr lang="pl-PL" sz="2000" dirty="0"/>
              <a:t>art. 120 § 3 – wzywać uczestnika postępowania do uzupełnienia braków formalnych pisma</a:t>
            </a:r>
          </a:p>
          <a:p>
            <a:pPr marL="173736" lvl="1" indent="0" algn="just">
              <a:buNone/>
            </a:pPr>
            <a:r>
              <a:rPr lang="pl-PL" sz="2000" dirty="0"/>
              <a:t>art. 338 § 1– zarządza doręczenie odpisu aktu oskarżenia oskarżonemu</a:t>
            </a:r>
          </a:p>
          <a:p>
            <a:pPr marL="173736" lvl="1" indent="0" algn="just">
              <a:buNone/>
            </a:pPr>
            <a:r>
              <a:rPr lang="pl-PL" sz="2000" dirty="0"/>
              <a:t>art. 489 § 1– może prowadzić posiedzenie pojednawcze w trybie prywatnoskargowym.	</a:t>
            </a:r>
          </a:p>
        </p:txBody>
      </p:sp>
    </p:spTree>
    <p:extLst>
      <p:ext uri="{BB962C8B-B14F-4D97-AF65-F5344CB8AC3E}">
        <p14:creationId xmlns="" xmlns:p14="http://schemas.microsoft.com/office/powerpoint/2010/main" val="1051086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D59A5DC5-C7E8-42C2-B28B-7882D827123D}"/>
              </a:ext>
            </a:extLst>
          </p:cNvPr>
          <p:cNvPicPr>
            <a:picLocks noChangeAspect="1"/>
          </p:cNvPicPr>
          <p:nvPr/>
        </p:nvPicPr>
        <p:blipFill>
          <a:blip r:embed="rId2"/>
          <a:stretch>
            <a:fillRect/>
          </a:stretch>
        </p:blipFill>
        <p:spPr>
          <a:xfrm>
            <a:off x="-19050" y="1"/>
            <a:ext cx="12192000" cy="6857999"/>
          </a:xfrm>
          <a:prstGeom prst="rect">
            <a:avLst/>
          </a:prstGeom>
        </p:spPr>
      </p:pic>
      <p:sp>
        <p:nvSpPr>
          <p:cNvPr id="2" name="Tytuł 1"/>
          <p:cNvSpPr>
            <a:spLocks noGrp="1"/>
          </p:cNvSpPr>
          <p:nvPr>
            <p:ph type="title"/>
          </p:nvPr>
        </p:nvSpPr>
        <p:spPr>
          <a:xfrm>
            <a:off x="2603205" y="-96738"/>
            <a:ext cx="9007548" cy="1325563"/>
          </a:xfrm>
        </p:spPr>
        <p:txBody>
          <a:bodyPr/>
          <a:lstStyle/>
          <a:p>
            <a:pPr algn="ctr"/>
            <a:r>
              <a:rPr lang="pl-PL" b="1" dirty="0">
                <a:solidFill>
                  <a:srgbClr val="FFFF00"/>
                </a:solidFill>
              </a:rPr>
              <a:t>Prokurator </a:t>
            </a:r>
          </a:p>
        </p:txBody>
      </p:sp>
      <p:sp>
        <p:nvSpPr>
          <p:cNvPr id="3" name="Symbol zastępczy zawartości 2"/>
          <p:cNvSpPr>
            <a:spLocks noGrp="1"/>
          </p:cNvSpPr>
          <p:nvPr>
            <p:ph idx="1"/>
          </p:nvPr>
        </p:nvSpPr>
        <p:spPr>
          <a:xfrm>
            <a:off x="1158949" y="1228825"/>
            <a:ext cx="9585251" cy="5496440"/>
          </a:xfrm>
        </p:spPr>
        <p:txBody>
          <a:bodyPr>
            <a:normAutofit/>
          </a:bodyPr>
          <a:lstStyle/>
          <a:p>
            <a:pPr algn="just"/>
            <a:r>
              <a:rPr lang="pl-PL" sz="2200" dirty="0"/>
              <a:t>Organem procesowym jest </a:t>
            </a:r>
            <a:r>
              <a:rPr lang="pl-PL" sz="2200" b="1" dirty="0"/>
              <a:t>prokurator </a:t>
            </a:r>
            <a:r>
              <a:rPr lang="pl-PL" sz="2200" dirty="0"/>
              <a:t>a nie </a:t>
            </a:r>
            <a:r>
              <a:rPr lang="pl-PL" sz="2200" b="1" dirty="0"/>
              <a:t>prokuratura!</a:t>
            </a:r>
          </a:p>
          <a:p>
            <a:pPr algn="just"/>
            <a:r>
              <a:rPr lang="pl-PL" sz="2200" dirty="0"/>
              <a:t>art. 2 ustawy z dnia 28 stycznia 2016 r. Prawo o Prokuraturze </a:t>
            </a:r>
          </a:p>
          <a:p>
            <a:pPr marL="0" indent="0" algn="just">
              <a:buNone/>
            </a:pPr>
            <a:r>
              <a:rPr lang="pl-PL" sz="2200" dirty="0"/>
              <a:t>Prokuratura wykonuje </a:t>
            </a:r>
            <a:r>
              <a:rPr lang="pl-PL" sz="2200" b="1" dirty="0"/>
              <a:t>zadania w zakresie ścigania przestępstw oraz stoi na straży praworządności</a:t>
            </a:r>
          </a:p>
          <a:p>
            <a:pPr marL="0" indent="0" algn="just">
              <a:buNone/>
            </a:pPr>
            <a:r>
              <a:rPr lang="pl-PL" sz="2200" dirty="0"/>
              <a:t>Art. 3 ustawy o Prokuraturze stanowi, że zadania prokuratury wykonują Prokurator Generalny, Prokurator Krajowy, pozostali zastępcy Prokuratora Generalnego oraz podlegli im prokuratorzy wykonują  i podlegli mu prokuratorzy m.in. poprzez:</a:t>
            </a:r>
          </a:p>
          <a:p>
            <a:pPr algn="just">
              <a:buFontTx/>
              <a:buChar char="-"/>
            </a:pPr>
            <a:r>
              <a:rPr lang="pl-PL" sz="2200" dirty="0"/>
              <a:t>prowadzenie lub nadzorowanie postępowania przygotowawczego w sprawach karnych oraz sprawowanie funkcji oskarżyciela publicznego przed sądami</a:t>
            </a:r>
          </a:p>
          <a:p>
            <a:pPr algn="just">
              <a:buFontTx/>
              <a:buChar char="-"/>
            </a:pPr>
            <a:r>
              <a:rPr lang="pl-PL" sz="2200" dirty="0"/>
              <a:t>współpracę z jednostkami naukowymi w zakresie prowadzenia badań dotyczących problematyki przestępczości, jej zwalczania i zapobiegania oraz kontroli</a:t>
            </a:r>
          </a:p>
        </p:txBody>
      </p:sp>
    </p:spTree>
    <p:extLst>
      <p:ext uri="{BB962C8B-B14F-4D97-AF65-F5344CB8AC3E}">
        <p14:creationId xmlns="" xmlns:p14="http://schemas.microsoft.com/office/powerpoint/2010/main" val="2071699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B19E391F-B0C8-46A8-AD14-580814A2C025}"/>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62446" y="0"/>
            <a:ext cx="9629553" cy="1148316"/>
          </a:xfrm>
        </p:spPr>
        <p:txBody>
          <a:bodyPr>
            <a:noAutofit/>
          </a:bodyPr>
          <a:lstStyle/>
          <a:p>
            <a:pPr algn="ctr"/>
            <a:r>
              <a:rPr lang="pl-PL" sz="2800" b="1" dirty="0">
                <a:solidFill>
                  <a:srgbClr val="FFFF00"/>
                </a:solidFill>
              </a:rPr>
              <a:t>Prokurator </a:t>
            </a:r>
            <a:br>
              <a:rPr lang="pl-PL" sz="2800" b="1" dirty="0">
                <a:solidFill>
                  <a:srgbClr val="FFFF00"/>
                </a:solidFill>
              </a:rPr>
            </a:br>
            <a:r>
              <a:rPr lang="pl-PL" sz="2800" b="1" i="1" dirty="0">
                <a:solidFill>
                  <a:srgbClr val="FFFF00"/>
                </a:solidFill>
              </a:rPr>
              <a:t>Zasady organizacyjno ustrojowe prokuratury:</a:t>
            </a:r>
            <a:endParaRPr lang="pl-PL" sz="2800" b="1" dirty="0">
              <a:solidFill>
                <a:srgbClr val="FFFF00"/>
              </a:solidFill>
            </a:endParaRPr>
          </a:p>
        </p:txBody>
      </p:sp>
      <p:sp>
        <p:nvSpPr>
          <p:cNvPr id="3" name="Symbol zastępczy zawartości 2"/>
          <p:cNvSpPr>
            <a:spLocks noGrp="1"/>
          </p:cNvSpPr>
          <p:nvPr>
            <p:ph idx="1"/>
          </p:nvPr>
        </p:nvSpPr>
        <p:spPr>
          <a:xfrm>
            <a:off x="1137684" y="1148316"/>
            <a:ext cx="11054316" cy="5709683"/>
          </a:xfrm>
        </p:spPr>
        <p:txBody>
          <a:bodyPr>
            <a:normAutofit fontScale="92500" lnSpcReduction="10000"/>
          </a:bodyPr>
          <a:lstStyle/>
          <a:p>
            <a:pPr marL="457200" indent="-457200" algn="just">
              <a:buFont typeface="+mj-lt"/>
              <a:buAutoNum type="arabicPeriod"/>
            </a:pPr>
            <a:r>
              <a:rPr lang="pl-PL" sz="2000" u="sng" dirty="0"/>
              <a:t>zasada niezależności </a:t>
            </a:r>
            <a:r>
              <a:rPr lang="pl-PL" sz="2000" dirty="0"/>
              <a:t>– art. 7 § 1 </a:t>
            </a:r>
            <a:r>
              <a:rPr lang="pl-PL" sz="2000" dirty="0">
                <a:sym typeface="Wingdings" panose="05000000000000000000" pitchFamily="2" charset="2"/>
              </a:rPr>
              <a:t> zupełnie inny wymiar niezależności prokuratora w porównaniu z zasadą niezależności sądów </a:t>
            </a:r>
          </a:p>
          <a:p>
            <a:pPr marL="173736" lvl="1" indent="0" algn="just">
              <a:buNone/>
            </a:pPr>
            <a:r>
              <a:rPr lang="pl-PL" sz="1800" dirty="0">
                <a:sym typeface="Wingdings" panose="05000000000000000000" pitchFamily="2" charset="2"/>
              </a:rPr>
              <a:t>Prokurator przy wykonywaniu czynności określonych w ustawach jest niezależny, z zastrzeżeniem przepisów art. 7 § 2-6 oraz art. 8 i art. 9</a:t>
            </a:r>
          </a:p>
          <a:p>
            <a:pPr marL="342900" indent="-342900" algn="just">
              <a:buFont typeface="+mj-lt"/>
              <a:buAutoNum type="arabicPeriod"/>
            </a:pPr>
            <a:r>
              <a:rPr lang="pl-PL" sz="2000" u="sng" dirty="0">
                <a:sym typeface="Wingdings" panose="05000000000000000000" pitchFamily="2" charset="2"/>
              </a:rPr>
              <a:t>zasada hierarchicznego podporządkowania </a:t>
            </a:r>
            <a:r>
              <a:rPr lang="pl-PL" sz="2000" dirty="0">
                <a:sym typeface="Wingdings" panose="05000000000000000000" pitchFamily="2" charset="2"/>
              </a:rPr>
              <a:t>– art. 7 </a:t>
            </a:r>
            <a:r>
              <a:rPr lang="pl-PL" sz="2000" dirty="0"/>
              <a:t>§</a:t>
            </a:r>
            <a:r>
              <a:rPr lang="pl-PL" sz="2000" dirty="0">
                <a:sym typeface="Wingdings" panose="05000000000000000000" pitchFamily="2" charset="2"/>
              </a:rPr>
              <a:t> 2 </a:t>
            </a:r>
          </a:p>
          <a:p>
            <a:pPr marL="173736" lvl="1" indent="0" algn="just">
              <a:buNone/>
            </a:pPr>
            <a:r>
              <a:rPr lang="pl-PL" sz="1800" dirty="0"/>
              <a:t>Prokurator jest obowiązany wykonywać zarządzenia, wytyczne i polecenia prokuratora przełożonego. Polecenie dotyczące treści czynności procesowej prokurator przełożony wydaje na piśmie, a na żądanie prokuratora - wraz z uzasadnieniem. W razie przeszkody w doręczeniu polecenia w formie pisemnej dopuszczalne jest przekazanie polecenia ustnie, z tym że przełożony jest obowiązany niezwłocznie potwierdzić je na piśmie. Polecenie włącza się do akt podręcznych sprawy. Prokurator przełożony uprawniony jest do zmiany lub uchylenia decyzji prokuratora podległego. Zmiana lub uchylenie decyzji wymagają formy pisemnej i są włączane do akt sprawy</a:t>
            </a:r>
          </a:p>
          <a:p>
            <a:pPr marL="342900" indent="-342900" algn="just">
              <a:buFont typeface="+mj-lt"/>
              <a:buAutoNum type="arabicPeriod"/>
            </a:pPr>
            <a:r>
              <a:rPr lang="pl-PL" sz="2000" u="sng" dirty="0"/>
              <a:t>zasada jednolitości i niepodzielności prokuratury </a:t>
            </a:r>
            <a:endParaRPr lang="pl-PL" sz="2000" dirty="0"/>
          </a:p>
          <a:p>
            <a:pPr marL="128016" lvl="1" indent="0" algn="just">
              <a:buNone/>
            </a:pPr>
            <a:r>
              <a:rPr lang="pl-PL" sz="1800" dirty="0"/>
              <a:t>Z procesowego punktu widzenia, nie ma różnicy, który prokurator zajmuje się sprawą, ponieważ zawsze przy wykonywaniu czynności procesowych reprezentuje prokuraturę jako całość </a:t>
            </a:r>
          </a:p>
          <a:p>
            <a:pPr marL="297180" indent="-342900" algn="just">
              <a:buFont typeface="+mj-lt"/>
              <a:buAutoNum type="arabicPeriod"/>
            </a:pPr>
            <a:r>
              <a:rPr lang="pl-PL" sz="2000" u="sng" dirty="0"/>
              <a:t>zasada substytucji </a:t>
            </a:r>
            <a:r>
              <a:rPr lang="pl-PL" sz="2000" dirty="0"/>
              <a:t>– art. 9 § 1</a:t>
            </a:r>
          </a:p>
          <a:p>
            <a:pPr marL="128016" lvl="1" indent="0" algn="just">
              <a:buNone/>
            </a:pPr>
            <a:r>
              <a:rPr lang="pl-PL" sz="1800" dirty="0"/>
              <a:t>Prokurator przełożony może powierzyć podległym prokuratorom wykonywanie czynności należących do jego zakresu działania, chyba że ustawa zastrzega określoną czynność wyłącznie do jego właściwości. </a:t>
            </a:r>
          </a:p>
          <a:p>
            <a:pPr marL="297180" indent="-342900" algn="just">
              <a:buFont typeface="+mj-lt"/>
              <a:buAutoNum type="arabicPeriod"/>
            </a:pPr>
            <a:r>
              <a:rPr lang="pl-PL" sz="2000" u="sng" dirty="0"/>
              <a:t>zasada dewolucji </a:t>
            </a:r>
            <a:r>
              <a:rPr lang="pl-PL" sz="2000" dirty="0"/>
              <a:t>– art. 9 § 2  </a:t>
            </a:r>
          </a:p>
          <a:p>
            <a:pPr marL="173736" lvl="1" indent="0" algn="just">
              <a:buNone/>
            </a:pPr>
            <a:r>
              <a:rPr lang="pl-PL" sz="1800" dirty="0"/>
              <a:t>Prokurator przełożony może przejmować sprawy prowadzone przez prokuratorów podległych i wykonywać ich czynności, chyba że przepisy ustawy stanowią inaczej. </a:t>
            </a:r>
          </a:p>
        </p:txBody>
      </p:sp>
    </p:spTree>
    <p:extLst>
      <p:ext uri="{BB962C8B-B14F-4D97-AF65-F5344CB8AC3E}">
        <p14:creationId xmlns="" xmlns:p14="http://schemas.microsoft.com/office/powerpoint/2010/main" val="1535147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EE70F623-DFE3-41E0-B2A4-42C1574D777E}"/>
              </a:ext>
            </a:extLst>
          </p:cNvPr>
          <p:cNvPicPr>
            <a:picLocks noChangeAspect="1"/>
          </p:cNvPicPr>
          <p:nvPr/>
        </p:nvPicPr>
        <p:blipFill>
          <a:blip r:embed="rId3"/>
          <a:stretch>
            <a:fillRect/>
          </a:stretch>
        </p:blipFill>
        <p:spPr>
          <a:xfrm>
            <a:off x="0" y="1"/>
            <a:ext cx="12192000" cy="6857999"/>
          </a:xfrm>
          <a:prstGeom prst="rect">
            <a:avLst/>
          </a:prstGeom>
        </p:spPr>
      </p:pic>
      <p:graphicFrame>
        <p:nvGraphicFramePr>
          <p:cNvPr id="4" name="Symbol zastępczy zawartości 3"/>
          <p:cNvGraphicFramePr>
            <a:graphicFrameLocks noGrp="1"/>
          </p:cNvGraphicFramePr>
          <p:nvPr>
            <p:ph idx="1"/>
            <p:extLst>
              <p:ext uri="{D42A27DB-BD31-4B8C-83A1-F6EECF244321}">
                <p14:modId xmlns="" xmlns:p14="http://schemas.microsoft.com/office/powerpoint/2010/main" val="923444958"/>
              </p:ext>
            </p:extLst>
          </p:nvPr>
        </p:nvGraphicFramePr>
        <p:xfrm>
          <a:off x="4452731" y="929397"/>
          <a:ext cx="8566298" cy="59286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pole tekstowe 4"/>
          <p:cNvSpPr txBox="1"/>
          <p:nvPr/>
        </p:nvSpPr>
        <p:spPr>
          <a:xfrm>
            <a:off x="1538996" y="2176903"/>
            <a:ext cx="3413465" cy="2308324"/>
          </a:xfrm>
          <a:prstGeom prst="rect">
            <a:avLst/>
          </a:prstGeom>
          <a:noFill/>
        </p:spPr>
        <p:txBody>
          <a:bodyPr wrap="square" rtlCol="0">
            <a:spAutoFit/>
          </a:bodyPr>
          <a:lstStyle/>
          <a:p>
            <a:r>
              <a:rPr lang="pl-PL" sz="2400" b="1" dirty="0"/>
              <a:t>Uczestnik procesu – </a:t>
            </a:r>
            <a:r>
              <a:rPr lang="pl-PL" sz="2400" i="1" dirty="0"/>
              <a:t>kategoria zbiorcza, obejmująca każdą osobę, która w procesie spełnia funkcję wyznaczoną jej przez prawo procesowe</a:t>
            </a:r>
          </a:p>
        </p:txBody>
      </p:sp>
    </p:spTree>
    <p:extLst>
      <p:ext uri="{BB962C8B-B14F-4D97-AF65-F5344CB8AC3E}">
        <p14:creationId xmlns="" xmlns:p14="http://schemas.microsoft.com/office/powerpoint/2010/main" val="521009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625D33B5-A9C4-49D2-8094-7938E18DD6CB}"/>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73078" y="0"/>
            <a:ext cx="9618921" cy="1325563"/>
          </a:xfrm>
        </p:spPr>
        <p:txBody>
          <a:bodyPr>
            <a:normAutofit/>
          </a:bodyPr>
          <a:lstStyle/>
          <a:p>
            <a:pPr algn="ctr"/>
            <a:r>
              <a:rPr lang="pl-PL" sz="4000" b="1" dirty="0">
                <a:solidFill>
                  <a:srgbClr val="FFFF00"/>
                </a:solidFill>
              </a:rPr>
              <a:t>Rola prokuratora w postępowaniu karnym </a:t>
            </a:r>
          </a:p>
        </p:txBody>
      </p:sp>
      <p:sp>
        <p:nvSpPr>
          <p:cNvPr id="3" name="Symbol zastępczy zawartości 2"/>
          <p:cNvSpPr>
            <a:spLocks noGrp="1"/>
          </p:cNvSpPr>
          <p:nvPr>
            <p:ph idx="1"/>
          </p:nvPr>
        </p:nvSpPr>
        <p:spPr>
          <a:xfrm>
            <a:off x="1212112" y="1325563"/>
            <a:ext cx="10696353" cy="5362316"/>
          </a:xfrm>
        </p:spPr>
        <p:txBody>
          <a:bodyPr>
            <a:normAutofit/>
          </a:bodyPr>
          <a:lstStyle/>
          <a:p>
            <a:pPr algn="just"/>
            <a:r>
              <a:rPr lang="pl-PL" sz="2200" dirty="0"/>
              <a:t>Jest </a:t>
            </a:r>
            <a:r>
              <a:rPr lang="pl-PL" sz="2200" b="1" dirty="0"/>
              <a:t>organem kierowniczym postępowania przygotowawczego </a:t>
            </a:r>
            <a:r>
              <a:rPr lang="pl-PL" sz="2200" dirty="0"/>
              <a:t>- tzw. </a:t>
            </a:r>
            <a:r>
              <a:rPr lang="pl-PL" sz="2200" i="1" dirty="0"/>
              <a:t>dominus </a:t>
            </a:r>
            <a:r>
              <a:rPr lang="pl-PL" sz="2200" i="1" dirty="0" err="1"/>
              <a:t>litis</a:t>
            </a:r>
            <a:r>
              <a:rPr lang="pl-PL" sz="2200" i="1" dirty="0"/>
              <a:t>, </a:t>
            </a:r>
            <a:r>
              <a:rPr lang="pl-PL" sz="2200" dirty="0"/>
              <a:t>prowadzi lub nadzoruje śledztwa lub dochodzenia, posiada szerokie uprawnienia m.in. decyduje o stosowaniu nie izolacyjnych środków zapobiegawczych (np. poręczenia majątkowego, dozoru Policji). </a:t>
            </a:r>
          </a:p>
          <a:p>
            <a:pPr algn="just"/>
            <a:r>
              <a:rPr lang="pl-PL" sz="2200" dirty="0"/>
              <a:t>Pełni funkcję oskarżyciela publicznego, czyli jest </a:t>
            </a:r>
            <a:r>
              <a:rPr lang="pl-PL" sz="2200" u="sng" dirty="0"/>
              <a:t>stroną w postępowaniu jurysdykcyjnym. </a:t>
            </a:r>
          </a:p>
          <a:p>
            <a:pPr algn="just"/>
            <a:r>
              <a:rPr lang="pl-PL" sz="2200" dirty="0"/>
              <a:t>Jest rzecznikiem interesu społecznego (strażnik praworządności) – szczególnie ta rola jest widoczna w postępowaniu wykonawczym (por. m.in. art. 22 § 1 </a:t>
            </a:r>
            <a:r>
              <a:rPr lang="pl-PL" sz="2200" dirty="0" err="1"/>
              <a:t>k.k.w</a:t>
            </a:r>
            <a:r>
              <a:rPr lang="pl-PL" sz="2200" dirty="0"/>
              <a:t>.). W k.p.k. warto zwrócić uwagę na art. 60 § 1 k.p.k. – prokurator może wszcząć postępowanie w sprawie o przestępstwo prywatnoskargowe lub wstąpić do postępowania już wszczętego przez oskarżyciela prywatnego jeżeli wymaga tego interes społeczny. </a:t>
            </a:r>
          </a:p>
          <a:p>
            <a:pPr algn="just"/>
            <a:r>
              <a:rPr lang="pl-PL" sz="2200" dirty="0"/>
              <a:t>Ważne – prokurator jest związany zasadą obiektywizmu nie tylko na podstawie art. 4 k.p.k., ale też art. 6 prawa o Prokuraturze – „</a:t>
            </a:r>
            <a:r>
              <a:rPr lang="pl-PL" sz="2200" i="1" dirty="0"/>
              <a:t>prokurator jest obowiązany do podejmowania działań określonych w ustawach, kierując się zasadą bezstronności i równego traktowania wszystkich obywateli”.</a:t>
            </a:r>
          </a:p>
        </p:txBody>
      </p:sp>
    </p:spTree>
    <p:extLst>
      <p:ext uri="{BB962C8B-B14F-4D97-AF65-F5344CB8AC3E}">
        <p14:creationId xmlns="" xmlns:p14="http://schemas.microsoft.com/office/powerpoint/2010/main" val="2799622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32161120-5F57-4C6D-BD6F-F1ED5F60D26B}"/>
              </a:ext>
            </a:extLst>
          </p:cNvPr>
          <p:cNvPicPr>
            <a:picLocks noChangeAspect="1"/>
          </p:cNvPicPr>
          <p:nvPr/>
        </p:nvPicPr>
        <p:blipFill>
          <a:blip r:embed="rId2"/>
          <a:stretch>
            <a:fillRect/>
          </a:stretch>
        </p:blipFill>
        <p:spPr>
          <a:xfrm>
            <a:off x="-1" y="0"/>
            <a:ext cx="12192001" cy="6858000"/>
          </a:xfrm>
          <a:prstGeom prst="rect">
            <a:avLst/>
          </a:prstGeom>
        </p:spPr>
      </p:pic>
      <p:sp>
        <p:nvSpPr>
          <p:cNvPr id="2" name="Tytuł 1"/>
          <p:cNvSpPr>
            <a:spLocks noGrp="1"/>
          </p:cNvSpPr>
          <p:nvPr>
            <p:ph type="title"/>
          </p:nvPr>
        </p:nvSpPr>
        <p:spPr/>
        <p:txBody>
          <a:bodyPr/>
          <a:lstStyle/>
          <a:p>
            <a:r>
              <a:rPr lang="pl-PL" b="1" dirty="0">
                <a:solidFill>
                  <a:srgbClr val="FFFF00"/>
                </a:solidFill>
              </a:rPr>
              <a:t>Pomocnicy organów procesowych </a:t>
            </a:r>
          </a:p>
        </p:txBody>
      </p:sp>
      <p:sp>
        <p:nvSpPr>
          <p:cNvPr id="3" name="Symbol zastępczy tekstu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2403274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F79173F4-C063-4ADC-A871-E8A902D085FE}"/>
              </a:ext>
            </a:extLst>
          </p:cNvPr>
          <p:cNvPicPr>
            <a:picLocks noChangeAspect="1"/>
          </p:cNvPicPr>
          <p:nvPr/>
        </p:nvPicPr>
        <p:blipFill>
          <a:blip r:embed="rId2"/>
          <a:stretch>
            <a:fillRect/>
          </a:stretch>
        </p:blipFill>
        <p:spPr>
          <a:xfrm>
            <a:off x="0" y="0"/>
            <a:ext cx="12192000" cy="6857999"/>
          </a:xfrm>
          <a:prstGeom prst="rect">
            <a:avLst/>
          </a:prstGeom>
        </p:spPr>
      </p:pic>
      <p:sp>
        <p:nvSpPr>
          <p:cNvPr id="4" name="Tytuł 3"/>
          <p:cNvSpPr>
            <a:spLocks noGrp="1"/>
          </p:cNvSpPr>
          <p:nvPr>
            <p:ph type="title"/>
          </p:nvPr>
        </p:nvSpPr>
        <p:spPr>
          <a:xfrm>
            <a:off x="2636875" y="-81442"/>
            <a:ext cx="9640186" cy="1325563"/>
          </a:xfrm>
        </p:spPr>
        <p:txBody>
          <a:bodyPr/>
          <a:lstStyle/>
          <a:p>
            <a:pPr algn="ctr"/>
            <a:r>
              <a:rPr lang="pl-PL" b="1" dirty="0">
                <a:solidFill>
                  <a:srgbClr val="FFFF00"/>
                </a:solidFill>
              </a:rPr>
              <a:t>Pomocnicy organów procesowych </a:t>
            </a:r>
          </a:p>
        </p:txBody>
      </p:sp>
      <p:sp>
        <p:nvSpPr>
          <p:cNvPr id="5" name="Symbol zastępczy zawartości 4"/>
          <p:cNvSpPr>
            <a:spLocks noGrp="1"/>
          </p:cNvSpPr>
          <p:nvPr>
            <p:ph idx="1"/>
          </p:nvPr>
        </p:nvSpPr>
        <p:spPr>
          <a:xfrm>
            <a:off x="2158409" y="1467293"/>
            <a:ext cx="9526772" cy="4880344"/>
          </a:xfrm>
        </p:spPr>
        <p:txBody>
          <a:bodyPr>
            <a:normAutofit/>
          </a:bodyPr>
          <a:lstStyle/>
          <a:p>
            <a:pPr marL="0" indent="0" algn="ctr">
              <a:buNone/>
            </a:pPr>
            <a:r>
              <a:rPr lang="pl-PL" sz="2200" i="1" dirty="0">
                <a:solidFill>
                  <a:schemeClr val="accent6"/>
                </a:solidFill>
              </a:rPr>
              <a:t>Osoba ułatwiająca organowi procesowemu wykonywanie jego funkcji</a:t>
            </a:r>
            <a:endParaRPr lang="pl-PL" sz="2200" dirty="0">
              <a:solidFill>
                <a:schemeClr val="accent6"/>
              </a:solidFill>
            </a:endParaRPr>
          </a:p>
          <a:p>
            <a:pPr marL="0" indent="0" algn="just">
              <a:buNone/>
            </a:pPr>
            <a:r>
              <a:rPr lang="pl-PL" sz="2200" dirty="0"/>
              <a:t>1. specjaliści – osoby wykonujące czynności techniczne podczas oględzin, eksperymentu procesowego, zatrzymania, przeszukania itp. (por. art. 205 i 206)</a:t>
            </a:r>
          </a:p>
          <a:p>
            <a:pPr marL="0" indent="0" algn="just">
              <a:buNone/>
            </a:pPr>
            <a:r>
              <a:rPr lang="pl-PL" sz="2200" dirty="0"/>
              <a:t>2. protokolanci i stenografowie - art. 144 – 146 </a:t>
            </a:r>
          </a:p>
          <a:p>
            <a:pPr marL="457200" lvl="1" indent="0" algn="just">
              <a:buNone/>
            </a:pPr>
            <a:r>
              <a:rPr lang="pl-PL" sz="2200" dirty="0"/>
              <a:t>ważne! Art. 146 § 1 Protokolant i stenograf ulegają wyłączeniu z tych samych powodów co sędzia</a:t>
            </a:r>
          </a:p>
          <a:p>
            <a:pPr marL="0" indent="0" algn="just">
              <a:buNone/>
            </a:pPr>
            <a:r>
              <a:rPr lang="pl-PL" sz="2200" dirty="0"/>
              <a:t>3. tłumacze – art. 204 np. wyznaczani dla osoby, która nie włada w wystarczającym stopniu językiem polskim, wzywani do przesłuchania osoby głuchej lub niemej, jeżeli nie wystarcza porozumiewanie się z nią w języku polskim </a:t>
            </a:r>
          </a:p>
          <a:p>
            <a:pPr marL="0" indent="0" algn="just">
              <a:buNone/>
            </a:pPr>
            <a:r>
              <a:rPr lang="pl-PL" sz="2200" dirty="0"/>
              <a:t>4. konwojenci Policji</a:t>
            </a:r>
          </a:p>
          <a:p>
            <a:pPr marL="457200" lvl="1" indent="0" algn="just">
              <a:buNone/>
            </a:pPr>
            <a:endParaRPr lang="pl-PL" sz="2200" dirty="0">
              <a:solidFill>
                <a:schemeClr val="accent6"/>
              </a:solidFill>
            </a:endParaRPr>
          </a:p>
          <a:p>
            <a:pPr marL="0" indent="0" algn="just">
              <a:buNone/>
            </a:pPr>
            <a:endParaRPr lang="pl-PL" sz="2200" dirty="0"/>
          </a:p>
        </p:txBody>
      </p:sp>
    </p:spTree>
    <p:extLst>
      <p:ext uri="{BB962C8B-B14F-4D97-AF65-F5344CB8AC3E}">
        <p14:creationId xmlns="" xmlns:p14="http://schemas.microsoft.com/office/powerpoint/2010/main" val="424333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AB0000D1-3C87-4AAD-8168-B68A3830782E}"/>
              </a:ext>
            </a:extLst>
          </p:cNvPr>
          <p:cNvPicPr>
            <a:picLocks noChangeAspect="1"/>
          </p:cNvPicPr>
          <p:nvPr/>
        </p:nvPicPr>
        <p:blipFill>
          <a:blip r:embed="rId2"/>
          <a:stretch>
            <a:fillRect/>
          </a:stretch>
        </p:blipFill>
        <p:spPr>
          <a:xfrm>
            <a:off x="-1" y="0"/>
            <a:ext cx="12192001" cy="6858000"/>
          </a:xfrm>
          <a:prstGeom prst="rect">
            <a:avLst/>
          </a:prstGeom>
        </p:spPr>
      </p:pic>
      <p:sp>
        <p:nvSpPr>
          <p:cNvPr id="4" name="Tytuł 3"/>
          <p:cNvSpPr>
            <a:spLocks noGrp="1"/>
          </p:cNvSpPr>
          <p:nvPr>
            <p:ph type="title"/>
          </p:nvPr>
        </p:nvSpPr>
        <p:spPr/>
        <p:txBody>
          <a:bodyPr/>
          <a:lstStyle/>
          <a:p>
            <a:r>
              <a:rPr lang="pl-PL" b="1" dirty="0">
                <a:solidFill>
                  <a:srgbClr val="FFFF00"/>
                </a:solidFill>
              </a:rPr>
              <a:t>Strony procesowe </a:t>
            </a:r>
          </a:p>
        </p:txBody>
      </p:sp>
      <p:sp>
        <p:nvSpPr>
          <p:cNvPr id="5" name="Symbol zastępczy tekstu 4"/>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3453778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 xmlns:a16="http://schemas.microsoft.com/office/drawing/2014/main" id="{ECCECABF-353E-49ED-BD66-A0B475E71224}"/>
              </a:ext>
            </a:extLst>
          </p:cNvPr>
          <p:cNvPicPr>
            <a:picLocks noChangeAspect="1"/>
          </p:cNvPicPr>
          <p:nvPr/>
        </p:nvPicPr>
        <p:blipFill>
          <a:blip r:embed="rId2"/>
          <a:stretch>
            <a:fillRect/>
          </a:stretch>
        </p:blipFill>
        <p:spPr>
          <a:xfrm>
            <a:off x="0" y="0"/>
            <a:ext cx="12192000" cy="6857999"/>
          </a:xfrm>
          <a:prstGeom prst="rect">
            <a:avLst/>
          </a:prstGeom>
        </p:spPr>
      </p:pic>
      <p:sp>
        <p:nvSpPr>
          <p:cNvPr id="4" name="Tytuł 3"/>
          <p:cNvSpPr>
            <a:spLocks noGrp="1"/>
          </p:cNvSpPr>
          <p:nvPr>
            <p:ph type="title"/>
          </p:nvPr>
        </p:nvSpPr>
        <p:spPr>
          <a:xfrm>
            <a:off x="2626242" y="365126"/>
            <a:ext cx="9565758" cy="620766"/>
          </a:xfrm>
        </p:spPr>
        <p:txBody>
          <a:bodyPr>
            <a:noAutofit/>
          </a:bodyPr>
          <a:lstStyle/>
          <a:p>
            <a:pPr algn="ctr"/>
            <a:r>
              <a:rPr lang="pl-PL" sz="3600" b="1" dirty="0">
                <a:solidFill>
                  <a:srgbClr val="FFFF00"/>
                </a:solidFill>
              </a:rPr>
              <a:t>Strony postępowania w kolejnych stadiach procesu</a:t>
            </a:r>
          </a:p>
        </p:txBody>
      </p:sp>
      <p:graphicFrame>
        <p:nvGraphicFramePr>
          <p:cNvPr id="6" name="Symbol zastępczy zawartości 5"/>
          <p:cNvGraphicFramePr>
            <a:graphicFrameLocks noGrp="1"/>
          </p:cNvGraphicFramePr>
          <p:nvPr>
            <p:ph idx="1"/>
            <p:extLst/>
          </p:nvPr>
        </p:nvGraphicFramePr>
        <p:xfrm>
          <a:off x="-1395412" y="2084832"/>
          <a:ext cx="9720262" cy="4515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Łącznik prosty ze strzałką 7"/>
          <p:cNvCxnSpPr/>
          <p:nvPr/>
        </p:nvCxnSpPr>
        <p:spPr>
          <a:xfrm flipV="1">
            <a:off x="6629400" y="2924175"/>
            <a:ext cx="1000125" cy="971550"/>
          </a:xfrm>
          <a:prstGeom prst="straightConnector1">
            <a:avLst/>
          </a:prstGeom>
          <a:ln w="28575">
            <a:solidFill>
              <a:schemeClr val="accent4"/>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flipV="1">
            <a:off x="6629400" y="4175665"/>
            <a:ext cx="1257300" cy="28575"/>
          </a:xfrm>
          <a:prstGeom prst="straightConnector1">
            <a:avLst/>
          </a:prstGeom>
          <a:ln w="28575">
            <a:solidFill>
              <a:schemeClr val="accent5"/>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6629400" y="4484180"/>
            <a:ext cx="1257300" cy="819001"/>
          </a:xfrm>
          <a:prstGeom prst="straightConnector1">
            <a:avLst/>
          </a:prstGeom>
          <a:ln w="28575">
            <a:solidFill>
              <a:schemeClr val="accent6"/>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pole tekstowe 12"/>
          <p:cNvSpPr txBox="1"/>
          <p:nvPr/>
        </p:nvSpPr>
        <p:spPr>
          <a:xfrm>
            <a:off x="7734300" y="2615059"/>
            <a:ext cx="2428875" cy="461665"/>
          </a:xfrm>
          <a:prstGeom prst="rect">
            <a:avLst/>
          </a:prstGeom>
          <a:noFill/>
        </p:spPr>
        <p:txBody>
          <a:bodyPr wrap="square" rtlCol="0">
            <a:spAutoFit/>
          </a:bodyPr>
          <a:lstStyle/>
          <a:p>
            <a:r>
              <a:rPr lang="pl-PL" sz="2300" dirty="0"/>
              <a:t>publiczny </a:t>
            </a:r>
          </a:p>
        </p:txBody>
      </p:sp>
      <p:sp>
        <p:nvSpPr>
          <p:cNvPr id="15" name="pole tekstowe 14"/>
          <p:cNvSpPr txBox="1"/>
          <p:nvPr/>
        </p:nvSpPr>
        <p:spPr>
          <a:xfrm>
            <a:off x="7886700" y="3895725"/>
            <a:ext cx="2447925" cy="446276"/>
          </a:xfrm>
          <a:prstGeom prst="rect">
            <a:avLst/>
          </a:prstGeom>
          <a:noFill/>
        </p:spPr>
        <p:txBody>
          <a:bodyPr wrap="square" rtlCol="0">
            <a:spAutoFit/>
          </a:bodyPr>
          <a:lstStyle/>
          <a:p>
            <a:r>
              <a:rPr lang="pl-PL" sz="2300" dirty="0"/>
              <a:t>posiłkowy </a:t>
            </a:r>
          </a:p>
        </p:txBody>
      </p:sp>
      <p:sp>
        <p:nvSpPr>
          <p:cNvPr id="16" name="pole tekstowe 15"/>
          <p:cNvSpPr txBox="1"/>
          <p:nvPr/>
        </p:nvSpPr>
        <p:spPr>
          <a:xfrm>
            <a:off x="7734300" y="5213789"/>
            <a:ext cx="2790825" cy="446276"/>
          </a:xfrm>
          <a:prstGeom prst="rect">
            <a:avLst/>
          </a:prstGeom>
          <a:noFill/>
        </p:spPr>
        <p:txBody>
          <a:bodyPr wrap="square" rtlCol="0">
            <a:spAutoFit/>
          </a:bodyPr>
          <a:lstStyle/>
          <a:p>
            <a:r>
              <a:rPr lang="pl-PL" sz="2300" dirty="0"/>
              <a:t>prywatny </a:t>
            </a:r>
          </a:p>
        </p:txBody>
      </p:sp>
      <p:cxnSp>
        <p:nvCxnSpPr>
          <p:cNvPr id="18" name="Łącznik prosty ze strzałką 17"/>
          <p:cNvCxnSpPr/>
          <p:nvPr/>
        </p:nvCxnSpPr>
        <p:spPr>
          <a:xfrm flipV="1">
            <a:off x="9548812" y="3335682"/>
            <a:ext cx="962025" cy="760068"/>
          </a:xfrm>
          <a:prstGeom prst="straightConnector1">
            <a:avLst/>
          </a:prstGeom>
          <a:ln w="28575">
            <a:solidFill>
              <a:schemeClr val="accent2"/>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Łącznik prosty ze strzałką 18"/>
          <p:cNvCxnSpPr/>
          <p:nvPr/>
        </p:nvCxnSpPr>
        <p:spPr>
          <a:xfrm>
            <a:off x="9548812" y="4292820"/>
            <a:ext cx="962025" cy="723899"/>
          </a:xfrm>
          <a:prstGeom prst="straightConnector1">
            <a:avLst/>
          </a:prstGeom>
          <a:ln w="28575">
            <a:solidFill>
              <a:schemeClr val="accent3"/>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pole tekstowe 22"/>
          <p:cNvSpPr txBox="1"/>
          <p:nvPr/>
        </p:nvSpPr>
        <p:spPr>
          <a:xfrm>
            <a:off x="10510837" y="2956620"/>
            <a:ext cx="2009775" cy="800219"/>
          </a:xfrm>
          <a:prstGeom prst="rect">
            <a:avLst/>
          </a:prstGeom>
          <a:noFill/>
        </p:spPr>
        <p:txBody>
          <a:bodyPr wrap="square" rtlCol="0">
            <a:spAutoFit/>
          </a:bodyPr>
          <a:lstStyle/>
          <a:p>
            <a:r>
              <a:rPr lang="pl-PL" sz="2300" dirty="0"/>
              <a:t>subsydiarny (samoistny)</a:t>
            </a:r>
          </a:p>
        </p:txBody>
      </p:sp>
      <p:sp>
        <p:nvSpPr>
          <p:cNvPr id="24" name="pole tekstowe 23"/>
          <p:cNvSpPr txBox="1"/>
          <p:nvPr/>
        </p:nvSpPr>
        <p:spPr>
          <a:xfrm>
            <a:off x="10510837" y="4949595"/>
            <a:ext cx="1562100" cy="446276"/>
          </a:xfrm>
          <a:prstGeom prst="rect">
            <a:avLst/>
          </a:prstGeom>
          <a:noFill/>
        </p:spPr>
        <p:txBody>
          <a:bodyPr wrap="square" rtlCol="0">
            <a:spAutoFit/>
          </a:bodyPr>
          <a:lstStyle/>
          <a:p>
            <a:r>
              <a:rPr lang="pl-PL" sz="2300" dirty="0"/>
              <a:t>uboczny </a:t>
            </a:r>
          </a:p>
        </p:txBody>
      </p:sp>
    </p:spTree>
    <p:extLst>
      <p:ext uri="{BB962C8B-B14F-4D97-AF65-F5344CB8AC3E}">
        <p14:creationId xmlns="" xmlns:p14="http://schemas.microsoft.com/office/powerpoint/2010/main" val="2026326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a:extLst>
              <a:ext uri="{FF2B5EF4-FFF2-40B4-BE49-F238E27FC236}">
                <a16:creationId xmlns="" xmlns:a16="http://schemas.microsoft.com/office/drawing/2014/main" id="{788F7771-1306-4B1B-B4E1-78E18D4BE9F8}"/>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30548" y="-41719"/>
            <a:ext cx="8213651" cy="1499616"/>
          </a:xfrm>
        </p:spPr>
        <p:txBody>
          <a:bodyPr/>
          <a:lstStyle/>
          <a:p>
            <a:pPr algn="ctr"/>
            <a:r>
              <a:rPr lang="pl-PL" b="1" dirty="0">
                <a:solidFill>
                  <a:srgbClr val="FFFF00"/>
                </a:solidFill>
              </a:rPr>
              <a:t>Pojęcie strony </a:t>
            </a:r>
          </a:p>
        </p:txBody>
      </p:sp>
      <p:sp>
        <p:nvSpPr>
          <p:cNvPr id="3" name="Symbol zastępczy zawartości 2"/>
          <p:cNvSpPr>
            <a:spLocks noGrp="1"/>
          </p:cNvSpPr>
          <p:nvPr>
            <p:ph idx="1"/>
          </p:nvPr>
        </p:nvSpPr>
        <p:spPr>
          <a:xfrm>
            <a:off x="1307804" y="1169294"/>
            <a:ext cx="10884195" cy="981075"/>
          </a:xfrm>
        </p:spPr>
        <p:txBody>
          <a:bodyPr>
            <a:normAutofit fontScale="77500" lnSpcReduction="20000"/>
          </a:bodyPr>
          <a:lstStyle/>
          <a:p>
            <a:pPr marL="0" indent="0">
              <a:buNone/>
            </a:pPr>
            <a:r>
              <a:rPr lang="pl-PL" dirty="0"/>
              <a:t>Strona to </a:t>
            </a:r>
            <a:r>
              <a:rPr lang="pl-PL" b="1" i="1" dirty="0"/>
              <a:t>podmiot posiadający interes prawny w korzystnym dla siebie rozstrzygnięciu o przedmiocie procesu. </a:t>
            </a:r>
          </a:p>
          <a:p>
            <a:pPr marL="0" indent="0" algn="ctr">
              <a:buNone/>
            </a:pPr>
            <a:r>
              <a:rPr lang="pl-PL" dirty="0"/>
              <a:t>Podziały na „kategorie” stron procesowych </a:t>
            </a:r>
          </a:p>
        </p:txBody>
      </p:sp>
      <p:graphicFrame>
        <p:nvGraphicFramePr>
          <p:cNvPr id="4" name="Diagram 3"/>
          <p:cNvGraphicFramePr/>
          <p:nvPr>
            <p:extLst>
              <p:ext uri="{D42A27DB-BD31-4B8C-83A1-F6EECF244321}">
                <p14:modId xmlns="" xmlns:p14="http://schemas.microsoft.com/office/powerpoint/2010/main" val="3535076539"/>
              </p:ext>
            </p:extLst>
          </p:nvPr>
        </p:nvGraphicFramePr>
        <p:xfrm>
          <a:off x="1307804" y="2484450"/>
          <a:ext cx="4683423" cy="33486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 xmlns:p14="http://schemas.microsoft.com/office/powerpoint/2010/main" val="572805568"/>
              </p:ext>
            </p:extLst>
          </p:nvPr>
        </p:nvGraphicFramePr>
        <p:xfrm>
          <a:off x="6879264" y="2627190"/>
          <a:ext cx="5312735" cy="29342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pole tekstowe 5"/>
          <p:cNvSpPr txBox="1"/>
          <p:nvPr/>
        </p:nvSpPr>
        <p:spPr>
          <a:xfrm>
            <a:off x="1793839" y="5886562"/>
            <a:ext cx="11753850" cy="646331"/>
          </a:xfrm>
          <a:prstGeom prst="rect">
            <a:avLst/>
          </a:prstGeom>
          <a:noFill/>
        </p:spPr>
        <p:txBody>
          <a:bodyPr wrap="square" rtlCol="0">
            <a:spAutoFit/>
          </a:bodyPr>
          <a:lstStyle/>
          <a:p>
            <a:r>
              <a:rPr lang="pl-PL" dirty="0"/>
              <a:t>Wyróżniamy jeszcze </a:t>
            </a:r>
            <a:r>
              <a:rPr lang="pl-PL" b="1" dirty="0"/>
              <a:t>strony zasadnicze</a:t>
            </a:r>
            <a:r>
              <a:rPr lang="pl-PL" dirty="0"/>
              <a:t> i </a:t>
            </a:r>
            <a:r>
              <a:rPr lang="pl-PL" b="1" dirty="0">
                <a:solidFill>
                  <a:schemeClr val="accent2"/>
                </a:solidFill>
              </a:rPr>
              <a:t>strony szczególne</a:t>
            </a:r>
            <a:r>
              <a:rPr lang="pl-PL" dirty="0"/>
              <a:t> (np. interwenient w postępowaniu karnoskarbowym). </a:t>
            </a:r>
          </a:p>
          <a:p>
            <a:endParaRPr lang="pl-PL" dirty="0"/>
          </a:p>
        </p:txBody>
      </p:sp>
    </p:spTree>
    <p:extLst>
      <p:ext uri="{BB962C8B-B14F-4D97-AF65-F5344CB8AC3E}">
        <p14:creationId xmlns="" xmlns:p14="http://schemas.microsoft.com/office/powerpoint/2010/main" val="2962088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58020C2C-E75E-4B06-A306-DD6697608297}"/>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47731" y="-72197"/>
            <a:ext cx="9644269" cy="1325563"/>
          </a:xfrm>
        </p:spPr>
        <p:txBody>
          <a:bodyPr/>
          <a:lstStyle/>
          <a:p>
            <a:pPr algn="ctr"/>
            <a:r>
              <a:rPr lang="pl-PL" b="1" dirty="0">
                <a:solidFill>
                  <a:srgbClr val="FFFF00"/>
                </a:solidFill>
              </a:rPr>
              <a:t>Rodzaje stron procesowych </a:t>
            </a:r>
          </a:p>
        </p:txBody>
      </p:sp>
      <p:sp>
        <p:nvSpPr>
          <p:cNvPr id="3" name="Symbol zastępczy zawartości 2"/>
          <p:cNvSpPr>
            <a:spLocks noGrp="1"/>
          </p:cNvSpPr>
          <p:nvPr>
            <p:ph idx="1"/>
          </p:nvPr>
        </p:nvSpPr>
        <p:spPr>
          <a:xfrm>
            <a:off x="1371600" y="1639957"/>
            <a:ext cx="9982200" cy="4537006"/>
          </a:xfrm>
        </p:spPr>
        <p:txBody>
          <a:bodyPr/>
          <a:lstStyle/>
          <a:p>
            <a:pPr algn="just"/>
            <a:r>
              <a:rPr lang="pl-PL" dirty="0"/>
              <a:t>Stroną czynną będzie zatem oskarżyciel – publiczny, posiłkowy, prywatny </a:t>
            </a:r>
          </a:p>
          <a:p>
            <a:pPr algn="just"/>
            <a:r>
              <a:rPr lang="pl-PL" dirty="0"/>
              <a:t>Stroną bierną – oskarżony w postępowaniu jurysdykcyjnym oraz podejrzany w postępowaniu przygotowawczym </a:t>
            </a:r>
          </a:p>
        </p:txBody>
      </p:sp>
    </p:spTree>
    <p:extLst>
      <p:ext uri="{BB962C8B-B14F-4D97-AF65-F5344CB8AC3E}">
        <p14:creationId xmlns="" xmlns:p14="http://schemas.microsoft.com/office/powerpoint/2010/main" val="3092618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9D8918BE-3D93-45D2-8B26-063E8D879D7A}"/>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67608" y="-82136"/>
            <a:ext cx="9624392" cy="1325563"/>
          </a:xfrm>
        </p:spPr>
        <p:txBody>
          <a:bodyPr/>
          <a:lstStyle/>
          <a:p>
            <a:r>
              <a:rPr lang="pl-PL" b="1" dirty="0">
                <a:solidFill>
                  <a:srgbClr val="FFFF00"/>
                </a:solidFill>
              </a:rPr>
              <a:t>Oskarżyciel publiczny</a:t>
            </a:r>
          </a:p>
        </p:txBody>
      </p:sp>
      <p:sp>
        <p:nvSpPr>
          <p:cNvPr id="3" name="Symbol zastępczy zawartości 2"/>
          <p:cNvSpPr>
            <a:spLocks noGrp="1"/>
          </p:cNvSpPr>
          <p:nvPr>
            <p:ph idx="1"/>
          </p:nvPr>
        </p:nvSpPr>
        <p:spPr>
          <a:xfrm>
            <a:off x="1729406" y="1325564"/>
            <a:ext cx="10048464" cy="4851399"/>
          </a:xfrm>
        </p:spPr>
        <p:txBody>
          <a:bodyPr>
            <a:normAutofit fontScale="92500"/>
          </a:bodyPr>
          <a:lstStyle/>
          <a:p>
            <a:pPr algn="just"/>
            <a:r>
              <a:rPr lang="pl-PL" dirty="0"/>
              <a:t>Art. 45 § 1  </a:t>
            </a:r>
            <a:r>
              <a:rPr lang="pl-PL" b="1" dirty="0"/>
              <a:t>Oskarżycielem publicznym przed wszystkimi sądami jest </a:t>
            </a:r>
            <a:r>
              <a:rPr lang="pl-PL" b="1" dirty="0">
                <a:solidFill>
                  <a:schemeClr val="accent6"/>
                </a:solidFill>
              </a:rPr>
              <a:t>prokurator</a:t>
            </a:r>
            <a:r>
              <a:rPr lang="pl-PL" dirty="0"/>
              <a:t>.</a:t>
            </a:r>
          </a:p>
          <a:p>
            <a:pPr algn="just"/>
            <a:r>
              <a:rPr lang="pl-PL" dirty="0"/>
              <a:t>§ 2. Inny organ państwowy może być oskarżycielem publicznym z mocy szczególnych przepisów ustawy.</a:t>
            </a:r>
          </a:p>
          <a:p>
            <a:pPr lvl="1" algn="just"/>
            <a:r>
              <a:rPr lang="pl-PL" dirty="0"/>
              <a:t>por. rozporządzenie MS z dnia 22 września 2015 r. w sprawie organów uprawnionych obok Policji do prowadzenia dochodzeń oraz organów uprawnionych do wnoszenia i popierania oskarżenia przed sądem pierwszej instancji w sprawach, w których prowadzono dochodzenie, jak również zakresu spraw zleconych tym organom</a:t>
            </a:r>
          </a:p>
          <a:p>
            <a:pPr lvl="1" algn="just"/>
            <a:r>
              <a:rPr lang="pl-PL" dirty="0"/>
              <a:t>np. uprawnienia do wnoszenia i popierania oskarżenia przed sądem pierwszej instancji przysługują także organom Straży Granicznej w sprawach o przestępstwa z art. 137, 264, 270, 273 i art. 275-277 k.k., art. 147 ustawy z dnia 13 czerwca 2003 r. o cudzoziemcach oraz art. 125 ustawy z dnia 13 czerwca 2003 r. o udzielaniu cudzoziemcom ochrony na terytorium Rzeczypospolitej Polskiej</a:t>
            </a:r>
          </a:p>
          <a:p>
            <a:pPr lvl="1" algn="just"/>
            <a:endParaRPr lang="pl-PL" dirty="0"/>
          </a:p>
          <a:p>
            <a:pPr algn="just"/>
            <a:endParaRPr lang="pl-PL" dirty="0"/>
          </a:p>
        </p:txBody>
      </p:sp>
    </p:spTree>
    <p:extLst>
      <p:ext uri="{BB962C8B-B14F-4D97-AF65-F5344CB8AC3E}">
        <p14:creationId xmlns="" xmlns:p14="http://schemas.microsoft.com/office/powerpoint/2010/main" val="3929172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D2CA4B6E-0DA4-4401-8C4A-610D99F6D210}"/>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57670" y="0"/>
            <a:ext cx="9634330" cy="1325563"/>
          </a:xfrm>
        </p:spPr>
        <p:txBody>
          <a:bodyPr/>
          <a:lstStyle/>
          <a:p>
            <a:pPr algn="ctr"/>
            <a:r>
              <a:rPr lang="pl-PL" b="1" dirty="0">
                <a:solidFill>
                  <a:srgbClr val="FFFF00"/>
                </a:solidFill>
              </a:rPr>
              <a:t>Oskarżyciel publiczny</a:t>
            </a:r>
          </a:p>
        </p:txBody>
      </p:sp>
      <p:sp>
        <p:nvSpPr>
          <p:cNvPr id="3" name="Symbol zastępczy zawartości 2"/>
          <p:cNvSpPr>
            <a:spLocks noGrp="1"/>
          </p:cNvSpPr>
          <p:nvPr>
            <p:ph idx="1"/>
          </p:nvPr>
        </p:nvSpPr>
        <p:spPr>
          <a:xfrm>
            <a:off x="1679712" y="1500809"/>
            <a:ext cx="10008705" cy="5175294"/>
          </a:xfrm>
        </p:spPr>
        <p:txBody>
          <a:bodyPr>
            <a:normAutofit fontScale="77500" lnSpcReduction="20000"/>
          </a:bodyPr>
          <a:lstStyle/>
          <a:p>
            <a:pPr algn="just"/>
            <a:r>
              <a:rPr lang="pl-PL" dirty="0"/>
              <a:t>Postępowaniem sądowym rządzi zasada skargowości tzn. postępowanie przed sądem warunkowane jest wniesieniem odpowiedniej skargi przez uprawnionego oskarżyciela. </a:t>
            </a:r>
          </a:p>
          <a:p>
            <a:pPr algn="just"/>
            <a:r>
              <a:rPr lang="pl-PL" dirty="0"/>
              <a:t>Sąd nie może z własnej inicjatywy wszcząć postępowania w kwestii odpowiedzialności karnej, musi oczekiwać na skargę uprawnionego oskarżyciela, na akt oskarżenia. Akt oskarżenia otwiera postępowanie jurysdykcyjne, zakreślając jednocześnie granice przedmiotowe i podmiotowe rozpoznania sprawy. Sąd nie może orzekać w sprawie oskarżonego nieobjętego aktem oskarżenia ani też w odniesieniu do czynu, który nie jest przedmiotem skargi.</a:t>
            </a:r>
          </a:p>
          <a:p>
            <a:pPr algn="just"/>
            <a:r>
              <a:rPr lang="pl-PL" dirty="0"/>
              <a:t>art. 14 §  1. Wszczęcie postępowania sądowego następuje na żądanie uprawnionego oskarżyciela lub innego uprawnionego podmiotu. </a:t>
            </a:r>
          </a:p>
          <a:p>
            <a:pPr algn="just"/>
            <a:r>
              <a:rPr lang="pl-PL" dirty="0"/>
              <a:t>Art. 46 – W sprawach o przestępstwa ścigane z oskarżenia publicznego udział prokuratora w rozprawie jest obowiązkowy, jeżeli ustawa nie stanowi inaczej.</a:t>
            </a:r>
          </a:p>
          <a:p>
            <a:pPr algn="just"/>
            <a:r>
              <a:rPr lang="pl-PL" dirty="0"/>
              <a:t>Ustawa stanowi inaczej – art. 46 § 2 – jeżeli postępowanie przygotowawcze zakończyło się w formie dochodzenia, </a:t>
            </a:r>
            <a:r>
              <a:rPr lang="pl-PL" b="1" dirty="0"/>
              <a:t>niestawiennictwo oskarżyciela publicznego na rozprawie nie tamuje jej toku</a:t>
            </a:r>
            <a:r>
              <a:rPr lang="pl-PL" dirty="0"/>
              <a:t>. Przewodniczący lub sąd mogą uznać obecność oskarżyciela publicznego za obowiązkową. </a:t>
            </a:r>
          </a:p>
        </p:txBody>
      </p:sp>
    </p:spTree>
    <p:extLst>
      <p:ext uri="{BB962C8B-B14F-4D97-AF65-F5344CB8AC3E}">
        <p14:creationId xmlns="" xmlns:p14="http://schemas.microsoft.com/office/powerpoint/2010/main" val="812335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a:extLst>
              <a:ext uri="{FF2B5EF4-FFF2-40B4-BE49-F238E27FC236}">
                <a16:creationId xmlns="" xmlns:a16="http://schemas.microsoft.com/office/drawing/2014/main" id="{69ECBD26-8B2F-4C1E-B5A0-B6D4BB4C471F}"/>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57669" y="0"/>
            <a:ext cx="9634331" cy="1325563"/>
          </a:xfrm>
        </p:spPr>
        <p:txBody>
          <a:bodyPr/>
          <a:lstStyle/>
          <a:p>
            <a:pPr algn="ctr"/>
            <a:r>
              <a:rPr lang="pl-PL" b="1" dirty="0">
                <a:solidFill>
                  <a:srgbClr val="FFFF00"/>
                </a:solidFill>
              </a:rPr>
              <a:t>Pokrzywdzony</a:t>
            </a:r>
          </a:p>
        </p:txBody>
      </p:sp>
      <p:sp>
        <p:nvSpPr>
          <p:cNvPr id="3" name="Symbol zastępczy zawartości 2"/>
          <p:cNvSpPr>
            <a:spLocks noGrp="1"/>
          </p:cNvSpPr>
          <p:nvPr>
            <p:ph sz="half" idx="1"/>
          </p:nvPr>
        </p:nvSpPr>
        <p:spPr>
          <a:xfrm>
            <a:off x="1162878" y="1825625"/>
            <a:ext cx="4856922" cy="4766836"/>
          </a:xfrm>
        </p:spPr>
        <p:txBody>
          <a:bodyPr>
            <a:normAutofit fontScale="70000" lnSpcReduction="20000"/>
          </a:bodyPr>
          <a:lstStyle/>
          <a:p>
            <a:pPr algn="ctr"/>
            <a:r>
              <a:rPr lang="pl-PL" b="1" dirty="0"/>
              <a:t>Definicja pokrzywdzonego </a:t>
            </a:r>
            <a:r>
              <a:rPr lang="pl-PL" dirty="0"/>
              <a:t>- art. 49 </a:t>
            </a:r>
          </a:p>
          <a:p>
            <a:pPr algn="just"/>
            <a:r>
              <a:rPr lang="pl-PL" dirty="0"/>
              <a:t>§ 1. Pokrzywdzonym jest </a:t>
            </a:r>
            <a:r>
              <a:rPr lang="pl-PL" b="1" i="1" dirty="0">
                <a:solidFill>
                  <a:schemeClr val="accent5"/>
                </a:solidFill>
              </a:rPr>
              <a:t>osoba fizyczna lub prawna</a:t>
            </a:r>
            <a:r>
              <a:rPr lang="pl-PL" dirty="0"/>
              <a:t>, której </a:t>
            </a:r>
            <a:r>
              <a:rPr lang="pl-PL" b="1" dirty="0">
                <a:solidFill>
                  <a:schemeClr val="accent1"/>
                </a:solidFill>
              </a:rPr>
              <a:t>dobro prawne </a:t>
            </a:r>
            <a:r>
              <a:rPr lang="pl-PL" dirty="0"/>
              <a:t>zostało </a:t>
            </a:r>
            <a:r>
              <a:rPr lang="pl-PL" b="1" u="sng" dirty="0">
                <a:solidFill>
                  <a:schemeClr val="accent6"/>
                </a:solidFill>
              </a:rPr>
              <a:t>bezpośrednio</a:t>
            </a:r>
            <a:r>
              <a:rPr lang="pl-PL" dirty="0">
                <a:solidFill>
                  <a:schemeClr val="accent6"/>
                </a:solidFill>
              </a:rPr>
              <a:t> </a:t>
            </a:r>
            <a:r>
              <a:rPr lang="pl-PL" dirty="0"/>
              <a:t>naruszone lub zagrożone przez przestępstwo.</a:t>
            </a:r>
          </a:p>
          <a:p>
            <a:pPr algn="just"/>
            <a:r>
              <a:rPr lang="pl-PL" dirty="0"/>
              <a:t>§ 2. Pokrzywdzonym może być także </a:t>
            </a:r>
            <a:r>
              <a:rPr lang="pl-PL" b="1" i="1" dirty="0"/>
              <a:t>niemająca osobowości prawnej</a:t>
            </a:r>
            <a:r>
              <a:rPr lang="pl-PL" dirty="0"/>
              <a:t>:</a:t>
            </a:r>
          </a:p>
          <a:p>
            <a:pPr algn="just"/>
            <a:r>
              <a:rPr lang="pl-PL" dirty="0"/>
              <a:t>1)   instytucja państwowa lub samorządowa,</a:t>
            </a:r>
          </a:p>
          <a:p>
            <a:pPr algn="just"/>
            <a:r>
              <a:rPr lang="pl-PL" dirty="0"/>
              <a:t>2)   </a:t>
            </a:r>
            <a:r>
              <a:rPr lang="pl-PL" i="1" dirty="0"/>
              <a:t>inna jednostka organizacyjna, której odrębne przepisy przyznają zdolność prawną</a:t>
            </a:r>
            <a:r>
              <a:rPr lang="pl-PL" dirty="0"/>
              <a:t>.</a:t>
            </a:r>
          </a:p>
          <a:p>
            <a:pPr algn="just"/>
            <a:r>
              <a:rPr lang="pl-PL" dirty="0"/>
              <a:t>§ 3. Za pokrzywdzonego </a:t>
            </a:r>
            <a:r>
              <a:rPr lang="pl-PL" dirty="0">
                <a:solidFill>
                  <a:schemeClr val="accent6"/>
                </a:solidFill>
              </a:rPr>
              <a:t>uważa się </a:t>
            </a:r>
            <a:r>
              <a:rPr lang="pl-PL" dirty="0"/>
              <a:t>zakład ubezpieczeń w zakresie, w jakim pokrył szkodę wyrządzoną pokrzywdzonemu przez przestępstwo lub jest zobowiązany do jej pokrycia.</a:t>
            </a:r>
          </a:p>
          <a:p>
            <a:pPr algn="just"/>
            <a:endParaRPr lang="pl-PL" dirty="0"/>
          </a:p>
          <a:p>
            <a:pPr algn="just"/>
            <a:endParaRPr lang="pl-PL" dirty="0"/>
          </a:p>
        </p:txBody>
      </p:sp>
      <p:sp>
        <p:nvSpPr>
          <p:cNvPr id="8" name="Symbol zastępczy zawartości 7">
            <a:extLst>
              <a:ext uri="{FF2B5EF4-FFF2-40B4-BE49-F238E27FC236}">
                <a16:creationId xmlns="" xmlns:a16="http://schemas.microsoft.com/office/drawing/2014/main" id="{ADADB158-0D51-4F15-8245-2B412672FC08}"/>
              </a:ext>
            </a:extLst>
          </p:cNvPr>
          <p:cNvSpPr>
            <a:spLocks noGrp="1"/>
          </p:cNvSpPr>
          <p:nvPr>
            <p:ph sz="half" idx="2"/>
          </p:nvPr>
        </p:nvSpPr>
        <p:spPr/>
        <p:txBody>
          <a:bodyPr>
            <a:normAutofit fontScale="70000" lnSpcReduction="20000"/>
          </a:bodyPr>
          <a:lstStyle/>
          <a:p>
            <a:r>
              <a:rPr lang="pl-PL" dirty="0"/>
              <a:t>art. 51 § 1 - Za pokrzywdzonego, który nie jest osobą fizyczną, czynności procesowych dokonuje organ uprawniony do działania w jego imieniu. </a:t>
            </a:r>
          </a:p>
          <a:p>
            <a:endParaRPr lang="pl-PL" dirty="0"/>
          </a:p>
          <a:p>
            <a:r>
              <a:rPr lang="pl-PL" dirty="0"/>
              <a:t>czyli np. spółkę z o.o. reprezentuje zarząd </a:t>
            </a:r>
          </a:p>
          <a:p>
            <a:endParaRPr lang="pl-PL" dirty="0"/>
          </a:p>
          <a:p>
            <a:r>
              <a:rPr lang="pl-PL" dirty="0"/>
              <a:t>z mocy prawa – art. 299 – jest stroną w postępowaniu przygotowawczym </a:t>
            </a:r>
          </a:p>
          <a:p>
            <a:endParaRPr lang="en-GB" dirty="0"/>
          </a:p>
        </p:txBody>
      </p:sp>
    </p:spTree>
    <p:extLst>
      <p:ext uri="{BB962C8B-B14F-4D97-AF65-F5344CB8AC3E}">
        <p14:creationId xmlns="" xmlns:p14="http://schemas.microsoft.com/office/powerpoint/2010/main" val="3715741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0B281601-1C5D-4904-9396-23A233C6C7B4}"/>
              </a:ext>
            </a:extLst>
          </p:cNvPr>
          <p:cNvPicPr>
            <a:picLocks noChangeAspect="1"/>
          </p:cNvPicPr>
          <p:nvPr/>
        </p:nvPicPr>
        <p:blipFill>
          <a:blip r:embed="rId2"/>
          <a:stretch>
            <a:fillRect/>
          </a:stretch>
        </p:blipFill>
        <p:spPr>
          <a:xfrm>
            <a:off x="-1" y="0"/>
            <a:ext cx="12192001" cy="6858000"/>
          </a:xfrm>
          <a:prstGeom prst="rect">
            <a:avLst/>
          </a:prstGeom>
        </p:spPr>
      </p:pic>
      <p:sp>
        <p:nvSpPr>
          <p:cNvPr id="4" name="Tytuł 3"/>
          <p:cNvSpPr>
            <a:spLocks noGrp="1"/>
          </p:cNvSpPr>
          <p:nvPr>
            <p:ph type="title"/>
          </p:nvPr>
        </p:nvSpPr>
        <p:spPr/>
        <p:txBody>
          <a:bodyPr/>
          <a:lstStyle/>
          <a:p>
            <a:r>
              <a:rPr lang="pl-PL" b="1" dirty="0">
                <a:solidFill>
                  <a:srgbClr val="FFFF00"/>
                </a:solidFill>
              </a:rPr>
              <a:t>Organy procesowe</a:t>
            </a:r>
          </a:p>
        </p:txBody>
      </p:sp>
      <p:sp>
        <p:nvSpPr>
          <p:cNvPr id="6" name="Symbol zastępczy tekstu 5"/>
          <p:cNvSpPr>
            <a:spLocks noGrp="1"/>
          </p:cNvSpPr>
          <p:nvPr>
            <p:ph type="body" idx="1"/>
          </p:nvPr>
        </p:nvSpPr>
        <p:spPr/>
        <p:txBody>
          <a:bodyPr/>
          <a:lstStyle/>
          <a:p>
            <a:endParaRPr lang="pl-PL" dirty="0"/>
          </a:p>
        </p:txBody>
      </p:sp>
    </p:spTree>
    <p:extLst>
      <p:ext uri="{BB962C8B-B14F-4D97-AF65-F5344CB8AC3E}">
        <p14:creationId xmlns="" xmlns:p14="http://schemas.microsoft.com/office/powerpoint/2010/main" val="3978610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AEAB591D-4061-423C-B416-8958BEA17B0A}"/>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37791" y="0"/>
            <a:ext cx="9654209" cy="1325563"/>
          </a:xfrm>
        </p:spPr>
        <p:txBody>
          <a:bodyPr/>
          <a:lstStyle/>
          <a:p>
            <a:pPr algn="ctr"/>
            <a:r>
              <a:rPr lang="pl-PL" b="1" dirty="0">
                <a:solidFill>
                  <a:srgbClr val="FFFF00"/>
                </a:solidFill>
              </a:rPr>
              <a:t>Pokrzywdzony </a:t>
            </a:r>
          </a:p>
        </p:txBody>
      </p:sp>
      <p:sp>
        <p:nvSpPr>
          <p:cNvPr id="3" name="Symbol zastępczy zawartości 2"/>
          <p:cNvSpPr>
            <a:spLocks noGrp="1"/>
          </p:cNvSpPr>
          <p:nvPr>
            <p:ph idx="1"/>
          </p:nvPr>
        </p:nvSpPr>
        <p:spPr>
          <a:xfrm>
            <a:off x="2537791" y="1600200"/>
            <a:ext cx="9303026" cy="4850296"/>
          </a:xfrm>
        </p:spPr>
        <p:txBody>
          <a:bodyPr>
            <a:normAutofit/>
          </a:bodyPr>
          <a:lstStyle/>
          <a:p>
            <a:pPr algn="just"/>
            <a:r>
              <a:rPr lang="pl-PL" sz="2200" dirty="0"/>
              <a:t>W związku z materialną definicją pokrzywdzonego w toku postępowania karnego organy procesowe „nie nadają” statusu pokrzywdzonego – pokrzywdzony albo się jest albo się nim nie jest w związku z prowadzeniem postępowania w sprawie o określone przestępstwo. </a:t>
            </a:r>
          </a:p>
          <a:p>
            <a:pPr algn="just"/>
            <a:r>
              <a:rPr lang="pl-PL" sz="2200" dirty="0"/>
              <a:t>Tzw. przestępstwa bez ofiar – takie, w których nikt nie został bezpośrednio pokrzywdzony, choć czyn mógł w sposób pośredni godzić w dobra prawne określonej osoby. Osoby „pośrednio pokrzywdzone” mają określone prawa na gruncie k.p.k. - por.  art. 306 § 1 pkt 3. </a:t>
            </a:r>
          </a:p>
        </p:txBody>
      </p:sp>
    </p:spTree>
    <p:extLst>
      <p:ext uri="{BB962C8B-B14F-4D97-AF65-F5344CB8AC3E}">
        <p14:creationId xmlns="" xmlns:p14="http://schemas.microsoft.com/office/powerpoint/2010/main" val="2945787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C2DDE978-4930-43CF-A53C-3D139C35E850}"/>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060713" y="0"/>
            <a:ext cx="10515600" cy="1325563"/>
          </a:xfrm>
        </p:spPr>
        <p:txBody>
          <a:bodyPr>
            <a:noAutofit/>
          </a:bodyPr>
          <a:lstStyle/>
          <a:p>
            <a:pPr algn="ctr"/>
            <a:r>
              <a:rPr lang="pl-PL" sz="3200" b="1" dirty="0">
                <a:solidFill>
                  <a:srgbClr val="FFFF00"/>
                </a:solidFill>
              </a:rPr>
              <a:t>Dochodzenie roszczeń cywilnych przez pokrzywdzonego </a:t>
            </a:r>
          </a:p>
        </p:txBody>
      </p:sp>
      <p:sp>
        <p:nvSpPr>
          <p:cNvPr id="3" name="Symbol zastępczy zawartości 2"/>
          <p:cNvSpPr>
            <a:spLocks noGrp="1"/>
          </p:cNvSpPr>
          <p:nvPr>
            <p:ph sz="half" idx="1"/>
          </p:nvPr>
        </p:nvSpPr>
        <p:spPr>
          <a:xfrm>
            <a:off x="1671974" y="1532455"/>
            <a:ext cx="4565374" cy="5118652"/>
          </a:xfrm>
        </p:spPr>
        <p:txBody>
          <a:bodyPr>
            <a:normAutofit fontScale="70000" lnSpcReduction="20000"/>
          </a:bodyPr>
          <a:lstStyle/>
          <a:p>
            <a:pPr algn="just"/>
            <a:r>
              <a:rPr lang="pl-PL" dirty="0"/>
              <a:t>Rezygnacja przez ustawodawcę z powództwa cywilnego nie oznacza, że pokrzywdzony w toku postępowania karnego nie może już dochodzić roszczeń o charakterze cywilnym w toku procesu karnego. </a:t>
            </a:r>
          </a:p>
          <a:p>
            <a:pPr algn="just"/>
            <a:r>
              <a:rPr lang="pl-PL" dirty="0"/>
              <a:t>Art. 49a. – Pokrzywdzony, a także prokurator, może aż </a:t>
            </a:r>
            <a:r>
              <a:rPr lang="pl-PL" b="1" dirty="0">
                <a:solidFill>
                  <a:schemeClr val="accent6"/>
                </a:solidFill>
              </a:rPr>
              <a:t>do zamknięcia przewodu sądowego na rozprawie głównej </a:t>
            </a:r>
            <a:r>
              <a:rPr lang="pl-PL" dirty="0"/>
              <a:t>złożyć wniosek, o którym mowa w art. 46 § 1 k.k. </a:t>
            </a:r>
          </a:p>
          <a:p>
            <a:pPr lvl="1" algn="just"/>
            <a:r>
              <a:rPr lang="pl-PL" dirty="0"/>
              <a:t>obowiązek naprawienia szkody lub zadośćuczynienia za doznaną krzywdę, nawiązka na rzecz pokrzywdzonego </a:t>
            </a:r>
          </a:p>
          <a:p>
            <a:pPr marL="0" indent="-45720" algn="just">
              <a:buNone/>
            </a:pPr>
            <a:r>
              <a:rPr lang="pl-PL" dirty="0"/>
              <a:t>art. 343 § 1 - Jeżeli nie ma zastosowania art. 46 Kodeksu karnego, sąd może uzależnić uwzględnienie wniosku, o którym mowa w art. 335 (skazanie bez rozprawy), od naprawienia szkody w całości albo w części lub od zadośćuczynienia za doznaną krzywdę</a:t>
            </a:r>
          </a:p>
        </p:txBody>
      </p:sp>
      <p:sp>
        <p:nvSpPr>
          <p:cNvPr id="6" name="Symbol zastępczy zawartości 5">
            <a:extLst>
              <a:ext uri="{FF2B5EF4-FFF2-40B4-BE49-F238E27FC236}">
                <a16:creationId xmlns="" xmlns:a16="http://schemas.microsoft.com/office/drawing/2014/main" id="{8CFC3EBE-F233-40B0-A561-F818B6FA381A}"/>
              </a:ext>
            </a:extLst>
          </p:cNvPr>
          <p:cNvSpPr>
            <a:spLocks noGrp="1"/>
          </p:cNvSpPr>
          <p:nvPr>
            <p:ph sz="half" idx="2"/>
          </p:nvPr>
        </p:nvSpPr>
        <p:spPr>
          <a:xfrm>
            <a:off x="6125817" y="1325562"/>
            <a:ext cx="6066183" cy="5214385"/>
          </a:xfrm>
        </p:spPr>
        <p:txBody>
          <a:bodyPr>
            <a:normAutofit fontScale="70000" lnSpcReduction="20000"/>
          </a:bodyPr>
          <a:lstStyle/>
          <a:p>
            <a:pPr algn="just"/>
            <a:r>
              <a:rPr lang="pl-PL" dirty="0"/>
              <a:t>Art. 46 k.k. </a:t>
            </a:r>
          </a:p>
          <a:p>
            <a:pPr algn="just"/>
            <a:r>
              <a:rPr lang="pl-PL" dirty="0"/>
              <a:t>§1.W razie skazania sąd może orzec, a na wniosek pokrzywdzonego lub innej osoby uprawnionej orzeka, stosując przepisy prawa cywilnego, obowiązek naprawienia, w całości albo w części, wyrządzonej przestępstwem szkody lub zadośćuczynienia za doznaną krzywdę; przepisów prawa cywilnego o możliwości zasądzenia renty nie stosuje się.</a:t>
            </a:r>
          </a:p>
          <a:p>
            <a:pPr algn="just"/>
            <a:r>
              <a:rPr lang="pl-PL" dirty="0"/>
              <a:t>§2.Jeżeli orzeczenie obowiązku określonego w § 1 jest znacznie utrudnione, sąd może orzec zamiast tego obowiązku nawiązkę w wysokości do 200 000 złotych na rzecz pokrzywdzonego, a w razie jego śmierci w wyniku popełnionego przez skazanego przestępstwa nawiązkę na rzecz osoby najbliższej, której sytuacja życiowa wskutek śmierci pokrzywdzonego uległa znacznemu pogorszeniu. W razie gdy ustalono więcej niż jedną taką osobę, nawiązki orzeka się na rzecz każdej z nich.</a:t>
            </a:r>
          </a:p>
          <a:p>
            <a:pPr algn="just"/>
            <a:r>
              <a:rPr lang="pl-PL" dirty="0"/>
              <a:t>§3.Orzeczenie odszkodowania lub zadośćuczynienia na podstawie § 1 albo nawiązki na podstawie § 2 nie stoi na przeszkodzie dochodzeniu niezaspokojonej części roszczenia w drodze postępowania cywilnego.</a:t>
            </a:r>
          </a:p>
          <a:p>
            <a:endParaRPr lang="en-GB" dirty="0"/>
          </a:p>
        </p:txBody>
      </p:sp>
    </p:spTree>
    <p:extLst>
      <p:ext uri="{BB962C8B-B14F-4D97-AF65-F5344CB8AC3E}">
        <p14:creationId xmlns="" xmlns:p14="http://schemas.microsoft.com/office/powerpoint/2010/main" val="18851858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0BEF10D8-2B6A-4783-9FC9-1010FC429E9B}"/>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488096" y="0"/>
            <a:ext cx="9703904" cy="974035"/>
          </a:xfrm>
        </p:spPr>
        <p:txBody>
          <a:bodyPr/>
          <a:lstStyle/>
          <a:p>
            <a:pPr algn="ctr"/>
            <a:r>
              <a:rPr lang="pl-PL" b="1" dirty="0">
                <a:solidFill>
                  <a:srgbClr val="FFFF00"/>
                </a:solidFill>
              </a:rPr>
              <a:t>Pokrzywdzony</a:t>
            </a:r>
          </a:p>
        </p:txBody>
      </p:sp>
      <p:sp>
        <p:nvSpPr>
          <p:cNvPr id="3" name="Symbol zastępczy zawartości 2"/>
          <p:cNvSpPr>
            <a:spLocks noGrp="1"/>
          </p:cNvSpPr>
          <p:nvPr>
            <p:ph idx="1"/>
          </p:nvPr>
        </p:nvSpPr>
        <p:spPr>
          <a:xfrm>
            <a:off x="1302026" y="1401417"/>
            <a:ext cx="10566124" cy="4907943"/>
          </a:xfrm>
        </p:spPr>
        <p:txBody>
          <a:bodyPr>
            <a:normAutofit/>
          </a:bodyPr>
          <a:lstStyle/>
          <a:p>
            <a:pPr marL="0" indent="0" algn="just">
              <a:buNone/>
            </a:pPr>
            <a:r>
              <a:rPr lang="pl-PL" sz="2000" b="1" i="1" u="sng" dirty="0">
                <a:solidFill>
                  <a:schemeClr val="accent6"/>
                </a:solidFill>
              </a:rPr>
              <a:t>Pokrzywdzony nie jest z mocy prawa stroną w postępowaniu jurysdykcyjnym!!! </a:t>
            </a:r>
            <a:r>
              <a:rPr lang="pl-PL" sz="2000" dirty="0"/>
              <a:t>Może stać się stroną jeżeli – w sprawach publicznoskargowych – będzie działał w charakterze oskarżyciela posiłkowego (ubocznego lub subsydiarnego). </a:t>
            </a:r>
          </a:p>
          <a:p>
            <a:pPr marL="0" indent="0" algn="just">
              <a:buNone/>
            </a:pPr>
            <a:r>
              <a:rPr lang="pl-PL" sz="2000" b="1" dirty="0">
                <a:solidFill>
                  <a:schemeClr val="accent2"/>
                </a:solidFill>
              </a:rPr>
              <a:t>Art. 53. W sprawach o przestępstwa ścigane z oskarżenia publicznego pokrzywdzony może działać jako strona w charakterze oskarżyciela posiłkowego obok oskarżyciela publicznego lub zamiast niego.</a:t>
            </a:r>
          </a:p>
          <a:p>
            <a:pPr marL="0" indent="0" algn="just">
              <a:buNone/>
            </a:pPr>
            <a:r>
              <a:rPr lang="pl-PL" sz="2000" dirty="0"/>
              <a:t>Nawet jeżeli pokrzywdzony nie wstąpi w prawa strony, przysługują mu szczególne uprawnienia. W doktrynie uznaje się, że pokrzywdzony jest </a:t>
            </a:r>
            <a:r>
              <a:rPr lang="pl-PL" sz="2000" i="1" dirty="0"/>
              <a:t>quasi-</a:t>
            </a:r>
            <a:r>
              <a:rPr lang="pl-PL" sz="2000" dirty="0"/>
              <a:t>stroną postępowania sądowego. I tak: </a:t>
            </a:r>
          </a:p>
          <a:p>
            <a:pPr marL="0" indent="0" algn="just">
              <a:buNone/>
            </a:pPr>
            <a:r>
              <a:rPr lang="pl-PL" sz="2000" dirty="0"/>
              <a:t>- pokrzywdzony może sprzeciwić się wnioskowi oskarżonego o skazanie bez rozprawy albo dobrowolne poddanie się karze </a:t>
            </a:r>
          </a:p>
          <a:p>
            <a:pPr marL="0" indent="0" algn="just">
              <a:buNone/>
            </a:pPr>
            <a:r>
              <a:rPr lang="pl-PL" sz="2000" dirty="0"/>
              <a:t>- może wnieść apelację od wyroku warunkowo umarzającego postępowanie wydanego na posiedzeniu </a:t>
            </a:r>
          </a:p>
          <a:p>
            <a:pPr marL="0" indent="0" algn="just">
              <a:buNone/>
            </a:pPr>
            <a:r>
              <a:rPr lang="pl-PL" sz="2000" dirty="0"/>
              <a:t>- może uczestniczyć w posiedzeniach i rozprawach </a:t>
            </a:r>
          </a:p>
          <a:p>
            <a:pPr marL="0" indent="0" algn="just">
              <a:buNone/>
            </a:pPr>
            <a:r>
              <a:rPr lang="pl-PL" sz="2000" dirty="0"/>
              <a:t>- może mieć pełnomocnika </a:t>
            </a:r>
          </a:p>
        </p:txBody>
      </p:sp>
    </p:spTree>
    <p:extLst>
      <p:ext uri="{BB962C8B-B14F-4D97-AF65-F5344CB8AC3E}">
        <p14:creationId xmlns="" xmlns:p14="http://schemas.microsoft.com/office/powerpoint/2010/main" val="3355548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a:extLst>
              <a:ext uri="{FF2B5EF4-FFF2-40B4-BE49-F238E27FC236}">
                <a16:creationId xmlns="" xmlns:a16="http://schemas.microsoft.com/office/drawing/2014/main" id="{335A6E2F-0160-4D21-89AB-E36A7E9C7271}"/>
              </a:ext>
            </a:extLst>
          </p:cNvPr>
          <p:cNvPicPr>
            <a:picLocks noChangeAspect="1"/>
          </p:cNvPicPr>
          <p:nvPr/>
        </p:nvPicPr>
        <p:blipFill>
          <a:blip r:embed="rId2"/>
          <a:stretch>
            <a:fillRect/>
          </a:stretch>
        </p:blipFill>
        <p:spPr>
          <a:xfrm>
            <a:off x="0" y="1"/>
            <a:ext cx="12192000" cy="6857999"/>
          </a:xfrm>
          <a:prstGeom prst="rect">
            <a:avLst/>
          </a:prstGeom>
        </p:spPr>
      </p:pic>
      <p:graphicFrame>
        <p:nvGraphicFramePr>
          <p:cNvPr id="4" name="Symbol zastępczy zawartości 3"/>
          <p:cNvGraphicFramePr>
            <a:graphicFrameLocks noGrp="1"/>
          </p:cNvGraphicFramePr>
          <p:nvPr>
            <p:ph idx="1"/>
            <p:extLst>
              <p:ext uri="{D42A27DB-BD31-4B8C-83A1-F6EECF244321}">
                <p14:modId xmlns="" xmlns:p14="http://schemas.microsoft.com/office/powerpoint/2010/main" val="898970354"/>
              </p:ext>
            </p:extLst>
          </p:nvPr>
        </p:nvGraphicFramePr>
        <p:xfrm>
          <a:off x="1" y="0"/>
          <a:ext cx="12115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ole tekstowe 4"/>
          <p:cNvSpPr txBox="1"/>
          <p:nvPr/>
        </p:nvSpPr>
        <p:spPr>
          <a:xfrm>
            <a:off x="76199" y="1620927"/>
            <a:ext cx="4090990" cy="2031325"/>
          </a:xfrm>
          <a:prstGeom prst="rect">
            <a:avLst/>
          </a:prstGeom>
          <a:ln w="57150"/>
        </p:spPr>
        <p:style>
          <a:lnRef idx="2">
            <a:schemeClr val="accent3"/>
          </a:lnRef>
          <a:fillRef idx="1">
            <a:schemeClr val="lt1"/>
          </a:fillRef>
          <a:effectRef idx="0">
            <a:schemeClr val="accent3"/>
          </a:effectRef>
          <a:fontRef idx="minor">
            <a:schemeClr val="dk1"/>
          </a:fontRef>
        </p:style>
        <p:txBody>
          <a:bodyPr wrap="square" rtlCol="0">
            <a:spAutoFit/>
          </a:bodyPr>
          <a:lstStyle/>
          <a:p>
            <a:r>
              <a:rPr lang="pl-PL" dirty="0"/>
              <a:t>Art. 54 § 1 – Jeżeli akt oskarżenia wniósł oskarżyciel publiczny, pokrzywdzony może </a:t>
            </a:r>
            <a:r>
              <a:rPr lang="pl-PL" b="1" dirty="0"/>
              <a:t>aż do czasu rozpoczęcia przewodu sądowego na rozprawie głównej </a:t>
            </a:r>
            <a:r>
              <a:rPr lang="pl-PL" dirty="0"/>
              <a:t>złożyć oświadczenie, że będzie działał w charakterze oskarżyciela posiłkowego. </a:t>
            </a:r>
          </a:p>
          <a:p>
            <a:r>
              <a:rPr lang="pl-PL" dirty="0"/>
              <a:t>(por. również art. 55 § 3)</a:t>
            </a:r>
          </a:p>
        </p:txBody>
      </p:sp>
      <p:sp>
        <p:nvSpPr>
          <p:cNvPr id="6" name="pole tekstowe 5"/>
          <p:cNvSpPr txBox="1"/>
          <p:nvPr/>
        </p:nvSpPr>
        <p:spPr>
          <a:xfrm>
            <a:off x="8334376" y="1143000"/>
            <a:ext cx="3781425" cy="3693319"/>
          </a:xfrm>
          <a:prstGeom prst="rect">
            <a:avLst/>
          </a:prstGeom>
          <a:ln w="57150"/>
        </p:spPr>
        <p:style>
          <a:lnRef idx="2">
            <a:schemeClr val="accent4"/>
          </a:lnRef>
          <a:fillRef idx="1">
            <a:schemeClr val="lt1"/>
          </a:fillRef>
          <a:effectRef idx="0">
            <a:schemeClr val="accent4"/>
          </a:effectRef>
          <a:fontRef idx="minor">
            <a:schemeClr val="dk1"/>
          </a:fontRef>
        </p:style>
        <p:txBody>
          <a:bodyPr wrap="square" rtlCol="0">
            <a:spAutoFit/>
          </a:bodyPr>
          <a:lstStyle/>
          <a:p>
            <a:r>
              <a:rPr lang="pl-PL" dirty="0"/>
              <a:t>art. 54 § 2.Cofnięcie aktu oskarżenia przez oskarżyciela publicznego nie pozbawia uprawnień oskarżyciela posiłkowego. Pokrzywdzony, który uprzednio nie korzystał z uprawnień oskarżyciela posiłkowego, może w terminie 14 dni od powiadomienia go o cofnięciu przez oskarżyciela publicznego aktu oskarżenia oświadczyć, że przystępuje do postępowania jako oskarżyciel posiłkowy.</a:t>
            </a:r>
          </a:p>
          <a:p>
            <a:endParaRPr lang="pl-PL" dirty="0"/>
          </a:p>
        </p:txBody>
      </p:sp>
      <p:sp>
        <p:nvSpPr>
          <p:cNvPr id="7" name="pole tekstowe 6"/>
          <p:cNvSpPr txBox="1"/>
          <p:nvPr/>
        </p:nvSpPr>
        <p:spPr>
          <a:xfrm>
            <a:off x="3248025" y="5619750"/>
            <a:ext cx="3171825" cy="646331"/>
          </a:xfrm>
          <a:prstGeom prst="rect">
            <a:avLst/>
          </a:prstGeom>
          <a:ln w="57150"/>
        </p:spPr>
        <p:style>
          <a:lnRef idx="2">
            <a:schemeClr val="accent5"/>
          </a:lnRef>
          <a:fillRef idx="1">
            <a:schemeClr val="lt1"/>
          </a:fillRef>
          <a:effectRef idx="0">
            <a:schemeClr val="accent5"/>
          </a:effectRef>
          <a:fontRef idx="minor">
            <a:schemeClr val="dk1"/>
          </a:fontRef>
        </p:style>
        <p:txBody>
          <a:bodyPr wrap="square" rtlCol="0">
            <a:spAutoFit/>
          </a:bodyPr>
          <a:lstStyle/>
          <a:p>
            <a:r>
              <a:rPr lang="pl-PL" dirty="0"/>
              <a:t>subsydiarny akt oskarżenia – na następnych slajdach  </a:t>
            </a:r>
          </a:p>
        </p:txBody>
      </p:sp>
    </p:spTree>
    <p:extLst>
      <p:ext uri="{BB962C8B-B14F-4D97-AF65-F5344CB8AC3E}">
        <p14:creationId xmlns="" xmlns:p14="http://schemas.microsoft.com/office/powerpoint/2010/main" val="1644079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AF5F4FDB-D096-4657-838E-B846AAE7725D}"/>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34478" y="0"/>
            <a:ext cx="9657522" cy="983974"/>
          </a:xfrm>
        </p:spPr>
        <p:txBody>
          <a:bodyPr>
            <a:noAutofit/>
          </a:bodyPr>
          <a:lstStyle/>
          <a:p>
            <a:pPr algn="ctr"/>
            <a:r>
              <a:rPr lang="pl-PL" sz="3200" b="1" dirty="0">
                <a:solidFill>
                  <a:srgbClr val="FFFF00"/>
                </a:solidFill>
              </a:rPr>
              <a:t>Oskarżyciel posiłkowy subsydiarny (skarga subsydiarna) </a:t>
            </a:r>
          </a:p>
        </p:txBody>
      </p:sp>
      <p:sp>
        <p:nvSpPr>
          <p:cNvPr id="3" name="Symbol zastępczy zawartości 2"/>
          <p:cNvSpPr>
            <a:spLocks noGrp="1"/>
          </p:cNvSpPr>
          <p:nvPr>
            <p:ph idx="1"/>
          </p:nvPr>
        </p:nvSpPr>
        <p:spPr>
          <a:xfrm>
            <a:off x="1451112" y="1292087"/>
            <a:ext cx="10359887" cy="5356363"/>
          </a:xfrm>
        </p:spPr>
        <p:txBody>
          <a:bodyPr>
            <a:normAutofit fontScale="77500" lnSpcReduction="20000"/>
          </a:bodyPr>
          <a:lstStyle/>
          <a:p>
            <a:pPr algn="just"/>
            <a:r>
              <a:rPr lang="pl-PL" dirty="0"/>
              <a:t>Art. 55 § 1 – </a:t>
            </a:r>
            <a:r>
              <a:rPr lang="pl-PL" dirty="0" smtClean="0"/>
              <a:t> razie powtórnego wydania postanowienia o odmowie wszczęcia lub o umorzeniu postępowania w wypadku, o którym mowa w</a:t>
            </a:r>
            <a:r>
              <a:rPr lang="pl-PL" b="1" dirty="0" smtClean="0"/>
              <a:t> art. 330</a:t>
            </a:r>
            <a:r>
              <a:rPr lang="pl-PL" dirty="0" smtClean="0"/>
              <a:t> § 2, pokrzywdzony może w terminie miesiąca od doręczenia mu zawiadomienia o postanowieniu prokuratora nadrzędnego o utrzymaniu w mocy zaskarżonego postanowienia wnieść akt oskarżenia do sądu, dołączając po jednym odpisie dla każdego oskarżonego oraz dla prokuratora. </a:t>
            </a:r>
            <a:endParaRPr lang="pl-PL" dirty="0"/>
          </a:p>
          <a:p>
            <a:pPr lvl="1" algn="just"/>
            <a:r>
              <a:rPr lang="pl-PL" dirty="0"/>
              <a:t>termin miesięczny z art. 55 § 1 to termin prekluzyjny (</a:t>
            </a:r>
            <a:r>
              <a:rPr lang="pl-PL" dirty="0" err="1"/>
              <a:t>nieprzywracalny</a:t>
            </a:r>
            <a:r>
              <a:rPr lang="pl-PL" dirty="0"/>
              <a:t> i nieprzekraczalny); ma charakter gwarancyjny dla domniemanego sprawcy przestępstwa </a:t>
            </a:r>
          </a:p>
          <a:p>
            <a:pPr lvl="1" algn="just"/>
            <a:r>
              <a:rPr lang="pl-PL" dirty="0"/>
              <a:t>Warunki formalne subsydiarnego aktu oskarżenia – art. 332 i 333 § 1 </a:t>
            </a:r>
          </a:p>
          <a:p>
            <a:pPr algn="just"/>
            <a:r>
              <a:rPr lang="pl-PL" dirty="0"/>
              <a:t>Akt oskarżenia wniesiony przez pokrzywdzonego powinien być sporządzony i podpisany przez pełnomocnika (przymus adwokacko – radcowski) oraz konieczne jest uiszczenie opłaty </a:t>
            </a:r>
          </a:p>
          <a:p>
            <a:pPr algn="just"/>
            <a:r>
              <a:rPr lang="pl-PL" dirty="0"/>
              <a:t>Pokrzywdzony może złożyć </a:t>
            </a:r>
            <a:r>
              <a:rPr lang="pl-PL" b="1" dirty="0"/>
              <a:t>wniosek o wyznaczenie pełnomocnika z urzędu</a:t>
            </a:r>
            <a:r>
              <a:rPr lang="pl-PL" dirty="0"/>
              <a:t>, który sporządzi akt oskarżenia. Miesięczny termin z art. 55 § 1 ulega zawieszeniu na czas rozpoznania wniosku o przyznanie pomocy prawnej z urzędu. W przypadku wyznaczenia pełnomocnika z urzędu termin do dokonania czynności procesowej przez wyznaczonego przedstawiciela procesowego rozpoczyna bieg od daty doręczenia mu postanowienia lub zarządzenia o tym wyznaczeniu (art. 127a) </a:t>
            </a:r>
          </a:p>
          <a:p>
            <a:pPr marL="0" indent="0" algn="just">
              <a:buNone/>
            </a:pPr>
            <a:r>
              <a:rPr lang="pl-PL" dirty="0"/>
              <a:t>Ciekawe orzeczenie TK - wyrok z dnia 8 stycznia 2013 r., K 18/10</a:t>
            </a:r>
          </a:p>
          <a:p>
            <a:pPr algn="just"/>
            <a:endParaRPr lang="pl-PL" dirty="0"/>
          </a:p>
        </p:txBody>
      </p:sp>
    </p:spTree>
    <p:extLst>
      <p:ext uri="{BB962C8B-B14F-4D97-AF65-F5344CB8AC3E}">
        <p14:creationId xmlns="" xmlns:p14="http://schemas.microsoft.com/office/powerpoint/2010/main" val="31770613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00D30615-8EFC-43BD-8994-5C9E7B737790}"/>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37791" y="0"/>
            <a:ext cx="9654209" cy="1325563"/>
          </a:xfrm>
        </p:spPr>
        <p:txBody>
          <a:bodyPr/>
          <a:lstStyle/>
          <a:p>
            <a:pPr algn="ctr"/>
            <a:r>
              <a:rPr lang="pl-PL" b="1" dirty="0">
                <a:solidFill>
                  <a:srgbClr val="FFFF00"/>
                </a:solidFill>
              </a:rPr>
              <a:t>Subsydiarny akt oskarżenia</a:t>
            </a:r>
          </a:p>
        </p:txBody>
      </p:sp>
      <p:sp>
        <p:nvSpPr>
          <p:cNvPr id="3" name="Symbol zastępczy zawartości 2"/>
          <p:cNvSpPr>
            <a:spLocks noGrp="1"/>
          </p:cNvSpPr>
          <p:nvPr>
            <p:ph idx="1"/>
          </p:nvPr>
        </p:nvSpPr>
        <p:spPr>
          <a:xfrm>
            <a:off x="1499566" y="1431235"/>
            <a:ext cx="10427391" cy="5019261"/>
          </a:xfrm>
        </p:spPr>
        <p:txBody>
          <a:bodyPr>
            <a:normAutofit/>
          </a:bodyPr>
          <a:lstStyle/>
          <a:p>
            <a:pPr algn="just"/>
            <a:r>
              <a:rPr lang="pl-PL" sz="2000" dirty="0"/>
              <a:t>Subsydiarny akt oskarżenia wnosi się w sprawach ściganych z oskarżenia publicznego </a:t>
            </a:r>
          </a:p>
          <a:p>
            <a:pPr algn="just"/>
            <a:r>
              <a:rPr lang="pl-PL" sz="2000" dirty="0"/>
              <a:t>To nadal </a:t>
            </a:r>
            <a:r>
              <a:rPr lang="pl-PL" sz="2000" b="1" dirty="0"/>
              <a:t>publiczny akt oskarżenia (skarga publiczna) </a:t>
            </a:r>
            <a:r>
              <a:rPr lang="pl-PL" sz="2000" dirty="0"/>
              <a:t>tylko, że wnoszony przez inny podmiot </a:t>
            </a:r>
          </a:p>
          <a:p>
            <a:pPr algn="just"/>
            <a:r>
              <a:rPr lang="pl-PL" sz="2000" dirty="0"/>
              <a:t>„Przyznanie uprawnienia pokrzywdzonemu do działania zamiast oskarżyciela publicznego na podstawie art. 55 § 1 k.p.k. ma na celu przeciwdziałanie prokuratorskiemu oportunizmowi i zapewnienie pokrzywdzonemu możliwości realizacji jego uprawnień wynikających z faktu bezpośredniego naruszenia lub zagrożenia jego dobra prawnego przez przestępstwo w sytuacji, w której oskarżyciel publiczny nie działa, a istnieje uzasadnione podejrzenie, że do takiego naruszenia doszło. Prawo pokrzywdzonego do złożenia zażalenia na postanowienie prokuratora o odmowie wszczęcia postępowania lub o umorzeniu postępowania przygotowawczego i rozpoznanie tego zażalenia przez sąd prowadzi do „wymuszenia” dodatkowych czynności na prokuraturze, co skutkować może zmianą stanowiska prokuratury i wniesieniem aktu oskarżenia”</a:t>
            </a:r>
          </a:p>
          <a:p>
            <a:pPr marL="109728" indent="0" algn="r">
              <a:buNone/>
            </a:pPr>
            <a:r>
              <a:rPr lang="pl-PL" sz="2000" dirty="0"/>
              <a:t>Wyrok TK z dnia 2 kwietnia 2001 r., sygn. SK 10/00</a:t>
            </a:r>
          </a:p>
          <a:p>
            <a:pPr marL="0" indent="0" algn="just">
              <a:buNone/>
            </a:pPr>
            <a:endParaRPr lang="pl-PL" sz="2000" dirty="0"/>
          </a:p>
        </p:txBody>
      </p:sp>
    </p:spTree>
    <p:extLst>
      <p:ext uri="{BB962C8B-B14F-4D97-AF65-F5344CB8AC3E}">
        <p14:creationId xmlns="" xmlns:p14="http://schemas.microsoft.com/office/powerpoint/2010/main" val="7875723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az 10">
            <a:extLst>
              <a:ext uri="{FF2B5EF4-FFF2-40B4-BE49-F238E27FC236}">
                <a16:creationId xmlns="" xmlns:a16="http://schemas.microsoft.com/office/drawing/2014/main" id="{6370EFE5-A1E3-40CD-A61B-1ACDAC67FEEE}"/>
              </a:ext>
            </a:extLst>
          </p:cNvPr>
          <p:cNvPicPr>
            <a:picLocks noChangeAspect="1"/>
          </p:cNvPicPr>
          <p:nvPr/>
        </p:nvPicPr>
        <p:blipFill>
          <a:blip r:embed="rId2"/>
          <a:stretch>
            <a:fillRect/>
          </a:stretch>
        </p:blipFill>
        <p:spPr>
          <a:xfrm>
            <a:off x="0" y="1"/>
            <a:ext cx="12192000" cy="6857999"/>
          </a:xfrm>
          <a:prstGeom prst="rect">
            <a:avLst/>
          </a:prstGeom>
        </p:spPr>
      </p:pic>
      <p:graphicFrame>
        <p:nvGraphicFramePr>
          <p:cNvPr id="4" name="Symbol zastępczy zawartości 3"/>
          <p:cNvGraphicFramePr>
            <a:graphicFrameLocks noGrp="1"/>
          </p:cNvGraphicFramePr>
          <p:nvPr>
            <p:ph idx="1"/>
            <p:extLst>
              <p:ext uri="{D42A27DB-BD31-4B8C-83A1-F6EECF244321}">
                <p14:modId xmlns="" xmlns:p14="http://schemas.microsoft.com/office/powerpoint/2010/main" val="887375448"/>
              </p:ext>
            </p:extLst>
          </p:nvPr>
        </p:nvGraphicFramePr>
        <p:xfrm>
          <a:off x="0" y="-516835"/>
          <a:ext cx="12192000" cy="5117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ole tekstowe 4"/>
          <p:cNvSpPr txBox="1"/>
          <p:nvPr/>
        </p:nvSpPr>
        <p:spPr>
          <a:xfrm>
            <a:off x="38308" y="3025764"/>
            <a:ext cx="3457575" cy="3416320"/>
          </a:xfrm>
          <a:prstGeom prst="rect">
            <a:avLst/>
          </a:prstGeom>
          <a:noFill/>
        </p:spPr>
        <p:txBody>
          <a:bodyPr wrap="square" rtlCol="0">
            <a:spAutoFit/>
          </a:bodyPr>
          <a:lstStyle/>
          <a:p>
            <a:pPr algn="just"/>
            <a:r>
              <a:rPr lang="pl-PL" dirty="0"/>
              <a:t>Osoba podejrzana to tzw. faktycznie podejrzany, czyli osoba w stosunku do której podjęto w postępowaniu przygotowawczym określone czynności procesowe (art. 219, 237 § 4, art. 243, 244, 308), ale nie zostały jej przedstawione zarzuty. Osoba podejrzana to osoba znajdująca się „w kręgu zainteresowania” organów postępowania.  </a:t>
            </a:r>
          </a:p>
        </p:txBody>
      </p:sp>
      <p:sp>
        <p:nvSpPr>
          <p:cNvPr id="6" name="pole tekstowe 5"/>
          <p:cNvSpPr txBox="1"/>
          <p:nvPr/>
        </p:nvSpPr>
        <p:spPr>
          <a:xfrm>
            <a:off x="4717256" y="3030914"/>
            <a:ext cx="2757488" cy="3139321"/>
          </a:xfrm>
          <a:prstGeom prst="rect">
            <a:avLst/>
          </a:prstGeom>
          <a:noFill/>
        </p:spPr>
        <p:txBody>
          <a:bodyPr wrap="square" rtlCol="0">
            <a:spAutoFit/>
          </a:bodyPr>
          <a:lstStyle/>
          <a:p>
            <a:pPr algn="just"/>
            <a:r>
              <a:rPr lang="pl-PL" dirty="0"/>
              <a:t>art. 71 § 1 – </a:t>
            </a:r>
            <a:r>
              <a:rPr lang="pl-PL" b="1" dirty="0"/>
              <a:t>podejrzany to osoba, co do której wydano postanowienie o przedstawieniu zarzutów albo bez wydania takiego postanowienia przesłuchano w charakterze podejrzanego </a:t>
            </a:r>
          </a:p>
          <a:p>
            <a:pPr algn="just"/>
            <a:endParaRPr lang="pl-PL" dirty="0"/>
          </a:p>
        </p:txBody>
      </p:sp>
      <p:sp>
        <p:nvSpPr>
          <p:cNvPr id="7" name="pole tekstowe 6"/>
          <p:cNvSpPr txBox="1"/>
          <p:nvPr/>
        </p:nvSpPr>
        <p:spPr>
          <a:xfrm>
            <a:off x="9353343" y="3025764"/>
            <a:ext cx="2800349" cy="2862322"/>
          </a:xfrm>
          <a:prstGeom prst="rect">
            <a:avLst/>
          </a:prstGeom>
          <a:noFill/>
        </p:spPr>
        <p:txBody>
          <a:bodyPr wrap="square" rtlCol="0">
            <a:spAutoFit/>
          </a:bodyPr>
          <a:lstStyle/>
          <a:p>
            <a:pPr algn="just"/>
            <a:r>
              <a:rPr lang="pl-PL" dirty="0"/>
              <a:t>art. 71 § 2 – </a:t>
            </a:r>
            <a:r>
              <a:rPr lang="pl-PL" b="1" dirty="0"/>
              <a:t>oskarżony to osoba, przeciwko której wniesiono oskarżenie do sądu, a także osoba, co do której prokurator złożył wniosek o warunkowe umorzenie postępowania lub skierował wniosek z art. 335 § 1. </a:t>
            </a:r>
          </a:p>
          <a:p>
            <a:pPr algn="just"/>
            <a:endParaRPr lang="pl-PL" dirty="0"/>
          </a:p>
        </p:txBody>
      </p:sp>
      <p:sp>
        <p:nvSpPr>
          <p:cNvPr id="8" name="pole tekstowe 7"/>
          <p:cNvSpPr txBox="1"/>
          <p:nvPr/>
        </p:nvSpPr>
        <p:spPr>
          <a:xfrm>
            <a:off x="2486025" y="133350"/>
            <a:ext cx="3086100" cy="707886"/>
          </a:xfrm>
          <a:prstGeom prst="rect">
            <a:avLst/>
          </a:prstGeom>
          <a:noFill/>
        </p:spPr>
        <p:txBody>
          <a:bodyPr wrap="square" rtlCol="0">
            <a:spAutoFit/>
          </a:bodyPr>
          <a:lstStyle/>
          <a:p>
            <a:r>
              <a:rPr lang="pl-PL" sz="2000" b="1" dirty="0">
                <a:solidFill>
                  <a:srgbClr val="FFFF00"/>
                </a:solidFill>
              </a:rPr>
              <a:t>PRZEDSTAWIENIE ZARZUTÓW – ART. 313 </a:t>
            </a:r>
          </a:p>
        </p:txBody>
      </p:sp>
      <p:sp>
        <p:nvSpPr>
          <p:cNvPr id="9" name="pole tekstowe 8"/>
          <p:cNvSpPr txBox="1"/>
          <p:nvPr/>
        </p:nvSpPr>
        <p:spPr>
          <a:xfrm>
            <a:off x="7286625" y="25628"/>
            <a:ext cx="3505200" cy="1015663"/>
          </a:xfrm>
          <a:prstGeom prst="rect">
            <a:avLst/>
          </a:prstGeom>
          <a:noFill/>
        </p:spPr>
        <p:txBody>
          <a:bodyPr wrap="square" rtlCol="0">
            <a:spAutoFit/>
          </a:bodyPr>
          <a:lstStyle/>
          <a:p>
            <a:r>
              <a:rPr lang="pl-PL" sz="2000" b="1" dirty="0">
                <a:solidFill>
                  <a:srgbClr val="FFFF00"/>
                </a:solidFill>
              </a:rPr>
              <a:t>WNIESIENIE DO SĄDU OSKARŻENIA/WNIOSKU O WARUNKOWE UMORZENIE </a:t>
            </a:r>
          </a:p>
        </p:txBody>
      </p:sp>
      <p:sp>
        <p:nvSpPr>
          <p:cNvPr id="10" name="pole tekstowe 9"/>
          <p:cNvSpPr txBox="1"/>
          <p:nvPr/>
        </p:nvSpPr>
        <p:spPr>
          <a:xfrm>
            <a:off x="2028825" y="5838825"/>
            <a:ext cx="9744075" cy="461665"/>
          </a:xfrm>
          <a:prstGeom prst="rect">
            <a:avLst/>
          </a:prstGeom>
          <a:noFill/>
        </p:spPr>
        <p:txBody>
          <a:bodyPr wrap="square" rtlCol="0">
            <a:spAutoFit/>
          </a:bodyPr>
          <a:lstStyle/>
          <a:p>
            <a:pPr algn="ctr"/>
            <a:r>
              <a:rPr lang="pl-PL" sz="2400" b="1" u="sng" dirty="0">
                <a:solidFill>
                  <a:schemeClr val="accent6"/>
                </a:solidFill>
              </a:rPr>
              <a:t>PODEJRZANY I OSOBA PODEJRZANA TO NIE JEST TO SAMO!!!</a:t>
            </a:r>
            <a:endParaRPr lang="pl-PL" sz="2400" dirty="0"/>
          </a:p>
        </p:txBody>
      </p:sp>
    </p:spTree>
    <p:extLst>
      <p:ext uri="{BB962C8B-B14F-4D97-AF65-F5344CB8AC3E}">
        <p14:creationId xmlns="" xmlns:p14="http://schemas.microsoft.com/office/powerpoint/2010/main" val="38020667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CE746CF3-6079-41AC-AB5E-98946FCB733D}"/>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54355" y="-219456"/>
            <a:ext cx="9047507" cy="1536192"/>
          </a:xfrm>
        </p:spPr>
        <p:txBody>
          <a:bodyPr/>
          <a:lstStyle/>
          <a:p>
            <a:pPr algn="ctr"/>
            <a:r>
              <a:rPr lang="pl-PL" b="1" dirty="0">
                <a:solidFill>
                  <a:srgbClr val="FFFF00"/>
                </a:solidFill>
              </a:rPr>
              <a:t>Najważniejsze prawa oskarżonego </a:t>
            </a:r>
          </a:p>
        </p:txBody>
      </p:sp>
      <p:sp>
        <p:nvSpPr>
          <p:cNvPr id="3" name="Symbol zastępczy zawartości 2"/>
          <p:cNvSpPr>
            <a:spLocks noGrp="1"/>
          </p:cNvSpPr>
          <p:nvPr>
            <p:ph sz="half" idx="1"/>
          </p:nvPr>
        </p:nvSpPr>
        <p:spPr>
          <a:xfrm>
            <a:off x="1722782" y="1269825"/>
            <a:ext cx="4737652" cy="4860227"/>
          </a:xfrm>
        </p:spPr>
        <p:txBody>
          <a:bodyPr>
            <a:normAutofit/>
          </a:bodyPr>
          <a:lstStyle/>
          <a:p>
            <a:pPr algn="just"/>
            <a:r>
              <a:rPr lang="pl-PL" sz="2400" dirty="0"/>
              <a:t>Fundamentalne znaczenie ma </a:t>
            </a:r>
            <a:r>
              <a:rPr lang="pl-PL" sz="2400" b="1" dirty="0"/>
              <a:t>prawo do obrony i domniemanie niewinności! </a:t>
            </a:r>
          </a:p>
          <a:p>
            <a:pPr algn="just"/>
            <a:r>
              <a:rPr lang="pl-PL" sz="2400" dirty="0"/>
              <a:t>Art. 5 § 1 – Oskarżonego uważa się za niewinnego, dopóki wina jego nie zostanie udowodniona i stwierdzona prawomocnym wyrokiem.</a:t>
            </a:r>
          </a:p>
          <a:p>
            <a:pPr algn="just"/>
            <a:r>
              <a:rPr lang="pl-PL" sz="2400" dirty="0"/>
              <a:t>§2.Wątpliwości, których nie usunięto w postępowaniu dowodowym, rozstrzyga się na korzyść oskarżonego.</a:t>
            </a:r>
          </a:p>
          <a:p>
            <a:pPr algn="just"/>
            <a:endParaRPr lang="pl-PL" sz="2400" dirty="0"/>
          </a:p>
          <a:p>
            <a:pPr algn="just"/>
            <a:endParaRPr lang="pl-PL" sz="2400" dirty="0"/>
          </a:p>
          <a:p>
            <a:pPr marL="0" indent="0" algn="just">
              <a:buNone/>
            </a:pPr>
            <a:endParaRPr lang="pl-PL" sz="2400" dirty="0"/>
          </a:p>
        </p:txBody>
      </p:sp>
      <p:sp>
        <p:nvSpPr>
          <p:cNvPr id="4" name="Symbol zastępczy zawartości 3"/>
          <p:cNvSpPr>
            <a:spLocks noGrp="1"/>
          </p:cNvSpPr>
          <p:nvPr>
            <p:ph sz="half" idx="2"/>
          </p:nvPr>
        </p:nvSpPr>
        <p:spPr>
          <a:xfrm>
            <a:off x="6679097" y="1316736"/>
            <a:ext cx="5141428" cy="4992624"/>
          </a:xfrm>
        </p:spPr>
        <p:txBody>
          <a:bodyPr>
            <a:normAutofit/>
          </a:bodyPr>
          <a:lstStyle/>
          <a:p>
            <a:pPr algn="just"/>
            <a:r>
              <a:rPr lang="pl-PL" sz="2400" dirty="0"/>
              <a:t>Art. 6 – Oskarżonemu przysługuje prawo do obrony, w tym prawo do korzystania z pomocy obrońcy, o czym należy go pouczyć.</a:t>
            </a:r>
          </a:p>
          <a:p>
            <a:pPr algn="just"/>
            <a:r>
              <a:rPr lang="pl-PL" sz="2400" dirty="0"/>
              <a:t>Prawo do obrony w znaczeniu materialnym i formalnym. </a:t>
            </a:r>
          </a:p>
          <a:p>
            <a:pPr algn="just"/>
            <a:r>
              <a:rPr lang="pl-PL" sz="2400" dirty="0"/>
              <a:t>W znaczeniu materialnym – podejmowanie wszelkich czynności procesowych w celu ochrony interesów oskarżonego w procesie.</a:t>
            </a:r>
          </a:p>
          <a:p>
            <a:pPr algn="just"/>
            <a:r>
              <a:rPr lang="pl-PL" sz="2400" dirty="0"/>
              <a:t>W znaczeniu formalnym – prawo do korzystania z pomocy obrońcy </a:t>
            </a:r>
          </a:p>
          <a:p>
            <a:pPr algn="just"/>
            <a:endParaRPr lang="pl-PL" sz="2400" dirty="0"/>
          </a:p>
        </p:txBody>
      </p:sp>
      <p:sp>
        <p:nvSpPr>
          <p:cNvPr id="5" name="pole tekstowe 4"/>
          <p:cNvSpPr txBox="1"/>
          <p:nvPr/>
        </p:nvSpPr>
        <p:spPr>
          <a:xfrm>
            <a:off x="1299747" y="6309360"/>
            <a:ext cx="5734050" cy="369332"/>
          </a:xfrm>
          <a:prstGeom prst="rect">
            <a:avLst/>
          </a:prstGeom>
          <a:noFill/>
        </p:spPr>
        <p:txBody>
          <a:bodyPr wrap="square" rtlCol="0">
            <a:spAutoFit/>
          </a:bodyPr>
          <a:lstStyle/>
          <a:p>
            <a:r>
              <a:rPr lang="pl-PL" b="1" dirty="0">
                <a:solidFill>
                  <a:schemeClr val="accent6"/>
                </a:solidFill>
              </a:rPr>
              <a:t>por. również: art. 6 ust. 2 i 3 EKPC, art. 42 ust. 2 i 3  </a:t>
            </a:r>
          </a:p>
        </p:txBody>
      </p:sp>
    </p:spTree>
    <p:extLst>
      <p:ext uri="{BB962C8B-B14F-4D97-AF65-F5344CB8AC3E}">
        <p14:creationId xmlns="" xmlns:p14="http://schemas.microsoft.com/office/powerpoint/2010/main" val="1550542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918A0924-CBFA-4B34-85F6-4D0D27F15533}"/>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a:extLst>
              <a:ext uri="{FF2B5EF4-FFF2-40B4-BE49-F238E27FC236}">
                <a16:creationId xmlns="" xmlns:a16="http://schemas.microsoft.com/office/drawing/2014/main" id="{65FF12D7-2554-4647-814F-993B9422341D}"/>
              </a:ext>
            </a:extLst>
          </p:cNvPr>
          <p:cNvSpPr>
            <a:spLocks noGrp="1"/>
          </p:cNvSpPr>
          <p:nvPr>
            <p:ph type="title"/>
          </p:nvPr>
        </p:nvSpPr>
        <p:spPr>
          <a:xfrm>
            <a:off x="2657061" y="0"/>
            <a:ext cx="10515600" cy="1325563"/>
          </a:xfrm>
        </p:spPr>
        <p:txBody>
          <a:bodyPr/>
          <a:lstStyle/>
          <a:p>
            <a:pPr algn="ctr"/>
            <a:r>
              <a:rPr lang="pl-PL" b="1" dirty="0">
                <a:solidFill>
                  <a:srgbClr val="FFFF00"/>
                </a:solidFill>
              </a:rPr>
              <a:t>Zasada domniemania niewinności </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B9F72387-E6B2-4F55-82F8-9BB35AD191C0}"/>
              </a:ext>
            </a:extLst>
          </p:cNvPr>
          <p:cNvSpPr>
            <a:spLocks noGrp="1"/>
          </p:cNvSpPr>
          <p:nvPr>
            <p:ph idx="1"/>
          </p:nvPr>
        </p:nvSpPr>
        <p:spPr>
          <a:xfrm>
            <a:off x="1371600" y="1562985"/>
            <a:ext cx="6430617" cy="5145927"/>
          </a:xfrm>
        </p:spPr>
        <p:txBody>
          <a:bodyPr>
            <a:normAutofit/>
          </a:bodyPr>
          <a:lstStyle/>
          <a:p>
            <a:pPr algn="just"/>
            <a:r>
              <a:rPr lang="pl-PL" sz="2000" dirty="0"/>
              <a:t>Zasada konstytucyjna (art. 42 ust. 3), konwencyjna (art. 6 ust. 2 EKPC), prawnie zdefiniowana (art. 5 § 1 k.p.k.), zasada reguła (nie ma od niej wyjątków). </a:t>
            </a:r>
          </a:p>
          <a:p>
            <a:pPr algn="just"/>
            <a:r>
              <a:rPr lang="pl-PL" sz="2000" dirty="0"/>
              <a:t>Oskarżonego uznaje się za niewinnego dopóki jego wina nie zostanie stwierdzona </a:t>
            </a:r>
            <a:r>
              <a:rPr lang="pl-PL" sz="2000" b="1" dirty="0"/>
              <a:t>prawomocnym wyrokiem</a:t>
            </a:r>
            <a:r>
              <a:rPr lang="pl-PL" sz="2000" dirty="0"/>
              <a:t>. </a:t>
            </a:r>
          </a:p>
          <a:p>
            <a:pPr algn="just"/>
            <a:r>
              <a:rPr lang="pl-PL" sz="2000" dirty="0"/>
              <a:t>Domniemanie niewinności jest domniemaniem prawnym wzruszalnym. Nie wymaga dowodzenia w procesie. </a:t>
            </a:r>
          </a:p>
          <a:p>
            <a:pPr lvl="1" algn="just"/>
            <a:r>
              <a:rPr lang="pl-PL" sz="1800" dirty="0"/>
              <a:t>to winę należy udowodnić, nie to, że oskarżony jest niewinny. </a:t>
            </a:r>
          </a:p>
          <a:p>
            <a:pPr algn="just"/>
            <a:r>
              <a:rPr lang="pl-PL" sz="2000" dirty="0"/>
              <a:t>Adresaci domniemania niewinności – funkcjonariusze organów państwa, organy procesowe. </a:t>
            </a:r>
          </a:p>
          <a:p>
            <a:pPr lvl="1" algn="just"/>
            <a:r>
              <a:rPr lang="pl-PL" sz="1800" dirty="0"/>
              <a:t>niedopuszczalne jest przedstawienie swojego stanowiska odnośnie do winy oskarżonego przed prawomocnym zakończeniem postępowania. </a:t>
            </a:r>
            <a:endParaRPr lang="en-GB" sz="1800" dirty="0"/>
          </a:p>
        </p:txBody>
      </p:sp>
    </p:spTree>
    <p:extLst>
      <p:ext uri="{BB962C8B-B14F-4D97-AF65-F5344CB8AC3E}">
        <p14:creationId xmlns="" xmlns:p14="http://schemas.microsoft.com/office/powerpoint/2010/main" val="946415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CD1A550A-1AE7-4B74-8B8D-7184A64EC70F}"/>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C1DB30A5-A8D3-4E34-ABFA-4B4B2B632C41}"/>
              </a:ext>
            </a:extLst>
          </p:cNvPr>
          <p:cNvSpPr>
            <a:spLocks noGrp="1"/>
          </p:cNvSpPr>
          <p:nvPr>
            <p:ph type="title"/>
          </p:nvPr>
        </p:nvSpPr>
        <p:spPr>
          <a:xfrm>
            <a:off x="2534478" y="0"/>
            <a:ext cx="9657522" cy="1083365"/>
          </a:xfrm>
        </p:spPr>
        <p:txBody>
          <a:bodyPr>
            <a:noAutofit/>
          </a:bodyPr>
          <a:lstStyle/>
          <a:p>
            <a:pPr algn="ctr"/>
            <a:r>
              <a:rPr lang="pl-PL" sz="3600" b="1" dirty="0">
                <a:solidFill>
                  <a:srgbClr val="FFFF00"/>
                </a:solidFill>
              </a:rPr>
              <a:t>Zasada domniemania niewinności a stosowanie środków zapobiegawczych </a:t>
            </a:r>
            <a:endParaRPr lang="en-GB" sz="3600" b="1" dirty="0">
              <a:solidFill>
                <a:srgbClr val="FFFF00"/>
              </a:solidFill>
            </a:endParaRPr>
          </a:p>
        </p:txBody>
      </p:sp>
      <p:sp>
        <p:nvSpPr>
          <p:cNvPr id="3" name="Symbol zastępczy zawartości 2">
            <a:extLst>
              <a:ext uri="{FF2B5EF4-FFF2-40B4-BE49-F238E27FC236}">
                <a16:creationId xmlns="" xmlns:a16="http://schemas.microsoft.com/office/drawing/2014/main" id="{F0D0787A-DB87-4612-B41C-0A316E366238}"/>
              </a:ext>
            </a:extLst>
          </p:cNvPr>
          <p:cNvSpPr>
            <a:spLocks noGrp="1"/>
          </p:cNvSpPr>
          <p:nvPr>
            <p:ph idx="1"/>
          </p:nvPr>
        </p:nvSpPr>
        <p:spPr>
          <a:xfrm>
            <a:off x="1938130" y="1431235"/>
            <a:ext cx="10076660" cy="5150317"/>
          </a:xfrm>
        </p:spPr>
        <p:txBody>
          <a:bodyPr>
            <a:normAutofit fontScale="85000" lnSpcReduction="20000"/>
          </a:bodyPr>
          <a:lstStyle/>
          <a:p>
            <a:pPr algn="just"/>
            <a:r>
              <a:rPr lang="pl-PL" dirty="0"/>
              <a:t>Domniemanie niewinności nie stoi na przeszkodzie stosowaniu w trakcie procesu środków zapobiegawczych takich jak: tymczasowe aresztowanie, poręczenie majątkowe, dozór Policji itp. </a:t>
            </a:r>
          </a:p>
          <a:p>
            <a:pPr algn="just"/>
            <a:r>
              <a:rPr lang="pl-PL" dirty="0"/>
              <a:t>Przesłanka ogólna stosowania środków zapobiegawczych – art. 249 § 1 k.p.k. „</a:t>
            </a:r>
            <a:r>
              <a:rPr lang="pl-PL" b="1" u="sng" dirty="0">
                <a:solidFill>
                  <a:schemeClr val="accent1"/>
                </a:solidFill>
              </a:rPr>
              <a:t>duże prawdopodobieństwo</a:t>
            </a:r>
            <a:r>
              <a:rPr lang="pl-PL" dirty="0"/>
              <a:t>” popełnienia przez oskarżonego zarzuconego mu przestępstwa. </a:t>
            </a:r>
          </a:p>
          <a:p>
            <a:pPr lvl="1" algn="just"/>
            <a:r>
              <a:rPr lang="pl-PL" dirty="0"/>
              <a:t>Duże prawdopodobieństwo do prawdopodobieństwo graniczące z pewnością, ale jednak sprawstwo i wina oskarżonego nie zostały jeszcze wykazane w 100%. </a:t>
            </a:r>
          </a:p>
          <a:p>
            <a:pPr algn="just"/>
            <a:r>
              <a:rPr lang="pl-PL" dirty="0"/>
              <a:t>Wyrok ETPC z 6.02.2007 r., w sprawie </a:t>
            </a:r>
            <a:r>
              <a:rPr lang="pl-PL" dirty="0" err="1"/>
              <a:t>Garycki</a:t>
            </a:r>
            <a:r>
              <a:rPr lang="pl-PL" dirty="0"/>
              <a:t> p. Polsce, skarga nr 14348/02</a:t>
            </a:r>
          </a:p>
          <a:p>
            <a:pPr algn="just"/>
            <a:r>
              <a:rPr lang="pl-PL" dirty="0"/>
              <a:t>Zasada domniemania niewinności zostanie naruszona, jeżeli postanowienie sądowe lub wypowiedź urzędnika państwowego dotyczące osoby oskarżonej o popełnienie czynu karalnego sugeruje, iż osoba ta jest winna, zanim jej wina została dowiedziona w sposób przewidziany prawem. </a:t>
            </a:r>
            <a:r>
              <a:rPr lang="pl-PL" b="1" dirty="0"/>
              <a:t>Wystarczające jest nawet, gdy w przypadku braku formalnego stwierdzenia, pewne wnioski mogą wskazywać, że sąd lub inny organ uważają oskarżonego za winnego. Przedwczesne wyrażenie tego typu opinii przez sąd w nieunikniony sposób doprowadzi do naruszenia tego domniemania. </a:t>
            </a:r>
            <a:endParaRPr lang="en-GB" b="1" dirty="0"/>
          </a:p>
        </p:txBody>
      </p:sp>
    </p:spTree>
    <p:extLst>
      <p:ext uri="{BB962C8B-B14F-4D97-AF65-F5344CB8AC3E}">
        <p14:creationId xmlns="" xmlns:p14="http://schemas.microsoft.com/office/powerpoint/2010/main" val="20794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4E4F4BD5-9942-49D5-BAA3-CA5C6FB42241}"/>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62446" y="-102629"/>
            <a:ext cx="9629553" cy="1325563"/>
          </a:xfrm>
        </p:spPr>
        <p:txBody>
          <a:bodyPr/>
          <a:lstStyle/>
          <a:p>
            <a:pPr algn="ctr"/>
            <a:r>
              <a:rPr lang="pl-PL" b="1" dirty="0">
                <a:solidFill>
                  <a:srgbClr val="FFFF00"/>
                </a:solidFill>
              </a:rPr>
              <a:t>Definicja </a:t>
            </a:r>
          </a:p>
        </p:txBody>
      </p:sp>
      <p:sp>
        <p:nvSpPr>
          <p:cNvPr id="3" name="Symbol zastępczy zawartości 2"/>
          <p:cNvSpPr>
            <a:spLocks noGrp="1"/>
          </p:cNvSpPr>
          <p:nvPr>
            <p:ph idx="1"/>
          </p:nvPr>
        </p:nvSpPr>
        <p:spPr>
          <a:xfrm>
            <a:off x="2562446" y="1403497"/>
            <a:ext cx="9267001" cy="3213159"/>
          </a:xfrm>
        </p:spPr>
        <p:txBody>
          <a:bodyPr>
            <a:normAutofit/>
          </a:bodyPr>
          <a:lstStyle/>
          <a:p>
            <a:pPr algn="just"/>
            <a:r>
              <a:rPr lang="pl-PL" dirty="0"/>
              <a:t>Organy procesowe to organy państwowe </a:t>
            </a:r>
            <a:r>
              <a:rPr lang="pl-PL" b="1" dirty="0"/>
              <a:t>uprawnione do wydawania decyzji procesowych w określonych etapach procesu</a:t>
            </a:r>
            <a:r>
              <a:rPr lang="pl-PL" dirty="0"/>
              <a:t>, niezależnie od innych uprawnień. </a:t>
            </a:r>
          </a:p>
          <a:p>
            <a:pPr marL="0" indent="0" algn="r">
              <a:buNone/>
            </a:pPr>
            <a:r>
              <a:rPr lang="pl-PL" sz="1800" dirty="0"/>
              <a:t>S. Waltoś, P. Hofmański, </a:t>
            </a:r>
            <a:r>
              <a:rPr lang="pl-PL" sz="1800" i="1" dirty="0"/>
              <a:t>Proces karny. Zarys systemu, </a:t>
            </a:r>
          </a:p>
          <a:p>
            <a:pPr marL="0" indent="0" algn="r">
              <a:buNone/>
            </a:pPr>
            <a:r>
              <a:rPr lang="pl-PL" sz="1800" dirty="0"/>
              <a:t>Warszawa 2013, s. 152</a:t>
            </a:r>
          </a:p>
        </p:txBody>
      </p:sp>
      <p:graphicFrame>
        <p:nvGraphicFramePr>
          <p:cNvPr id="4" name="Diagram 3"/>
          <p:cNvGraphicFramePr/>
          <p:nvPr>
            <p:extLst>
              <p:ext uri="{D42A27DB-BD31-4B8C-83A1-F6EECF244321}">
                <p14:modId xmlns="" xmlns:p14="http://schemas.microsoft.com/office/powerpoint/2010/main" val="936606365"/>
              </p:ext>
            </p:extLst>
          </p:nvPr>
        </p:nvGraphicFramePr>
        <p:xfrm>
          <a:off x="2913321" y="4433777"/>
          <a:ext cx="7283214" cy="2240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pole tekstowe 5">
            <a:extLst>
              <a:ext uri="{FF2B5EF4-FFF2-40B4-BE49-F238E27FC236}">
                <a16:creationId xmlns="" xmlns:a16="http://schemas.microsoft.com/office/drawing/2014/main" id="{DD0D3623-E5A5-4C55-BF9E-469E5DBA686F}"/>
              </a:ext>
            </a:extLst>
          </p:cNvPr>
          <p:cNvSpPr txBox="1"/>
          <p:nvPr/>
        </p:nvSpPr>
        <p:spPr>
          <a:xfrm>
            <a:off x="2913320" y="3508744"/>
            <a:ext cx="7283215" cy="830997"/>
          </a:xfrm>
          <a:prstGeom prst="rect">
            <a:avLst/>
          </a:prstGeom>
          <a:noFill/>
        </p:spPr>
        <p:txBody>
          <a:bodyPr wrap="square" rtlCol="0">
            <a:spAutoFit/>
          </a:bodyPr>
          <a:lstStyle/>
          <a:p>
            <a:pPr algn="ctr"/>
            <a:r>
              <a:rPr lang="pl-PL" sz="2400" b="1" dirty="0"/>
              <a:t>Podział organów procesowych według stadiów postępowania:</a:t>
            </a:r>
            <a:endParaRPr lang="en-GB" sz="2400" b="1" dirty="0"/>
          </a:p>
        </p:txBody>
      </p:sp>
    </p:spTree>
    <p:extLst>
      <p:ext uri="{BB962C8B-B14F-4D97-AF65-F5344CB8AC3E}">
        <p14:creationId xmlns="" xmlns:p14="http://schemas.microsoft.com/office/powerpoint/2010/main" val="12593016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7A37700D-6048-451F-9A75-A9B617B1E437}"/>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62A8E3CB-E023-4D35-8366-1CCE218C06D3}"/>
              </a:ext>
            </a:extLst>
          </p:cNvPr>
          <p:cNvSpPr>
            <a:spLocks noGrp="1"/>
          </p:cNvSpPr>
          <p:nvPr>
            <p:ph type="title"/>
          </p:nvPr>
        </p:nvSpPr>
        <p:spPr>
          <a:xfrm>
            <a:off x="2547731" y="-72197"/>
            <a:ext cx="10515600" cy="1325563"/>
          </a:xfrm>
        </p:spPr>
        <p:txBody>
          <a:bodyPr/>
          <a:lstStyle/>
          <a:p>
            <a:pPr algn="ctr"/>
            <a:r>
              <a:rPr lang="pl-PL" b="1" dirty="0">
                <a:solidFill>
                  <a:srgbClr val="FFFF00"/>
                </a:solidFill>
              </a:rPr>
              <a:t>Zasada domniemania niewinności </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77BD2ED4-9A21-46DF-B775-343E3C9D5FE6}"/>
              </a:ext>
            </a:extLst>
          </p:cNvPr>
          <p:cNvSpPr>
            <a:spLocks noGrp="1"/>
          </p:cNvSpPr>
          <p:nvPr>
            <p:ph idx="1"/>
          </p:nvPr>
        </p:nvSpPr>
        <p:spPr>
          <a:xfrm>
            <a:off x="1987826" y="1325563"/>
            <a:ext cx="9899374" cy="5303837"/>
          </a:xfrm>
        </p:spPr>
        <p:txBody>
          <a:bodyPr>
            <a:normAutofit/>
          </a:bodyPr>
          <a:lstStyle/>
          <a:p>
            <a:pPr algn="just"/>
            <a:r>
              <a:rPr lang="pl-PL" sz="2400" dirty="0"/>
              <a:t>Domniemanie niewinności obowiązuje w całym postępowaniu karnym, od chwili jego wszczęcia. Nie obowiązuje jednak, gdy został wydany prawomocny wyrok, a strona domaga się wzruszenia orzeczenia (np. w postępowaniu kasacyjnym). Domniemanie niewinności „odżywa”, jeżeli w wyniku wznowienia postępowania lub kasacji uchylono wyrok skazujący, a sprawa toczy się na nowo. </a:t>
            </a:r>
          </a:p>
          <a:p>
            <a:pPr algn="just"/>
            <a:r>
              <a:rPr lang="pl-PL" sz="2400" dirty="0"/>
              <a:t>Trzy koncepcje domniemania niewinności:</a:t>
            </a:r>
          </a:p>
          <a:p>
            <a:pPr lvl="1" algn="just"/>
            <a:r>
              <a:rPr lang="pl-PL" sz="2000" b="1" dirty="0"/>
              <a:t>subiektywistyczna </a:t>
            </a:r>
            <a:r>
              <a:rPr lang="pl-PL" sz="2000" dirty="0"/>
              <a:t>– nacisk na ocenę organu procesowego; organ procesowy musi być subiektywnie (wewnętrznie) przekonany, że oskarżony jest niewinny;</a:t>
            </a:r>
            <a:endParaRPr lang="pl-PL" sz="2000" b="1" dirty="0"/>
          </a:p>
          <a:p>
            <a:pPr lvl="1" algn="just"/>
            <a:r>
              <a:rPr lang="pl-PL" sz="2000" b="1" dirty="0"/>
              <a:t>obiektywistyczna </a:t>
            </a:r>
            <a:r>
              <a:rPr lang="pl-PL" sz="2000" dirty="0"/>
              <a:t>– wynikający z ustawy nakaz uznawania oskarżonego za niewinnego niezależnie od własnych przekonań</a:t>
            </a:r>
            <a:endParaRPr lang="pl-PL" sz="2000" b="1" dirty="0"/>
          </a:p>
          <a:p>
            <a:pPr lvl="1" algn="just"/>
            <a:r>
              <a:rPr lang="pl-PL" sz="2000" b="1" dirty="0"/>
              <a:t>humanitarnego sceptycyzmu:</a:t>
            </a:r>
          </a:p>
          <a:p>
            <a:pPr marL="1330452" lvl="2" indent="-342900" algn="just">
              <a:buAutoNum type="arabicPeriod"/>
            </a:pPr>
            <a:r>
              <a:rPr lang="pl-PL" sz="1800" dirty="0"/>
              <a:t>oskarżonego traktuje się jak niewinnego – niedopuszczalne jest odnoszenie się do niego, jakby jego wina została udowodniona zanim postępowanie zostanie zakończone </a:t>
            </a:r>
          </a:p>
          <a:p>
            <a:pPr marL="1330452" lvl="2" indent="-342900" algn="just">
              <a:buAutoNum type="arabicPeriod"/>
            </a:pPr>
            <a:r>
              <a:rPr lang="pl-PL" sz="1800" dirty="0"/>
              <a:t>krytyczne nastawienie do stawianego oskarżonemu zarzutu. </a:t>
            </a:r>
            <a:endParaRPr lang="en-GB" sz="1800" dirty="0"/>
          </a:p>
        </p:txBody>
      </p:sp>
    </p:spTree>
    <p:extLst>
      <p:ext uri="{BB962C8B-B14F-4D97-AF65-F5344CB8AC3E}">
        <p14:creationId xmlns="" xmlns:p14="http://schemas.microsoft.com/office/powerpoint/2010/main" val="27818912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47CA965E-231D-4591-97E5-B6EFFD5DB892}"/>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F63F98E6-D656-4F8D-8E80-767A2DE3EC6E}"/>
              </a:ext>
            </a:extLst>
          </p:cNvPr>
          <p:cNvSpPr>
            <a:spLocks noGrp="1"/>
          </p:cNvSpPr>
          <p:nvPr>
            <p:ph type="title"/>
          </p:nvPr>
        </p:nvSpPr>
        <p:spPr>
          <a:xfrm>
            <a:off x="2514600" y="216039"/>
            <a:ext cx="9677400" cy="779464"/>
          </a:xfrm>
        </p:spPr>
        <p:txBody>
          <a:bodyPr>
            <a:normAutofit fontScale="90000"/>
          </a:bodyPr>
          <a:lstStyle/>
          <a:p>
            <a:pPr algn="ctr"/>
            <a:r>
              <a:rPr lang="pl-PL" b="1" dirty="0">
                <a:solidFill>
                  <a:srgbClr val="FFFF00"/>
                </a:solidFill>
              </a:rPr>
              <a:t>Konsekwencje obowiązywania zasady domniemania niewinności</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DB3E4551-0DAA-466C-82F4-F4EDE875B265}"/>
              </a:ext>
            </a:extLst>
          </p:cNvPr>
          <p:cNvSpPr>
            <a:spLocks noGrp="1"/>
          </p:cNvSpPr>
          <p:nvPr>
            <p:ph idx="1"/>
          </p:nvPr>
        </p:nvSpPr>
        <p:spPr>
          <a:xfrm>
            <a:off x="1470990" y="1480930"/>
            <a:ext cx="9882809" cy="4696033"/>
          </a:xfrm>
        </p:spPr>
        <p:txBody>
          <a:bodyPr/>
          <a:lstStyle/>
          <a:p>
            <a:r>
              <a:rPr lang="pl-PL" dirty="0"/>
              <a:t>Rozkład ciężaru dowodu w procesie karnym </a:t>
            </a:r>
          </a:p>
          <a:p>
            <a:pPr algn="just"/>
            <a:r>
              <a:rPr lang="pl-PL" dirty="0"/>
              <a:t>Zasada </a:t>
            </a:r>
            <a:r>
              <a:rPr lang="pl-PL" i="1" dirty="0"/>
              <a:t>in dubio pro </a:t>
            </a:r>
            <a:r>
              <a:rPr lang="pl-PL" i="1" dirty="0" err="1"/>
              <a:t>reo</a:t>
            </a:r>
            <a:r>
              <a:rPr lang="pl-PL" dirty="0"/>
              <a:t> (art. 5 § 2 k.p.k.) – niedające się usunąć wątpliwości rozstrzyga się na korzyść oskarżonego. </a:t>
            </a:r>
          </a:p>
          <a:p>
            <a:pPr algn="just"/>
            <a:r>
              <a:rPr lang="pl-PL" dirty="0"/>
              <a:t>Brak obowiązku samooskarżania się (</a:t>
            </a:r>
            <a:r>
              <a:rPr lang="pl-PL" dirty="0" err="1"/>
              <a:t>nemo</a:t>
            </a:r>
            <a:r>
              <a:rPr lang="pl-PL" dirty="0"/>
              <a:t> </a:t>
            </a:r>
            <a:r>
              <a:rPr lang="pl-PL" dirty="0" err="1"/>
              <a:t>se</a:t>
            </a:r>
            <a:r>
              <a:rPr lang="pl-PL" dirty="0"/>
              <a:t> </a:t>
            </a:r>
            <a:r>
              <a:rPr lang="pl-PL" dirty="0" err="1"/>
              <a:t>ipsum</a:t>
            </a:r>
            <a:r>
              <a:rPr lang="pl-PL" dirty="0"/>
              <a:t> </a:t>
            </a:r>
            <a:r>
              <a:rPr lang="pl-PL" dirty="0" err="1"/>
              <a:t>accusare</a:t>
            </a:r>
            <a:r>
              <a:rPr lang="pl-PL" dirty="0"/>
              <a:t> </a:t>
            </a:r>
            <a:r>
              <a:rPr lang="pl-PL" dirty="0" err="1"/>
              <a:t>tenetur</a:t>
            </a:r>
            <a:r>
              <a:rPr lang="pl-PL" dirty="0"/>
              <a:t>) </a:t>
            </a:r>
            <a:r>
              <a:rPr lang="pl-PL" dirty="0">
                <a:sym typeface="Wingdings" panose="05000000000000000000" pitchFamily="2" charset="2"/>
              </a:rPr>
              <a:t> ale por. slajd o obowiązkach dowodowych oskarżonego </a:t>
            </a:r>
            <a:endParaRPr lang="pl-PL" dirty="0"/>
          </a:p>
          <a:p>
            <a:pPr algn="just"/>
            <a:r>
              <a:rPr lang="pl-PL" dirty="0"/>
              <a:t>Prawo do milczenia </a:t>
            </a:r>
            <a:endParaRPr lang="en-GB" dirty="0"/>
          </a:p>
        </p:txBody>
      </p:sp>
    </p:spTree>
    <p:extLst>
      <p:ext uri="{BB962C8B-B14F-4D97-AF65-F5344CB8AC3E}">
        <p14:creationId xmlns="" xmlns:p14="http://schemas.microsoft.com/office/powerpoint/2010/main" val="41654713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2404E351-72D1-4F72-BED3-5D2E3D39AF73}"/>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643809" y="0"/>
            <a:ext cx="8709991" cy="1325563"/>
          </a:xfrm>
        </p:spPr>
        <p:txBody>
          <a:bodyPr>
            <a:normAutofit/>
          </a:bodyPr>
          <a:lstStyle/>
          <a:p>
            <a:pPr algn="ctr"/>
            <a:r>
              <a:rPr lang="pl-PL" b="1" dirty="0">
                <a:solidFill>
                  <a:srgbClr val="FFFF00"/>
                </a:solidFill>
              </a:rPr>
              <a:t>Obowiązki dowodowe oskarżonego</a:t>
            </a:r>
          </a:p>
        </p:txBody>
      </p:sp>
      <p:sp>
        <p:nvSpPr>
          <p:cNvPr id="3" name="Symbol zastępczy zawartości 2"/>
          <p:cNvSpPr>
            <a:spLocks noGrp="1"/>
          </p:cNvSpPr>
          <p:nvPr>
            <p:ph sz="half" idx="1"/>
          </p:nvPr>
        </p:nvSpPr>
        <p:spPr>
          <a:xfrm>
            <a:off x="1242390" y="1825625"/>
            <a:ext cx="4777409" cy="4351338"/>
          </a:xfrm>
        </p:spPr>
        <p:style>
          <a:lnRef idx="2">
            <a:schemeClr val="accent5"/>
          </a:lnRef>
          <a:fillRef idx="1">
            <a:schemeClr val="lt1"/>
          </a:fillRef>
          <a:effectRef idx="0">
            <a:schemeClr val="accent5"/>
          </a:effectRef>
          <a:fontRef idx="minor">
            <a:schemeClr val="dk1"/>
          </a:fontRef>
        </p:style>
        <p:txBody>
          <a:bodyPr>
            <a:normAutofit fontScale="70000" lnSpcReduction="20000"/>
          </a:bodyPr>
          <a:lstStyle/>
          <a:p>
            <a:pPr algn="just"/>
            <a:r>
              <a:rPr lang="pl-PL" dirty="0"/>
              <a:t>Art. 74 § 1 k.p.k. – oskarżony nie ma obowiązku dowodzenia swej niewinności ani dostarczania dowodów na swoją niekorzyść (zasada </a:t>
            </a:r>
            <a:r>
              <a:rPr lang="pl-PL" i="1" dirty="0" err="1"/>
              <a:t>nemo</a:t>
            </a:r>
            <a:r>
              <a:rPr lang="pl-PL" i="1" dirty="0"/>
              <a:t> </a:t>
            </a:r>
            <a:r>
              <a:rPr lang="pl-PL" i="1" dirty="0" err="1"/>
              <a:t>se</a:t>
            </a:r>
            <a:r>
              <a:rPr lang="pl-PL" i="1" dirty="0"/>
              <a:t> </a:t>
            </a:r>
            <a:r>
              <a:rPr lang="pl-PL" i="1" dirty="0" err="1"/>
              <a:t>ipsum</a:t>
            </a:r>
            <a:r>
              <a:rPr lang="pl-PL" i="1" dirty="0"/>
              <a:t> </a:t>
            </a:r>
            <a:r>
              <a:rPr lang="pl-PL" i="1" dirty="0" err="1"/>
              <a:t>accusare</a:t>
            </a:r>
            <a:r>
              <a:rPr lang="pl-PL" i="1" dirty="0"/>
              <a:t> </a:t>
            </a:r>
            <a:r>
              <a:rPr lang="pl-PL" i="1" dirty="0" err="1"/>
              <a:t>tenetur</a:t>
            </a:r>
            <a:r>
              <a:rPr lang="pl-PL" dirty="0"/>
              <a:t>) </a:t>
            </a:r>
          </a:p>
          <a:p>
            <a:pPr algn="just"/>
            <a:r>
              <a:rPr lang="pl-PL" dirty="0"/>
              <a:t>Konsekwencja domniemania niewinności – to oskarżyciel ma obowiązek udowodnić winę </a:t>
            </a:r>
          </a:p>
          <a:p>
            <a:pPr algn="just"/>
            <a:r>
              <a:rPr lang="pl-PL" dirty="0"/>
              <a:t>Nie można zmusić oskarżonego do „aktywnego” dostarczania dowodów dla niego niekorzystnych.</a:t>
            </a:r>
          </a:p>
          <a:p>
            <a:pPr lvl="1" algn="just"/>
            <a:r>
              <a:rPr lang="pl-PL" dirty="0"/>
              <a:t>może odmówić składania wyjaśnień, odpowiedzi na pytanie (art. 175 § 1 k.p.k.) bez podania  przyczyny</a:t>
            </a:r>
          </a:p>
          <a:p>
            <a:pPr lvl="1" algn="just"/>
            <a:r>
              <a:rPr lang="pl-PL" dirty="0"/>
              <a:t>o uprawnieniach z art. 74 § 1 i 175 § 1 k.p.k. należy go pouczyć przed pierwszym przesłuchaniem - art. 300 § 1 k.p.k. </a:t>
            </a:r>
          </a:p>
          <a:p>
            <a:pPr algn="just"/>
            <a:endParaRPr lang="pl-PL" dirty="0"/>
          </a:p>
        </p:txBody>
      </p:sp>
      <p:sp>
        <p:nvSpPr>
          <p:cNvPr id="7" name="Symbol zastępczy zawartości 6"/>
          <p:cNvSpPr txBox="1">
            <a:spLocks noGrp="1"/>
          </p:cNvSpPr>
          <p:nvPr>
            <p:ph sz="half" idx="2"/>
          </p:nvPr>
        </p:nvSpPr>
        <p:spPr>
          <a:xfrm>
            <a:off x="6223551" y="1090129"/>
            <a:ext cx="5764696" cy="562051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sz="2000" dirty="0"/>
              <a:t>Oskarżony ma jednak obowiązek „znoszenia” niektórych czynności, które mogą dostarczyć organom procesowym dowodów go obciążających. Zgodnie z art. 74 § 2 k.p.k. ma on obowiązek poddać się: </a:t>
            </a:r>
          </a:p>
          <a:p>
            <a:pPr marL="630936" lvl="1" indent="-457200" algn="just">
              <a:buFont typeface="+mj-lt"/>
              <a:buAutoNum type="arabicPeriod"/>
            </a:pPr>
            <a:r>
              <a:rPr lang="pl-PL" sz="1600" dirty="0"/>
              <a:t>oględzinom zewnętrznym ciała oraz innym badaniom niepołączonym z naruszeniem integralności ciała; np. pobranie odcisków palców, fotografowanie; </a:t>
            </a:r>
          </a:p>
          <a:p>
            <a:pPr marL="630936" lvl="1" indent="-457200" algn="just">
              <a:buFont typeface="+mj-lt"/>
              <a:buAutoNum type="arabicPeriod"/>
            </a:pPr>
            <a:r>
              <a:rPr lang="pl-PL" sz="1600" dirty="0"/>
              <a:t>badaniom psychologicznym i psychiatrycznym oraz badaniom połączonym z dokonaniem zabiegów na jego ciele, z wyjątkiem chirurgicznych, pod warunkiem, że są wykonywane przez uprawnionego pracownika służby zdrowia i nie zagrażają jego zdrowiu; np. pobranie krwi</a:t>
            </a:r>
          </a:p>
          <a:p>
            <a:pPr marL="630936" lvl="1" indent="-457200" algn="just">
              <a:buFont typeface="+mj-lt"/>
              <a:buAutoNum type="arabicPeriod"/>
            </a:pPr>
            <a:r>
              <a:rPr lang="pl-PL" sz="1600" dirty="0"/>
              <a:t>pobraniu przez funkcjonariusza Policji wymazu ze śluzówki policzków, jeżeli jest to nieodzowne i nie zachodzi obawa, że zagrażałoby to zdrowiu oskarżonego </a:t>
            </a:r>
          </a:p>
          <a:p>
            <a:pPr marL="0" indent="0" algn="just">
              <a:buNone/>
            </a:pPr>
            <a:r>
              <a:rPr lang="pl-PL" sz="2000" dirty="0"/>
              <a:t>Organ procesowy wzywa do poddania się powyższym obowiązkom dobrowolnie. W razie odmowy oskarżonego można zatrzymać i przymusowo doprowadzić albo stosować środki przymusu bezpośredniego. </a:t>
            </a:r>
          </a:p>
        </p:txBody>
      </p:sp>
    </p:spTree>
    <p:extLst>
      <p:ext uri="{BB962C8B-B14F-4D97-AF65-F5344CB8AC3E}">
        <p14:creationId xmlns="" xmlns:p14="http://schemas.microsoft.com/office/powerpoint/2010/main" val="38063414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a:extLst>
              <a:ext uri="{FF2B5EF4-FFF2-40B4-BE49-F238E27FC236}">
                <a16:creationId xmlns="" xmlns:a16="http://schemas.microsoft.com/office/drawing/2014/main" id="{1D5AB684-C629-4B07-B31B-CE2E747C8331}"/>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84B5CD10-92FA-4510-9C99-DA999296E00B}"/>
              </a:ext>
            </a:extLst>
          </p:cNvPr>
          <p:cNvSpPr>
            <a:spLocks noGrp="1"/>
          </p:cNvSpPr>
          <p:nvPr>
            <p:ph type="title"/>
          </p:nvPr>
        </p:nvSpPr>
        <p:spPr>
          <a:xfrm>
            <a:off x="2590800" y="-106324"/>
            <a:ext cx="9601200" cy="1485900"/>
          </a:xfrm>
        </p:spPr>
        <p:txBody>
          <a:bodyPr/>
          <a:lstStyle/>
          <a:p>
            <a:pPr algn="ctr"/>
            <a:r>
              <a:rPr lang="pl-PL" b="1" dirty="0">
                <a:solidFill>
                  <a:srgbClr val="FFFF00"/>
                </a:solidFill>
              </a:rPr>
              <a:t>Zasada prawa do obrony </a:t>
            </a:r>
            <a:endParaRPr lang="en-GB" b="1" dirty="0">
              <a:solidFill>
                <a:srgbClr val="FFFF00"/>
              </a:solidFill>
            </a:endParaRPr>
          </a:p>
        </p:txBody>
      </p:sp>
      <p:sp>
        <p:nvSpPr>
          <p:cNvPr id="11" name="pole tekstowe 10">
            <a:extLst>
              <a:ext uri="{FF2B5EF4-FFF2-40B4-BE49-F238E27FC236}">
                <a16:creationId xmlns="" xmlns:a16="http://schemas.microsoft.com/office/drawing/2014/main" id="{472ADFD7-7C39-46B6-9FE9-F4F7FB6613EF}"/>
              </a:ext>
            </a:extLst>
          </p:cNvPr>
          <p:cNvSpPr txBox="1"/>
          <p:nvPr/>
        </p:nvSpPr>
        <p:spPr>
          <a:xfrm>
            <a:off x="6858000" y="917912"/>
            <a:ext cx="5103482" cy="5940088"/>
          </a:xfrm>
          <a:prstGeom prst="rect">
            <a:avLst/>
          </a:prstGeom>
          <a:noFill/>
        </p:spPr>
        <p:txBody>
          <a:bodyPr wrap="square" rtlCol="0">
            <a:spAutoFit/>
          </a:bodyPr>
          <a:lstStyle/>
          <a:p>
            <a:pPr algn="just"/>
            <a:r>
              <a:rPr lang="pl-PL" sz="2000" dirty="0"/>
              <a:t>Art. 42 ust. 2 Konstytucji – Każdy przeciwko komu prowadzone jest postępowanie karne, ma prawo do obrony we wszystkich stadiach postępowania. Może on w szczególności wybrać obrońcę lub na zasadach określonych w ustawie korzystać z obrońcy z urzędu.</a:t>
            </a:r>
          </a:p>
          <a:p>
            <a:pPr algn="just"/>
            <a:endParaRPr lang="pl-PL" sz="2000" dirty="0"/>
          </a:p>
          <a:p>
            <a:pPr algn="just"/>
            <a:r>
              <a:rPr lang="pl-PL" sz="2000" dirty="0"/>
              <a:t>Art. 6 ust. 3 EKPC – konwencyjny standard minimalny praw oskarżonego (składający się na kompleks uprawnień kształtujących prawo do obrony). </a:t>
            </a:r>
          </a:p>
          <a:p>
            <a:pPr algn="just"/>
            <a:endParaRPr lang="pl-PL" sz="2000" dirty="0"/>
          </a:p>
          <a:p>
            <a:pPr algn="just"/>
            <a:r>
              <a:rPr lang="pl-PL" sz="2000" dirty="0"/>
              <a:t>Art. 48 KPP </a:t>
            </a:r>
          </a:p>
          <a:p>
            <a:pPr algn="just"/>
            <a:endParaRPr lang="pl-PL" sz="2000" dirty="0"/>
          </a:p>
          <a:p>
            <a:pPr algn="just"/>
            <a:r>
              <a:rPr lang="pl-PL" sz="2000" dirty="0"/>
              <a:t>Art. 6 k.p.k. – oskarżonemu przysługuje prawo do obrony, w tym prawo do korzystania z pomocy obrońcy, o czym należy go pouczyć. </a:t>
            </a:r>
            <a:endParaRPr lang="en-GB" sz="2000" dirty="0"/>
          </a:p>
        </p:txBody>
      </p:sp>
      <p:sp>
        <p:nvSpPr>
          <p:cNvPr id="12" name="pole tekstowe 11">
            <a:extLst>
              <a:ext uri="{FF2B5EF4-FFF2-40B4-BE49-F238E27FC236}">
                <a16:creationId xmlns="" xmlns:a16="http://schemas.microsoft.com/office/drawing/2014/main" id="{114453FC-C66C-4850-AC5B-676AE1104672}"/>
              </a:ext>
            </a:extLst>
          </p:cNvPr>
          <p:cNvSpPr txBox="1"/>
          <p:nvPr/>
        </p:nvSpPr>
        <p:spPr>
          <a:xfrm>
            <a:off x="2018292" y="1232432"/>
            <a:ext cx="3519376" cy="5016758"/>
          </a:xfrm>
          <a:prstGeom prst="rect">
            <a:avLst/>
          </a:prstGeom>
          <a:noFill/>
        </p:spPr>
        <p:txBody>
          <a:bodyPr wrap="square" rtlCol="0">
            <a:spAutoFit/>
          </a:bodyPr>
          <a:lstStyle/>
          <a:p>
            <a:pPr algn="ctr"/>
            <a:r>
              <a:rPr lang="pl-PL" sz="2000" b="1" dirty="0"/>
              <a:t>Dwa aspekty prawa do obrony:</a:t>
            </a:r>
          </a:p>
          <a:p>
            <a:endParaRPr lang="pl-PL" sz="2000" dirty="0"/>
          </a:p>
          <a:p>
            <a:pPr marL="285750" indent="-285750" algn="just">
              <a:buFontTx/>
              <a:buChar char="-"/>
            </a:pPr>
            <a:r>
              <a:rPr lang="pl-PL" sz="2000" b="1" dirty="0"/>
              <a:t>materialny</a:t>
            </a:r>
            <a:r>
              <a:rPr lang="pl-PL" sz="2000" dirty="0"/>
              <a:t> – prawo do podejmowania wszelkich czynności niezabronionych przez przepisy prawa, służących polepszeniu sytuacji procesowej oskarżonego;</a:t>
            </a:r>
          </a:p>
          <a:p>
            <a:pPr marL="285750" indent="-285750">
              <a:buFontTx/>
              <a:buChar char="-"/>
            </a:pPr>
            <a:endParaRPr lang="pl-PL" sz="2000" dirty="0"/>
          </a:p>
          <a:p>
            <a:endParaRPr lang="pl-PL" sz="2000" dirty="0"/>
          </a:p>
          <a:p>
            <a:pPr marL="285750" indent="-285750" algn="just">
              <a:buFontTx/>
              <a:buChar char="-"/>
            </a:pPr>
            <a:r>
              <a:rPr lang="pl-PL" sz="2000" b="1" dirty="0"/>
              <a:t>formalny</a:t>
            </a:r>
            <a:r>
              <a:rPr lang="pl-PL" sz="2000" dirty="0"/>
              <a:t> – prawo do korzystania z pomocy obrońcy w procesie karnym </a:t>
            </a:r>
            <a:endParaRPr lang="en-GB" sz="2000" dirty="0"/>
          </a:p>
        </p:txBody>
      </p:sp>
    </p:spTree>
    <p:extLst>
      <p:ext uri="{BB962C8B-B14F-4D97-AF65-F5344CB8AC3E}">
        <p14:creationId xmlns="" xmlns:p14="http://schemas.microsoft.com/office/powerpoint/2010/main" val="3427939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40100C8E-1406-405D-85D1-73C0CA33776A}"/>
              </a:ext>
            </a:extLst>
          </p:cNvPr>
          <p:cNvPicPr>
            <a:picLocks noChangeAspect="1"/>
          </p:cNvPicPr>
          <p:nvPr/>
        </p:nvPicPr>
        <p:blipFill>
          <a:blip r:embed="rId2"/>
          <a:stretch>
            <a:fillRect/>
          </a:stretch>
        </p:blipFill>
        <p:spPr>
          <a:xfrm>
            <a:off x="0" y="10510"/>
            <a:ext cx="12192000" cy="6857999"/>
          </a:xfrm>
          <a:prstGeom prst="rect">
            <a:avLst/>
          </a:prstGeom>
        </p:spPr>
      </p:pic>
      <p:sp>
        <p:nvSpPr>
          <p:cNvPr id="2" name="Tytuł 1">
            <a:extLst>
              <a:ext uri="{FF2B5EF4-FFF2-40B4-BE49-F238E27FC236}">
                <a16:creationId xmlns="" xmlns:a16="http://schemas.microsoft.com/office/drawing/2014/main" id="{4E71DB9C-5EBC-4B4F-AA3E-8A241381DDB1}"/>
              </a:ext>
            </a:extLst>
          </p:cNvPr>
          <p:cNvSpPr>
            <a:spLocks noGrp="1"/>
          </p:cNvSpPr>
          <p:nvPr>
            <p:ph type="title"/>
          </p:nvPr>
        </p:nvSpPr>
        <p:spPr>
          <a:xfrm>
            <a:off x="2574235" y="125785"/>
            <a:ext cx="9302331" cy="967519"/>
          </a:xfrm>
        </p:spPr>
        <p:txBody>
          <a:bodyPr>
            <a:normAutofit fontScale="90000"/>
          </a:bodyPr>
          <a:lstStyle/>
          <a:p>
            <a:pPr algn="ctr"/>
            <a:r>
              <a:rPr lang="pl-PL" b="1" dirty="0">
                <a:solidFill>
                  <a:srgbClr val="FFFF00"/>
                </a:solidFill>
              </a:rPr>
              <a:t>Zasada prawa do obrony </a:t>
            </a:r>
            <a:br>
              <a:rPr lang="pl-PL" b="1" dirty="0">
                <a:solidFill>
                  <a:srgbClr val="FFFF00"/>
                </a:solidFill>
              </a:rPr>
            </a:br>
            <a:r>
              <a:rPr lang="pl-PL" b="1" dirty="0">
                <a:solidFill>
                  <a:srgbClr val="FFFF00"/>
                </a:solidFill>
              </a:rPr>
              <a:t>- aspekt formalny </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B9B45279-DFB3-49BE-822E-76F2D8395E15}"/>
              </a:ext>
            </a:extLst>
          </p:cNvPr>
          <p:cNvSpPr>
            <a:spLocks noGrp="1"/>
          </p:cNvSpPr>
          <p:nvPr>
            <p:ph idx="1"/>
          </p:nvPr>
        </p:nvSpPr>
        <p:spPr>
          <a:xfrm>
            <a:off x="2489174" y="1331843"/>
            <a:ext cx="9302332" cy="5400371"/>
          </a:xfrm>
        </p:spPr>
        <p:txBody>
          <a:bodyPr>
            <a:normAutofit/>
          </a:bodyPr>
          <a:lstStyle/>
          <a:p>
            <a:r>
              <a:rPr lang="pl-PL" sz="2000" dirty="0"/>
              <a:t>Oskarżony może korzystać z pomocy obrońcy, a jeżeli nie stać go na obrońcę z wyboru, może korzystać z pomocy obrońcy z urzędu. </a:t>
            </a:r>
          </a:p>
          <a:p>
            <a:r>
              <a:rPr lang="pl-PL" sz="2000" dirty="0"/>
              <a:t>Ze względu na obowiązek lub dobrowolność ustanowienia obrońcy, obronę dzielimy na:</a:t>
            </a:r>
          </a:p>
          <a:p>
            <a:pPr lvl="1"/>
            <a:r>
              <a:rPr lang="pl-PL" sz="1800" dirty="0"/>
              <a:t>obligatoryjną – te sytuacje w których oskarżony musi mieć obrońcę, a gdy nie ma obrońcy z wyboru, wyznacza się mu obrońcę z urzędu; </a:t>
            </a:r>
          </a:p>
          <a:p>
            <a:pPr lvl="1"/>
            <a:r>
              <a:rPr lang="pl-PL" sz="1800" dirty="0"/>
              <a:t>fakultatywną – gdy to od woli oskarżonego zależy, czy chce korzystać z pomocy obrońcy w toku postępowania. </a:t>
            </a:r>
          </a:p>
          <a:p>
            <a:pPr algn="just"/>
            <a:r>
              <a:rPr lang="pl-PL" sz="2000" dirty="0"/>
              <a:t>Ze względu „na źródło finansowania” – czy Skarb Państwa, czy oskarżony (lub jego najbliżsi), obronę dzielimy na:</a:t>
            </a:r>
          </a:p>
          <a:p>
            <a:pPr lvl="1" algn="just"/>
            <a:r>
              <a:rPr lang="pl-PL" sz="1800" dirty="0"/>
              <a:t>obronę z wyboru – oskarżony sam wybiera obrońcę (może ich mieć max. 3)</a:t>
            </a:r>
          </a:p>
          <a:p>
            <a:pPr lvl="1" algn="just"/>
            <a:r>
              <a:rPr lang="pl-PL" sz="1800" dirty="0"/>
              <a:t>obronę z urzędu – art. 78 k.p.k. </a:t>
            </a:r>
          </a:p>
          <a:p>
            <a:pPr lvl="1" algn="just">
              <a:buNone/>
            </a:pPr>
            <a:endParaRPr lang="pl-PL" sz="1800" dirty="0"/>
          </a:p>
        </p:txBody>
      </p:sp>
    </p:spTree>
    <p:extLst>
      <p:ext uri="{BB962C8B-B14F-4D97-AF65-F5344CB8AC3E}">
        <p14:creationId xmlns="" xmlns:p14="http://schemas.microsoft.com/office/powerpoint/2010/main" val="13502558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F98BC5EF-F3E2-4413-9CF6-1ED0760305A9}"/>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E8268BC0-B5AB-4FF4-98B3-B72C847BA719}"/>
              </a:ext>
            </a:extLst>
          </p:cNvPr>
          <p:cNvSpPr>
            <a:spLocks noGrp="1"/>
          </p:cNvSpPr>
          <p:nvPr>
            <p:ph type="title"/>
          </p:nvPr>
        </p:nvSpPr>
        <p:spPr>
          <a:xfrm>
            <a:off x="2544416" y="154172"/>
            <a:ext cx="9647584" cy="819863"/>
          </a:xfrm>
        </p:spPr>
        <p:txBody>
          <a:bodyPr>
            <a:noAutofit/>
          </a:bodyPr>
          <a:lstStyle/>
          <a:p>
            <a:pPr algn="ctr"/>
            <a:r>
              <a:rPr lang="pl-PL" sz="3600" b="1" dirty="0">
                <a:solidFill>
                  <a:srgbClr val="FFFF00"/>
                </a:solidFill>
              </a:rPr>
              <a:t>Prawo do obrony w aspekcie materialnym – problem granic temporalnych </a:t>
            </a:r>
            <a:endParaRPr lang="en-GB" sz="3600" b="1" dirty="0">
              <a:solidFill>
                <a:srgbClr val="FFFF00"/>
              </a:solidFill>
            </a:endParaRPr>
          </a:p>
        </p:txBody>
      </p:sp>
      <p:sp>
        <p:nvSpPr>
          <p:cNvPr id="3" name="Symbol zastępczy zawartości 2">
            <a:extLst>
              <a:ext uri="{FF2B5EF4-FFF2-40B4-BE49-F238E27FC236}">
                <a16:creationId xmlns="" xmlns:a16="http://schemas.microsoft.com/office/drawing/2014/main" id="{D2364169-AAC0-41EE-BFC0-62959B564426}"/>
              </a:ext>
            </a:extLst>
          </p:cNvPr>
          <p:cNvSpPr>
            <a:spLocks noGrp="1"/>
          </p:cNvSpPr>
          <p:nvPr>
            <p:ph idx="1"/>
          </p:nvPr>
        </p:nvSpPr>
        <p:spPr>
          <a:xfrm>
            <a:off x="2179674" y="1202635"/>
            <a:ext cx="9664995" cy="5474612"/>
          </a:xfrm>
        </p:spPr>
        <p:txBody>
          <a:bodyPr>
            <a:normAutofit/>
          </a:bodyPr>
          <a:lstStyle/>
          <a:p>
            <a:r>
              <a:rPr lang="pl-PL" sz="2400" dirty="0"/>
              <a:t>art. 6 </a:t>
            </a:r>
            <a:r>
              <a:rPr lang="pl-PL" sz="2400" dirty="0" err="1"/>
              <a:t>k.p.k</a:t>
            </a:r>
            <a:r>
              <a:rPr lang="pl-PL" sz="2400" dirty="0"/>
              <a:t> – prawo do obrony przysługuje oskarżonemu i podejrzanemu</a:t>
            </a:r>
          </a:p>
          <a:p>
            <a:pPr lvl="1" algn="just"/>
            <a:r>
              <a:rPr lang="pl-PL" sz="2000" dirty="0"/>
              <a:t>art. 71 § 3 Jeżeli kodeks niniejszy używa w znaczeniu ogólnym określenia "oskarżony", odpowiednie przepisy mają zastosowanie także do podejrzanego.</a:t>
            </a:r>
          </a:p>
          <a:p>
            <a:pPr lvl="1" algn="just"/>
            <a:r>
              <a:rPr lang="pl-PL" sz="2000" dirty="0"/>
              <a:t>art. 71 § 1 – podejrzany to osoba, co do której wydano postanowienie o przedstawieniu zarzutów albo której bez wydania takiego postanowienia postawiono zarzut w związku z przystąpieniem do przesłuchania w charakterze podejrzanego.</a:t>
            </a:r>
          </a:p>
          <a:p>
            <a:pPr algn="just"/>
            <a:r>
              <a:rPr lang="pl-PL" sz="2400" dirty="0"/>
              <a:t>art. 42 ust. 2 Konstytucji – prawo do obrony przysługuje oskarżonemu </a:t>
            </a:r>
            <a:r>
              <a:rPr lang="pl-PL" sz="2400" b="1" dirty="0"/>
              <a:t>we wszystkich stadiach postępowania</a:t>
            </a:r>
          </a:p>
          <a:p>
            <a:pPr algn="just"/>
            <a:r>
              <a:rPr lang="pl-PL" sz="2400" b="1" dirty="0"/>
              <a:t>ETPC</a:t>
            </a:r>
            <a:r>
              <a:rPr lang="pl-PL" sz="2400" dirty="0"/>
              <a:t> – gwarancje z art. 6 ust. 3 EKPC powinny przysługiwać od momentu, kiedy ściganie zostało skierowane przeciwko konkretnej osobie, niezależnie od formalnego przedstawienia jej zarzutów. </a:t>
            </a:r>
          </a:p>
        </p:txBody>
      </p:sp>
    </p:spTree>
    <p:extLst>
      <p:ext uri="{BB962C8B-B14F-4D97-AF65-F5344CB8AC3E}">
        <p14:creationId xmlns="" xmlns:p14="http://schemas.microsoft.com/office/powerpoint/2010/main" val="13582962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A6C97F98-4703-433A-87D7-23B11A4A664B}"/>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65DCC0C9-8777-4435-9F8B-50BB1442FEE2}"/>
              </a:ext>
            </a:extLst>
          </p:cNvPr>
          <p:cNvSpPr>
            <a:spLocks noGrp="1"/>
          </p:cNvSpPr>
          <p:nvPr>
            <p:ph type="title"/>
          </p:nvPr>
        </p:nvSpPr>
        <p:spPr>
          <a:xfrm>
            <a:off x="2534478" y="365126"/>
            <a:ext cx="9657522" cy="539336"/>
          </a:xfrm>
        </p:spPr>
        <p:txBody>
          <a:bodyPr>
            <a:noAutofit/>
          </a:bodyPr>
          <a:lstStyle/>
          <a:p>
            <a:pPr algn="ctr"/>
            <a:r>
              <a:rPr lang="pl-PL" sz="3200" b="1" dirty="0">
                <a:solidFill>
                  <a:srgbClr val="FFFF00"/>
                </a:solidFill>
              </a:rPr>
              <a:t>Prawo do obrony w aspekcie materialnym – problem granic temporalnych </a:t>
            </a:r>
            <a:endParaRPr lang="en-GB" sz="3200" b="1" dirty="0">
              <a:solidFill>
                <a:srgbClr val="FFFF00"/>
              </a:solidFill>
            </a:endParaRPr>
          </a:p>
        </p:txBody>
      </p:sp>
      <p:sp>
        <p:nvSpPr>
          <p:cNvPr id="3" name="Symbol zastępczy zawartości 2">
            <a:extLst>
              <a:ext uri="{FF2B5EF4-FFF2-40B4-BE49-F238E27FC236}">
                <a16:creationId xmlns="" xmlns:a16="http://schemas.microsoft.com/office/drawing/2014/main" id="{F78175CB-9281-4279-AE38-D24A33C892F7}"/>
              </a:ext>
            </a:extLst>
          </p:cNvPr>
          <p:cNvSpPr>
            <a:spLocks noGrp="1"/>
          </p:cNvSpPr>
          <p:nvPr>
            <p:ph idx="1"/>
          </p:nvPr>
        </p:nvSpPr>
        <p:spPr>
          <a:xfrm>
            <a:off x="2305878" y="1407774"/>
            <a:ext cx="9452113" cy="4946913"/>
          </a:xfrm>
        </p:spPr>
        <p:txBody>
          <a:bodyPr>
            <a:normAutofit lnSpcReduction="10000"/>
          </a:bodyPr>
          <a:lstStyle/>
          <a:p>
            <a:pPr algn="just"/>
            <a:r>
              <a:rPr lang="pl-PL" dirty="0"/>
              <a:t>Problem – od kiedy domniemanemu sprawcy przestępstwa przysługują uprawnienia wynikające z prawa do obrony – od chwili przedstawienia zarzutów, czy od faktycznych czynności nakierowanych na ściganie, niezależnie od formalnego przedstawienia zarzutów? </a:t>
            </a:r>
          </a:p>
          <a:p>
            <a:pPr algn="just"/>
            <a:r>
              <a:rPr lang="pl-PL" dirty="0"/>
              <a:t>Pakiet wszystkich uprawnień (por. art. 300 § 1 k.p.k.) przysługuje od chwili nabycia statusu strony postępowania. Niektóre uprawnienia przysługują wcześniej, zanim organ procesowy wydał postanowienie o przedstawieniu zarzutów, np. :</a:t>
            </a:r>
          </a:p>
          <a:p>
            <a:pPr lvl="1" algn="just"/>
            <a:r>
              <a:rPr lang="pl-PL" dirty="0"/>
              <a:t>prawo do milczenia (por. art. 244 § 2 k.p.k.)</a:t>
            </a:r>
          </a:p>
          <a:p>
            <a:pPr lvl="1" algn="just"/>
            <a:r>
              <a:rPr lang="pl-PL" dirty="0"/>
              <a:t>brak obowiązku dostarczania dowodów na swoją niekorzyść </a:t>
            </a:r>
          </a:p>
          <a:p>
            <a:pPr lvl="1" algn="just"/>
            <a:r>
              <a:rPr lang="pl-PL" dirty="0"/>
              <a:t> prawo dostępu do adwokata </a:t>
            </a:r>
            <a:endParaRPr lang="en-GB" dirty="0"/>
          </a:p>
        </p:txBody>
      </p:sp>
    </p:spTree>
    <p:extLst>
      <p:ext uri="{BB962C8B-B14F-4D97-AF65-F5344CB8AC3E}">
        <p14:creationId xmlns="" xmlns:p14="http://schemas.microsoft.com/office/powerpoint/2010/main" val="4256231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a:extLst>
              <a:ext uri="{FF2B5EF4-FFF2-40B4-BE49-F238E27FC236}">
                <a16:creationId xmlns="" xmlns:a16="http://schemas.microsoft.com/office/drawing/2014/main" id="{53B5E9A0-BA7E-4BA8-BCC9-87FE2DFC283C}"/>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74234" y="365125"/>
            <a:ext cx="9617766" cy="638727"/>
          </a:xfrm>
        </p:spPr>
        <p:txBody>
          <a:bodyPr>
            <a:noAutofit/>
          </a:bodyPr>
          <a:lstStyle/>
          <a:p>
            <a:pPr algn="ctr"/>
            <a:r>
              <a:rPr lang="pl-PL" sz="3600" b="1" dirty="0">
                <a:solidFill>
                  <a:srgbClr val="FFFF00"/>
                </a:solidFill>
              </a:rPr>
              <a:t>Podstawowe obowiązki procesowe oskarżonego</a:t>
            </a:r>
          </a:p>
        </p:txBody>
      </p:sp>
      <p:sp>
        <p:nvSpPr>
          <p:cNvPr id="3" name="Symbol zastępczy zawartości 2"/>
          <p:cNvSpPr>
            <a:spLocks noGrp="1"/>
          </p:cNvSpPr>
          <p:nvPr>
            <p:ph idx="1"/>
          </p:nvPr>
        </p:nvSpPr>
        <p:spPr>
          <a:xfrm>
            <a:off x="1024128" y="2286000"/>
            <a:ext cx="5671947" cy="4457700"/>
          </a:xfrm>
        </p:spPr>
        <p:txBody>
          <a:bodyPr>
            <a:normAutofit/>
          </a:bodyPr>
          <a:lstStyle/>
          <a:p>
            <a:pPr algn="just"/>
            <a:r>
              <a:rPr lang="pl-PL" sz="2000" dirty="0"/>
              <a:t>Obowiązek z art. 75</a:t>
            </a:r>
          </a:p>
          <a:p>
            <a:pPr algn="just"/>
            <a:r>
              <a:rPr lang="pl-PL" sz="2000" dirty="0"/>
              <a:t>Oskarżony jest obowiązany zawiadamiać organ prowadzący postępowanie o każdej zmianie miejsca swojego zamieszkania lub pobytu trwającego dłużej niż 7 dni, </a:t>
            </a:r>
            <a:r>
              <a:rPr lang="pl-PL" sz="2000" b="1" dirty="0">
                <a:solidFill>
                  <a:schemeClr val="accent6"/>
                </a:solidFill>
              </a:rPr>
              <a:t>w tym także z powodu pozbawienia wolności w innej sprawie, </a:t>
            </a:r>
            <a:r>
              <a:rPr lang="pl-PL" sz="2000" b="1" dirty="0">
                <a:solidFill>
                  <a:schemeClr val="accent1"/>
                </a:solidFill>
              </a:rPr>
              <a:t>jak również o każdej zmianie danych umożliwiających kontaktowanie się, wskazanych w art. 213 § 1, o których wie, że są znane organowi prowadzącemu postępowanie</a:t>
            </a:r>
            <a:r>
              <a:rPr lang="pl-PL" sz="2000" b="1" dirty="0">
                <a:solidFill>
                  <a:schemeClr val="accent6"/>
                </a:solidFill>
              </a:rPr>
              <a:t>.</a:t>
            </a:r>
            <a:r>
              <a:rPr lang="pl-PL" sz="2000" dirty="0"/>
              <a:t> Oskarżony jest obowiązany ponadto stawić się na każde wezwanie w toku postępowania karnego. O powyższych obowiązkach należy oskarżonego uprzedzić przy pierwszym przesłuchaniu.</a:t>
            </a:r>
          </a:p>
        </p:txBody>
      </p:sp>
      <p:cxnSp>
        <p:nvCxnSpPr>
          <p:cNvPr id="5" name="Łącznik prosty ze strzałką 4"/>
          <p:cNvCxnSpPr>
            <a:cxnSpLocks/>
          </p:cNvCxnSpPr>
          <p:nvPr/>
        </p:nvCxnSpPr>
        <p:spPr>
          <a:xfrm>
            <a:off x="8201026" y="2286000"/>
            <a:ext cx="0" cy="1304925"/>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Nawias klamrowy zamykający 5"/>
          <p:cNvSpPr/>
          <p:nvPr/>
        </p:nvSpPr>
        <p:spPr>
          <a:xfrm>
            <a:off x="6983067" y="2825521"/>
            <a:ext cx="800099" cy="3352800"/>
          </a:xfrm>
          <a:prstGeom prst="rightBrace">
            <a:avLst>
              <a:gd name="adj1" fmla="val 49796"/>
              <a:gd name="adj2" fmla="val 50000"/>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8201026" y="2286000"/>
            <a:ext cx="3619500" cy="4062651"/>
          </a:xfrm>
          <a:prstGeom prst="rect">
            <a:avLst/>
          </a:prstGeom>
          <a:noFill/>
        </p:spPr>
        <p:txBody>
          <a:bodyPr wrap="square" rtlCol="0">
            <a:spAutoFit/>
          </a:bodyPr>
          <a:lstStyle/>
          <a:p>
            <a:pPr algn="ctr"/>
            <a:r>
              <a:rPr lang="pl-PL" sz="2000" b="1" i="1" dirty="0"/>
              <a:t>KONSEKWENCJE NIEDOPEŁNIENIA OBOWIĄZKÓW</a:t>
            </a:r>
            <a:r>
              <a:rPr lang="pl-PL" dirty="0"/>
              <a:t>:</a:t>
            </a:r>
          </a:p>
          <a:p>
            <a:pPr algn="just"/>
            <a:endParaRPr lang="pl-PL" dirty="0"/>
          </a:p>
          <a:p>
            <a:pPr algn="just"/>
            <a:r>
              <a:rPr lang="pl-PL" dirty="0"/>
              <a:t>Przymus bezpośredni – art. 74 § 3a  </a:t>
            </a:r>
          </a:p>
          <a:p>
            <a:pPr algn="just"/>
            <a:endParaRPr lang="pl-PL" dirty="0"/>
          </a:p>
          <a:p>
            <a:pPr algn="just"/>
            <a:r>
              <a:rPr lang="pl-PL" dirty="0"/>
              <a:t>art. 75 § 2.W razie nie usprawiedliwionego niestawiennictwa oskarżonego można zatrzymać go i sprowadzić przymusowo.</a:t>
            </a:r>
          </a:p>
          <a:p>
            <a:pPr algn="just"/>
            <a:endParaRPr lang="pl-PL" dirty="0"/>
          </a:p>
          <a:p>
            <a:pPr algn="just"/>
            <a:r>
              <a:rPr lang="pl-PL" dirty="0"/>
              <a:t>art. 133 § 2, art. 138 i art. 139 – uznanie pisma za doręczone </a:t>
            </a:r>
          </a:p>
        </p:txBody>
      </p:sp>
      <p:sp>
        <p:nvSpPr>
          <p:cNvPr id="4" name="pole tekstowe 3">
            <a:extLst>
              <a:ext uri="{FF2B5EF4-FFF2-40B4-BE49-F238E27FC236}">
                <a16:creationId xmlns="" xmlns:a16="http://schemas.microsoft.com/office/drawing/2014/main" id="{ECE1F62A-7A78-4788-A705-56C19C9A3ECC}"/>
              </a:ext>
            </a:extLst>
          </p:cNvPr>
          <p:cNvSpPr txBox="1"/>
          <p:nvPr/>
        </p:nvSpPr>
        <p:spPr>
          <a:xfrm>
            <a:off x="1024128" y="1222513"/>
            <a:ext cx="11167872" cy="1015663"/>
          </a:xfrm>
          <a:prstGeom prst="rect">
            <a:avLst/>
          </a:prstGeom>
          <a:noFill/>
        </p:spPr>
        <p:txBody>
          <a:bodyPr wrap="square" rtlCol="0">
            <a:spAutoFit/>
          </a:bodyPr>
          <a:lstStyle/>
          <a:p>
            <a:pPr algn="just"/>
            <a:r>
              <a:rPr lang="pl-PL" sz="2000" dirty="0"/>
              <a:t>Oprócz szerokiego zakresu uprawnień składających się na prawo do obrony w znaczeniu materialnym, na oskarżonym ciążą również obowiązki. Mają jednak stosunkowo wąski zakres np. w porównaniu z obowiązkami świadka czy innych uczestników postępowania. Por. slajd o obowiązkach dowodowych </a:t>
            </a:r>
            <a:endParaRPr lang="en-GB" sz="2000" dirty="0"/>
          </a:p>
        </p:txBody>
      </p:sp>
    </p:spTree>
    <p:extLst>
      <p:ext uri="{BB962C8B-B14F-4D97-AF65-F5344CB8AC3E}">
        <p14:creationId xmlns="" xmlns:p14="http://schemas.microsoft.com/office/powerpoint/2010/main" val="27189044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95834"/>
            <a:ext cx="12192000" cy="1499616"/>
          </a:xfrm>
        </p:spPr>
        <p:txBody>
          <a:bodyPr>
            <a:normAutofit/>
          </a:bodyPr>
          <a:lstStyle/>
          <a:p>
            <a:pPr algn="ctr"/>
            <a:r>
              <a:rPr lang="pl-PL" sz="4000" dirty="0"/>
              <a:t>Konsekwencje śmierci stron postępowania </a:t>
            </a:r>
          </a:p>
        </p:txBody>
      </p:sp>
      <p:graphicFrame>
        <p:nvGraphicFramePr>
          <p:cNvPr id="4" name="Symbol zastępczy zawartości 3"/>
          <p:cNvGraphicFramePr>
            <a:graphicFrameLocks noGrp="1"/>
          </p:cNvGraphicFramePr>
          <p:nvPr>
            <p:ph idx="1"/>
            <p:extLst/>
          </p:nvPr>
        </p:nvGraphicFramePr>
        <p:xfrm>
          <a:off x="0" y="923926"/>
          <a:ext cx="12192000" cy="5934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13716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5D5BC92D-2FAE-459D-837C-9AE411CB6A93}"/>
              </a:ext>
            </a:extLst>
          </p:cNvPr>
          <p:cNvPicPr>
            <a:picLocks noChangeAspect="1"/>
          </p:cNvPicPr>
          <p:nvPr/>
        </p:nvPicPr>
        <p:blipFill>
          <a:blip r:embed="rId2"/>
          <a:stretch>
            <a:fillRect/>
          </a:stretch>
        </p:blipFill>
        <p:spPr>
          <a:xfrm>
            <a:off x="-1" y="0"/>
            <a:ext cx="12192001" cy="6858000"/>
          </a:xfrm>
          <a:prstGeom prst="rect">
            <a:avLst/>
          </a:prstGeom>
        </p:spPr>
      </p:pic>
      <p:sp>
        <p:nvSpPr>
          <p:cNvPr id="4" name="Tytuł 3">
            <a:extLst>
              <a:ext uri="{FF2B5EF4-FFF2-40B4-BE49-F238E27FC236}">
                <a16:creationId xmlns="" xmlns:a16="http://schemas.microsoft.com/office/drawing/2014/main" id="{A5309087-5EB7-45C0-B1F6-12DA829D82E8}"/>
              </a:ext>
            </a:extLst>
          </p:cNvPr>
          <p:cNvSpPr>
            <a:spLocks noGrp="1"/>
          </p:cNvSpPr>
          <p:nvPr>
            <p:ph type="title"/>
          </p:nvPr>
        </p:nvSpPr>
        <p:spPr/>
        <p:txBody>
          <a:bodyPr/>
          <a:lstStyle/>
          <a:p>
            <a:r>
              <a:rPr lang="pl-PL" dirty="0">
                <a:solidFill>
                  <a:srgbClr val="FFFF00"/>
                </a:solidFill>
              </a:rPr>
              <a:t>Quasi-strony</a:t>
            </a:r>
            <a:endParaRPr lang="en-GB" dirty="0">
              <a:solidFill>
                <a:srgbClr val="FFFF00"/>
              </a:solidFill>
            </a:endParaRPr>
          </a:p>
        </p:txBody>
      </p:sp>
      <p:sp>
        <p:nvSpPr>
          <p:cNvPr id="5" name="Symbol zastępczy tekstu 4">
            <a:extLst>
              <a:ext uri="{FF2B5EF4-FFF2-40B4-BE49-F238E27FC236}">
                <a16:creationId xmlns="" xmlns:a16="http://schemas.microsoft.com/office/drawing/2014/main" id="{87937BB7-EB5D-419C-9C5D-816A0375984E}"/>
              </a:ext>
            </a:extLst>
          </p:cNvPr>
          <p:cNvSpPr>
            <a:spLocks noGrp="1"/>
          </p:cNvSpPr>
          <p:nvPr>
            <p:ph type="body" idx="1"/>
          </p:nvPr>
        </p:nvSpPr>
        <p:spPr/>
        <p:txBody>
          <a:bodyPr/>
          <a:lstStyle/>
          <a:p>
            <a:endParaRPr lang="en-GB"/>
          </a:p>
        </p:txBody>
      </p:sp>
    </p:spTree>
    <p:extLst>
      <p:ext uri="{BB962C8B-B14F-4D97-AF65-F5344CB8AC3E}">
        <p14:creationId xmlns="" xmlns:p14="http://schemas.microsoft.com/office/powerpoint/2010/main" val="3196555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a:extLst>
              <a:ext uri="{FF2B5EF4-FFF2-40B4-BE49-F238E27FC236}">
                <a16:creationId xmlns="" xmlns:a16="http://schemas.microsoft.com/office/drawing/2014/main" id="{34A5A5B5-4974-47B1-BD9A-EA439A129527}"/>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39410" y="-94231"/>
            <a:ext cx="9652590" cy="1325563"/>
          </a:xfrm>
        </p:spPr>
        <p:txBody>
          <a:bodyPr/>
          <a:lstStyle/>
          <a:p>
            <a:pPr algn="ctr"/>
            <a:r>
              <a:rPr lang="pl-PL" b="1" dirty="0">
                <a:solidFill>
                  <a:srgbClr val="FFFF00"/>
                </a:solidFill>
              </a:rPr>
              <a:t>Organy procesowe </a:t>
            </a:r>
          </a:p>
        </p:txBody>
      </p:sp>
      <p:sp>
        <p:nvSpPr>
          <p:cNvPr id="3" name="Symbol zastępczy zawartości 2"/>
          <p:cNvSpPr>
            <a:spLocks noGrp="1"/>
          </p:cNvSpPr>
          <p:nvPr>
            <p:ph idx="1"/>
          </p:nvPr>
        </p:nvSpPr>
        <p:spPr>
          <a:xfrm>
            <a:off x="1551272" y="1547483"/>
            <a:ext cx="6131819" cy="3763034"/>
          </a:xfrm>
        </p:spPr>
        <p:txBody>
          <a:bodyPr/>
          <a:lstStyle/>
          <a:p>
            <a:r>
              <a:rPr lang="pl-PL" dirty="0"/>
              <a:t>Powołanie określonego organu państwowego do danej roli procesowej musi wynikać z ustawy </a:t>
            </a:r>
          </a:p>
          <a:p>
            <a:endParaRPr lang="pl-PL" dirty="0"/>
          </a:p>
          <a:p>
            <a:r>
              <a:rPr lang="pl-PL" dirty="0"/>
              <a:t>Ważne! </a:t>
            </a:r>
          </a:p>
          <a:p>
            <a:r>
              <a:rPr lang="pl-PL" b="1" u="sng" dirty="0"/>
              <a:t>Należy odróżnić organ od osoby fizycznej, przez którą organ ten działa! </a:t>
            </a:r>
          </a:p>
        </p:txBody>
      </p:sp>
      <p:graphicFrame>
        <p:nvGraphicFramePr>
          <p:cNvPr id="4" name="Diagram 3"/>
          <p:cNvGraphicFramePr/>
          <p:nvPr>
            <p:extLst/>
          </p:nvPr>
        </p:nvGraphicFramePr>
        <p:xfrm>
          <a:off x="6164979" y="4067966"/>
          <a:ext cx="4475749" cy="28849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Łącznik prosty 5"/>
          <p:cNvCxnSpPr/>
          <p:nvPr/>
        </p:nvCxnSpPr>
        <p:spPr>
          <a:xfrm flipH="1">
            <a:off x="7892714" y="4700267"/>
            <a:ext cx="1020278" cy="1819175"/>
          </a:xfrm>
          <a:prstGeom prst="line">
            <a:avLst/>
          </a:prstGeom>
          <a:ln w="76200"/>
        </p:spPr>
        <p:style>
          <a:lnRef idx="1">
            <a:schemeClr val="dk1"/>
          </a:lnRef>
          <a:fillRef idx="0">
            <a:schemeClr val="dk1"/>
          </a:fillRef>
          <a:effectRef idx="0">
            <a:schemeClr val="dk1"/>
          </a:effectRef>
          <a:fontRef idx="minor">
            <a:schemeClr val="tx1"/>
          </a:fontRef>
        </p:style>
      </p:cxnSp>
    </p:spTree>
    <p:extLst>
      <p:ext uri="{BB962C8B-B14F-4D97-AF65-F5344CB8AC3E}">
        <p14:creationId xmlns="" xmlns:p14="http://schemas.microsoft.com/office/powerpoint/2010/main" val="8165827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6594507B-4FB8-4681-9F45-D527F79BB8FE}"/>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4EF06BAF-40F8-4489-AA7D-9A865346BFB6}"/>
              </a:ext>
            </a:extLst>
          </p:cNvPr>
          <p:cNvSpPr>
            <a:spLocks noGrp="1"/>
          </p:cNvSpPr>
          <p:nvPr>
            <p:ph type="title"/>
          </p:nvPr>
        </p:nvSpPr>
        <p:spPr>
          <a:xfrm>
            <a:off x="2471928" y="-81103"/>
            <a:ext cx="9720072" cy="1499616"/>
          </a:xfrm>
        </p:spPr>
        <p:txBody>
          <a:bodyPr/>
          <a:lstStyle/>
          <a:p>
            <a:pPr algn="ctr"/>
            <a:r>
              <a:rPr lang="pl-PL" b="1" dirty="0">
                <a:solidFill>
                  <a:srgbClr val="FFFF00"/>
                </a:solidFill>
              </a:rPr>
              <a:t>Quasi-strony </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86C3A708-91EC-4373-AF98-7D5194365B24}"/>
              </a:ext>
            </a:extLst>
          </p:cNvPr>
          <p:cNvSpPr>
            <a:spLocks noGrp="1"/>
          </p:cNvSpPr>
          <p:nvPr>
            <p:ph idx="1"/>
          </p:nvPr>
        </p:nvSpPr>
        <p:spPr>
          <a:xfrm>
            <a:off x="1003852" y="1113184"/>
            <a:ext cx="3687418" cy="4915820"/>
          </a:xfrm>
        </p:spPr>
        <p:txBody>
          <a:bodyPr>
            <a:normAutofit/>
          </a:bodyPr>
          <a:lstStyle/>
          <a:p>
            <a:pPr marL="0" indent="0" algn="just">
              <a:buNone/>
            </a:pPr>
            <a:r>
              <a:rPr lang="pl-PL" sz="2400" dirty="0"/>
              <a:t>Uczestnicy postępowania karnego, niebędący stronami procesu karnego, ale dysponują określonym przez ustawę zakresem uprawnień, który co do zasady przysługuje stronie.  </a:t>
            </a:r>
            <a:endParaRPr lang="en-GB" sz="2400" dirty="0"/>
          </a:p>
        </p:txBody>
      </p:sp>
      <p:graphicFrame>
        <p:nvGraphicFramePr>
          <p:cNvPr id="4" name="Diagram 3">
            <a:extLst>
              <a:ext uri="{FF2B5EF4-FFF2-40B4-BE49-F238E27FC236}">
                <a16:creationId xmlns="" xmlns:a16="http://schemas.microsoft.com/office/drawing/2014/main" id="{6DFB6D8E-3973-4291-B5E3-C951BF629AB1}"/>
              </a:ext>
            </a:extLst>
          </p:cNvPr>
          <p:cNvGraphicFramePr/>
          <p:nvPr>
            <p:extLst/>
          </p:nvPr>
        </p:nvGraphicFramePr>
        <p:xfrm>
          <a:off x="3485322" y="1337410"/>
          <a:ext cx="8706678" cy="50947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7945674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347E0AAA-060F-4E09-9986-EA2AD5508B3A}"/>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C8AC01F7-C073-470F-82D2-734AE99E1FF8}"/>
              </a:ext>
            </a:extLst>
          </p:cNvPr>
          <p:cNvSpPr>
            <a:spLocks noGrp="1"/>
          </p:cNvSpPr>
          <p:nvPr>
            <p:ph type="title"/>
          </p:nvPr>
        </p:nvSpPr>
        <p:spPr>
          <a:xfrm>
            <a:off x="2544416" y="250031"/>
            <a:ext cx="9647584" cy="1325563"/>
          </a:xfrm>
        </p:spPr>
        <p:txBody>
          <a:bodyPr>
            <a:normAutofit fontScale="90000"/>
          </a:bodyPr>
          <a:lstStyle/>
          <a:p>
            <a:pPr algn="ctr"/>
            <a:r>
              <a:rPr lang="pl-PL" b="1" dirty="0">
                <a:solidFill>
                  <a:srgbClr val="FFFF00"/>
                </a:solidFill>
              </a:rPr>
              <a:t>Pokrzywdzony</a:t>
            </a:r>
            <a:r>
              <a:rPr lang="pl-PL" dirty="0"/>
              <a:t/>
            </a:r>
            <a:br>
              <a:rPr lang="pl-PL" dirty="0"/>
            </a:br>
            <a:r>
              <a:rPr lang="pl-PL" sz="2400" b="1" dirty="0">
                <a:solidFill>
                  <a:srgbClr val="FF0000"/>
                </a:solidFill>
              </a:rPr>
              <a:t>jeżeli nie wstąpił w prawa oskarżyciela posiłkowego w postępowaniu sądowym </a:t>
            </a:r>
            <a:endParaRPr lang="en-GB" b="1" dirty="0">
              <a:solidFill>
                <a:srgbClr val="FF0000"/>
              </a:solidFill>
            </a:endParaRPr>
          </a:p>
        </p:txBody>
      </p:sp>
      <p:sp>
        <p:nvSpPr>
          <p:cNvPr id="3" name="Symbol zastępczy zawartości 2">
            <a:extLst>
              <a:ext uri="{FF2B5EF4-FFF2-40B4-BE49-F238E27FC236}">
                <a16:creationId xmlns="" xmlns:a16="http://schemas.microsoft.com/office/drawing/2014/main" id="{888EC253-9A73-495F-9A58-FC7BB39FBFB6}"/>
              </a:ext>
            </a:extLst>
          </p:cNvPr>
          <p:cNvSpPr>
            <a:spLocks noGrp="1"/>
          </p:cNvSpPr>
          <p:nvPr>
            <p:ph idx="1"/>
          </p:nvPr>
        </p:nvSpPr>
        <p:spPr>
          <a:xfrm>
            <a:off x="1550503" y="1825624"/>
            <a:ext cx="10346635" cy="4595053"/>
          </a:xfrm>
        </p:spPr>
        <p:txBody>
          <a:bodyPr>
            <a:normAutofit/>
          </a:bodyPr>
          <a:lstStyle/>
          <a:p>
            <a:pPr algn="just"/>
            <a:r>
              <a:rPr lang="pl-PL" sz="2400" dirty="0"/>
              <a:t>Jeżeli pokrzywdzony złożył oświadczenie o działaniu w charakterze oskarżyciela posiłkowego </a:t>
            </a:r>
            <a:r>
              <a:rPr lang="pl-PL" sz="2400" dirty="0">
                <a:sym typeface="Wingdings" panose="05000000000000000000" pitchFamily="2" charset="2"/>
              </a:rPr>
              <a:t> jest stroną postępowania. </a:t>
            </a:r>
          </a:p>
          <a:p>
            <a:pPr algn="just"/>
            <a:r>
              <a:rPr lang="pl-PL" sz="2400" dirty="0">
                <a:sym typeface="Wingdings" panose="05000000000000000000" pitchFamily="2" charset="2"/>
              </a:rPr>
              <a:t>Gdy nie złożył takiego oświadczenia, ustawa przyznaje mu szczególne uprawnienia na tle innych uczestników postępowania: </a:t>
            </a:r>
          </a:p>
          <a:p>
            <a:pPr marL="630936" lvl="1" indent="-457200" algn="just">
              <a:buFont typeface="+mj-lt"/>
              <a:buAutoNum type="arabicPeriod"/>
            </a:pPr>
            <a:r>
              <a:rPr lang="pl-PL" sz="2000" dirty="0">
                <a:sym typeface="Wingdings" panose="05000000000000000000" pitchFamily="2" charset="2"/>
              </a:rPr>
              <a:t>może sprzeciwić się skazaniu bez rozprawy (art. 343) i dobrowolnemu poddaniu się odpowiedzialności karnej przez oskarżonego (art. 387); </a:t>
            </a:r>
          </a:p>
          <a:p>
            <a:pPr marL="630936" lvl="1" indent="-457200" algn="just">
              <a:buFont typeface="+mj-lt"/>
              <a:buAutoNum type="arabicPeriod"/>
            </a:pPr>
            <a:r>
              <a:rPr lang="pl-PL" sz="2000" dirty="0">
                <a:sym typeface="Wingdings" panose="05000000000000000000" pitchFamily="2" charset="2"/>
              </a:rPr>
              <a:t>jest zawiadamiany o terminach rozprawy i posiedzeń (art. 337a i art. 353 </a:t>
            </a:r>
            <a:r>
              <a:rPr lang="en-GB" sz="2000" dirty="0"/>
              <a:t>§</a:t>
            </a:r>
            <a:r>
              <a:rPr lang="pl-PL" sz="2000" dirty="0"/>
              <a:t> 4)</a:t>
            </a:r>
            <a:endParaRPr lang="pl-PL" sz="2000" dirty="0">
              <a:sym typeface="Wingdings" panose="05000000000000000000" pitchFamily="2" charset="2"/>
            </a:endParaRPr>
          </a:p>
          <a:p>
            <a:pPr marL="630936" lvl="1" indent="-457200" algn="just">
              <a:buFont typeface="+mj-lt"/>
              <a:buAutoNum type="arabicPeriod"/>
            </a:pPr>
            <a:r>
              <a:rPr lang="pl-PL" sz="2000" dirty="0">
                <a:sym typeface="Wingdings" panose="05000000000000000000" pitchFamily="2" charset="2"/>
              </a:rPr>
              <a:t>może uczestniczyć w niektórych posiedzeniach sądu (por. art. 339 </a:t>
            </a:r>
            <a:r>
              <a:rPr lang="en-GB" sz="2000" dirty="0"/>
              <a:t>§</a:t>
            </a:r>
            <a:r>
              <a:rPr lang="pl-PL" sz="2000" dirty="0"/>
              <a:t> 5) </a:t>
            </a:r>
          </a:p>
          <a:p>
            <a:pPr marL="630936" lvl="1" indent="-457200" algn="just">
              <a:buFont typeface="+mj-lt"/>
              <a:buAutoNum type="arabicPeriod"/>
            </a:pPr>
            <a:r>
              <a:rPr lang="pl-PL" sz="2000" dirty="0">
                <a:sym typeface="Wingdings" panose="05000000000000000000" pitchFamily="2" charset="2"/>
              </a:rPr>
              <a:t>może złożyć wniosek o orzeczenie obowiązku naprawienie szkody (art. 49a) </a:t>
            </a:r>
          </a:p>
          <a:p>
            <a:pPr marL="630936" lvl="1" indent="-457200" algn="just">
              <a:buFont typeface="+mj-lt"/>
              <a:buAutoNum type="arabicPeriod"/>
            </a:pPr>
            <a:r>
              <a:rPr lang="pl-PL" sz="2000" dirty="0">
                <a:sym typeface="Wingdings" panose="05000000000000000000" pitchFamily="2" charset="2"/>
              </a:rPr>
              <a:t>ma prawo uczestniczyć w rozprawie (w tym także prowadzonej z wyłączeniem jawności) – art. 384  </a:t>
            </a:r>
          </a:p>
          <a:p>
            <a:pPr marL="630936" lvl="1" indent="-457200" algn="just">
              <a:buFont typeface="+mj-lt"/>
              <a:buAutoNum type="arabicPeriod"/>
            </a:pPr>
            <a:r>
              <a:rPr lang="pl-PL" sz="2000" dirty="0">
                <a:sym typeface="Wingdings" panose="05000000000000000000" pitchFamily="2" charset="2"/>
              </a:rPr>
              <a:t>może wnieść apelację od wyroku warunkowo umarzającego postępowanie wydanego na posiedzeniu (art. 444) </a:t>
            </a:r>
          </a:p>
          <a:p>
            <a:pPr marL="630936" lvl="1" indent="-457200" algn="just">
              <a:buFont typeface="+mj-lt"/>
              <a:buAutoNum type="arabicPeriod"/>
            </a:pPr>
            <a:endParaRPr lang="pl-PL" sz="2000" dirty="0">
              <a:sym typeface="Wingdings" panose="05000000000000000000" pitchFamily="2" charset="2"/>
            </a:endParaRPr>
          </a:p>
          <a:p>
            <a:pPr algn="just"/>
            <a:endParaRPr lang="en-GB" sz="2400" dirty="0"/>
          </a:p>
        </p:txBody>
      </p:sp>
    </p:spTree>
    <p:extLst>
      <p:ext uri="{BB962C8B-B14F-4D97-AF65-F5344CB8AC3E}">
        <p14:creationId xmlns="" xmlns:p14="http://schemas.microsoft.com/office/powerpoint/2010/main" val="8740021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987C4E0A-93AF-41A6-BA4E-2A09B2DCD843}"/>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CDD87D45-831A-43EA-8A81-E9AF931E6D05}"/>
              </a:ext>
            </a:extLst>
          </p:cNvPr>
          <p:cNvSpPr>
            <a:spLocks noGrp="1"/>
          </p:cNvSpPr>
          <p:nvPr>
            <p:ph type="title"/>
          </p:nvPr>
        </p:nvSpPr>
        <p:spPr>
          <a:xfrm>
            <a:off x="2514600" y="0"/>
            <a:ext cx="9677400" cy="1023730"/>
          </a:xfrm>
        </p:spPr>
        <p:txBody>
          <a:bodyPr>
            <a:normAutofit/>
          </a:bodyPr>
          <a:lstStyle/>
          <a:p>
            <a:pPr algn="ctr"/>
            <a:r>
              <a:rPr lang="en-GB" sz="4000" b="1" dirty="0" err="1">
                <a:solidFill>
                  <a:srgbClr val="FFFF00"/>
                </a:solidFill>
              </a:rPr>
              <a:t>Podmiot</a:t>
            </a:r>
            <a:r>
              <a:rPr lang="en-GB" sz="4000" b="1" dirty="0">
                <a:solidFill>
                  <a:srgbClr val="FFFF00"/>
                </a:solidFill>
              </a:rPr>
              <a:t> </a:t>
            </a:r>
            <a:r>
              <a:rPr lang="en-GB" sz="4000" b="1" dirty="0" err="1">
                <a:solidFill>
                  <a:srgbClr val="FFFF00"/>
                </a:solidFill>
              </a:rPr>
              <a:t>zobowiązany</a:t>
            </a:r>
            <a:r>
              <a:rPr lang="pl-PL" sz="4000" b="1" dirty="0">
                <a:solidFill>
                  <a:srgbClr val="FFFF00"/>
                </a:solidFill>
              </a:rPr>
              <a:t> do zwrotu korzyści </a:t>
            </a:r>
            <a:endParaRPr lang="en-GB" sz="4000" b="1" dirty="0">
              <a:solidFill>
                <a:srgbClr val="FFFF00"/>
              </a:solidFill>
            </a:endParaRPr>
          </a:p>
        </p:txBody>
      </p:sp>
      <p:sp>
        <p:nvSpPr>
          <p:cNvPr id="3" name="Symbol zastępczy zawartości 2">
            <a:extLst>
              <a:ext uri="{FF2B5EF4-FFF2-40B4-BE49-F238E27FC236}">
                <a16:creationId xmlns="" xmlns:a16="http://schemas.microsoft.com/office/drawing/2014/main" id="{3DBCA41F-B608-499E-937C-B476AE9B6813}"/>
              </a:ext>
            </a:extLst>
          </p:cNvPr>
          <p:cNvSpPr>
            <a:spLocks noGrp="1"/>
          </p:cNvSpPr>
          <p:nvPr>
            <p:ph idx="1"/>
          </p:nvPr>
        </p:nvSpPr>
        <p:spPr>
          <a:xfrm>
            <a:off x="1222513" y="1123122"/>
            <a:ext cx="10694504" cy="5546035"/>
          </a:xfrm>
        </p:spPr>
        <p:txBody>
          <a:bodyPr>
            <a:normAutofit/>
          </a:bodyPr>
          <a:lstStyle/>
          <a:p>
            <a:pPr algn="just"/>
            <a:r>
              <a:rPr lang="pl-PL" sz="2000" dirty="0"/>
              <a:t>Osoba fizyczna, prawna oraz jednostka organizacyjna niemająca osobowości prawnej, której odrębne przepisy przyznają zdolność prawną i która </a:t>
            </a:r>
            <a:r>
              <a:rPr lang="pl-PL" sz="2000" b="1" dirty="0"/>
              <a:t>uzyskała w związku z popełnieniem czynu zabronionego:</a:t>
            </a:r>
          </a:p>
          <a:p>
            <a:pPr lvl="1" algn="just"/>
            <a:r>
              <a:rPr lang="pl-PL" sz="1800" b="1" dirty="0"/>
              <a:t>korzyść majątkową lub </a:t>
            </a:r>
          </a:p>
          <a:p>
            <a:pPr lvl="1" algn="just"/>
            <a:r>
              <a:rPr lang="pl-PL" sz="1800" b="1" dirty="0"/>
              <a:t>świadczenie określone w art. 405–407 k</a:t>
            </a:r>
            <a:r>
              <a:rPr lang="pl-PL" sz="1800" dirty="0"/>
              <a:t>.</a:t>
            </a:r>
            <a:r>
              <a:rPr lang="pl-PL" sz="1800" b="1" dirty="0"/>
              <a:t>c. </a:t>
            </a:r>
            <a:r>
              <a:rPr lang="pl-PL" sz="1800" dirty="0"/>
              <a:t>(bezpodstawne wzbogacenie), </a:t>
            </a:r>
            <a:r>
              <a:rPr lang="pl-PL" sz="1800" b="1" dirty="0"/>
              <a:t>art. 410 k.c.</a:t>
            </a:r>
            <a:r>
              <a:rPr lang="pl-PL" sz="1800" dirty="0"/>
              <a:t> (nienależne świadczenie), </a:t>
            </a:r>
            <a:r>
              <a:rPr lang="pl-PL" sz="1800" b="1" dirty="0"/>
              <a:t>art. 412 k.c.</a:t>
            </a:r>
            <a:r>
              <a:rPr lang="pl-PL" sz="1800" dirty="0"/>
              <a:t> (przepadek świadczenia uzyskanego świadomie w zamian za dokonanie czynu zabronionego przez ustawę lub w celu niegodziwym) </a:t>
            </a:r>
          </a:p>
          <a:p>
            <a:pPr algn="just"/>
            <a:r>
              <a:rPr lang="pl-PL" sz="2000" dirty="0"/>
              <a:t>od Skarbu Państwa, jednostki samorządowej, państwowej lub samorządowej jednostki organizacyjnej, podmiotu, dla którego organ samorządu jest organem założycielskim, lub spółki prawa handlowego z większościowym udziałem Skarbu Państwa lub jednostki samorządowej.</a:t>
            </a:r>
          </a:p>
          <a:p>
            <a:pPr algn="just"/>
            <a:r>
              <a:rPr lang="pl-PL" sz="2000" dirty="0"/>
              <a:t>Zakres odpowiedzialności – zwrot korzyści albo równowartości uzyskanej kosztem Skarbu Państwa/jednostek samorządu terytorialnego. </a:t>
            </a:r>
          </a:p>
          <a:p>
            <a:pPr algn="just"/>
            <a:r>
              <a:rPr lang="pl-PL" sz="2000" dirty="0"/>
              <a:t>Przesłanki odpowiedzialności: </a:t>
            </a:r>
          </a:p>
          <a:p>
            <a:pPr lvl="1" algn="just"/>
            <a:r>
              <a:rPr lang="pl-PL" sz="1800" dirty="0"/>
              <a:t> popełnienie czynu zabronionego </a:t>
            </a:r>
          </a:p>
          <a:p>
            <a:pPr lvl="1" algn="just"/>
            <a:r>
              <a:rPr lang="pl-PL" sz="1800" dirty="0"/>
              <a:t>uzyskanie korzyści majątkowej przez osobę fizyczną, prawną, tzw. ustawową (ułomną) osobę prawną</a:t>
            </a:r>
          </a:p>
          <a:p>
            <a:pPr lvl="1" algn="just"/>
            <a:r>
              <a:rPr lang="pl-PL" sz="1800" dirty="0"/>
              <a:t>związek przyczynowy między popełnieniem czynu zabronionego a uzyskaniem korzyści </a:t>
            </a:r>
          </a:p>
          <a:p>
            <a:pPr lvl="1" algn="just"/>
            <a:r>
              <a:rPr lang="pl-PL" sz="1800" dirty="0"/>
              <a:t>korzyść pochodzi od Skarbu Państwa, jednostek samorządu terytorialnego itp. </a:t>
            </a:r>
            <a:endParaRPr lang="en-GB" sz="1800" dirty="0"/>
          </a:p>
        </p:txBody>
      </p:sp>
    </p:spTree>
    <p:extLst>
      <p:ext uri="{BB962C8B-B14F-4D97-AF65-F5344CB8AC3E}">
        <p14:creationId xmlns="" xmlns:p14="http://schemas.microsoft.com/office/powerpoint/2010/main" val="406882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1A80CD0E-C1A7-4D12-9A25-635AAA0A5B1F}"/>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a:extLst>
              <a:ext uri="{FF2B5EF4-FFF2-40B4-BE49-F238E27FC236}">
                <a16:creationId xmlns="" xmlns:a16="http://schemas.microsoft.com/office/drawing/2014/main" id="{D0C9EAEA-4AEA-4FE3-801C-1849EFE98B4A}"/>
              </a:ext>
            </a:extLst>
          </p:cNvPr>
          <p:cNvSpPr>
            <a:spLocks noGrp="1"/>
          </p:cNvSpPr>
          <p:nvPr>
            <p:ph type="title"/>
          </p:nvPr>
        </p:nvSpPr>
        <p:spPr>
          <a:xfrm>
            <a:off x="2494722" y="168965"/>
            <a:ext cx="9697278" cy="904461"/>
          </a:xfrm>
        </p:spPr>
        <p:txBody>
          <a:bodyPr/>
          <a:lstStyle/>
          <a:p>
            <a:pPr algn="ctr"/>
            <a:r>
              <a:rPr lang="pl-PL" b="1" dirty="0">
                <a:solidFill>
                  <a:srgbClr val="FFFF00"/>
                </a:solidFill>
              </a:rPr>
              <a:t>Uprawnienia podmiotu zobowiązanego </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D95D5EF9-AF48-4999-A8AF-181837AAD5CF}"/>
              </a:ext>
            </a:extLst>
          </p:cNvPr>
          <p:cNvSpPr>
            <a:spLocks noGrp="1"/>
          </p:cNvSpPr>
          <p:nvPr>
            <p:ph idx="1"/>
          </p:nvPr>
        </p:nvSpPr>
        <p:spPr>
          <a:xfrm>
            <a:off x="1381538" y="1341783"/>
            <a:ext cx="10595113" cy="5277677"/>
          </a:xfrm>
        </p:spPr>
        <p:txBody>
          <a:bodyPr>
            <a:normAutofit fontScale="85000" lnSpcReduction="20000"/>
          </a:bodyPr>
          <a:lstStyle/>
          <a:p>
            <a:pPr marL="457200" indent="-457200" algn="just">
              <a:buFont typeface="+mj-lt"/>
              <a:buAutoNum type="arabicPeriod"/>
            </a:pPr>
            <a:r>
              <a:rPr lang="pl-PL" dirty="0"/>
              <a:t>zadawanie pytań osobie przesłuchiwanej (art. 91a § 4)</a:t>
            </a:r>
          </a:p>
          <a:p>
            <a:pPr marL="457200" indent="-457200" algn="just">
              <a:buFont typeface="+mj-lt"/>
              <a:buAutoNum type="arabicPeriod"/>
            </a:pPr>
            <a:r>
              <a:rPr lang="pl-PL" dirty="0"/>
              <a:t>zabranie głosu końcowego przed obrońcą oskarżonego i oskarżonym (art. 91a § 4)</a:t>
            </a:r>
          </a:p>
          <a:p>
            <a:pPr marL="457200" indent="-457200" algn="just">
              <a:buFont typeface="+mj-lt"/>
              <a:buAutoNum type="arabicPeriod"/>
            </a:pPr>
            <a:r>
              <a:rPr lang="pl-PL" dirty="0"/>
              <a:t>prawo do bezpłatnej pomocy tłumacza, jeżeli nie włada w wystarczającym stopniu językiem polskim (art. 72 § 1)</a:t>
            </a:r>
          </a:p>
          <a:p>
            <a:pPr marL="457200" indent="-457200" algn="just">
              <a:buFont typeface="+mj-lt"/>
              <a:buAutoNum type="arabicPeriod"/>
            </a:pPr>
            <a:r>
              <a:rPr lang="pl-PL" dirty="0"/>
              <a:t>ustanowienie pełnomocnika (art. 87 § 1)</a:t>
            </a:r>
          </a:p>
          <a:p>
            <a:pPr marL="457200" indent="-457200" algn="just">
              <a:buFont typeface="+mj-lt"/>
              <a:buAutoNum type="arabicPeriod"/>
            </a:pPr>
            <a:r>
              <a:rPr lang="pl-PL" dirty="0"/>
              <a:t>przeglądanie akt, sporządzanie odpisów i kserokopii (art. 156 § 1)</a:t>
            </a:r>
          </a:p>
          <a:p>
            <a:pPr marL="457200" indent="-457200" algn="just">
              <a:buFont typeface="+mj-lt"/>
              <a:buAutoNum type="arabicPeriod"/>
            </a:pPr>
            <a:r>
              <a:rPr lang="pl-PL" dirty="0"/>
              <a:t>inicjatywa dowodowa (art. 167)</a:t>
            </a:r>
          </a:p>
          <a:p>
            <a:pPr marL="457200" indent="-457200" algn="just">
              <a:buFont typeface="+mj-lt"/>
              <a:buAutoNum type="arabicPeriod"/>
            </a:pPr>
            <a:r>
              <a:rPr lang="pl-PL" dirty="0"/>
              <a:t>zawiadomienie o terminie rozprawy (art. 117 § 1)</a:t>
            </a:r>
          </a:p>
          <a:p>
            <a:pPr marL="457200" indent="-457200" algn="just">
              <a:buFont typeface="+mj-lt"/>
              <a:buAutoNum type="arabicPeriod"/>
            </a:pPr>
            <a:r>
              <a:rPr lang="pl-PL" dirty="0"/>
              <a:t>prawo do złożenia wniosku o uzasadnienie wyroku (art. 422 § 1a) </a:t>
            </a:r>
          </a:p>
          <a:p>
            <a:pPr marL="457200" indent="-457200" algn="just">
              <a:buFont typeface="+mj-lt"/>
              <a:buAutoNum type="arabicPeriod"/>
            </a:pPr>
            <a:r>
              <a:rPr lang="pl-PL" dirty="0"/>
              <a:t>prawo do wniesienia apelacji (art. 444 § 2)</a:t>
            </a:r>
          </a:p>
          <a:p>
            <a:pPr marL="0" indent="0" algn="just">
              <a:buNone/>
            </a:pPr>
            <a:endParaRPr lang="pl-PL" dirty="0"/>
          </a:p>
          <a:p>
            <a:pPr marL="0" indent="0" algn="just">
              <a:buNone/>
            </a:pPr>
            <a:r>
              <a:rPr lang="pl-PL" dirty="0"/>
              <a:t>Podmiot zobowiązany ma obowiązek stawiania się na wezwanie i zawiadamiania organu prowadzącego postępowanie o każdej zmianie miejsca swojego zamieszkania lub pobytu trwającego dłużej niż 7 dni (art. 75).</a:t>
            </a:r>
          </a:p>
          <a:p>
            <a:pPr marL="457200" indent="-457200" algn="just">
              <a:buFont typeface="+mj-lt"/>
              <a:buAutoNum type="arabicPeriod"/>
            </a:pPr>
            <a:endParaRPr lang="en-GB" dirty="0"/>
          </a:p>
        </p:txBody>
      </p:sp>
    </p:spTree>
    <p:extLst>
      <p:ext uri="{BB962C8B-B14F-4D97-AF65-F5344CB8AC3E}">
        <p14:creationId xmlns="" xmlns:p14="http://schemas.microsoft.com/office/powerpoint/2010/main" val="21422896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2D4232D9-0EE6-40FC-9644-8827B5890E20}"/>
              </a:ext>
            </a:extLst>
          </p:cNvPr>
          <p:cNvPicPr>
            <a:picLocks noChangeAspect="1"/>
          </p:cNvPicPr>
          <p:nvPr/>
        </p:nvPicPr>
        <p:blipFill>
          <a:blip r:embed="rId2"/>
          <a:stretch>
            <a:fillRect/>
          </a:stretch>
        </p:blipFill>
        <p:spPr>
          <a:xfrm>
            <a:off x="0" y="0"/>
            <a:ext cx="12192000" cy="6857999"/>
          </a:xfrm>
          <a:prstGeom prst="rect">
            <a:avLst/>
          </a:prstGeom>
        </p:spPr>
      </p:pic>
      <p:sp>
        <p:nvSpPr>
          <p:cNvPr id="5" name="Symbol zastępczy zawartości 4">
            <a:extLst>
              <a:ext uri="{FF2B5EF4-FFF2-40B4-BE49-F238E27FC236}">
                <a16:creationId xmlns="" xmlns:a16="http://schemas.microsoft.com/office/drawing/2014/main" id="{D93B29FA-C8FA-45B4-84E3-E66E7BBDD17A}"/>
              </a:ext>
            </a:extLst>
          </p:cNvPr>
          <p:cNvSpPr>
            <a:spLocks noGrp="1"/>
          </p:cNvSpPr>
          <p:nvPr>
            <p:ph idx="1"/>
          </p:nvPr>
        </p:nvSpPr>
        <p:spPr>
          <a:xfrm>
            <a:off x="1401416" y="1292087"/>
            <a:ext cx="10376453" cy="5446643"/>
          </a:xfrm>
        </p:spPr>
        <p:txBody>
          <a:bodyPr>
            <a:normAutofit/>
          </a:bodyPr>
          <a:lstStyle/>
          <a:p>
            <a:r>
              <a:rPr lang="pl-PL" sz="2400" dirty="0"/>
              <a:t>Nowa instytucja wprowadzona ustawą z 23.03.2017 r. </a:t>
            </a:r>
          </a:p>
          <a:p>
            <a:r>
              <a:rPr lang="pl-PL" sz="2400" dirty="0"/>
              <a:t>Związana z przepadkiem przedsiębiorstwa – art. 44a </a:t>
            </a:r>
            <a:r>
              <a:rPr lang="en-GB" sz="2400" dirty="0"/>
              <a:t>§ 2</a:t>
            </a:r>
            <a:r>
              <a:rPr lang="pl-PL" sz="2400" dirty="0"/>
              <a:t> k.k. </a:t>
            </a:r>
          </a:p>
          <a:p>
            <a:pPr marL="128016" lvl="1" indent="0" algn="just">
              <a:buNone/>
            </a:pPr>
            <a:r>
              <a:rPr lang="pl-PL" sz="2000" i="1" dirty="0"/>
              <a:t>W razie skazania za przestępstwo, z którego popełnienia sprawca osiągnął, chociażby pośrednio, korzyść majątkową znacznej wartości, </a:t>
            </a:r>
            <a:r>
              <a:rPr lang="pl-PL" sz="2000" b="1" i="1" dirty="0"/>
              <a:t>sąd może orzec przepadek </a:t>
            </a:r>
            <a:r>
              <a:rPr lang="pl-PL" sz="2000" b="1" i="1" dirty="0">
                <a:solidFill>
                  <a:srgbClr val="FF0000"/>
                </a:solidFill>
              </a:rPr>
              <a:t>niestanowiącego</a:t>
            </a:r>
            <a:r>
              <a:rPr lang="pl-PL" sz="2000" b="1" i="1" dirty="0"/>
              <a:t> własności sprawcy przedsiębiorstwa osoby fizycznej albo jego równowartości</a:t>
            </a:r>
            <a:r>
              <a:rPr lang="pl-PL" sz="2000" i="1" dirty="0"/>
              <a:t>, jeżeli przedsiębiorstwo </a:t>
            </a:r>
            <a:r>
              <a:rPr lang="pl-PL" sz="2000" i="1" u="sng" dirty="0"/>
              <a:t>służyło do popełnienia tego przestępstwa lub ukrycia osiągniętej z niego korzyści, a jego właściciel chciał, aby przedsiębiorstwo służyło do popełnienia tego przestępstwa lub ukrycia osiągniętej z niego korzyści albo, przewidując taką możliwość, na to się godził.</a:t>
            </a:r>
          </a:p>
          <a:p>
            <a:pPr marL="0" indent="-45720" algn="just">
              <a:buNone/>
            </a:pPr>
            <a:r>
              <a:rPr lang="pl-PL" sz="2400" dirty="0"/>
              <a:t>Właścicielowi przedsiębiorstwa przysługują prawa strony, ale tylko w takim zakresie, w jakim postępowanie dotyczy przepadku z art. 44a </a:t>
            </a:r>
            <a:r>
              <a:rPr lang="en-GB" sz="2400" dirty="0"/>
              <a:t>§ </a:t>
            </a:r>
            <a:r>
              <a:rPr lang="pl-PL" sz="2400" dirty="0"/>
              <a:t>2 k.k. </a:t>
            </a:r>
          </a:p>
          <a:p>
            <a:pPr marL="0" indent="-45720" algn="just">
              <a:buNone/>
            </a:pPr>
            <a:r>
              <a:rPr lang="pl-PL" sz="2400" dirty="0"/>
              <a:t>Może:</a:t>
            </a:r>
          </a:p>
          <a:p>
            <a:pPr lvl="1" algn="just"/>
            <a:r>
              <a:rPr lang="pl-PL" sz="2000" dirty="0"/>
              <a:t>zadawać pytania świadkom, </a:t>
            </a:r>
          </a:p>
          <a:p>
            <a:pPr lvl="1" algn="just"/>
            <a:r>
              <a:rPr lang="pl-PL" sz="2000" dirty="0"/>
              <a:t>zgłaszać wnioski dowodowe (inicjatywa dowodowa)</a:t>
            </a:r>
          </a:p>
          <a:p>
            <a:pPr lvl="1" algn="just"/>
            <a:r>
              <a:rPr lang="pl-PL" sz="2000" dirty="0"/>
              <a:t>uczestniczyć w rozprawie </a:t>
            </a:r>
          </a:p>
          <a:p>
            <a:pPr lvl="1" algn="just"/>
            <a:r>
              <a:rPr lang="pl-PL" sz="2000" dirty="0"/>
              <a:t>jeżeli przepadek zostanie orzeczony – może wnieść apelację  </a:t>
            </a:r>
          </a:p>
          <a:p>
            <a:pPr marL="128016" lvl="1" indent="0" algn="just">
              <a:buNone/>
            </a:pPr>
            <a:endParaRPr lang="en-GB" sz="2000" dirty="0"/>
          </a:p>
        </p:txBody>
      </p:sp>
      <p:sp>
        <p:nvSpPr>
          <p:cNvPr id="4" name="Tytuł 3">
            <a:extLst>
              <a:ext uri="{FF2B5EF4-FFF2-40B4-BE49-F238E27FC236}">
                <a16:creationId xmlns="" xmlns:a16="http://schemas.microsoft.com/office/drawing/2014/main" id="{FCB1DA28-828F-4E44-8E49-ED282A79BA4E}"/>
              </a:ext>
            </a:extLst>
          </p:cNvPr>
          <p:cNvSpPr>
            <a:spLocks noGrp="1"/>
          </p:cNvSpPr>
          <p:nvPr>
            <p:ph type="title"/>
          </p:nvPr>
        </p:nvSpPr>
        <p:spPr>
          <a:xfrm>
            <a:off x="2653747" y="119270"/>
            <a:ext cx="9422295" cy="887205"/>
          </a:xfrm>
        </p:spPr>
        <p:txBody>
          <a:bodyPr>
            <a:noAutofit/>
          </a:bodyPr>
          <a:lstStyle/>
          <a:p>
            <a:pPr algn="ctr"/>
            <a:r>
              <a:rPr lang="pl-PL" sz="3600" b="1" dirty="0">
                <a:solidFill>
                  <a:srgbClr val="FFFF00"/>
                </a:solidFill>
              </a:rPr>
              <a:t>Właściciel przedsiębiorstwa zagrożonego przepadkiem</a:t>
            </a:r>
          </a:p>
        </p:txBody>
      </p:sp>
    </p:spTree>
    <p:extLst>
      <p:ext uri="{BB962C8B-B14F-4D97-AF65-F5344CB8AC3E}">
        <p14:creationId xmlns="" xmlns:p14="http://schemas.microsoft.com/office/powerpoint/2010/main" val="6984397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88AE9831-601F-463A-BD21-0FDCBEF3D786}"/>
              </a:ext>
            </a:extLst>
          </p:cNvPr>
          <p:cNvPicPr>
            <a:picLocks noChangeAspect="1"/>
          </p:cNvPicPr>
          <p:nvPr/>
        </p:nvPicPr>
        <p:blipFill>
          <a:blip r:embed="rId2"/>
          <a:stretch>
            <a:fillRect/>
          </a:stretch>
        </p:blipFill>
        <p:spPr>
          <a:xfrm>
            <a:off x="-1" y="0"/>
            <a:ext cx="12192001" cy="6858000"/>
          </a:xfrm>
          <a:prstGeom prst="rect">
            <a:avLst/>
          </a:prstGeom>
        </p:spPr>
      </p:pic>
      <p:sp>
        <p:nvSpPr>
          <p:cNvPr id="2" name="Tytuł 1"/>
          <p:cNvSpPr>
            <a:spLocks noGrp="1"/>
          </p:cNvSpPr>
          <p:nvPr>
            <p:ph type="title"/>
          </p:nvPr>
        </p:nvSpPr>
        <p:spPr/>
        <p:txBody>
          <a:bodyPr/>
          <a:lstStyle/>
          <a:p>
            <a:r>
              <a:rPr lang="pl-PL" b="1" dirty="0">
                <a:solidFill>
                  <a:srgbClr val="FFFF00"/>
                </a:solidFill>
              </a:rPr>
              <a:t>Reprezentanci stron procesowych</a:t>
            </a:r>
          </a:p>
        </p:txBody>
      </p:sp>
      <p:sp>
        <p:nvSpPr>
          <p:cNvPr id="3" name="Symbol zastępczy tekstu 2"/>
          <p:cNvSpPr>
            <a:spLocks noGrp="1"/>
          </p:cNvSpPr>
          <p:nvPr>
            <p:ph type="body" idx="1"/>
          </p:nvPr>
        </p:nvSpPr>
        <p:spPr/>
        <p:txBody>
          <a:bodyPr/>
          <a:lstStyle/>
          <a:p>
            <a:endParaRPr lang="pl-PL" dirty="0"/>
          </a:p>
        </p:txBody>
      </p:sp>
    </p:spTree>
    <p:extLst>
      <p:ext uri="{BB962C8B-B14F-4D97-AF65-F5344CB8AC3E}">
        <p14:creationId xmlns="" xmlns:p14="http://schemas.microsoft.com/office/powerpoint/2010/main" val="31689209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a:extLst>
              <a:ext uri="{FF2B5EF4-FFF2-40B4-BE49-F238E27FC236}">
                <a16:creationId xmlns="" xmlns:a16="http://schemas.microsoft.com/office/drawing/2014/main" id="{AAD7E2E4-7CA7-4370-9792-C2FB6F331EDA}"/>
              </a:ext>
            </a:extLst>
          </p:cNvPr>
          <p:cNvPicPr>
            <a:picLocks noChangeAspect="1"/>
          </p:cNvPicPr>
          <p:nvPr/>
        </p:nvPicPr>
        <p:blipFill>
          <a:blip r:embed="rId2"/>
          <a:stretch>
            <a:fillRect/>
          </a:stretch>
        </p:blipFill>
        <p:spPr>
          <a:xfrm>
            <a:off x="0" y="0"/>
            <a:ext cx="12192000" cy="6857999"/>
          </a:xfrm>
          <a:prstGeom prst="rect">
            <a:avLst/>
          </a:prstGeom>
        </p:spPr>
      </p:pic>
      <p:sp>
        <p:nvSpPr>
          <p:cNvPr id="4" name="Tytuł 3"/>
          <p:cNvSpPr>
            <a:spLocks noGrp="1"/>
          </p:cNvSpPr>
          <p:nvPr>
            <p:ph type="title"/>
          </p:nvPr>
        </p:nvSpPr>
        <p:spPr>
          <a:xfrm>
            <a:off x="2602810" y="135732"/>
            <a:ext cx="9236765" cy="1017207"/>
          </a:xfrm>
        </p:spPr>
        <p:txBody>
          <a:bodyPr/>
          <a:lstStyle/>
          <a:p>
            <a:pPr algn="ctr"/>
            <a:r>
              <a:rPr lang="pl-PL" b="1" dirty="0">
                <a:solidFill>
                  <a:srgbClr val="FFFF00"/>
                </a:solidFill>
              </a:rPr>
              <a:t>Reprezentanci stron procesowych </a:t>
            </a:r>
          </a:p>
        </p:txBody>
      </p:sp>
      <p:sp>
        <p:nvSpPr>
          <p:cNvPr id="5" name="Symbol zastępczy zawartości 4"/>
          <p:cNvSpPr>
            <a:spLocks noGrp="1"/>
          </p:cNvSpPr>
          <p:nvPr>
            <p:ph idx="1"/>
          </p:nvPr>
        </p:nvSpPr>
        <p:spPr>
          <a:xfrm>
            <a:off x="1530625" y="1997764"/>
            <a:ext cx="10308949" cy="4311595"/>
          </a:xfrm>
        </p:spPr>
        <p:txBody>
          <a:bodyPr/>
          <a:lstStyle/>
          <a:p>
            <a:pPr marL="0" indent="0" algn="r">
              <a:buNone/>
            </a:pPr>
            <a:r>
              <a:rPr lang="pl-PL" dirty="0"/>
              <a:t>Osoby działające </a:t>
            </a:r>
            <a:r>
              <a:rPr lang="pl-PL" b="1" u="sng" dirty="0"/>
              <a:t>za stronę i w jej imieniu</a:t>
            </a:r>
            <a:r>
              <a:rPr lang="pl-PL" dirty="0"/>
              <a:t> na mocy odpowiedniego </a:t>
            </a:r>
            <a:r>
              <a:rPr lang="pl-PL" b="1" u="sng" dirty="0">
                <a:solidFill>
                  <a:schemeClr val="accent1"/>
                </a:solidFill>
              </a:rPr>
              <a:t>tytułu prawnego</a:t>
            </a:r>
            <a:r>
              <a:rPr lang="pl-PL" dirty="0"/>
              <a:t>. </a:t>
            </a:r>
          </a:p>
          <a:p>
            <a:endParaRPr lang="pl-PL" dirty="0"/>
          </a:p>
          <a:p>
            <a:endParaRPr lang="pl-PL" dirty="0"/>
          </a:p>
          <a:p>
            <a:r>
              <a:rPr lang="pl-PL" dirty="0"/>
              <a:t>Reprezentanci stron procesowych to:</a:t>
            </a:r>
          </a:p>
          <a:p>
            <a:pPr marL="457200" lvl="1" indent="0">
              <a:buNone/>
            </a:pPr>
            <a:r>
              <a:rPr lang="pl-PL" dirty="0"/>
              <a:t>1. obrońcy</a:t>
            </a:r>
          </a:p>
          <a:p>
            <a:pPr marL="457200" lvl="1" indent="0">
              <a:buNone/>
            </a:pPr>
            <a:r>
              <a:rPr lang="pl-PL" dirty="0"/>
              <a:t>2. pełnomocnicy </a:t>
            </a:r>
          </a:p>
          <a:p>
            <a:pPr marL="457200" lvl="1" indent="0">
              <a:buNone/>
            </a:pPr>
            <a:r>
              <a:rPr lang="pl-PL" dirty="0"/>
              <a:t>3. przedstawiciele ustawowi</a:t>
            </a:r>
          </a:p>
          <a:p>
            <a:endParaRPr lang="pl-PL" dirty="0"/>
          </a:p>
          <a:p>
            <a:endParaRPr lang="pl-PL" dirty="0"/>
          </a:p>
        </p:txBody>
      </p:sp>
      <p:sp>
        <p:nvSpPr>
          <p:cNvPr id="6" name="Nawias klamrowy zamykający 5"/>
          <p:cNvSpPr/>
          <p:nvPr/>
        </p:nvSpPr>
        <p:spPr>
          <a:xfrm rot="5400000">
            <a:off x="10039349" y="1766889"/>
            <a:ext cx="685800" cy="2609850"/>
          </a:xfrm>
          <a:prstGeom prst="rightBrace">
            <a:avLst>
              <a:gd name="adj1" fmla="val 4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8582024" y="3495675"/>
            <a:ext cx="3648075" cy="2308324"/>
          </a:xfrm>
          <a:prstGeom prst="rect">
            <a:avLst/>
          </a:prstGeom>
          <a:noFill/>
        </p:spPr>
        <p:txBody>
          <a:bodyPr wrap="square" rtlCol="0">
            <a:spAutoFit/>
          </a:bodyPr>
          <a:lstStyle/>
          <a:p>
            <a:pPr marL="342900" indent="-342900">
              <a:buAutoNum type="arabicPeriod"/>
            </a:pPr>
            <a:r>
              <a:rPr lang="pl-PL" dirty="0"/>
              <a:t>pełnomocnictwo udzielone przez stronę lub jej przedstawiciela ustawowego </a:t>
            </a:r>
          </a:p>
          <a:p>
            <a:pPr marL="342900" indent="-342900">
              <a:buAutoNum type="arabicPeriod"/>
            </a:pPr>
            <a:r>
              <a:rPr lang="pl-PL" dirty="0"/>
              <a:t>zarządzenie prezesa sądu, referendarza sądowego, (np. art. 81, 378), </a:t>
            </a:r>
          </a:p>
          <a:p>
            <a:pPr marL="342900" indent="-342900">
              <a:buAutoNum type="arabicPeriod"/>
            </a:pPr>
            <a:r>
              <a:rPr lang="pl-PL" dirty="0"/>
              <a:t>postanowienie sądu (por. 387)</a:t>
            </a:r>
          </a:p>
          <a:p>
            <a:pPr marL="342900" indent="-342900">
              <a:buAutoNum type="arabicPeriod"/>
            </a:pPr>
            <a:r>
              <a:rPr lang="pl-PL" dirty="0"/>
              <a:t>przepis ustawy  </a:t>
            </a:r>
          </a:p>
        </p:txBody>
      </p:sp>
    </p:spTree>
    <p:extLst>
      <p:ext uri="{BB962C8B-B14F-4D97-AF65-F5344CB8AC3E}">
        <p14:creationId xmlns="" xmlns:p14="http://schemas.microsoft.com/office/powerpoint/2010/main" val="2324716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a:extLst>
              <a:ext uri="{FF2B5EF4-FFF2-40B4-BE49-F238E27FC236}">
                <a16:creationId xmlns="" xmlns:a16="http://schemas.microsoft.com/office/drawing/2014/main" id="{B67A6D7D-A748-422B-8BA6-B40815C704C1}"/>
              </a:ext>
            </a:extLst>
          </p:cNvPr>
          <p:cNvPicPr>
            <a:picLocks noChangeAspect="1"/>
          </p:cNvPicPr>
          <p:nvPr/>
        </p:nvPicPr>
        <p:blipFill>
          <a:blip r:embed="rId2"/>
          <a:stretch>
            <a:fillRect/>
          </a:stretch>
        </p:blipFill>
        <p:spPr>
          <a:xfrm>
            <a:off x="0" y="0"/>
            <a:ext cx="12192000" cy="6857999"/>
          </a:xfrm>
          <a:prstGeom prst="rect">
            <a:avLst/>
          </a:prstGeom>
        </p:spPr>
      </p:pic>
      <p:sp>
        <p:nvSpPr>
          <p:cNvPr id="4" name="Tytuł 3"/>
          <p:cNvSpPr>
            <a:spLocks noGrp="1"/>
          </p:cNvSpPr>
          <p:nvPr>
            <p:ph type="title"/>
          </p:nvPr>
        </p:nvSpPr>
        <p:spPr>
          <a:xfrm>
            <a:off x="2509562" y="-29049"/>
            <a:ext cx="10515600" cy="1325563"/>
          </a:xfrm>
        </p:spPr>
        <p:txBody>
          <a:bodyPr/>
          <a:lstStyle/>
          <a:p>
            <a:pPr algn="ctr"/>
            <a:r>
              <a:rPr lang="pl-PL" b="1" dirty="0">
                <a:solidFill>
                  <a:srgbClr val="FFFF00"/>
                </a:solidFill>
              </a:rPr>
              <a:t>Obrońca</a:t>
            </a:r>
            <a:r>
              <a:rPr lang="pl-PL" dirty="0">
                <a:solidFill>
                  <a:srgbClr val="FFFF00"/>
                </a:solidFill>
              </a:rPr>
              <a:t> </a:t>
            </a:r>
          </a:p>
        </p:txBody>
      </p:sp>
      <p:sp>
        <p:nvSpPr>
          <p:cNvPr id="2" name="Symbol zastępczy tekstu 1"/>
          <p:cNvSpPr>
            <a:spLocks noGrp="1"/>
          </p:cNvSpPr>
          <p:nvPr>
            <p:ph type="body" idx="1"/>
          </p:nvPr>
        </p:nvSpPr>
        <p:spPr>
          <a:xfrm>
            <a:off x="1428949" y="1873487"/>
            <a:ext cx="5157787" cy="823912"/>
          </a:xfrm>
        </p:spPr>
        <p:txBody>
          <a:bodyPr>
            <a:normAutofit/>
          </a:bodyPr>
          <a:lstStyle/>
          <a:p>
            <a:r>
              <a:rPr lang="pl-PL" dirty="0"/>
              <a:t>Ze względu na rodzaj tytułu do obrony, obrońcy mogą być: </a:t>
            </a:r>
          </a:p>
        </p:txBody>
      </p:sp>
      <p:sp>
        <p:nvSpPr>
          <p:cNvPr id="5" name="Symbol zastępczy zawartości 4"/>
          <p:cNvSpPr>
            <a:spLocks noGrp="1"/>
          </p:cNvSpPr>
          <p:nvPr>
            <p:ph sz="half" idx="2"/>
          </p:nvPr>
        </p:nvSpPr>
        <p:spPr>
          <a:xfrm>
            <a:off x="1247292" y="2889724"/>
            <a:ext cx="5157787" cy="3684588"/>
          </a:xfrm>
        </p:spPr>
        <p:txBody>
          <a:bodyPr>
            <a:normAutofit/>
          </a:bodyPr>
          <a:lstStyle/>
          <a:p>
            <a:pPr marL="0" indent="0" algn="just">
              <a:buNone/>
            </a:pPr>
            <a:r>
              <a:rPr lang="pl-PL" sz="2000" dirty="0"/>
              <a:t>- obrona </a:t>
            </a:r>
            <a:r>
              <a:rPr lang="pl-PL" sz="2000" b="1" dirty="0"/>
              <a:t>z wyboru</a:t>
            </a:r>
            <a:r>
              <a:rPr lang="pl-PL" sz="2000" dirty="0"/>
              <a:t> – tytułem pranym jest upoważnienie do obrony udzielone adwokatowi (radcy prawnemu) przez oskarżonego lub jego przedstawiciela ustawowego </a:t>
            </a:r>
          </a:p>
          <a:p>
            <a:pPr marL="0" indent="0" algn="just">
              <a:buNone/>
            </a:pPr>
            <a:r>
              <a:rPr lang="pl-PL" sz="2000" dirty="0"/>
              <a:t>- obrona z </a:t>
            </a:r>
            <a:r>
              <a:rPr lang="pl-PL" sz="2000" b="1" dirty="0"/>
              <a:t>urzędu</a:t>
            </a:r>
            <a:r>
              <a:rPr lang="pl-PL" sz="2000" dirty="0"/>
              <a:t> – tytułem prawnym jest zarządzenie prezesa sądu (referendarza sądowego)</a:t>
            </a:r>
          </a:p>
        </p:txBody>
      </p:sp>
      <p:sp>
        <p:nvSpPr>
          <p:cNvPr id="3" name="Symbol zastępczy tekstu 2"/>
          <p:cNvSpPr>
            <a:spLocks noGrp="1"/>
          </p:cNvSpPr>
          <p:nvPr>
            <p:ph type="body" sz="quarter" idx="3"/>
          </p:nvPr>
        </p:nvSpPr>
        <p:spPr>
          <a:xfrm>
            <a:off x="6836604" y="1782125"/>
            <a:ext cx="5183188" cy="823912"/>
          </a:xfrm>
        </p:spPr>
        <p:txBody>
          <a:bodyPr>
            <a:normAutofit/>
          </a:bodyPr>
          <a:lstStyle/>
          <a:p>
            <a:r>
              <a:rPr lang="pl-PL" dirty="0"/>
              <a:t>Ze względu na obowiązek posiadania obrońcy:</a:t>
            </a:r>
          </a:p>
        </p:txBody>
      </p:sp>
      <p:sp>
        <p:nvSpPr>
          <p:cNvPr id="6" name="Symbol zastępczy zawartości 5"/>
          <p:cNvSpPr>
            <a:spLocks noGrp="1"/>
          </p:cNvSpPr>
          <p:nvPr>
            <p:ph sz="quarter" idx="4"/>
          </p:nvPr>
        </p:nvSpPr>
        <p:spPr>
          <a:xfrm>
            <a:off x="6836604" y="2889724"/>
            <a:ext cx="5183188" cy="3684588"/>
          </a:xfrm>
        </p:spPr>
        <p:txBody>
          <a:bodyPr>
            <a:normAutofit/>
          </a:bodyPr>
          <a:lstStyle/>
          <a:p>
            <a:pPr marL="0" indent="0" algn="just">
              <a:buNone/>
            </a:pPr>
            <a:r>
              <a:rPr lang="pl-PL" sz="2000" dirty="0"/>
              <a:t>obrona </a:t>
            </a:r>
            <a:r>
              <a:rPr lang="pl-PL" sz="2000" b="1" dirty="0"/>
              <a:t>obligatoryjna</a:t>
            </a:r>
            <a:r>
              <a:rPr lang="pl-PL" sz="2000" dirty="0"/>
              <a:t> – oskarżony musi mieć obrońcę w sytuacjach wskazanych w ustawie (art. 79 § 1 i 2 oraz art. 80) </a:t>
            </a:r>
          </a:p>
          <a:p>
            <a:pPr marL="0" indent="0" algn="just">
              <a:buNone/>
            </a:pPr>
            <a:r>
              <a:rPr lang="pl-PL" sz="2000" dirty="0"/>
              <a:t>obrona </a:t>
            </a:r>
            <a:r>
              <a:rPr lang="pl-PL" sz="2000" b="1" dirty="0"/>
              <a:t>fakultatywna</a:t>
            </a:r>
            <a:r>
              <a:rPr lang="pl-PL" sz="2000" dirty="0"/>
              <a:t> – oskarżony sam podejmuje decyzję czy chce korzystać z pomocy obrońcy </a:t>
            </a:r>
          </a:p>
        </p:txBody>
      </p:sp>
      <p:sp>
        <p:nvSpPr>
          <p:cNvPr id="7" name="pole tekstowe 6"/>
          <p:cNvSpPr txBox="1"/>
          <p:nvPr/>
        </p:nvSpPr>
        <p:spPr>
          <a:xfrm>
            <a:off x="1083762" y="1204755"/>
            <a:ext cx="11005948" cy="1107996"/>
          </a:xfrm>
          <a:prstGeom prst="rect">
            <a:avLst/>
          </a:prstGeom>
          <a:noFill/>
        </p:spPr>
        <p:txBody>
          <a:bodyPr wrap="square" rtlCol="0">
            <a:spAutoFit/>
          </a:bodyPr>
          <a:lstStyle/>
          <a:p>
            <a:r>
              <a:rPr lang="pl-PL" sz="2400" dirty="0"/>
              <a:t>Prawo do obrony w znaczeniu formalnym to prawo do korzystania z pomocy obrońcy. </a:t>
            </a:r>
          </a:p>
          <a:p>
            <a:endParaRPr lang="pl-PL" dirty="0"/>
          </a:p>
        </p:txBody>
      </p:sp>
    </p:spTree>
    <p:extLst>
      <p:ext uri="{BB962C8B-B14F-4D97-AF65-F5344CB8AC3E}">
        <p14:creationId xmlns="" xmlns:p14="http://schemas.microsoft.com/office/powerpoint/2010/main" val="39704078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E069A143-67E7-4030-B72D-1A4E8877D7C6}"/>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54356" y="-102014"/>
            <a:ext cx="8839200" cy="1325563"/>
          </a:xfrm>
        </p:spPr>
        <p:txBody>
          <a:bodyPr/>
          <a:lstStyle/>
          <a:p>
            <a:pPr algn="ctr"/>
            <a:r>
              <a:rPr lang="pl-PL" b="1" dirty="0">
                <a:solidFill>
                  <a:srgbClr val="FFFF00"/>
                </a:solidFill>
              </a:rPr>
              <a:t>Obrońca</a:t>
            </a:r>
            <a:r>
              <a:rPr lang="pl-PL" dirty="0"/>
              <a:t> </a:t>
            </a:r>
          </a:p>
        </p:txBody>
      </p:sp>
      <p:sp>
        <p:nvSpPr>
          <p:cNvPr id="3" name="Symbol zastępczy zawartości 2"/>
          <p:cNvSpPr>
            <a:spLocks noGrp="1"/>
          </p:cNvSpPr>
          <p:nvPr>
            <p:ph idx="1"/>
          </p:nvPr>
        </p:nvSpPr>
        <p:spPr>
          <a:xfrm>
            <a:off x="1729408" y="1223549"/>
            <a:ext cx="10306879" cy="5425729"/>
          </a:xfrm>
        </p:spPr>
        <p:txBody>
          <a:bodyPr>
            <a:normAutofit/>
          </a:bodyPr>
          <a:lstStyle/>
          <a:p>
            <a:pPr algn="just"/>
            <a:r>
              <a:rPr lang="pl-PL" sz="2400" dirty="0"/>
              <a:t>Obrońcą może być jedynie adwokat lub radca prawny (por. art. 82). Oskarżony może mieć max. 3 obrońców. Natomiast jeden obrońca może bronić dowolnej liczby oskarżonych o ile interesy tych oskarżonych nie są sprzeczne (art. 85 § 1)</a:t>
            </a:r>
          </a:p>
          <a:p>
            <a:pPr lvl="1" algn="just"/>
            <a:r>
              <a:rPr lang="pl-PL" sz="2000" dirty="0"/>
              <a:t>Wyrok SA w Warszawie z dnia 18 września 2012 r., II </a:t>
            </a:r>
            <a:r>
              <a:rPr lang="pl-PL" sz="2000" dirty="0" err="1"/>
              <a:t>AKa</a:t>
            </a:r>
            <a:r>
              <a:rPr lang="pl-PL" sz="2000" dirty="0"/>
              <a:t> 191/12 </a:t>
            </a:r>
            <a:r>
              <a:rPr lang="pl-PL" sz="2000" dirty="0">
                <a:sym typeface="Wingdings" panose="05000000000000000000" pitchFamily="2" charset="2"/>
              </a:rPr>
              <a:t> </a:t>
            </a:r>
            <a:r>
              <a:rPr lang="pl-PL" sz="2000" dirty="0"/>
              <a:t>Sprzeczność interesów oskarżonych zachodzi wtedy, gdy obrona jednego z oskarżonych w sposób nieuchronny naraża dobro drugiego z nich, a więc gdy wyjaśnienia jednego z oskarżonych oraz ich ocena godzi w interes drugiego. Kolizja interesów prowadzi w takiej sytuacji do unicestwienia roli obrońcy w procesie karnym, co stanowi pogwałcenie uprawnień z art. 6 k.p.k. i z reguły musi być traktowane jako mogące mieć wpływ na treść wyroku.</a:t>
            </a:r>
          </a:p>
          <a:p>
            <a:pPr algn="just"/>
            <a:r>
              <a:rPr lang="pl-PL" sz="2400" dirty="0"/>
              <a:t>Sąd (w postępowaniu przygotowawczym również prezes sądu właściwego do rozpoznania sprawy), stwierdzając sprzeczność interesów, wydaje w tej kwestii postanowienie, w którym jednocześnie:</a:t>
            </a:r>
          </a:p>
          <a:p>
            <a:pPr marL="630936" lvl="1" indent="-457200" algn="just">
              <a:buFont typeface="+mj-lt"/>
              <a:buAutoNum type="arabicPeriod"/>
            </a:pPr>
            <a:r>
              <a:rPr lang="pl-PL" sz="2000" dirty="0"/>
              <a:t>przy obronie z wyboru wyznacza oskarżonym termin ustanowienia innych obrońców</a:t>
            </a:r>
          </a:p>
          <a:p>
            <a:pPr marL="630936" lvl="1" indent="-457200" algn="just">
              <a:buFont typeface="+mj-lt"/>
              <a:buAutoNum type="arabicPeriod"/>
            </a:pPr>
            <a:r>
              <a:rPr lang="pl-PL" sz="2000" dirty="0"/>
              <a:t>przy obronie z urzędu wyznacza innego obrońcę.</a:t>
            </a:r>
          </a:p>
        </p:txBody>
      </p:sp>
    </p:spTree>
    <p:extLst>
      <p:ext uri="{BB962C8B-B14F-4D97-AF65-F5344CB8AC3E}">
        <p14:creationId xmlns="" xmlns:p14="http://schemas.microsoft.com/office/powerpoint/2010/main" val="41426347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CAFF2DAB-0D96-4402-997B-25AC567304F1}"/>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27852" y="18255"/>
            <a:ext cx="10515600" cy="1325563"/>
          </a:xfrm>
        </p:spPr>
        <p:txBody>
          <a:bodyPr/>
          <a:lstStyle/>
          <a:p>
            <a:pPr algn="ctr"/>
            <a:r>
              <a:rPr lang="pl-PL" b="1" dirty="0">
                <a:solidFill>
                  <a:srgbClr val="FFFF00"/>
                </a:solidFill>
              </a:rPr>
              <a:t>Obrońca </a:t>
            </a:r>
          </a:p>
        </p:txBody>
      </p:sp>
      <p:sp>
        <p:nvSpPr>
          <p:cNvPr id="3" name="Symbol zastępczy zawartości 2"/>
          <p:cNvSpPr>
            <a:spLocks noGrp="1"/>
          </p:cNvSpPr>
          <p:nvPr>
            <p:ph idx="1"/>
          </p:nvPr>
        </p:nvSpPr>
        <p:spPr>
          <a:xfrm>
            <a:off x="1838738" y="1362072"/>
            <a:ext cx="10187610" cy="5326963"/>
          </a:xfrm>
        </p:spPr>
        <p:txBody>
          <a:bodyPr>
            <a:normAutofit/>
          </a:bodyPr>
          <a:lstStyle/>
          <a:p>
            <a:pPr algn="just"/>
            <a:r>
              <a:rPr lang="pl-PL" sz="2400" dirty="0"/>
              <a:t>Obrońca może przedsiębrać czynności procesowe </a:t>
            </a:r>
            <a:r>
              <a:rPr lang="pl-PL" sz="2400" b="1" u="sng" dirty="0"/>
              <a:t>jedynie na korzyść oskarżonego</a:t>
            </a:r>
            <a:r>
              <a:rPr lang="pl-PL" sz="2400" dirty="0"/>
              <a:t>. Udział obrońcy w postępowaniu nie wyłącza osobistego działania w nim oskarżonego. </a:t>
            </a:r>
          </a:p>
          <a:p>
            <a:pPr algn="just"/>
            <a:r>
              <a:rPr lang="pl-PL" sz="2400" dirty="0"/>
              <a:t> Z nakazu działania wyłącznie na korzyść wynika też </a:t>
            </a:r>
            <a:r>
              <a:rPr lang="pl-PL" sz="2400" b="1" u="sng" dirty="0">
                <a:solidFill>
                  <a:schemeClr val="accent5"/>
                </a:solidFill>
              </a:rPr>
              <a:t>potrzeba uznania za bezskuteczne czynności obrończych niekorzystnych dla oskarżonego</a:t>
            </a:r>
            <a:r>
              <a:rPr lang="pl-PL" sz="2400" dirty="0"/>
              <a:t>. </a:t>
            </a:r>
          </a:p>
          <a:p>
            <a:pPr algn="just"/>
            <a:r>
              <a:rPr lang="pl-PL" sz="2400" dirty="0"/>
              <a:t>Postanowienie SN z dnia 28 lipca 2004 r., V KK 60/04 </a:t>
            </a:r>
            <a:r>
              <a:rPr lang="pl-PL" sz="2400" dirty="0">
                <a:sym typeface="Wingdings" panose="05000000000000000000" pitchFamily="2" charset="2"/>
              </a:rPr>
              <a:t> </a:t>
            </a:r>
            <a:r>
              <a:rPr lang="pl-PL" sz="2400" dirty="0"/>
              <a:t>Obrońca zawsze winien działać z należytą starannością, niezależnie od tego czy jest obrońcą z wyboru, czy też z urzędu oraz czy obrona ma charakter obligatoryjny.</a:t>
            </a:r>
          </a:p>
          <a:p>
            <a:pPr algn="just"/>
            <a:r>
              <a:rPr lang="pl-PL" sz="2400" dirty="0"/>
              <a:t>Obrońca może zostać ustanowiony (wyznaczony) do udziału w całym postępowaniu, jego części (np. w postępowaniu kasacyjnym) lub do dokonania określonej czynności (np. sporządzenia apelacji, udziału w przesłuchaniu świadka małoletniego). </a:t>
            </a:r>
          </a:p>
        </p:txBody>
      </p:sp>
    </p:spTree>
    <p:extLst>
      <p:ext uri="{BB962C8B-B14F-4D97-AF65-F5344CB8AC3E}">
        <p14:creationId xmlns="" xmlns:p14="http://schemas.microsoft.com/office/powerpoint/2010/main" val="229137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Obraz 8">
            <a:extLst>
              <a:ext uri="{FF2B5EF4-FFF2-40B4-BE49-F238E27FC236}">
                <a16:creationId xmlns="" xmlns:a16="http://schemas.microsoft.com/office/drawing/2014/main" id="{F9F7FD5E-B6AA-49A3-A14D-21FE9F385960}"/>
              </a:ext>
            </a:extLst>
          </p:cNvPr>
          <p:cNvPicPr>
            <a:picLocks noChangeAspect="1"/>
          </p:cNvPicPr>
          <p:nvPr/>
        </p:nvPicPr>
        <p:blipFill>
          <a:blip r:embed="rId2"/>
          <a:stretch>
            <a:fillRect/>
          </a:stretch>
        </p:blipFill>
        <p:spPr>
          <a:xfrm>
            <a:off x="0" y="1"/>
            <a:ext cx="12192000" cy="6857999"/>
          </a:xfrm>
          <a:prstGeom prst="rect">
            <a:avLst/>
          </a:prstGeom>
        </p:spPr>
      </p:pic>
      <p:sp>
        <p:nvSpPr>
          <p:cNvPr id="4" name="Tytuł 3"/>
          <p:cNvSpPr>
            <a:spLocks noGrp="1"/>
          </p:cNvSpPr>
          <p:nvPr>
            <p:ph type="title"/>
          </p:nvPr>
        </p:nvSpPr>
        <p:spPr>
          <a:xfrm>
            <a:off x="2573079" y="-41311"/>
            <a:ext cx="9618921" cy="1325563"/>
          </a:xfrm>
        </p:spPr>
        <p:txBody>
          <a:bodyPr>
            <a:normAutofit/>
          </a:bodyPr>
          <a:lstStyle/>
          <a:p>
            <a:pPr algn="ctr"/>
            <a:r>
              <a:rPr lang="pl-PL" sz="3200" b="1" dirty="0">
                <a:solidFill>
                  <a:srgbClr val="FFFF00"/>
                </a:solidFill>
              </a:rPr>
              <a:t>Organy procesowe w kolejnych stadiach postępowania</a:t>
            </a:r>
          </a:p>
        </p:txBody>
      </p:sp>
      <p:sp>
        <p:nvSpPr>
          <p:cNvPr id="5" name="Symbol zastępczy tekstu 4"/>
          <p:cNvSpPr>
            <a:spLocks noGrp="1"/>
          </p:cNvSpPr>
          <p:nvPr>
            <p:ph type="body" idx="1"/>
          </p:nvPr>
        </p:nvSpPr>
        <p:spPr>
          <a:xfrm>
            <a:off x="1504951" y="1925712"/>
            <a:ext cx="5157787" cy="823912"/>
          </a:xfrm>
        </p:spPr>
        <p:txBody>
          <a:bodyPr/>
          <a:lstStyle/>
          <a:p>
            <a:pPr algn="ctr"/>
            <a:r>
              <a:rPr lang="pl-PL" dirty="0"/>
              <a:t>Organy postępowania przygotowawczego </a:t>
            </a:r>
          </a:p>
        </p:txBody>
      </p:sp>
      <p:sp>
        <p:nvSpPr>
          <p:cNvPr id="6" name="Symbol zastępczy zawartości 5"/>
          <p:cNvSpPr>
            <a:spLocks noGrp="1"/>
          </p:cNvSpPr>
          <p:nvPr>
            <p:ph sz="half" idx="2"/>
          </p:nvPr>
        </p:nvSpPr>
        <p:spPr>
          <a:xfrm>
            <a:off x="1208457" y="2749624"/>
            <a:ext cx="5157787" cy="3684588"/>
          </a:xfrm>
        </p:spPr>
        <p:txBody>
          <a:bodyPr>
            <a:normAutofit fontScale="77500" lnSpcReduction="20000"/>
          </a:bodyPr>
          <a:lstStyle/>
          <a:p>
            <a:pPr marL="457200" indent="-457200" algn="just">
              <a:buFont typeface="+mj-lt"/>
              <a:buAutoNum type="arabicPeriod"/>
            </a:pPr>
            <a:r>
              <a:rPr lang="pl-PL" dirty="0"/>
              <a:t>prokurator </a:t>
            </a:r>
          </a:p>
          <a:p>
            <a:pPr marL="457200" indent="-457200" algn="just">
              <a:buFont typeface="+mj-lt"/>
              <a:buAutoNum type="arabicPeriod"/>
            </a:pPr>
            <a:r>
              <a:rPr lang="pl-PL" dirty="0"/>
              <a:t>sąd – w wypadkach wskazanych w ustawie np. gdy stosuje tymczasowe aresztowanie </a:t>
            </a:r>
          </a:p>
          <a:p>
            <a:pPr marL="457200" indent="-457200" algn="just">
              <a:buFont typeface="+mj-lt"/>
              <a:buAutoNum type="arabicPeriod"/>
            </a:pPr>
            <a:r>
              <a:rPr lang="pl-PL" dirty="0"/>
              <a:t>referendarz sądowy (np. gdy wydaje decyzję o wyznaczeniu obrońcy z urzędu)</a:t>
            </a:r>
          </a:p>
          <a:p>
            <a:pPr marL="457200" indent="-457200" algn="just">
              <a:buFont typeface="+mj-lt"/>
              <a:buAutoNum type="arabicPeriod"/>
            </a:pPr>
            <a:r>
              <a:rPr lang="pl-PL" dirty="0"/>
              <a:t>inne organy prowadzące postępowanie przygotowawcze (m.in. Policja, ABW, CBA, ŻW, Służba Celna, Straż Graniczna, organy z rozporządzenia MS wskazane w art. 325d) </a:t>
            </a:r>
          </a:p>
        </p:txBody>
      </p:sp>
      <p:sp>
        <p:nvSpPr>
          <p:cNvPr id="7" name="Symbol zastępczy tekstu 6"/>
          <p:cNvSpPr>
            <a:spLocks noGrp="1"/>
          </p:cNvSpPr>
          <p:nvPr>
            <p:ph type="body" sz="quarter" idx="3"/>
          </p:nvPr>
        </p:nvSpPr>
        <p:spPr>
          <a:xfrm>
            <a:off x="6837363" y="1681163"/>
            <a:ext cx="5183188" cy="823912"/>
          </a:xfrm>
        </p:spPr>
        <p:txBody>
          <a:bodyPr/>
          <a:lstStyle/>
          <a:p>
            <a:pPr algn="ctr"/>
            <a:r>
              <a:rPr lang="pl-PL" dirty="0"/>
              <a:t>Ograny postępowania sądowego </a:t>
            </a:r>
          </a:p>
        </p:txBody>
      </p:sp>
      <p:sp>
        <p:nvSpPr>
          <p:cNvPr id="8" name="Symbol zastępczy zawartości 7"/>
          <p:cNvSpPr>
            <a:spLocks noGrp="1"/>
          </p:cNvSpPr>
          <p:nvPr>
            <p:ph sz="quarter" idx="4"/>
          </p:nvPr>
        </p:nvSpPr>
        <p:spPr>
          <a:xfrm>
            <a:off x="6687528" y="2749624"/>
            <a:ext cx="5183188" cy="3684588"/>
          </a:xfrm>
        </p:spPr>
        <p:txBody>
          <a:bodyPr>
            <a:normAutofit/>
          </a:bodyPr>
          <a:lstStyle/>
          <a:p>
            <a:pPr marL="457200" indent="-457200" algn="just">
              <a:buFont typeface="+mj-lt"/>
              <a:buAutoNum type="arabicPeriod"/>
            </a:pPr>
            <a:r>
              <a:rPr lang="pl-PL" dirty="0"/>
              <a:t>sąd </a:t>
            </a:r>
          </a:p>
          <a:p>
            <a:pPr marL="457200" indent="-457200" algn="just">
              <a:buFont typeface="+mj-lt"/>
              <a:buAutoNum type="arabicPeriod"/>
            </a:pPr>
            <a:r>
              <a:rPr lang="pl-PL" dirty="0"/>
              <a:t>prezes sądu, przewodniczący wydziału, upoważniony sędzia</a:t>
            </a:r>
          </a:p>
          <a:p>
            <a:pPr marL="457200" indent="-457200" algn="just">
              <a:buFont typeface="+mj-lt"/>
              <a:buAutoNum type="arabicPeriod"/>
            </a:pPr>
            <a:r>
              <a:rPr lang="pl-PL" dirty="0"/>
              <a:t>referendarz sądowy </a:t>
            </a:r>
          </a:p>
          <a:p>
            <a:pPr marL="457200" indent="-457200" algn="just">
              <a:buFont typeface="+mj-lt"/>
              <a:buAutoNum type="arabicPeriod"/>
            </a:pPr>
            <a:r>
              <a:rPr lang="pl-PL" dirty="0"/>
              <a:t>przewodniczący rozprawy </a:t>
            </a:r>
          </a:p>
        </p:txBody>
      </p:sp>
    </p:spTree>
    <p:extLst>
      <p:ext uri="{BB962C8B-B14F-4D97-AF65-F5344CB8AC3E}">
        <p14:creationId xmlns="" xmlns:p14="http://schemas.microsoft.com/office/powerpoint/2010/main" val="24557428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3D92F620-6B90-45C9-B2C9-A2CAD38BF310}"/>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44816" y="-121158"/>
            <a:ext cx="9720072" cy="1323793"/>
          </a:xfrm>
        </p:spPr>
        <p:txBody>
          <a:bodyPr/>
          <a:lstStyle/>
          <a:p>
            <a:pPr algn="ctr"/>
            <a:r>
              <a:rPr lang="pl-PL" b="1" dirty="0">
                <a:solidFill>
                  <a:srgbClr val="FFFF00"/>
                </a:solidFill>
              </a:rPr>
              <a:t>Obrona z wyboru</a:t>
            </a:r>
          </a:p>
        </p:txBody>
      </p:sp>
      <p:sp>
        <p:nvSpPr>
          <p:cNvPr id="3" name="Symbol zastępczy zawartości 2"/>
          <p:cNvSpPr>
            <a:spLocks noGrp="1"/>
          </p:cNvSpPr>
          <p:nvPr>
            <p:ph idx="1"/>
          </p:nvPr>
        </p:nvSpPr>
        <p:spPr>
          <a:xfrm>
            <a:off x="2325757" y="1441174"/>
            <a:ext cx="9432234" cy="5068955"/>
          </a:xfrm>
        </p:spPr>
        <p:txBody>
          <a:bodyPr>
            <a:normAutofit fontScale="92500" lnSpcReduction="10000"/>
          </a:bodyPr>
          <a:lstStyle/>
          <a:p>
            <a:pPr algn="just"/>
            <a:r>
              <a:rPr lang="pl-PL" dirty="0"/>
              <a:t>Obrońcę ustanawia oskarżony, ewentualnie przedstawiciel ustawowy.  </a:t>
            </a:r>
          </a:p>
          <a:p>
            <a:pPr algn="just"/>
            <a:r>
              <a:rPr lang="pl-PL" dirty="0"/>
              <a:t>Do czasu ustanowienia obrońcy przez oskarżonego pozbawionego wolności, obrońcę może ustanowić inna osoba, o czym niezwłocznie zawiadamia się oskarżonego </a:t>
            </a:r>
            <a:r>
              <a:rPr lang="pl-PL" dirty="0">
                <a:sym typeface="Wingdings" panose="05000000000000000000" pitchFamily="2" charset="2"/>
              </a:rPr>
              <a:t> tzw. pełnomocnictwo tymczasowe. </a:t>
            </a:r>
            <a:endParaRPr lang="pl-PL" dirty="0"/>
          </a:p>
          <a:p>
            <a:pPr algn="just"/>
            <a:r>
              <a:rPr lang="pl-PL" dirty="0"/>
              <a:t>Upoważnienie do obrony może być udzielone </a:t>
            </a:r>
            <a:r>
              <a:rPr lang="pl-PL" b="1" dirty="0"/>
              <a:t>na piśmie </a:t>
            </a:r>
            <a:r>
              <a:rPr lang="pl-PL" dirty="0"/>
              <a:t>albo przez </a:t>
            </a:r>
            <a:r>
              <a:rPr lang="pl-PL" b="1" dirty="0"/>
              <a:t>oświadczenie do protokołu </a:t>
            </a:r>
            <a:r>
              <a:rPr lang="pl-PL" dirty="0"/>
              <a:t>organu prowadzącego postępowanie karne.</a:t>
            </a:r>
          </a:p>
          <a:p>
            <a:pPr algn="just"/>
            <a:r>
              <a:rPr lang="pl-PL" dirty="0"/>
              <a:t>Zakres działania - art. 84 § 1 – Ustanowienie obrońcy lub wyznaczenie obrońcy z urzędu </a:t>
            </a:r>
            <a:r>
              <a:rPr lang="pl-PL" b="1" u="sng" dirty="0">
                <a:solidFill>
                  <a:schemeClr val="accent6"/>
                </a:solidFill>
              </a:rPr>
              <a:t>uprawnia</a:t>
            </a:r>
            <a:r>
              <a:rPr lang="pl-PL" dirty="0"/>
              <a:t> go do </a:t>
            </a:r>
            <a:r>
              <a:rPr lang="pl-PL" u="sng" dirty="0"/>
              <a:t>działania w całym postępowaniu, nie wyłączając czynności po uprawomocnieniu się orzeczenia</a:t>
            </a:r>
            <a:r>
              <a:rPr lang="pl-PL" dirty="0"/>
              <a:t>, jeżeli nie zawiera ograniczeń.</a:t>
            </a:r>
          </a:p>
          <a:p>
            <a:pPr algn="just"/>
            <a:endParaRPr lang="pl-PL" dirty="0"/>
          </a:p>
          <a:p>
            <a:pPr algn="just"/>
            <a:endParaRPr lang="pl-PL" dirty="0"/>
          </a:p>
        </p:txBody>
      </p:sp>
    </p:spTree>
    <p:extLst>
      <p:ext uri="{BB962C8B-B14F-4D97-AF65-F5344CB8AC3E}">
        <p14:creationId xmlns="" xmlns:p14="http://schemas.microsoft.com/office/powerpoint/2010/main" val="37211073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E85466DD-39DA-4034-B4D1-854E43DA50A6}"/>
              </a:ext>
            </a:extLst>
          </p:cNvPr>
          <p:cNvPicPr>
            <a:picLocks noChangeAspect="1"/>
          </p:cNvPicPr>
          <p:nvPr/>
        </p:nvPicPr>
        <p:blipFill>
          <a:blip r:embed="rId2"/>
          <a:stretch>
            <a:fillRect/>
          </a:stretch>
        </p:blipFill>
        <p:spPr>
          <a:xfrm>
            <a:off x="0" y="1"/>
            <a:ext cx="12192000" cy="6857999"/>
          </a:xfrm>
          <a:prstGeom prst="rect">
            <a:avLst/>
          </a:prstGeom>
        </p:spPr>
      </p:pic>
      <p:sp>
        <p:nvSpPr>
          <p:cNvPr id="4" name="Tytuł 3"/>
          <p:cNvSpPr>
            <a:spLocks noGrp="1"/>
          </p:cNvSpPr>
          <p:nvPr>
            <p:ph type="title"/>
          </p:nvPr>
        </p:nvSpPr>
        <p:spPr>
          <a:xfrm>
            <a:off x="2517913" y="18255"/>
            <a:ext cx="10515600" cy="1325563"/>
          </a:xfrm>
        </p:spPr>
        <p:txBody>
          <a:bodyPr/>
          <a:lstStyle/>
          <a:p>
            <a:pPr algn="ctr"/>
            <a:r>
              <a:rPr lang="pl-PL" b="1" dirty="0">
                <a:solidFill>
                  <a:srgbClr val="FFFF00"/>
                </a:solidFill>
              </a:rPr>
              <a:t>Obrona z urzędu</a:t>
            </a:r>
          </a:p>
        </p:txBody>
      </p:sp>
      <p:sp>
        <p:nvSpPr>
          <p:cNvPr id="6" name="Symbol zastępczy zawartości 5"/>
          <p:cNvSpPr>
            <a:spLocks noGrp="1"/>
          </p:cNvSpPr>
          <p:nvPr>
            <p:ph idx="1"/>
          </p:nvPr>
        </p:nvSpPr>
        <p:spPr>
          <a:xfrm>
            <a:off x="1828800" y="1500809"/>
            <a:ext cx="9988826" cy="4979504"/>
          </a:xfrm>
        </p:spPr>
        <p:txBody>
          <a:bodyPr>
            <a:normAutofit/>
          </a:bodyPr>
          <a:lstStyle/>
          <a:p>
            <a:pPr algn="just"/>
            <a:r>
              <a:rPr lang="pl-PL" sz="2400" dirty="0"/>
              <a:t>§ 1. </a:t>
            </a:r>
            <a:r>
              <a:rPr lang="pl-PL" sz="2400" b="1" u="sng" dirty="0">
                <a:solidFill>
                  <a:schemeClr val="accent3"/>
                </a:solidFill>
              </a:rPr>
              <a:t>Oskarżony</a:t>
            </a:r>
            <a:r>
              <a:rPr lang="pl-PL" sz="2400" dirty="0"/>
              <a:t>, który nie ma obrońcy z wyboru, może żądać, aby mu wyznaczono obrońcę z urzędu, </a:t>
            </a:r>
            <a:r>
              <a:rPr lang="pl-PL" sz="2400" b="1" dirty="0">
                <a:solidFill>
                  <a:schemeClr val="accent3"/>
                </a:solidFill>
              </a:rPr>
              <a:t>jeżeli w sposób należyty wykaże, że nie jest w stanie ponieść kosztów obrony bez uszczerbku dla niezbędnego utrzymania siebie i rodziny</a:t>
            </a:r>
            <a:r>
              <a:rPr lang="pl-PL" sz="2400" dirty="0"/>
              <a:t>.</a:t>
            </a:r>
          </a:p>
          <a:p>
            <a:pPr algn="just"/>
            <a:r>
              <a:rPr lang="pl-PL" sz="2400" dirty="0"/>
              <a:t>§1a.Przepis § 1 stosuje się odpowiednio, jeżeli oskarżony żąda wyznaczenia obrońcy z urzędu</a:t>
            </a:r>
            <a:r>
              <a:rPr lang="pl-PL" sz="2400" b="1" u="sng" dirty="0"/>
              <a:t> w celu dokonania określonej czynności procesowej.</a:t>
            </a:r>
          </a:p>
          <a:p>
            <a:pPr algn="just"/>
            <a:r>
              <a:rPr lang="pl-PL" sz="2400" dirty="0"/>
              <a:t>§ 2. Sąd może cofnąć wyznaczenie obrońcy, jeżeli okaże się, że nie istnieją okoliczności, na podstawie których go wyznaczono. Na postanowienie o cofnięciu wyznaczenia obrońcy przysługuje zażalenie do innego równorzędnego składu tego sądu.</a:t>
            </a:r>
          </a:p>
        </p:txBody>
      </p:sp>
    </p:spTree>
    <p:extLst>
      <p:ext uri="{BB962C8B-B14F-4D97-AF65-F5344CB8AC3E}">
        <p14:creationId xmlns="" xmlns:p14="http://schemas.microsoft.com/office/powerpoint/2010/main" val="11352974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356BC22F-E7E3-4BF5-BAEA-D2967EC39C19}"/>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662146" y="-66287"/>
            <a:ext cx="9529854" cy="1325563"/>
          </a:xfrm>
        </p:spPr>
        <p:txBody>
          <a:bodyPr/>
          <a:lstStyle/>
          <a:p>
            <a:pPr algn="ctr"/>
            <a:r>
              <a:rPr lang="pl-PL" b="1" dirty="0">
                <a:solidFill>
                  <a:srgbClr val="FFFF00"/>
                </a:solidFill>
              </a:rPr>
              <a:t>Obrona z urzędu</a:t>
            </a:r>
          </a:p>
        </p:txBody>
      </p:sp>
      <p:sp>
        <p:nvSpPr>
          <p:cNvPr id="3" name="Symbol zastępczy zawartości 2"/>
          <p:cNvSpPr>
            <a:spLocks noGrp="1"/>
          </p:cNvSpPr>
          <p:nvPr>
            <p:ph idx="1"/>
          </p:nvPr>
        </p:nvSpPr>
        <p:spPr>
          <a:xfrm>
            <a:off x="1371599" y="1325564"/>
            <a:ext cx="10316817" cy="4856575"/>
          </a:xfrm>
        </p:spPr>
        <p:txBody>
          <a:bodyPr>
            <a:normAutofit/>
          </a:bodyPr>
          <a:lstStyle/>
          <a:p>
            <a:pPr marL="0" indent="0" algn="just">
              <a:buNone/>
            </a:pPr>
            <a:r>
              <a:rPr lang="pl-PL" dirty="0"/>
              <a:t>Art.81a.</a:t>
            </a:r>
          </a:p>
          <a:p>
            <a:pPr marL="0" indent="0" algn="just">
              <a:buNone/>
            </a:pPr>
            <a:r>
              <a:rPr lang="pl-PL" dirty="0"/>
              <a:t>§ 1. Obrońca z urzędu wyznaczany jest z listy obrońców.</a:t>
            </a:r>
          </a:p>
          <a:p>
            <a:pPr marL="0" indent="0" algn="just">
              <a:buNone/>
            </a:pPr>
            <a:r>
              <a:rPr lang="pl-PL" dirty="0"/>
              <a:t>§ 2. Wniosek o wyznaczenie obrońcy z urzędu prezes sądu, sąd lub referendarz sądowy rozpoznaje niezwłocznie.</a:t>
            </a:r>
          </a:p>
          <a:p>
            <a:pPr marL="0" indent="0" algn="just">
              <a:buNone/>
            </a:pPr>
            <a:r>
              <a:rPr lang="pl-PL" dirty="0"/>
              <a:t>§ 3. Jeżeli okoliczności wskazują na konieczność natychmiastowego podjęcia obrony, prezes sądu, sąd lub referendarz sądowy, w sposób wskazany w art. 137, powiadamia oskarżonego oraz obrońcę o wyznaczeniu obrońcy z urzędu.</a:t>
            </a:r>
          </a:p>
          <a:p>
            <a:pPr marL="0" indent="0" algn="just">
              <a:buNone/>
            </a:pPr>
            <a:r>
              <a:rPr lang="pl-PL" dirty="0"/>
              <a:t>por. również: rozporządzenie MS z dnia 27 maja 2015 r. w sprawie sposobu zapewnienia oskarżonemu korzystania z pomocy obrońcy z urzędu</a:t>
            </a:r>
          </a:p>
        </p:txBody>
      </p:sp>
    </p:spTree>
    <p:extLst>
      <p:ext uri="{BB962C8B-B14F-4D97-AF65-F5344CB8AC3E}">
        <p14:creationId xmlns="" xmlns:p14="http://schemas.microsoft.com/office/powerpoint/2010/main" val="24830570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a:extLst>
              <a:ext uri="{FF2B5EF4-FFF2-40B4-BE49-F238E27FC236}">
                <a16:creationId xmlns="" xmlns:a16="http://schemas.microsoft.com/office/drawing/2014/main" id="{8DC4BDC6-2B9C-4C67-9213-5165187A7A22}"/>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78584" y="0"/>
            <a:ext cx="9932504" cy="1325563"/>
          </a:xfrm>
        </p:spPr>
        <p:txBody>
          <a:bodyPr/>
          <a:lstStyle/>
          <a:p>
            <a:pPr algn="ctr"/>
            <a:r>
              <a:rPr lang="pl-PL" b="1" dirty="0">
                <a:solidFill>
                  <a:srgbClr val="FFFF00"/>
                </a:solidFill>
              </a:rPr>
              <a:t>Obrona obligatoryjna </a:t>
            </a:r>
          </a:p>
        </p:txBody>
      </p:sp>
      <p:sp>
        <p:nvSpPr>
          <p:cNvPr id="3" name="Symbol zastępczy zawartości 2"/>
          <p:cNvSpPr>
            <a:spLocks noGrp="1"/>
          </p:cNvSpPr>
          <p:nvPr>
            <p:ph idx="1"/>
          </p:nvPr>
        </p:nvSpPr>
        <p:spPr>
          <a:xfrm>
            <a:off x="1300353" y="1272623"/>
            <a:ext cx="3728847" cy="4861983"/>
          </a:xfrm>
        </p:spPr>
        <p:txBody>
          <a:bodyPr>
            <a:normAutofit fontScale="85000" lnSpcReduction="20000"/>
          </a:bodyPr>
          <a:lstStyle/>
          <a:p>
            <a:pPr algn="just"/>
            <a:r>
              <a:rPr lang="pl-PL" dirty="0"/>
              <a:t>Od reguły, że oskarżony samodzielnie decyduje, czy chce bronić się samodzielnie czy korzystać z pomocy obrońcy, </a:t>
            </a:r>
            <a:r>
              <a:rPr lang="pl-PL" dirty="0" err="1"/>
              <a:t>kpk</a:t>
            </a:r>
            <a:r>
              <a:rPr lang="pl-PL" dirty="0"/>
              <a:t> wprowadza wyjątek w postaci obrony obligatoryjnej. W sytuacjach wskazanych w art. 79 i 80 oskarżony </a:t>
            </a:r>
            <a:r>
              <a:rPr lang="pl-PL" b="1" dirty="0"/>
              <a:t>musi</a:t>
            </a:r>
            <a:r>
              <a:rPr lang="pl-PL" dirty="0"/>
              <a:t> mieć obrońcę</a:t>
            </a:r>
            <a:r>
              <a:rPr lang="pl-PL" u="sng" dirty="0"/>
              <a:t>. Jeżeli nie ma obrońcy z wyboru, prezes lub referendarz sądowy sądu właściwego do rozpoznania sprawy wyznacza mu obrońcę z urzędu.</a:t>
            </a:r>
          </a:p>
        </p:txBody>
      </p:sp>
      <p:graphicFrame>
        <p:nvGraphicFramePr>
          <p:cNvPr id="4" name="Diagram 3"/>
          <p:cNvGraphicFramePr/>
          <p:nvPr>
            <p:extLst/>
          </p:nvPr>
        </p:nvGraphicFramePr>
        <p:xfrm>
          <a:off x="5029200" y="1828799"/>
          <a:ext cx="7800976" cy="3749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ole tekstowe 4"/>
          <p:cNvSpPr txBox="1"/>
          <p:nvPr/>
        </p:nvSpPr>
        <p:spPr>
          <a:xfrm>
            <a:off x="5553075" y="5578431"/>
            <a:ext cx="2605088" cy="923330"/>
          </a:xfrm>
          <a:prstGeom prst="rect">
            <a:avLst/>
          </a:prstGeom>
          <a:noFill/>
        </p:spPr>
        <p:txBody>
          <a:bodyPr wrap="square" rtlCol="0">
            <a:spAutoFit/>
          </a:bodyPr>
          <a:lstStyle/>
          <a:p>
            <a:r>
              <a:rPr lang="pl-PL" dirty="0"/>
              <a:t>okoliczności dotyczące oskarżonego wskazane w art. 79 § 1 i 2 </a:t>
            </a:r>
          </a:p>
        </p:txBody>
      </p:sp>
      <p:sp>
        <p:nvSpPr>
          <p:cNvPr id="7" name="pole tekstowe 6"/>
          <p:cNvSpPr txBox="1"/>
          <p:nvPr/>
        </p:nvSpPr>
        <p:spPr>
          <a:xfrm>
            <a:off x="9553575" y="5705475"/>
            <a:ext cx="2495550" cy="923330"/>
          </a:xfrm>
          <a:prstGeom prst="rect">
            <a:avLst/>
          </a:prstGeom>
          <a:noFill/>
        </p:spPr>
        <p:txBody>
          <a:bodyPr wrap="square" rtlCol="0">
            <a:spAutoFit/>
          </a:bodyPr>
          <a:lstStyle/>
          <a:p>
            <a:r>
              <a:rPr lang="pl-PL" dirty="0"/>
              <a:t>waga zarzutów, jakie ciążą na oskarżonym – art. 80</a:t>
            </a:r>
          </a:p>
        </p:txBody>
      </p:sp>
    </p:spTree>
    <p:extLst>
      <p:ext uri="{BB962C8B-B14F-4D97-AF65-F5344CB8AC3E}">
        <p14:creationId xmlns="" xmlns:p14="http://schemas.microsoft.com/office/powerpoint/2010/main" val="42820280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C2AA1062-443F-48D9-BC82-BC66056ADFCE}"/>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1540962" y="-96160"/>
            <a:ext cx="10834497" cy="1499616"/>
          </a:xfrm>
        </p:spPr>
        <p:txBody>
          <a:bodyPr/>
          <a:lstStyle/>
          <a:p>
            <a:pPr algn="ctr"/>
            <a:r>
              <a:rPr lang="pl-PL" b="1" dirty="0">
                <a:solidFill>
                  <a:srgbClr val="FFFF00"/>
                </a:solidFill>
              </a:rPr>
              <a:t>Obrona obligatoryjna – art. 79</a:t>
            </a:r>
          </a:p>
        </p:txBody>
      </p:sp>
      <p:sp>
        <p:nvSpPr>
          <p:cNvPr id="3" name="Symbol zastępczy zawartości 2"/>
          <p:cNvSpPr>
            <a:spLocks noGrp="1"/>
          </p:cNvSpPr>
          <p:nvPr>
            <p:ph idx="1"/>
          </p:nvPr>
        </p:nvSpPr>
        <p:spPr>
          <a:xfrm>
            <a:off x="2146852" y="1403456"/>
            <a:ext cx="9711773" cy="4905904"/>
          </a:xfrm>
        </p:spPr>
        <p:txBody>
          <a:bodyPr>
            <a:normAutofit/>
          </a:bodyPr>
          <a:lstStyle/>
          <a:p>
            <a:pPr algn="just"/>
            <a:r>
              <a:rPr lang="pl-PL" sz="2400" dirty="0"/>
              <a:t>§ 1. W postępowaniu karnym oskarżony musi mieć obrońcę, jeżeli:</a:t>
            </a:r>
          </a:p>
          <a:p>
            <a:pPr marL="630936" lvl="1" indent="-457200" algn="just">
              <a:buFont typeface="+mj-lt"/>
              <a:buAutoNum type="arabicPeriod"/>
            </a:pPr>
            <a:r>
              <a:rPr lang="pl-PL" sz="2000" dirty="0"/>
              <a:t>nie ukończył 18 lat,</a:t>
            </a:r>
          </a:p>
          <a:p>
            <a:pPr marL="630936" lvl="1" indent="-457200" algn="just">
              <a:buFont typeface="+mj-lt"/>
              <a:buAutoNum type="arabicPeriod"/>
            </a:pPr>
            <a:r>
              <a:rPr lang="pl-PL" sz="2000" dirty="0"/>
              <a:t>jest głuchy, niemy lub niewidomy,</a:t>
            </a:r>
          </a:p>
          <a:p>
            <a:pPr marL="630936" lvl="1" indent="-457200" algn="just">
              <a:buFont typeface="+mj-lt"/>
              <a:buAutoNum type="arabicPeriod"/>
            </a:pPr>
            <a:r>
              <a:rPr lang="pl-PL" sz="2000" dirty="0"/>
              <a:t>zachodzi uzasadniona wątpliwość, czy jego zdolność rozpoznania znaczenia czynu lub kierowania swoim postępowaniem nie była w czasie popełnienia tego czynu wyłączona lub w znacznym stopniu ograniczona,</a:t>
            </a:r>
          </a:p>
          <a:p>
            <a:pPr marL="630936" lvl="1" indent="-457200" algn="just">
              <a:buFont typeface="+mj-lt"/>
              <a:buAutoNum type="arabicPeriod"/>
            </a:pPr>
            <a:r>
              <a:rPr lang="pl-PL" sz="2000" dirty="0"/>
              <a:t>zachodzi uzasadniona wątpliwość, czy stan jego zdrowia psychicznego pozwala na udział w postępowaniu lub prowadzenie obrony w sposób samodzielny oraz rozsądny.</a:t>
            </a:r>
          </a:p>
          <a:p>
            <a:pPr algn="just"/>
            <a:r>
              <a:rPr lang="pl-PL" sz="2400" dirty="0"/>
              <a:t>§ 2. </a:t>
            </a:r>
            <a:r>
              <a:rPr lang="pl-PL" sz="2400" b="1" u="sng" dirty="0"/>
              <a:t>Oskarżony musi mieć obrońcę również wtedy, gdy sąd uzna to za niezbędne ze względu na inne okoliczności utrudniające obronę.</a:t>
            </a:r>
          </a:p>
          <a:p>
            <a:pPr algn="just"/>
            <a:r>
              <a:rPr lang="pl-PL" sz="2400" dirty="0"/>
              <a:t>§ 3. W wypadkach, o których mowa w § 1 i 2, udział obrońcy jest obowiązkowy w rozprawie oraz w tych posiedzeniach, w których obowiązkowy jest udział oskarżonego.</a:t>
            </a:r>
          </a:p>
        </p:txBody>
      </p:sp>
    </p:spTree>
    <p:extLst>
      <p:ext uri="{BB962C8B-B14F-4D97-AF65-F5344CB8AC3E}">
        <p14:creationId xmlns="" xmlns:p14="http://schemas.microsoft.com/office/powerpoint/2010/main" val="9397331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533872B2-5739-49A5-B78B-73BBE5996A53}"/>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662544" y="-51683"/>
            <a:ext cx="9443847" cy="1284135"/>
          </a:xfrm>
        </p:spPr>
        <p:txBody>
          <a:bodyPr/>
          <a:lstStyle/>
          <a:p>
            <a:pPr algn="ctr"/>
            <a:r>
              <a:rPr lang="pl-PL" b="1" dirty="0">
                <a:solidFill>
                  <a:srgbClr val="FFFF00"/>
                </a:solidFill>
              </a:rPr>
              <a:t>Obrona obligatoryjna – art. 80 </a:t>
            </a:r>
          </a:p>
        </p:txBody>
      </p:sp>
      <p:sp>
        <p:nvSpPr>
          <p:cNvPr id="3" name="Symbol zastępczy zawartości 2"/>
          <p:cNvSpPr>
            <a:spLocks noGrp="1"/>
          </p:cNvSpPr>
          <p:nvPr>
            <p:ph idx="1"/>
          </p:nvPr>
        </p:nvSpPr>
        <p:spPr>
          <a:xfrm>
            <a:off x="2047460" y="1590261"/>
            <a:ext cx="9631017" cy="4880113"/>
          </a:xfrm>
        </p:spPr>
        <p:txBody>
          <a:bodyPr/>
          <a:lstStyle/>
          <a:p>
            <a:pPr algn="just"/>
            <a:r>
              <a:rPr lang="pl-PL" dirty="0"/>
              <a:t>Oskarżony musi mieć obrońcę </a:t>
            </a:r>
            <a:r>
              <a:rPr lang="pl-PL" b="1" dirty="0"/>
              <a:t>w postępowaniu przed sądem okręgowym, jeżeli zarzucono mu zbrodnię.</a:t>
            </a:r>
            <a:r>
              <a:rPr lang="pl-PL" dirty="0"/>
              <a:t> W takim wypadku udział obrońcy w rozprawie głównej jest obowiązkowy.</a:t>
            </a:r>
          </a:p>
          <a:p>
            <a:pPr algn="just"/>
            <a:r>
              <a:rPr lang="pl-PL" dirty="0"/>
              <a:t>Por. art. 25 k.p.k.</a:t>
            </a:r>
          </a:p>
          <a:p>
            <a:pPr algn="just"/>
            <a:r>
              <a:rPr lang="pl-PL" dirty="0"/>
              <a:t>Zbrodnia - art. 7 § 2 k.k.- czyn zabroniony zagrożony karą pozbawienia wolności na czas nie krótszy od lat 3 albo karą surowszą.</a:t>
            </a:r>
          </a:p>
          <a:p>
            <a:pPr algn="just"/>
            <a:endParaRPr lang="pl-PL" dirty="0"/>
          </a:p>
        </p:txBody>
      </p:sp>
    </p:spTree>
    <p:extLst>
      <p:ext uri="{BB962C8B-B14F-4D97-AF65-F5344CB8AC3E}">
        <p14:creationId xmlns="" xmlns:p14="http://schemas.microsoft.com/office/powerpoint/2010/main" val="17323425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6DE61D78-7414-4247-91E3-25F66BF3B19C}"/>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p:cNvSpPr>
            <a:spLocks noGrp="1"/>
          </p:cNvSpPr>
          <p:nvPr>
            <p:ph type="title"/>
          </p:nvPr>
        </p:nvSpPr>
        <p:spPr>
          <a:xfrm>
            <a:off x="2557670" y="18255"/>
            <a:ext cx="10515600" cy="1325563"/>
          </a:xfrm>
        </p:spPr>
        <p:txBody>
          <a:bodyPr/>
          <a:lstStyle/>
          <a:p>
            <a:pPr algn="ctr"/>
            <a:r>
              <a:rPr lang="pl-PL" b="1" dirty="0">
                <a:solidFill>
                  <a:srgbClr val="FFFF00"/>
                </a:solidFill>
              </a:rPr>
              <a:t>Obrona fakultatywna </a:t>
            </a:r>
          </a:p>
        </p:txBody>
      </p:sp>
      <p:sp>
        <p:nvSpPr>
          <p:cNvPr id="3" name="Symbol zastępczy zawartości 2"/>
          <p:cNvSpPr>
            <a:spLocks noGrp="1"/>
          </p:cNvSpPr>
          <p:nvPr>
            <p:ph idx="1"/>
          </p:nvPr>
        </p:nvSpPr>
        <p:spPr>
          <a:xfrm>
            <a:off x="1749286" y="1825625"/>
            <a:ext cx="9604513" cy="4351338"/>
          </a:xfrm>
        </p:spPr>
        <p:txBody>
          <a:bodyPr/>
          <a:lstStyle/>
          <a:p>
            <a:pPr algn="just"/>
            <a:r>
              <a:rPr lang="pl-PL" dirty="0"/>
              <a:t>Powołanie obrońcy zależy tylko od woli oskarżonego, osób za niego działających lub organu procesowego, czyli w sytuacjach, gdy ustawa nie nakazuje by oskarżony miał obrońcę. </a:t>
            </a:r>
          </a:p>
          <a:p>
            <a:pPr algn="just"/>
            <a:endParaRPr lang="pl-PL" dirty="0"/>
          </a:p>
        </p:txBody>
      </p:sp>
    </p:spTree>
    <p:extLst>
      <p:ext uri="{BB962C8B-B14F-4D97-AF65-F5344CB8AC3E}">
        <p14:creationId xmlns="" xmlns:p14="http://schemas.microsoft.com/office/powerpoint/2010/main" val="5267805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873086F1-FAA4-4BE8-BD08-B4E449AE303F}"/>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a:extLst>
              <a:ext uri="{FF2B5EF4-FFF2-40B4-BE49-F238E27FC236}">
                <a16:creationId xmlns="" xmlns:a16="http://schemas.microsoft.com/office/drawing/2014/main" id="{43355B34-5743-4CB7-B5E3-FC68B3F612D0}"/>
              </a:ext>
            </a:extLst>
          </p:cNvPr>
          <p:cNvSpPr>
            <a:spLocks noGrp="1"/>
          </p:cNvSpPr>
          <p:nvPr>
            <p:ph type="title"/>
          </p:nvPr>
        </p:nvSpPr>
        <p:spPr>
          <a:xfrm>
            <a:off x="2567608" y="-96160"/>
            <a:ext cx="10515600" cy="1325563"/>
          </a:xfrm>
        </p:spPr>
        <p:txBody>
          <a:bodyPr/>
          <a:lstStyle/>
          <a:p>
            <a:pPr algn="ctr"/>
            <a:r>
              <a:rPr lang="pl-PL" b="1" dirty="0">
                <a:solidFill>
                  <a:srgbClr val="FFFF00"/>
                </a:solidFill>
              </a:rPr>
              <a:t>Kolizja </a:t>
            </a:r>
            <a:r>
              <a:rPr lang="pl-PL" b="1" dirty="0" smtClean="0">
                <a:solidFill>
                  <a:srgbClr val="FFFF00"/>
                </a:solidFill>
              </a:rPr>
              <a:t>obrony</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921F4813-E776-4C19-A812-0F6A31DE2E2B}"/>
              </a:ext>
            </a:extLst>
          </p:cNvPr>
          <p:cNvSpPr>
            <a:spLocks noGrp="1"/>
          </p:cNvSpPr>
          <p:nvPr>
            <p:ph idx="1"/>
          </p:nvPr>
        </p:nvSpPr>
        <p:spPr>
          <a:xfrm>
            <a:off x="1311965" y="1325564"/>
            <a:ext cx="10714382" cy="4946027"/>
          </a:xfrm>
        </p:spPr>
        <p:txBody>
          <a:bodyPr>
            <a:normAutofit lnSpcReduction="10000"/>
          </a:bodyPr>
          <a:lstStyle/>
          <a:p>
            <a:pPr marL="128016" lvl="1" indent="0" algn="just">
              <a:buNone/>
            </a:pPr>
            <a:r>
              <a:rPr lang="pl-PL" sz="1800" dirty="0"/>
              <a:t>Art. 85 §  1.  Obrońca może bronić kilku oskarżonych, </a:t>
            </a:r>
            <a:r>
              <a:rPr lang="pl-PL" sz="1800" b="1" u="sng" dirty="0"/>
              <a:t>jeżeli ich interesy nie pozostają w sprzeczności.</a:t>
            </a:r>
          </a:p>
          <a:p>
            <a:pPr marL="128016" lvl="1" indent="0" algn="just">
              <a:buNone/>
            </a:pPr>
            <a:r>
              <a:rPr lang="pl-PL" sz="1800" dirty="0"/>
              <a:t>§  2.  Stwierdzając sprzeczność sąd wydaje postanowienie, zakreślając oskarżonym </a:t>
            </a:r>
            <a:r>
              <a:rPr lang="pl-PL" sz="1800" b="1" dirty="0"/>
              <a:t>termin do ustanowienia </a:t>
            </a:r>
            <a:r>
              <a:rPr lang="pl-PL" sz="1800" b="1" dirty="0">
                <a:solidFill>
                  <a:srgbClr val="FF0000"/>
                </a:solidFill>
              </a:rPr>
              <a:t>innych</a:t>
            </a:r>
            <a:r>
              <a:rPr lang="pl-PL" sz="1800" b="1" dirty="0"/>
              <a:t> obrońców</a:t>
            </a:r>
            <a:r>
              <a:rPr lang="pl-PL" sz="1800" dirty="0"/>
              <a:t>. W wypadku obrony z urzędu sąd wyznacza innego obrońcę. Na postanowienie przysługuje zażalenie.</a:t>
            </a:r>
          </a:p>
          <a:p>
            <a:pPr marL="128016" lvl="1" indent="0" algn="just">
              <a:buNone/>
            </a:pPr>
            <a:r>
              <a:rPr lang="pl-PL" sz="1800" dirty="0"/>
              <a:t>§  3.  W postępowaniu przygotowawczym uprawnienia sądu określone w § 2 przysługują prezesowi sądu właściwego do rozpoznania sprawy.</a:t>
            </a:r>
          </a:p>
          <a:p>
            <a:pPr marL="0" indent="0" algn="ctr">
              <a:buNone/>
            </a:pPr>
            <a:r>
              <a:rPr lang="pl-PL" sz="2000" dirty="0"/>
              <a:t>Wyrok SA w Warszawie z 18.09.2012 r., II </a:t>
            </a:r>
            <a:r>
              <a:rPr lang="pl-PL" sz="2000" dirty="0" err="1"/>
              <a:t>AKa</a:t>
            </a:r>
            <a:r>
              <a:rPr lang="pl-PL" sz="2000" dirty="0"/>
              <a:t> 191/12 </a:t>
            </a:r>
          </a:p>
          <a:p>
            <a:pPr marL="0" indent="0" algn="just">
              <a:buNone/>
            </a:pPr>
            <a:r>
              <a:rPr lang="pl-PL" sz="2000" dirty="0"/>
              <a:t>Sprzeczność interesów oskarżonych zachodzi wtedy, gdy obrona jednego z oskarżonych w sposób nieuchronny naraża dobro drugiego z nich, a więc gdy wyjaśnienia jednego z oskarżonych oraz ich ocena godzi w interes drugiego. Kolizja interesów prowadzi w takiej sytuacji do unicestwienia roli obrońcy w procesie karnym, co stanowi pogwałcenie uprawnień z art. 6 k.p.k. i z reguły musi być traktowane jako mogące mieć wpływ na treść wyroku.</a:t>
            </a:r>
          </a:p>
          <a:p>
            <a:pPr marL="0" indent="0" algn="ctr">
              <a:buNone/>
            </a:pPr>
            <a:r>
              <a:rPr lang="pl-PL" sz="2000" dirty="0"/>
              <a:t>Wyrok  SA w Warszawie z 30.05.2017 r., </a:t>
            </a:r>
            <a:r>
              <a:rPr lang="en-GB" sz="2000" dirty="0"/>
              <a:t>II </a:t>
            </a:r>
            <a:r>
              <a:rPr lang="en-GB" sz="2000" dirty="0" err="1"/>
              <a:t>AKa</a:t>
            </a:r>
            <a:r>
              <a:rPr lang="en-GB" sz="2000" dirty="0"/>
              <a:t> 57/17</a:t>
            </a:r>
            <a:endParaRPr lang="pl-PL" sz="2000" dirty="0"/>
          </a:p>
          <a:p>
            <a:pPr marL="0" indent="0" algn="just">
              <a:buNone/>
            </a:pPr>
            <a:r>
              <a:rPr lang="pl-PL" sz="2000" dirty="0"/>
              <a:t>Procesowa kolizja interesów musi być realna, rzeczywista, a nie jedynie pozorna, czy potencjalna. Obrona jednego ze współoskarżonych, z uwagi na sprzeczność interesów, musi w sposób nieuchronny, narażać dobro drugiego oskarżonego, ma czynić obronę drugiego oskarżonego zadaniem "wręcz niemożliwym".</a:t>
            </a:r>
            <a:endParaRPr lang="en-GB" sz="2000" dirty="0"/>
          </a:p>
        </p:txBody>
      </p:sp>
    </p:spTree>
    <p:extLst>
      <p:ext uri="{BB962C8B-B14F-4D97-AF65-F5344CB8AC3E}">
        <p14:creationId xmlns="" xmlns:p14="http://schemas.microsoft.com/office/powerpoint/2010/main" val="155864869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8346AC40-08BB-4FB3-AE77-D33D310827A9}"/>
              </a:ext>
            </a:extLst>
          </p:cNvPr>
          <p:cNvPicPr>
            <a:picLocks noChangeAspect="1"/>
          </p:cNvPicPr>
          <p:nvPr/>
        </p:nvPicPr>
        <p:blipFill>
          <a:blip r:embed="rId2"/>
          <a:stretch>
            <a:fillRect/>
          </a:stretch>
        </p:blipFill>
        <p:spPr>
          <a:xfrm>
            <a:off x="0" y="1"/>
            <a:ext cx="12192000" cy="6857999"/>
          </a:xfrm>
          <a:prstGeom prst="rect">
            <a:avLst/>
          </a:prstGeom>
        </p:spPr>
      </p:pic>
      <p:sp>
        <p:nvSpPr>
          <p:cNvPr id="2" name="Tytuł 1">
            <a:extLst>
              <a:ext uri="{FF2B5EF4-FFF2-40B4-BE49-F238E27FC236}">
                <a16:creationId xmlns="" xmlns:a16="http://schemas.microsoft.com/office/drawing/2014/main" id="{19A7B370-7B64-426C-8F7B-3A3F329709F1}"/>
              </a:ext>
            </a:extLst>
          </p:cNvPr>
          <p:cNvSpPr>
            <a:spLocks noGrp="1"/>
          </p:cNvSpPr>
          <p:nvPr>
            <p:ph type="title"/>
          </p:nvPr>
        </p:nvSpPr>
        <p:spPr>
          <a:xfrm>
            <a:off x="2554356" y="149763"/>
            <a:ext cx="9637644" cy="797753"/>
          </a:xfrm>
        </p:spPr>
        <p:txBody>
          <a:bodyPr>
            <a:normAutofit fontScale="90000"/>
          </a:bodyPr>
          <a:lstStyle/>
          <a:p>
            <a:pPr algn="ctr"/>
            <a:r>
              <a:rPr lang="pl-PL" b="1" dirty="0">
                <a:solidFill>
                  <a:srgbClr val="FFFF00"/>
                </a:solidFill>
              </a:rPr>
              <a:t>Sprzeczność interesów oskarżonych – konsekwencje </a:t>
            </a:r>
            <a:endParaRPr lang="en-GB" b="1" dirty="0">
              <a:solidFill>
                <a:srgbClr val="FFFF00"/>
              </a:solidFill>
            </a:endParaRPr>
          </a:p>
        </p:txBody>
      </p:sp>
      <p:sp>
        <p:nvSpPr>
          <p:cNvPr id="3" name="Symbol zastępczy zawartości 2">
            <a:extLst>
              <a:ext uri="{FF2B5EF4-FFF2-40B4-BE49-F238E27FC236}">
                <a16:creationId xmlns="" xmlns:a16="http://schemas.microsoft.com/office/drawing/2014/main" id="{52B3A015-C95D-4C2F-A069-85FBFF802D53}"/>
              </a:ext>
            </a:extLst>
          </p:cNvPr>
          <p:cNvSpPr>
            <a:spLocks noGrp="1"/>
          </p:cNvSpPr>
          <p:nvPr>
            <p:ph idx="1"/>
          </p:nvPr>
        </p:nvSpPr>
        <p:spPr>
          <a:xfrm>
            <a:off x="1789042" y="1679713"/>
            <a:ext cx="10078279" cy="4800600"/>
          </a:xfrm>
        </p:spPr>
        <p:txBody>
          <a:bodyPr>
            <a:normAutofit/>
          </a:bodyPr>
          <a:lstStyle/>
          <a:p>
            <a:pPr marL="0" indent="0" algn="just">
              <a:buNone/>
            </a:pPr>
            <a:r>
              <a:rPr lang="pl-PL" sz="2400" dirty="0"/>
              <a:t>„(…) zwrot „ustanowienie obrońców” oznacza, iż ujawnienie kolizji interesów oskarżonych powoduje, że obrońca, który dotąd bronił dwóch lub więcej oskarżonych, </a:t>
            </a:r>
            <a:r>
              <a:rPr lang="pl-PL" sz="2400" b="1" u="sng" dirty="0"/>
              <a:t>nie może pozostać przy obronie żadnego z nich</a:t>
            </a:r>
            <a:r>
              <a:rPr lang="pl-PL" sz="2400" dirty="0"/>
              <a:t>. Chodzi o usunięcie podejrzenia, że adwokat mógłby wykorzystać dotychczas uzyskane informacje z naruszeniem interesów tego z oskarżonych, którego nie broniłby w dalszym postępowaniu.” </a:t>
            </a:r>
          </a:p>
          <a:p>
            <a:pPr marL="0" indent="0" algn="r">
              <a:buNone/>
            </a:pPr>
            <a:r>
              <a:rPr lang="pl-PL" sz="2400" dirty="0"/>
              <a:t>por. S. </a:t>
            </a:r>
            <a:r>
              <a:rPr lang="pl-PL" sz="2400" dirty="0" err="1"/>
              <a:t>Steinborn</a:t>
            </a:r>
            <a:r>
              <a:rPr lang="pl-PL" sz="2400" dirty="0"/>
              <a:t> [w:] S. </a:t>
            </a:r>
            <a:r>
              <a:rPr lang="pl-PL" sz="2400" dirty="0" err="1"/>
              <a:t>Steinbron</a:t>
            </a:r>
            <a:r>
              <a:rPr lang="pl-PL" sz="2400" dirty="0"/>
              <a:t> (red.), </a:t>
            </a:r>
            <a:r>
              <a:rPr lang="pl-PL" sz="2400" i="1" dirty="0"/>
              <a:t>Kodeks postępowania karnego. Komentarz do wybranych przepisów, </a:t>
            </a:r>
            <a:r>
              <a:rPr lang="pl-PL" sz="2400" dirty="0"/>
              <a:t>el/LEX 2016   </a:t>
            </a:r>
          </a:p>
          <a:p>
            <a:pPr marL="0" indent="0" algn="just">
              <a:buNone/>
            </a:pPr>
            <a:endParaRPr lang="en-GB" sz="2400" dirty="0"/>
          </a:p>
        </p:txBody>
      </p:sp>
    </p:spTree>
    <p:extLst>
      <p:ext uri="{BB962C8B-B14F-4D97-AF65-F5344CB8AC3E}">
        <p14:creationId xmlns="" xmlns:p14="http://schemas.microsoft.com/office/powerpoint/2010/main" val="29363477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0AF993AA-A24E-4FAB-9EEF-4335D3AF4368}"/>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54357" y="0"/>
            <a:ext cx="8799443" cy="1325563"/>
          </a:xfrm>
        </p:spPr>
        <p:txBody>
          <a:bodyPr/>
          <a:lstStyle/>
          <a:p>
            <a:pPr algn="ctr"/>
            <a:r>
              <a:rPr lang="pl-PL" b="1" dirty="0">
                <a:solidFill>
                  <a:srgbClr val="FFFF00"/>
                </a:solidFill>
              </a:rPr>
              <a:t>Pełnomocnik</a:t>
            </a:r>
          </a:p>
        </p:txBody>
      </p:sp>
      <p:sp>
        <p:nvSpPr>
          <p:cNvPr id="3" name="Symbol zastępczy zawartości 2"/>
          <p:cNvSpPr>
            <a:spLocks noGrp="1"/>
          </p:cNvSpPr>
          <p:nvPr>
            <p:ph idx="1"/>
          </p:nvPr>
        </p:nvSpPr>
        <p:spPr>
          <a:xfrm>
            <a:off x="1610139" y="1411356"/>
            <a:ext cx="10267121" cy="5237921"/>
          </a:xfrm>
        </p:spPr>
        <p:txBody>
          <a:bodyPr>
            <a:normAutofit/>
          </a:bodyPr>
          <a:lstStyle/>
          <a:p>
            <a:pPr algn="just"/>
            <a:r>
              <a:rPr lang="pl-PL" sz="2400" b="1" u="sng" dirty="0">
                <a:solidFill>
                  <a:srgbClr val="FF0000"/>
                </a:solidFill>
              </a:rPr>
              <a:t>Strona inna niż oskarżony</a:t>
            </a:r>
            <a:r>
              <a:rPr lang="pl-PL" sz="2400" dirty="0"/>
              <a:t> może ustanowić pełnomocnika. </a:t>
            </a:r>
            <a:r>
              <a:rPr lang="pl-PL" sz="2400" b="1" u="sng" dirty="0">
                <a:solidFill>
                  <a:srgbClr val="FF0000"/>
                </a:solidFill>
              </a:rPr>
              <a:t>Pełnomocnika może posiadać również osoba nie będąca stroną </a:t>
            </a:r>
            <a:r>
              <a:rPr lang="pl-PL" sz="2400" dirty="0"/>
              <a:t>(np. świadek) jeżeli wymaga tego ochrona jej interesów w toku postępowania. </a:t>
            </a:r>
          </a:p>
          <a:p>
            <a:pPr lvl="1" algn="just"/>
            <a:r>
              <a:rPr lang="pl-PL" sz="2000" dirty="0"/>
              <a:t>Sąd, a w postępowaniu przygotowawczym prokurator, może odmówić dopuszczenia do udziału w postępowaniu pełnomocnika osoby nie będącej stroną, jeżeli uzna, że nie wymaga tego obrona jej interesów.</a:t>
            </a:r>
          </a:p>
          <a:p>
            <a:pPr algn="just"/>
            <a:r>
              <a:rPr lang="pl-PL" sz="2400" dirty="0"/>
              <a:t>Pełnomocnikiem może być adwokat lub radca prawny. W kwestiach dotyczących pełnomocnika, a nie unormowanych w k.p.k., stosuje się odpowiednio przepisy </a:t>
            </a:r>
            <a:r>
              <a:rPr lang="pl-PL" sz="2400" b="1" dirty="0"/>
              <a:t>obowiązujące w postępowaniu cywilnym</a:t>
            </a:r>
            <a:r>
              <a:rPr lang="pl-PL" sz="2400" dirty="0"/>
              <a:t>.</a:t>
            </a:r>
          </a:p>
          <a:p>
            <a:pPr algn="just"/>
            <a:r>
              <a:rPr lang="pl-PL" sz="2400" dirty="0"/>
              <a:t>Pełnomocnik z urzędu – art. 88 w zw. z art. 78 </a:t>
            </a:r>
          </a:p>
        </p:txBody>
      </p:sp>
    </p:spTree>
    <p:extLst>
      <p:ext uri="{BB962C8B-B14F-4D97-AF65-F5344CB8AC3E}">
        <p14:creationId xmlns="" xmlns:p14="http://schemas.microsoft.com/office/powerpoint/2010/main" val="330579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EC4DAB85-4BA0-425E-A1E2-AE53C7FDFC23}"/>
              </a:ext>
            </a:extLst>
          </p:cNvPr>
          <p:cNvPicPr>
            <a:picLocks noChangeAspect="1"/>
          </p:cNvPicPr>
          <p:nvPr/>
        </p:nvPicPr>
        <p:blipFill>
          <a:blip r:embed="rId2"/>
          <a:stretch>
            <a:fillRect/>
          </a:stretch>
        </p:blipFill>
        <p:spPr>
          <a:xfrm>
            <a:off x="0" y="1"/>
            <a:ext cx="12192000" cy="6857999"/>
          </a:xfrm>
          <a:prstGeom prst="rect">
            <a:avLst/>
          </a:prstGeom>
        </p:spPr>
      </p:pic>
      <p:sp>
        <p:nvSpPr>
          <p:cNvPr id="10" name="Tytuł 9"/>
          <p:cNvSpPr>
            <a:spLocks noGrp="1"/>
          </p:cNvSpPr>
          <p:nvPr>
            <p:ph type="title"/>
          </p:nvPr>
        </p:nvSpPr>
        <p:spPr>
          <a:xfrm>
            <a:off x="2498651" y="191385"/>
            <a:ext cx="9693349" cy="756633"/>
          </a:xfrm>
        </p:spPr>
        <p:txBody>
          <a:bodyPr>
            <a:normAutofit/>
          </a:bodyPr>
          <a:lstStyle/>
          <a:p>
            <a:pPr algn="ctr"/>
            <a:r>
              <a:rPr lang="pl-PL" sz="4400" b="1" dirty="0">
                <a:solidFill>
                  <a:srgbClr val="FFFF00"/>
                </a:solidFill>
              </a:rPr>
              <a:t>Sąd</a:t>
            </a:r>
          </a:p>
        </p:txBody>
      </p:sp>
      <p:sp>
        <p:nvSpPr>
          <p:cNvPr id="16" name="Symbol zastępczy tekstu 15"/>
          <p:cNvSpPr>
            <a:spLocks noGrp="1"/>
          </p:cNvSpPr>
          <p:nvPr>
            <p:ph type="body" sz="half" idx="2"/>
          </p:nvPr>
        </p:nvSpPr>
        <p:spPr>
          <a:xfrm>
            <a:off x="6251944" y="1238379"/>
            <a:ext cx="5730949" cy="5619620"/>
          </a:xfrm>
        </p:spPr>
        <p:txBody>
          <a:bodyPr>
            <a:noAutofit/>
          </a:bodyPr>
          <a:lstStyle/>
          <a:p>
            <a:pPr algn="just"/>
            <a:r>
              <a:rPr lang="pl-PL" sz="1800" dirty="0"/>
              <a:t>Osoba lub zespół osób (np. przy składach sędziowskich wieloosobowych) niezawisła, bezstronna, niezależna, powołana do </a:t>
            </a:r>
            <a:r>
              <a:rPr lang="pl-PL" sz="1800" b="1" dirty="0"/>
              <a:t>sprawowania wymiaru sprawiedliwości</a:t>
            </a:r>
            <a:r>
              <a:rPr lang="pl-PL" sz="1800" dirty="0"/>
              <a:t> w imieniu Rzeczypospolitej Polskiej. </a:t>
            </a:r>
          </a:p>
          <a:p>
            <a:pPr algn="just"/>
            <a:r>
              <a:rPr lang="pl-PL" sz="1800" dirty="0"/>
              <a:t>Art. 173 Konstytucji - Sądy i Trybunały są władzą odrębną i niezależną od innych władz.</a:t>
            </a:r>
          </a:p>
          <a:p>
            <a:pPr algn="just"/>
            <a:r>
              <a:rPr lang="pl-PL" sz="1800" dirty="0"/>
              <a:t>Art. 175 ust. 1 Konstytucji - Wymiar sprawiedliwości w Rzeczypospolitej Polskiej sprawują Sąd Najwyższy, sądy powszechne, sądy administracyjne oraz sądy wojskowe.</a:t>
            </a:r>
          </a:p>
          <a:p>
            <a:pPr algn="just"/>
            <a:endParaRPr lang="pl-PL" sz="1800" dirty="0"/>
          </a:p>
          <a:p>
            <a:pPr algn="just"/>
            <a:r>
              <a:rPr lang="pl-PL" sz="1800" dirty="0"/>
              <a:t>Art. 10 Konstytucji - 1. Ustrój Rzeczypospolitej Polskiej opiera się na podziale i równowadze władzy ustawodawczej, władzy wykonawczej i władzy sądowniczej.</a:t>
            </a:r>
          </a:p>
          <a:p>
            <a:pPr algn="just"/>
            <a:r>
              <a:rPr lang="pl-PL" sz="1800" dirty="0"/>
              <a:t>2. Władzę ustawodawczą sprawują Sejm i Senat, władzę wykonawczą Prezydent Rzeczypospolitej Polskiej i Rada Ministrów, a władzę sądowniczą sądy i trybunały.</a:t>
            </a:r>
          </a:p>
        </p:txBody>
      </p:sp>
      <p:pic>
        <p:nvPicPr>
          <p:cNvPr id="13" name="Obraz 12"/>
          <p:cNvPicPr>
            <a:picLocks noChangeAspect="1"/>
          </p:cNvPicPr>
          <p:nvPr/>
        </p:nvPicPr>
        <p:blipFill>
          <a:blip r:embed="rId3"/>
          <a:stretch>
            <a:fillRect/>
          </a:stretch>
        </p:blipFill>
        <p:spPr>
          <a:xfrm>
            <a:off x="1239235" y="1238379"/>
            <a:ext cx="4856766" cy="3569180"/>
          </a:xfrm>
          <a:prstGeom prst="rect">
            <a:avLst/>
          </a:prstGeom>
        </p:spPr>
      </p:pic>
    </p:spTree>
    <p:extLst>
      <p:ext uri="{BB962C8B-B14F-4D97-AF65-F5344CB8AC3E}">
        <p14:creationId xmlns="" xmlns:p14="http://schemas.microsoft.com/office/powerpoint/2010/main" val="27859366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4FBF8201-9030-4EDE-B0F5-6D3764D87EEA}"/>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64295" y="-102014"/>
            <a:ext cx="10012017" cy="1325563"/>
          </a:xfrm>
        </p:spPr>
        <p:txBody>
          <a:bodyPr/>
          <a:lstStyle/>
          <a:p>
            <a:pPr algn="ctr"/>
            <a:r>
              <a:rPr lang="pl-PL" b="1" dirty="0">
                <a:solidFill>
                  <a:srgbClr val="FFFF00"/>
                </a:solidFill>
              </a:rPr>
              <a:t>Przedstawiciel ustawowy </a:t>
            </a:r>
          </a:p>
        </p:txBody>
      </p:sp>
      <p:sp>
        <p:nvSpPr>
          <p:cNvPr id="3" name="Symbol zastępczy zawartości 2"/>
          <p:cNvSpPr>
            <a:spLocks noGrp="1"/>
          </p:cNvSpPr>
          <p:nvPr>
            <p:ph idx="1"/>
          </p:nvPr>
        </p:nvSpPr>
        <p:spPr>
          <a:xfrm>
            <a:off x="1401416" y="1325563"/>
            <a:ext cx="10390533" cy="5408612"/>
          </a:xfrm>
        </p:spPr>
        <p:txBody>
          <a:bodyPr>
            <a:normAutofit/>
          </a:bodyPr>
          <a:lstStyle/>
          <a:p>
            <a:pPr marL="0" indent="0" algn="just">
              <a:buNone/>
            </a:pPr>
            <a:r>
              <a:rPr lang="pl-PL" sz="2400" dirty="0"/>
              <a:t>1. osoby reprezentujące z mocy ustawy pokrzywdzonych małoletnich albo ubezwłasnowolnionych całkowicie lub częściowo</a:t>
            </a:r>
          </a:p>
          <a:p>
            <a:pPr marL="457200" lvl="1" indent="0" algn="just">
              <a:buNone/>
            </a:pPr>
            <a:r>
              <a:rPr lang="pl-PL" sz="2000" dirty="0"/>
              <a:t>przedstawicielami ustawowymi są: </a:t>
            </a:r>
          </a:p>
          <a:p>
            <a:pPr marL="457200" lvl="1" indent="0" algn="just">
              <a:buNone/>
            </a:pPr>
            <a:r>
              <a:rPr lang="pl-PL" sz="2000" dirty="0"/>
              <a:t>rodzicie (art. 98 § 1 </a:t>
            </a:r>
            <a:r>
              <a:rPr lang="pl-PL" sz="2000" dirty="0" err="1"/>
              <a:t>k.r.o</a:t>
            </a:r>
            <a:r>
              <a:rPr lang="pl-PL" sz="2000" dirty="0"/>
              <a:t>.)</a:t>
            </a:r>
          </a:p>
          <a:p>
            <a:pPr marL="457200" lvl="1" indent="0" algn="just">
              <a:buNone/>
            </a:pPr>
            <a:r>
              <a:rPr lang="pl-PL" sz="2000" dirty="0"/>
              <a:t>opiekun faktyczny (art. 51 § 2 k.p.k.)</a:t>
            </a:r>
          </a:p>
          <a:p>
            <a:pPr marL="457200" lvl="1" indent="0" algn="just">
              <a:buNone/>
            </a:pPr>
            <a:r>
              <a:rPr lang="pl-PL" sz="2000" dirty="0"/>
              <a:t>opiekun prawny wyznaczony przez sąd opiekuńczy zgodnie z art. 145 i następne </a:t>
            </a:r>
            <a:r>
              <a:rPr lang="pl-PL" sz="2000" dirty="0" err="1"/>
              <a:t>k.r.o</a:t>
            </a:r>
            <a:r>
              <a:rPr lang="pl-PL" sz="2000" dirty="0"/>
              <a:t>. </a:t>
            </a:r>
          </a:p>
          <a:p>
            <a:pPr marL="0" indent="0" algn="just">
              <a:buNone/>
            </a:pPr>
            <a:r>
              <a:rPr lang="pl-PL" sz="2400" dirty="0"/>
              <a:t>2. Osoba pod której pieczą pozostaje pokrzywdzony, który jest osobą nieporadną w szczególności ze względu na wiek lub stan zdrowia. </a:t>
            </a:r>
          </a:p>
          <a:p>
            <a:pPr marL="0" indent="0" algn="just">
              <a:buNone/>
            </a:pPr>
            <a:r>
              <a:rPr lang="pl-PL" sz="2400" dirty="0"/>
              <a:t>3. Osoby reprezentujące z mocy ustawy oskarżonego nieletniego lub ubezwłasnowolnionego (art. 76 k.p.k.)</a:t>
            </a:r>
          </a:p>
          <a:p>
            <a:pPr marL="173736" lvl="1" indent="0" algn="just">
              <a:buNone/>
            </a:pPr>
            <a:r>
              <a:rPr lang="pl-PL" sz="2000" dirty="0"/>
              <a:t>Jeżeli oskarżony jest nieletni lub ubezwłasnowolniony, jego przedstawiciel ustawowy lub osoba, pod której pieczą oskarżony pozostaje, może podejmować na jego korzyść wszelkie czynności procesowe, a przede wszystkim wnosić środki zaskarżenia, składać wnioski oraz ustanowić obrońcę.</a:t>
            </a:r>
          </a:p>
        </p:txBody>
      </p:sp>
    </p:spTree>
    <p:extLst>
      <p:ext uri="{BB962C8B-B14F-4D97-AF65-F5344CB8AC3E}">
        <p14:creationId xmlns="" xmlns:p14="http://schemas.microsoft.com/office/powerpoint/2010/main" val="26172657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291E89AE-8F3E-420C-8414-71E1A9FA2C96}"/>
              </a:ext>
            </a:extLst>
          </p:cNvPr>
          <p:cNvPicPr>
            <a:picLocks noChangeAspect="1"/>
          </p:cNvPicPr>
          <p:nvPr/>
        </p:nvPicPr>
        <p:blipFill>
          <a:blip r:embed="rId2"/>
          <a:stretch>
            <a:fillRect/>
          </a:stretch>
        </p:blipFill>
        <p:spPr>
          <a:xfrm>
            <a:off x="-1" y="0"/>
            <a:ext cx="12192001" cy="6858000"/>
          </a:xfrm>
          <a:prstGeom prst="rect">
            <a:avLst/>
          </a:prstGeom>
        </p:spPr>
      </p:pic>
      <p:sp>
        <p:nvSpPr>
          <p:cNvPr id="2" name="Tytuł 1"/>
          <p:cNvSpPr>
            <a:spLocks noGrp="1"/>
          </p:cNvSpPr>
          <p:nvPr>
            <p:ph type="title"/>
          </p:nvPr>
        </p:nvSpPr>
        <p:spPr/>
        <p:txBody>
          <a:bodyPr/>
          <a:lstStyle/>
          <a:p>
            <a:r>
              <a:rPr lang="pl-PL" b="1" dirty="0">
                <a:solidFill>
                  <a:srgbClr val="FFFF00"/>
                </a:solidFill>
              </a:rPr>
              <a:t>Rzecznicy interesu społecznego </a:t>
            </a:r>
          </a:p>
        </p:txBody>
      </p:sp>
      <p:sp>
        <p:nvSpPr>
          <p:cNvPr id="3" name="Symbol zastępczy tekstu 2"/>
          <p:cNvSpPr>
            <a:spLocks noGrp="1"/>
          </p:cNvSpPr>
          <p:nvPr>
            <p:ph type="body" idx="1"/>
          </p:nvPr>
        </p:nvSpPr>
        <p:spPr/>
        <p:txBody>
          <a:bodyPr/>
          <a:lstStyle/>
          <a:p>
            <a:endParaRPr lang="pl-PL" dirty="0"/>
          </a:p>
        </p:txBody>
      </p:sp>
    </p:spTree>
    <p:extLst>
      <p:ext uri="{BB962C8B-B14F-4D97-AF65-F5344CB8AC3E}">
        <p14:creationId xmlns="" xmlns:p14="http://schemas.microsoft.com/office/powerpoint/2010/main" val="11555844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1E3E0191-C151-4C44-9940-D06757780260}"/>
              </a:ext>
            </a:extLst>
          </p:cNvPr>
          <p:cNvPicPr>
            <a:picLocks noChangeAspect="1"/>
          </p:cNvPicPr>
          <p:nvPr/>
        </p:nvPicPr>
        <p:blipFill>
          <a:blip r:embed="rId2"/>
          <a:stretch>
            <a:fillRect/>
          </a:stretch>
        </p:blipFill>
        <p:spPr>
          <a:xfrm>
            <a:off x="0" y="0"/>
            <a:ext cx="12192000" cy="6857999"/>
          </a:xfrm>
          <a:prstGeom prst="rect">
            <a:avLst/>
          </a:prstGeom>
        </p:spPr>
      </p:pic>
      <p:sp>
        <p:nvSpPr>
          <p:cNvPr id="4" name="Tytuł 3"/>
          <p:cNvSpPr>
            <a:spLocks noGrp="1"/>
          </p:cNvSpPr>
          <p:nvPr>
            <p:ph type="title"/>
          </p:nvPr>
        </p:nvSpPr>
        <p:spPr>
          <a:xfrm>
            <a:off x="2554357" y="157784"/>
            <a:ext cx="9637643" cy="985167"/>
          </a:xfrm>
        </p:spPr>
        <p:txBody>
          <a:bodyPr/>
          <a:lstStyle/>
          <a:p>
            <a:pPr algn="ctr"/>
            <a:r>
              <a:rPr lang="pl-PL" b="1" dirty="0">
                <a:solidFill>
                  <a:srgbClr val="FFFF00"/>
                </a:solidFill>
              </a:rPr>
              <a:t>Rzecznicy interesu społecznego </a:t>
            </a:r>
          </a:p>
        </p:txBody>
      </p:sp>
      <p:sp>
        <p:nvSpPr>
          <p:cNvPr id="5" name="Symbol zastępczy zawartości 4"/>
          <p:cNvSpPr>
            <a:spLocks noGrp="1"/>
          </p:cNvSpPr>
          <p:nvPr>
            <p:ph idx="1"/>
          </p:nvPr>
        </p:nvSpPr>
        <p:spPr>
          <a:xfrm>
            <a:off x="1977886" y="1610139"/>
            <a:ext cx="9871213" cy="4699221"/>
          </a:xfrm>
        </p:spPr>
        <p:txBody>
          <a:bodyPr/>
          <a:lstStyle/>
          <a:p>
            <a:pPr marL="0" indent="0" algn="just">
              <a:buNone/>
            </a:pPr>
            <a:r>
              <a:rPr lang="pl-PL" dirty="0"/>
              <a:t>1. Reprezentuje interes społeczny </a:t>
            </a:r>
          </a:p>
          <a:p>
            <a:pPr marL="0" indent="0" algn="just">
              <a:buNone/>
            </a:pPr>
            <a:r>
              <a:rPr lang="pl-PL" dirty="0"/>
              <a:t>2. Niezależny od stron procesowych – nie działa w interesie żadnej ze stron, chociaż podejmowane przez niego czynności mogą być dla konkretnej strony korzystne (np. jeżeli RPO wnosi kasację </a:t>
            </a:r>
            <a:r>
              <a:rPr lang="pl-PL" dirty="0" smtClean="0"/>
              <a:t>na </a:t>
            </a:r>
            <a:r>
              <a:rPr lang="pl-PL" dirty="0"/>
              <a:t>korzyść oskarżonego). </a:t>
            </a:r>
          </a:p>
        </p:txBody>
      </p:sp>
    </p:spTree>
    <p:extLst>
      <p:ext uri="{BB962C8B-B14F-4D97-AF65-F5344CB8AC3E}">
        <p14:creationId xmlns="" xmlns:p14="http://schemas.microsoft.com/office/powerpoint/2010/main" val="15509720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a:extLst>
              <a:ext uri="{FF2B5EF4-FFF2-40B4-BE49-F238E27FC236}">
                <a16:creationId xmlns="" xmlns:a16="http://schemas.microsoft.com/office/drawing/2014/main" id="{F66C862A-9E4C-4510-A29D-CA926BFD08FD}"/>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468218" y="-60628"/>
            <a:ext cx="10515600" cy="1325563"/>
          </a:xfrm>
        </p:spPr>
        <p:txBody>
          <a:bodyPr/>
          <a:lstStyle/>
          <a:p>
            <a:pPr algn="ctr"/>
            <a:r>
              <a:rPr lang="pl-PL" b="1" dirty="0">
                <a:solidFill>
                  <a:srgbClr val="FFFF00"/>
                </a:solidFill>
              </a:rPr>
              <a:t>Rzecznicy interesu społecznego </a:t>
            </a:r>
          </a:p>
        </p:txBody>
      </p:sp>
      <p:graphicFrame>
        <p:nvGraphicFramePr>
          <p:cNvPr id="4" name="Symbol zastępczy zawartości 3"/>
          <p:cNvGraphicFramePr>
            <a:graphicFrameLocks noGrp="1"/>
          </p:cNvGraphicFramePr>
          <p:nvPr>
            <p:ph idx="1"/>
            <p:extLst/>
          </p:nvPr>
        </p:nvGraphicFramePr>
        <p:xfrm>
          <a:off x="3529012" y="1190625"/>
          <a:ext cx="10882313" cy="5391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trzałka w prawo 4"/>
          <p:cNvSpPr/>
          <p:nvPr/>
        </p:nvSpPr>
        <p:spPr>
          <a:xfrm rot="19428722">
            <a:off x="3971574" y="3914204"/>
            <a:ext cx="1866818" cy="838200"/>
          </a:xfrm>
          <a:prstGeom prst="rightArrow">
            <a:avLst>
              <a:gd name="adj1" fmla="val 10857"/>
              <a:gd name="adj2" fmla="val 56464"/>
            </a:avLst>
          </a:prstGeom>
          <a:solidFill>
            <a:srgbClr val="C00000"/>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b="1" dirty="0">
              <a:ln w="22225">
                <a:solidFill>
                  <a:schemeClr val="accent2"/>
                </a:solidFill>
                <a:prstDash val="solid"/>
              </a:ln>
              <a:solidFill>
                <a:schemeClr val="accent2">
                  <a:lumMod val="40000"/>
                  <a:lumOff val="60000"/>
                </a:schemeClr>
              </a:solidFill>
            </a:endParaRPr>
          </a:p>
        </p:txBody>
      </p:sp>
      <p:sp>
        <p:nvSpPr>
          <p:cNvPr id="6" name="pole tekstowe 5"/>
          <p:cNvSpPr txBox="1"/>
          <p:nvPr/>
        </p:nvSpPr>
        <p:spPr>
          <a:xfrm>
            <a:off x="213252" y="1932647"/>
            <a:ext cx="5177897" cy="4985980"/>
          </a:xfrm>
          <a:prstGeom prst="rect">
            <a:avLst/>
          </a:prstGeom>
          <a:noFill/>
        </p:spPr>
        <p:txBody>
          <a:bodyPr wrap="square" rtlCol="0">
            <a:spAutoFit/>
          </a:bodyPr>
          <a:lstStyle/>
          <a:p>
            <a:pPr algn="just"/>
            <a:r>
              <a:rPr lang="pl-PL" dirty="0"/>
              <a:t>Tzw. kasacja nadzwyczajna - art. 521 </a:t>
            </a:r>
          </a:p>
          <a:p>
            <a:pPr lvl="1" algn="just"/>
            <a:r>
              <a:rPr lang="pl-PL" sz="1600" dirty="0"/>
              <a:t>§ 1 </a:t>
            </a:r>
            <a:r>
              <a:rPr lang="pl-PL" sz="1600" b="1" dirty="0"/>
              <a:t>Minister Sprawiedliwości - Prokurator Generalny, a także Rzecznik Praw Obywatelskich </a:t>
            </a:r>
            <a:r>
              <a:rPr lang="pl-PL" sz="1600" dirty="0"/>
              <a:t>może wnieść kasację od każdego prawomocnego orzeczenia sądu kończącego postępowanie..</a:t>
            </a:r>
          </a:p>
          <a:p>
            <a:pPr lvl="1" algn="just"/>
            <a:r>
              <a:rPr lang="pl-PL" sz="1600" dirty="0"/>
              <a:t>§ 2. </a:t>
            </a:r>
            <a:r>
              <a:rPr lang="pl-PL" sz="1600" b="1" dirty="0"/>
              <a:t>Rzecznik Praw Dziecka </a:t>
            </a:r>
            <a:r>
              <a:rPr lang="pl-PL" sz="1600" dirty="0"/>
              <a:t>może wnieść kasację od każdego prawomocnego orzeczenia sądu kończącego postępowanie, jeżeli przez wydanie orzeczenia doszło do naruszenia praw dziecka.</a:t>
            </a:r>
          </a:p>
          <a:p>
            <a:pPr lvl="1" algn="just"/>
            <a:r>
              <a:rPr lang="pl-PL" sz="1600" dirty="0"/>
              <a:t>§ 3. Organy, o których mowa w § 1 i 2, mają prawo żądać do wglądu akt sądowych i prokuratorskich oraz akt innych organów ścigania po zakończeniu postępowania i zapadnięciu rozstrzygnięcia</a:t>
            </a:r>
          </a:p>
          <a:p>
            <a:pPr algn="just"/>
            <a:endParaRPr lang="pl-PL" dirty="0"/>
          </a:p>
          <a:p>
            <a:pPr algn="just"/>
            <a:r>
              <a:rPr lang="pl-PL" dirty="0"/>
              <a:t>Art. 672a</a:t>
            </a:r>
          </a:p>
          <a:p>
            <a:pPr lvl="1" algn="just"/>
            <a:r>
              <a:rPr lang="pl-PL" sz="1600" dirty="0"/>
              <a:t>Kasację, o której mowa w art. 521, do Izby Wojskowej Sądu Najwyższego może wnieść również </a:t>
            </a:r>
            <a:r>
              <a:rPr lang="pl-PL" sz="1600" b="1" dirty="0"/>
              <a:t>Naczelny Prokurator Wojskowy.</a:t>
            </a:r>
          </a:p>
          <a:p>
            <a:pPr algn="just"/>
            <a:endParaRPr lang="pl-PL" sz="1600" dirty="0"/>
          </a:p>
        </p:txBody>
      </p:sp>
    </p:spTree>
    <p:extLst>
      <p:ext uri="{BB962C8B-B14F-4D97-AF65-F5344CB8AC3E}">
        <p14:creationId xmlns="" xmlns:p14="http://schemas.microsoft.com/office/powerpoint/2010/main" val="31482625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E3DF2052-0D1A-42B9-9EBC-1E589F1259C4}"/>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24538" y="0"/>
            <a:ext cx="9687128" cy="1063487"/>
          </a:xfrm>
        </p:spPr>
        <p:txBody>
          <a:bodyPr/>
          <a:lstStyle/>
          <a:p>
            <a:pPr algn="ctr"/>
            <a:r>
              <a:rPr lang="pl-PL" b="1" dirty="0">
                <a:solidFill>
                  <a:srgbClr val="FFFF00"/>
                </a:solidFill>
              </a:rPr>
              <a:t>Przedstawiciel społeczny </a:t>
            </a:r>
          </a:p>
        </p:txBody>
      </p:sp>
      <p:sp>
        <p:nvSpPr>
          <p:cNvPr id="3" name="Symbol zastępczy zawartości 2"/>
          <p:cNvSpPr>
            <a:spLocks noGrp="1"/>
          </p:cNvSpPr>
          <p:nvPr>
            <p:ph idx="1"/>
          </p:nvPr>
        </p:nvSpPr>
        <p:spPr>
          <a:xfrm>
            <a:off x="993912" y="1063488"/>
            <a:ext cx="11217753" cy="5794512"/>
          </a:xfrm>
        </p:spPr>
        <p:txBody>
          <a:bodyPr>
            <a:normAutofit fontScale="77500" lnSpcReduction="20000"/>
          </a:bodyPr>
          <a:lstStyle/>
          <a:p>
            <a:pPr marL="128016" lvl="1" indent="0" algn="just">
              <a:buNone/>
            </a:pPr>
            <a:r>
              <a:rPr lang="pl-PL" dirty="0"/>
              <a:t>§1.W postępowaniu sądowym udział w postępowaniu</a:t>
            </a:r>
            <a:r>
              <a:rPr lang="pl-PL" b="1" u="sng" dirty="0"/>
              <a:t> może zgłosić organizacja społeczna,</a:t>
            </a:r>
            <a:r>
              <a:rPr lang="pl-PL" dirty="0"/>
              <a:t> jeżeli zachodzi potrzeba ochrony interesu społecznego lub interesu indywidualnego, objętego zadaniami statutowymi tej organizacji, w szczególności ochrony wolności i praw człowieka.</a:t>
            </a:r>
          </a:p>
          <a:p>
            <a:pPr marL="128016" lvl="1" indent="0" algn="just">
              <a:buNone/>
            </a:pPr>
            <a:r>
              <a:rPr lang="pl-PL" dirty="0"/>
              <a:t>§2.W zgłoszeniu organizacja społeczna wskazuje interes społeczny lub indywidualny, objęty zadaniami statutowymi tej organizacji, oraz przedstawiciela, który ma reprezentować tę organizację. Do zgłoszenia dołącza się odpis statutu lub innego dokumentu regulującego działalność tej organizacji. Przedstawiciel organizacji społecznej przedkłada sądowi pisemne upoważnienie.</a:t>
            </a:r>
          </a:p>
          <a:p>
            <a:pPr marL="128016" lvl="1" indent="0" algn="just">
              <a:buNone/>
            </a:pPr>
            <a:r>
              <a:rPr lang="pl-PL" dirty="0"/>
              <a:t>§3.</a:t>
            </a:r>
            <a:r>
              <a:rPr lang="pl-PL" b="1" dirty="0"/>
              <a:t>Sąd dopuszcza przedstawiciela organizacji społecznej do występowania w sprawie, </a:t>
            </a:r>
            <a:r>
              <a:rPr lang="pl-PL" b="1" dirty="0">
                <a:solidFill>
                  <a:schemeClr val="accent1"/>
                </a:solidFill>
              </a:rPr>
              <a:t>jeżeli przynajmniej jedna ze stron wyrazi na to zgodę</a:t>
            </a:r>
            <a:r>
              <a:rPr lang="pl-PL" dirty="0"/>
              <a:t>. Strona może </a:t>
            </a:r>
            <a:r>
              <a:rPr lang="pl-PL" i="1" u="sng" dirty="0">
                <a:solidFill>
                  <a:schemeClr val="accent6"/>
                </a:solidFill>
              </a:rPr>
              <a:t>w każdym czasie cofnąć wyrażoną zgodę</a:t>
            </a:r>
            <a:r>
              <a:rPr lang="pl-PL" dirty="0"/>
              <a:t>. W </a:t>
            </a:r>
            <a:r>
              <a:rPr lang="pl-PL" b="1" dirty="0"/>
              <a:t>wypadku braku zgody </a:t>
            </a:r>
            <a:r>
              <a:rPr lang="pl-PL" dirty="0"/>
              <a:t>choćby jednej ze stron na występowanie w sprawie przedstawiciela organizacji społecznej sąd wyłącza tego przedstawiciela od udziału w sprawie, </a:t>
            </a:r>
            <a:r>
              <a:rPr lang="pl-PL" b="1" u="sng" dirty="0">
                <a:solidFill>
                  <a:schemeClr val="accent6"/>
                </a:solidFill>
              </a:rPr>
              <a:t>chyba że jego udział leży w interesie wymiaru sprawiedliwości.</a:t>
            </a:r>
          </a:p>
          <a:p>
            <a:pPr marL="128016" lvl="1" indent="0" algn="just">
              <a:buNone/>
            </a:pPr>
            <a:r>
              <a:rPr lang="pl-PL" sz="1900" b="1" dirty="0">
                <a:solidFill>
                  <a:schemeClr val="accent2"/>
                </a:solidFill>
              </a:rPr>
              <a:t>§4.Sąd dopuszcza przedstawiciela organizacji społecznej do występowania w sprawie pomimo braku zgody stron, jeżeli leży to w interesie wymiaru sprawiedliwości.</a:t>
            </a:r>
          </a:p>
          <a:p>
            <a:pPr marL="128016" lvl="1" indent="0" algn="just">
              <a:buNone/>
            </a:pPr>
            <a:r>
              <a:rPr lang="pl-PL" dirty="0"/>
              <a:t>§5.Sąd odmawia dopuszczenia przedstawiciela organizacji społecznej do występowania w sprawie, jeżeli stwierdzi, że wskazany w zgłoszeniu interes społeczny lub indywidualny nie jest objęty zadaniami statutowymi tej organizacji lub nie jest związany z rozpoznawaną sprawą.</a:t>
            </a:r>
          </a:p>
          <a:p>
            <a:pPr marL="128016" lvl="1" indent="0" algn="just">
              <a:buNone/>
            </a:pPr>
            <a:r>
              <a:rPr lang="pl-PL" dirty="0"/>
              <a:t>§6.Sąd może ograniczyć liczbę przedstawicieli organizacji społecznych występujących w sprawie, jeżeli jest to konieczne dla zabezpieczenia prawidłowego toku postępowania. Sąd wzywa wówczas oskarżyciela i oskarżonego do wskazania nie więcej niż dwóch przedstawicieli organizacji społecznych, którzy będą mogli występować w sprawie. Jeżeli w sprawie występuje więcej niż jeden oskarżony lub więcej niż jeden oskarżyciel, każdy z nich może wskazać jednego przedstawiciela. Niewskazanie przedstawiciela uznaje się za cofnięcie zgody na jego występowanie w sprawie. Niezależnie od stanowisk stron sąd może postanowić o dalszym udziale poszczególnych przedstawicieli organizacji społecznych, jeżeli ich udział leży w interesie wymiaru sprawiedliwości.</a:t>
            </a:r>
          </a:p>
          <a:p>
            <a:pPr algn="just"/>
            <a:r>
              <a:rPr lang="pl-PL" dirty="0"/>
              <a:t>Art. 91 – Dopuszczony do udziału w postępowaniu sądowym przedstawiciel organizacji społecznej </a:t>
            </a:r>
            <a:r>
              <a:rPr lang="pl-PL" b="1" dirty="0"/>
              <a:t>może uczestniczyć w rozprawie</a:t>
            </a:r>
            <a:r>
              <a:rPr lang="pl-PL" dirty="0"/>
              <a:t>, </a:t>
            </a:r>
            <a:r>
              <a:rPr lang="pl-PL" b="1" dirty="0"/>
              <a:t>wypowiadać się </a:t>
            </a:r>
            <a:r>
              <a:rPr lang="pl-PL" dirty="0"/>
              <a:t>i </a:t>
            </a:r>
            <a:r>
              <a:rPr lang="pl-PL" b="1" dirty="0"/>
              <a:t>składać oświadczenia na piśmie</a:t>
            </a:r>
            <a:r>
              <a:rPr lang="pl-PL" dirty="0"/>
              <a:t>.</a:t>
            </a:r>
          </a:p>
        </p:txBody>
      </p:sp>
    </p:spTree>
    <p:extLst>
      <p:ext uri="{BB962C8B-B14F-4D97-AF65-F5344CB8AC3E}">
        <p14:creationId xmlns="" xmlns:p14="http://schemas.microsoft.com/office/powerpoint/2010/main" val="2704690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2A08069A-DEAE-4FF9-984F-B2230E3F49A1}"/>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57670" y="-92075"/>
            <a:ext cx="10515600" cy="1325563"/>
          </a:xfrm>
        </p:spPr>
        <p:txBody>
          <a:bodyPr/>
          <a:lstStyle/>
          <a:p>
            <a:pPr algn="ctr"/>
            <a:r>
              <a:rPr lang="pl-PL" b="1" dirty="0">
                <a:solidFill>
                  <a:srgbClr val="FFFF00"/>
                </a:solidFill>
              </a:rPr>
              <a:t>Przedstawiciel społeczny</a:t>
            </a:r>
          </a:p>
        </p:txBody>
      </p:sp>
      <p:sp>
        <p:nvSpPr>
          <p:cNvPr id="3" name="Symbol zastępczy zawartości 2"/>
          <p:cNvSpPr>
            <a:spLocks noGrp="1"/>
          </p:cNvSpPr>
          <p:nvPr>
            <p:ph sz="half" idx="1"/>
          </p:nvPr>
        </p:nvSpPr>
        <p:spPr>
          <a:xfrm>
            <a:off x="1093304" y="1825625"/>
            <a:ext cx="4926496" cy="4351338"/>
          </a:xfrm>
        </p:spPr>
        <p:txBody>
          <a:bodyPr>
            <a:normAutofit fontScale="85000" lnSpcReduction="20000"/>
          </a:bodyPr>
          <a:lstStyle/>
          <a:p>
            <a:pPr algn="just"/>
            <a:r>
              <a:rPr lang="pl-PL" dirty="0"/>
              <a:t>Stwierdzenie „do rozpoczęcia przewodu sądowego” należy rozumieć jako rozpoczęcie przewodu sądowego w pierwszej lub drugiej instancji. </a:t>
            </a:r>
          </a:p>
          <a:p>
            <a:pPr algn="just"/>
            <a:r>
              <a:rPr lang="pl-PL" dirty="0"/>
              <a:t>Warunek niezbędny uczestnictwa przedstawiciela społecznego w rozprawie – </a:t>
            </a:r>
            <a:r>
              <a:rPr lang="pl-PL" i="1" u="sng" dirty="0"/>
              <a:t>potrzeba ochrony interesu społecznego lub ważnego interesu indywidualnego objętego zadaniami statutowymi organizacji społecznej. </a:t>
            </a:r>
            <a:endParaRPr lang="pl-PL" dirty="0"/>
          </a:p>
          <a:p>
            <a:pPr algn="just"/>
            <a:r>
              <a:rPr lang="pl-PL" dirty="0"/>
              <a:t>Np. ochrona praw człowieka i przedstawiciel Helsińskiej Fundacji Praw Człowieka </a:t>
            </a:r>
          </a:p>
        </p:txBody>
      </p:sp>
      <p:sp>
        <p:nvSpPr>
          <p:cNvPr id="4" name="Symbol zastępczy zawartości 3"/>
          <p:cNvSpPr>
            <a:spLocks noGrp="1"/>
          </p:cNvSpPr>
          <p:nvPr>
            <p:ph sz="half" idx="2"/>
          </p:nvPr>
        </p:nvSpPr>
        <p:spPr>
          <a:xfrm>
            <a:off x="6352654" y="1860524"/>
            <a:ext cx="5506492" cy="4370439"/>
          </a:xfrm>
        </p:spPr>
        <p:txBody>
          <a:bodyPr>
            <a:normAutofit fontScale="85000" lnSpcReduction="20000"/>
          </a:bodyPr>
          <a:lstStyle/>
          <a:p>
            <a:pPr algn="just"/>
            <a:r>
              <a:rPr lang="pl-PL" sz="2400" b="1" u="sng" dirty="0">
                <a:solidFill>
                  <a:schemeClr val="accent6"/>
                </a:solidFill>
              </a:rPr>
              <a:t>Zakres uprawnień: </a:t>
            </a:r>
          </a:p>
          <a:p>
            <a:pPr algn="just"/>
            <a:r>
              <a:rPr lang="pl-PL" sz="2400" dirty="0"/>
              <a:t>1. może uczestniczyć w rozprawie (należy go zatem zawiadamiać o jej terminach)</a:t>
            </a:r>
          </a:p>
          <a:p>
            <a:pPr algn="just"/>
            <a:r>
              <a:rPr lang="pl-PL" sz="2400" dirty="0"/>
              <a:t>2. może wypowiadać się w toku przewodu sądowego </a:t>
            </a:r>
          </a:p>
          <a:p>
            <a:pPr algn="just"/>
            <a:r>
              <a:rPr lang="pl-PL" sz="2400" dirty="0"/>
              <a:t>3. składać oświadczenia na piśmie </a:t>
            </a:r>
          </a:p>
          <a:p>
            <a:pPr algn="just"/>
            <a:r>
              <a:rPr lang="pl-PL" sz="2400" dirty="0"/>
              <a:t>4. ma prawo zabrać głos w głosach stron </a:t>
            </a:r>
          </a:p>
          <a:p>
            <a:pPr algn="just"/>
            <a:r>
              <a:rPr lang="pl-PL" sz="2400" dirty="0"/>
              <a:t>art. 406 § 1 Po zamknięciu przewodu sądowego przewodniczący udziela głosu stronom, ich przedstawicielom oraz przedstawicielowi społecznemu. Głos zabierają w następującej kolejności: oskarżyciel publiczny, oskarżyciel posiłkowy, oskarżyciel prywatny, przedstawiciel społeczny, obrońca oskarżonego i oskarżony. Przedstawiciele procesowi stron zabierają głos przed stronami.</a:t>
            </a:r>
          </a:p>
        </p:txBody>
      </p:sp>
    </p:spTree>
    <p:extLst>
      <p:ext uri="{BB962C8B-B14F-4D97-AF65-F5344CB8AC3E}">
        <p14:creationId xmlns="" xmlns:p14="http://schemas.microsoft.com/office/powerpoint/2010/main" val="33045374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E0692521-F894-4234-8659-4E6F018FD3F9}"/>
              </a:ext>
            </a:extLst>
          </p:cNvPr>
          <p:cNvPicPr>
            <a:picLocks noChangeAspect="1"/>
          </p:cNvPicPr>
          <p:nvPr/>
        </p:nvPicPr>
        <p:blipFill>
          <a:blip r:embed="rId2"/>
          <a:stretch>
            <a:fillRect/>
          </a:stretch>
        </p:blipFill>
        <p:spPr>
          <a:xfrm>
            <a:off x="0" y="0"/>
            <a:ext cx="12192000" cy="6857999"/>
          </a:xfrm>
          <a:prstGeom prst="rect">
            <a:avLst/>
          </a:prstGeom>
        </p:spPr>
      </p:pic>
      <p:sp>
        <p:nvSpPr>
          <p:cNvPr id="5" name="Tytuł 4"/>
          <p:cNvSpPr>
            <a:spLocks noGrp="1"/>
          </p:cNvSpPr>
          <p:nvPr>
            <p:ph type="title"/>
          </p:nvPr>
        </p:nvSpPr>
        <p:spPr>
          <a:xfrm>
            <a:off x="2527852" y="0"/>
            <a:ext cx="10515600" cy="1325563"/>
          </a:xfrm>
        </p:spPr>
        <p:txBody>
          <a:bodyPr/>
          <a:lstStyle/>
          <a:p>
            <a:pPr algn="ctr"/>
            <a:r>
              <a:rPr lang="pl-PL" b="1" dirty="0">
                <a:solidFill>
                  <a:srgbClr val="FFFF00"/>
                </a:solidFill>
              </a:rPr>
              <a:t>Przedstawiciel społeczny</a:t>
            </a:r>
          </a:p>
        </p:txBody>
      </p:sp>
      <p:sp>
        <p:nvSpPr>
          <p:cNvPr id="6" name="Symbol zastępczy zawartości 5"/>
          <p:cNvSpPr>
            <a:spLocks noGrp="1"/>
          </p:cNvSpPr>
          <p:nvPr>
            <p:ph idx="1"/>
          </p:nvPr>
        </p:nvSpPr>
        <p:spPr>
          <a:xfrm>
            <a:off x="1928191" y="1689652"/>
            <a:ext cx="10051774" cy="4606580"/>
          </a:xfrm>
        </p:spPr>
        <p:txBody>
          <a:bodyPr>
            <a:normAutofit/>
          </a:bodyPr>
          <a:lstStyle/>
          <a:p>
            <a:pPr marL="0" indent="0">
              <a:buNone/>
            </a:pPr>
            <a:r>
              <a:rPr lang="pl-PL" dirty="0"/>
              <a:t>Przedstawiciel społeczny nie jest formalnie związany z żadną ze stron! </a:t>
            </a:r>
          </a:p>
          <a:p>
            <a:pPr marL="0" indent="0">
              <a:buNone/>
            </a:pPr>
            <a:r>
              <a:rPr lang="pl-PL" dirty="0"/>
              <a:t>Co nie oznacza, że nie może podejmować czynności np. na korzyść oskarżonego.</a:t>
            </a:r>
          </a:p>
          <a:p>
            <a:pPr marL="0" indent="0">
              <a:buNone/>
            </a:pPr>
            <a:endParaRPr lang="pl-PL" dirty="0"/>
          </a:p>
          <a:p>
            <a:pPr marL="0" indent="0" algn="just">
              <a:buNone/>
            </a:pPr>
            <a:r>
              <a:rPr lang="pl-PL" dirty="0"/>
              <a:t>Nie należy do sądu kontrolowanie sposobu korzystania przez uczestników postępowania z ich uprawnień, choćby przedstawiciel społeczny sprowadzał swoją działalność do współpracy z obrońcą oskarżonego.</a:t>
            </a:r>
          </a:p>
          <a:p>
            <a:pPr marL="0" indent="0" algn="r">
              <a:buNone/>
            </a:pPr>
            <a:r>
              <a:rPr lang="pl-PL" dirty="0"/>
              <a:t>wyrok SA w Krakowie z 29.10. 2003 r., II </a:t>
            </a:r>
            <a:r>
              <a:rPr lang="pl-PL" dirty="0" err="1"/>
              <a:t>AKa</a:t>
            </a:r>
            <a:r>
              <a:rPr lang="pl-PL" dirty="0"/>
              <a:t> 175/03 </a:t>
            </a:r>
          </a:p>
          <a:p>
            <a:pPr marL="0" indent="0">
              <a:buNone/>
            </a:pPr>
            <a:endParaRPr lang="pl-PL" dirty="0"/>
          </a:p>
          <a:p>
            <a:pPr marL="0" indent="0">
              <a:buNone/>
            </a:pPr>
            <a:endParaRPr lang="pl-PL" dirty="0"/>
          </a:p>
        </p:txBody>
      </p:sp>
    </p:spTree>
    <p:extLst>
      <p:ext uri="{BB962C8B-B14F-4D97-AF65-F5344CB8AC3E}">
        <p14:creationId xmlns="" xmlns:p14="http://schemas.microsoft.com/office/powerpoint/2010/main" val="13094694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B189496C-4E5A-429A-8D6B-28D47A016C9B}"/>
              </a:ext>
            </a:extLst>
          </p:cNvPr>
          <p:cNvPicPr>
            <a:picLocks noChangeAspect="1"/>
          </p:cNvPicPr>
          <p:nvPr/>
        </p:nvPicPr>
        <p:blipFill>
          <a:blip r:embed="rId2"/>
          <a:stretch>
            <a:fillRect/>
          </a:stretch>
        </p:blipFill>
        <p:spPr>
          <a:xfrm>
            <a:off x="-1" y="0"/>
            <a:ext cx="12192001" cy="6858000"/>
          </a:xfrm>
          <a:prstGeom prst="rect">
            <a:avLst/>
          </a:prstGeom>
        </p:spPr>
      </p:pic>
      <p:sp>
        <p:nvSpPr>
          <p:cNvPr id="2" name="Tytuł 1"/>
          <p:cNvSpPr>
            <a:spLocks noGrp="1"/>
          </p:cNvSpPr>
          <p:nvPr>
            <p:ph type="title"/>
          </p:nvPr>
        </p:nvSpPr>
        <p:spPr/>
        <p:txBody>
          <a:bodyPr/>
          <a:lstStyle/>
          <a:p>
            <a:r>
              <a:rPr lang="pl-PL" b="1" dirty="0">
                <a:solidFill>
                  <a:srgbClr val="FFFF00"/>
                </a:solidFill>
              </a:rPr>
              <a:t>Osobowe źródła dowodowe </a:t>
            </a:r>
          </a:p>
        </p:txBody>
      </p:sp>
      <p:sp>
        <p:nvSpPr>
          <p:cNvPr id="3" name="Symbol zastępczy tekstu 2"/>
          <p:cNvSpPr>
            <a:spLocks noGrp="1"/>
          </p:cNvSpPr>
          <p:nvPr>
            <p:ph type="body" idx="1"/>
          </p:nvPr>
        </p:nvSpPr>
        <p:spPr/>
        <p:txBody>
          <a:bodyPr/>
          <a:lstStyle/>
          <a:p>
            <a:endParaRPr lang="pl-PL" dirty="0"/>
          </a:p>
        </p:txBody>
      </p:sp>
    </p:spTree>
    <p:extLst>
      <p:ext uri="{BB962C8B-B14F-4D97-AF65-F5344CB8AC3E}">
        <p14:creationId xmlns="" xmlns:p14="http://schemas.microsoft.com/office/powerpoint/2010/main" val="35821018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 xmlns:a16="http://schemas.microsoft.com/office/drawing/2014/main" id="{350075A0-6832-4EC6-8591-F03D6452E90C}"/>
              </a:ext>
            </a:extLst>
          </p:cNvPr>
          <p:cNvPicPr>
            <a:picLocks noChangeAspect="1"/>
          </p:cNvPicPr>
          <p:nvPr/>
        </p:nvPicPr>
        <p:blipFill>
          <a:blip r:embed="rId2"/>
          <a:stretch>
            <a:fillRect/>
          </a:stretch>
        </p:blipFill>
        <p:spPr>
          <a:xfrm>
            <a:off x="0" y="0"/>
            <a:ext cx="12192000" cy="6857999"/>
          </a:xfrm>
          <a:prstGeom prst="rect">
            <a:avLst/>
          </a:prstGeom>
        </p:spPr>
      </p:pic>
      <p:sp>
        <p:nvSpPr>
          <p:cNvPr id="4" name="Tytuł 3"/>
          <p:cNvSpPr>
            <a:spLocks noGrp="1"/>
          </p:cNvSpPr>
          <p:nvPr>
            <p:ph type="title"/>
          </p:nvPr>
        </p:nvSpPr>
        <p:spPr>
          <a:xfrm>
            <a:off x="2534478" y="365125"/>
            <a:ext cx="9657522" cy="618849"/>
          </a:xfrm>
        </p:spPr>
        <p:txBody>
          <a:bodyPr>
            <a:normAutofit fontScale="90000"/>
          </a:bodyPr>
          <a:lstStyle/>
          <a:p>
            <a:pPr algn="ctr"/>
            <a:r>
              <a:rPr lang="pl-PL" b="1" dirty="0">
                <a:solidFill>
                  <a:srgbClr val="FFFF00"/>
                </a:solidFill>
              </a:rPr>
              <a:t>Osobowe źródła dowodowe </a:t>
            </a:r>
          </a:p>
        </p:txBody>
      </p:sp>
      <p:sp>
        <p:nvSpPr>
          <p:cNvPr id="5" name="Symbol zastępczy zawartości 4"/>
          <p:cNvSpPr>
            <a:spLocks noGrp="1"/>
          </p:cNvSpPr>
          <p:nvPr>
            <p:ph idx="1"/>
          </p:nvPr>
        </p:nvSpPr>
        <p:spPr>
          <a:xfrm>
            <a:off x="2335696" y="1470991"/>
            <a:ext cx="9018103" cy="4705972"/>
          </a:xfrm>
        </p:spPr>
        <p:txBody>
          <a:bodyPr>
            <a:normAutofit/>
          </a:bodyPr>
          <a:lstStyle/>
          <a:p>
            <a:pPr marL="0" indent="0" algn="just">
              <a:buNone/>
            </a:pPr>
            <a:r>
              <a:rPr lang="pl-PL" i="1" dirty="0">
                <a:solidFill>
                  <a:schemeClr val="accent3"/>
                </a:solidFill>
              </a:rPr>
              <a:t>Osoba wezwana przez organ procesowy do dostarczenia środka dowodowego</a:t>
            </a:r>
          </a:p>
          <a:p>
            <a:pPr marL="0" indent="0" algn="just">
              <a:buNone/>
            </a:pPr>
            <a:r>
              <a:rPr lang="pl-PL" dirty="0"/>
              <a:t>1. oskarżony (podejrzany) – wyjaśnienia </a:t>
            </a:r>
          </a:p>
          <a:p>
            <a:pPr marL="0" indent="0" algn="just">
              <a:buNone/>
            </a:pPr>
            <a:r>
              <a:rPr lang="pl-PL" dirty="0"/>
              <a:t>2. świadek  - zeznania </a:t>
            </a:r>
          </a:p>
          <a:p>
            <a:pPr marL="0" indent="0" algn="just">
              <a:buNone/>
            </a:pPr>
            <a:r>
              <a:rPr lang="pl-PL" dirty="0"/>
              <a:t>3. biegły  - opinia </a:t>
            </a:r>
          </a:p>
          <a:p>
            <a:pPr marL="0" indent="0" algn="just">
              <a:buNone/>
            </a:pPr>
            <a:r>
              <a:rPr lang="pl-PL" dirty="0"/>
              <a:t>4. osoba poddana badaniom lub oględzinom (oskarżony, podejrzany, osoba podejrzana, pokrzywdzony, świadek)</a:t>
            </a:r>
          </a:p>
          <a:p>
            <a:pPr marL="0" indent="0" algn="just">
              <a:buNone/>
            </a:pPr>
            <a:r>
              <a:rPr lang="pl-PL" dirty="0"/>
              <a:t>5. zawodowy kurator sądowy – wywiad środowiskowy </a:t>
            </a:r>
          </a:p>
        </p:txBody>
      </p:sp>
    </p:spTree>
    <p:extLst>
      <p:ext uri="{BB962C8B-B14F-4D97-AF65-F5344CB8AC3E}">
        <p14:creationId xmlns="" xmlns:p14="http://schemas.microsoft.com/office/powerpoint/2010/main" val="36351857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6B1F8147-A11F-41FF-A4A3-66478B1BC770}"/>
              </a:ext>
            </a:extLst>
          </p:cNvPr>
          <p:cNvPicPr>
            <a:picLocks noChangeAspect="1"/>
          </p:cNvPicPr>
          <p:nvPr/>
        </p:nvPicPr>
        <p:blipFill>
          <a:blip r:embed="rId2"/>
          <a:stretch>
            <a:fillRect/>
          </a:stretch>
        </p:blipFill>
        <p:spPr>
          <a:xfrm>
            <a:off x="0" y="0"/>
            <a:ext cx="12192000" cy="6857999"/>
          </a:xfrm>
          <a:prstGeom prst="rect">
            <a:avLst/>
          </a:prstGeom>
        </p:spPr>
      </p:pic>
      <p:sp>
        <p:nvSpPr>
          <p:cNvPr id="4" name="Tytuł 3"/>
          <p:cNvSpPr>
            <a:spLocks noGrp="1"/>
          </p:cNvSpPr>
          <p:nvPr>
            <p:ph type="title"/>
          </p:nvPr>
        </p:nvSpPr>
        <p:spPr>
          <a:xfrm>
            <a:off x="2524538" y="0"/>
            <a:ext cx="9362661" cy="1247775"/>
          </a:xfrm>
        </p:spPr>
        <p:txBody>
          <a:bodyPr/>
          <a:lstStyle/>
          <a:p>
            <a:pPr algn="ctr"/>
            <a:r>
              <a:rPr lang="pl-PL" b="1" dirty="0">
                <a:solidFill>
                  <a:srgbClr val="FFFF00"/>
                </a:solidFill>
              </a:rPr>
              <a:t>Kumulacja ról procesowych </a:t>
            </a:r>
          </a:p>
        </p:txBody>
      </p:sp>
      <p:sp>
        <p:nvSpPr>
          <p:cNvPr id="3" name="Symbol zastępczy zawartości 2"/>
          <p:cNvSpPr>
            <a:spLocks noGrp="1"/>
          </p:cNvSpPr>
          <p:nvPr>
            <p:ph idx="1"/>
          </p:nvPr>
        </p:nvSpPr>
        <p:spPr>
          <a:xfrm>
            <a:off x="1024128" y="1247775"/>
            <a:ext cx="10863072" cy="5467350"/>
          </a:xfrm>
        </p:spPr>
        <p:txBody>
          <a:bodyPr>
            <a:normAutofit fontScale="85000" lnSpcReduction="20000"/>
          </a:bodyPr>
          <a:lstStyle/>
          <a:p>
            <a:pPr marL="0" indent="0" algn="just">
              <a:buNone/>
            </a:pPr>
            <a:r>
              <a:rPr lang="pl-PL" dirty="0"/>
              <a:t>Niektórzy uczestnicy procesu mogą:</a:t>
            </a:r>
          </a:p>
          <a:p>
            <a:pPr marL="516636" lvl="1" indent="-342900" algn="just">
              <a:buFont typeface="+mj-lt"/>
              <a:buAutoNum type="arabicParenR"/>
            </a:pPr>
            <a:r>
              <a:rPr lang="pl-PL" dirty="0"/>
              <a:t>zmieniać swe role w zależności od stadium, w którym działają, np. prokurator jest organem postępowania przygotowawczego, a w postępowaniu sądowym jest stroną</a:t>
            </a:r>
          </a:p>
          <a:p>
            <a:pPr marL="516636" lvl="1" indent="-342900" algn="just">
              <a:buFont typeface="+mj-lt"/>
              <a:buAutoNum type="arabicParenR"/>
            </a:pPr>
            <a:r>
              <a:rPr lang="pl-PL" dirty="0"/>
              <a:t>kumulować w swojej osobie, w zależności od konkretnego układu procesowego, kilka kategorii uczestników procesu (spełniać kilka ról procesowych</a:t>
            </a:r>
            <a:r>
              <a:rPr lang="pl-PL" dirty="0" smtClean="0"/>
              <a:t>)</a:t>
            </a:r>
          </a:p>
          <a:p>
            <a:pPr marL="516636" lvl="1" indent="-342900" algn="just">
              <a:buNone/>
            </a:pPr>
            <a:endParaRPr lang="pl-PL" dirty="0"/>
          </a:p>
          <a:p>
            <a:pPr marL="0" indent="0" algn="just">
              <a:buNone/>
            </a:pPr>
            <a:r>
              <a:rPr lang="pl-PL" b="1" dirty="0">
                <a:solidFill>
                  <a:srgbClr val="C00000"/>
                </a:solidFill>
              </a:rPr>
              <a:t>Kumulacja ról procesowych jest niedopuszczalna w następujących przypadkach</a:t>
            </a:r>
            <a:r>
              <a:rPr lang="pl-PL" dirty="0"/>
              <a:t>:</a:t>
            </a:r>
          </a:p>
          <a:p>
            <a:pPr marL="516636" lvl="1" indent="-342900" algn="just">
              <a:buAutoNum type="arabicParenR"/>
            </a:pPr>
            <a:r>
              <a:rPr lang="pl-PL" dirty="0"/>
              <a:t>Organ procesowy nie może spełniać żadnej innej roli poza tą jedyną – organu. Nie może wiec sędzia, ławnik, prokurator pełnić dodatkowej drugiej roli, np. świadka, biegłego</a:t>
            </a:r>
          </a:p>
          <a:p>
            <a:pPr marL="516636" lvl="1" indent="-342900" algn="just">
              <a:buAutoNum type="arabicParenR"/>
            </a:pPr>
            <a:r>
              <a:rPr lang="pl-PL" dirty="0"/>
              <a:t>Sprzeczność ról uczestników procesu uniemożliwia łączenie ich przez jedną osobę (jedna i ta sama osoba nie może pełnić ról przeciwstawnych). Nie można np. być równocześnie w tym samym procesie obrońcą oskarżonego i pełnomocnikiem oskarżyciela posiłkowego</a:t>
            </a:r>
          </a:p>
          <a:p>
            <a:pPr marL="516636" lvl="1" indent="-342900" algn="just">
              <a:buAutoNum type="arabicParenR"/>
            </a:pPr>
            <a:r>
              <a:rPr lang="pl-PL" dirty="0"/>
              <a:t>Łączne spełnianie niektórych ról uczestników procesu przez jedną osobę spowodowałoby nienależyte wykonanie jednej z ról. Od niektórych uczestników niebędących organami wymaga się bezstronności, a działanie w innej roi równocześnie podważa wiarę w tą bezstronność. Dlatego do biegłego, protokolanta, stenografa i tłumacza odnoszą się przepisy o wyłączeniu sędziego z powodu powołania ich w sprawie w charakterze świadka, a także dlatego, że byli świadkami w sprawie. Ustawa zezwala jednak na kumulację roli świadka i obrońcy, ale z bardzo poważnym ograniczeniem. W myśl </a:t>
            </a:r>
            <a:r>
              <a:rPr lang="pl-PL" b="1" dirty="0"/>
              <a:t>art. 178 k.p.k.</a:t>
            </a:r>
            <a:r>
              <a:rPr lang="pl-PL" dirty="0"/>
              <a:t> nie wolno przesłuchiwać jako świadków obrońcy albo adwokata lub radcy prawnego działającego na podstawie art. 245 § 1, co do faktów, o których dowiedział się udzielając porady prawnej lub prowadząc sprawę,</a:t>
            </a:r>
          </a:p>
          <a:p>
            <a:pPr algn="just"/>
            <a:endParaRPr lang="pl-PL" dirty="0"/>
          </a:p>
        </p:txBody>
      </p:sp>
    </p:spTree>
    <p:extLst>
      <p:ext uri="{BB962C8B-B14F-4D97-AF65-F5344CB8AC3E}">
        <p14:creationId xmlns="" xmlns:p14="http://schemas.microsoft.com/office/powerpoint/2010/main" val="1701733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 xmlns:a16="http://schemas.microsoft.com/office/drawing/2014/main" id="{FF8584CD-3E2E-42C4-8FB5-8BF6123668BA}"/>
              </a:ext>
            </a:extLst>
          </p:cNvPr>
          <p:cNvPicPr>
            <a:picLocks noChangeAspect="1"/>
          </p:cNvPicPr>
          <p:nvPr/>
        </p:nvPicPr>
        <p:blipFill>
          <a:blip r:embed="rId2"/>
          <a:stretch>
            <a:fillRect/>
          </a:stretch>
        </p:blipFill>
        <p:spPr>
          <a:xfrm>
            <a:off x="0" y="0"/>
            <a:ext cx="12192000" cy="6857999"/>
          </a:xfrm>
          <a:prstGeom prst="rect">
            <a:avLst/>
          </a:prstGeom>
        </p:spPr>
      </p:pic>
      <p:sp>
        <p:nvSpPr>
          <p:cNvPr id="2" name="Tytuł 1"/>
          <p:cNvSpPr>
            <a:spLocks noGrp="1"/>
          </p:cNvSpPr>
          <p:nvPr>
            <p:ph type="title"/>
          </p:nvPr>
        </p:nvSpPr>
        <p:spPr>
          <a:xfrm>
            <a:off x="2509284" y="181898"/>
            <a:ext cx="9682716" cy="817562"/>
          </a:xfrm>
        </p:spPr>
        <p:txBody>
          <a:bodyPr>
            <a:noAutofit/>
          </a:bodyPr>
          <a:lstStyle/>
          <a:p>
            <a:pPr algn="ctr"/>
            <a:r>
              <a:rPr lang="pl-PL" sz="3600" b="1" dirty="0">
                <a:solidFill>
                  <a:srgbClr val="FFFF00"/>
                </a:solidFill>
              </a:rPr>
              <a:t>Gwarancje prawidłowego wymiaru sprawiedliwości</a:t>
            </a:r>
          </a:p>
        </p:txBody>
      </p:sp>
      <p:sp>
        <p:nvSpPr>
          <p:cNvPr id="3" name="Symbol zastępczy zawartości 2"/>
          <p:cNvSpPr>
            <a:spLocks noGrp="1"/>
          </p:cNvSpPr>
          <p:nvPr>
            <p:ph idx="1"/>
          </p:nvPr>
        </p:nvSpPr>
        <p:spPr>
          <a:xfrm>
            <a:off x="1541721" y="1424763"/>
            <a:ext cx="10196623" cy="5251339"/>
          </a:xfrm>
        </p:spPr>
        <p:txBody>
          <a:bodyPr>
            <a:normAutofit fontScale="92500" lnSpcReduction="20000"/>
          </a:bodyPr>
          <a:lstStyle/>
          <a:p>
            <a:pPr algn="just"/>
            <a:r>
              <a:rPr lang="pl-PL" dirty="0"/>
              <a:t>Same regulacje konstytucyjne nie wystarczą, potrzebne są jeszcze odpowiednie środki prawne, które zapewnią realizację prawidłowego wymiaru sprawiedliwości. </a:t>
            </a:r>
          </a:p>
          <a:p>
            <a:pPr algn="just"/>
            <a:r>
              <a:rPr lang="pl-PL" dirty="0"/>
              <a:t>Gwarancje praw i wolności dzielą się na gwarancje:</a:t>
            </a:r>
          </a:p>
          <a:p>
            <a:pPr algn="just"/>
            <a:r>
              <a:rPr lang="pl-PL" dirty="0"/>
              <a:t>1. </a:t>
            </a:r>
            <a:r>
              <a:rPr lang="pl-PL" b="1" dirty="0">
                <a:solidFill>
                  <a:schemeClr val="accent6"/>
                </a:solidFill>
              </a:rPr>
              <a:t>ustrojowe</a:t>
            </a:r>
            <a:r>
              <a:rPr lang="pl-PL" dirty="0"/>
              <a:t> – najważniejsze zasady konstytucyjne określające ustrój państwa i wpływające na treść i zabezpieczenie praw i wolności jednostki </a:t>
            </a:r>
          </a:p>
          <a:p>
            <a:pPr algn="just"/>
            <a:r>
              <a:rPr lang="pl-PL" dirty="0"/>
              <a:t>2. </a:t>
            </a:r>
            <a:r>
              <a:rPr lang="pl-PL" b="1" dirty="0" err="1">
                <a:solidFill>
                  <a:schemeClr val="accent6"/>
                </a:solidFill>
              </a:rPr>
              <a:t>prawno</a:t>
            </a:r>
            <a:r>
              <a:rPr lang="pl-PL" b="1" dirty="0">
                <a:solidFill>
                  <a:schemeClr val="accent6"/>
                </a:solidFill>
              </a:rPr>
              <a:t> – instytucjonalne:</a:t>
            </a:r>
          </a:p>
          <a:p>
            <a:pPr marL="470916" lvl="1" indent="-342900" algn="just">
              <a:buFont typeface="+mj-lt"/>
              <a:buAutoNum type="alphaLcParenR"/>
            </a:pPr>
            <a:r>
              <a:rPr lang="pl-PL" dirty="0"/>
              <a:t>reguły obowiązujące w procesie normatywnego kształtowania praw i wolności obywatelskich </a:t>
            </a:r>
          </a:p>
          <a:p>
            <a:pPr marL="470916" lvl="1" indent="-342900" algn="just">
              <a:buFont typeface="+mj-lt"/>
              <a:buAutoNum type="alphaLcParenR"/>
            </a:pPr>
            <a:r>
              <a:rPr lang="pl-PL" dirty="0"/>
              <a:t>system ochrony i kontroli przestrzegania praw i wolności </a:t>
            </a:r>
          </a:p>
          <a:p>
            <a:pPr marL="470916" lvl="1" indent="-342900" algn="just">
              <a:buFont typeface="+mj-lt"/>
              <a:buAutoNum type="alphaLcParenR"/>
            </a:pPr>
            <a:r>
              <a:rPr lang="pl-PL" dirty="0"/>
              <a:t>normy i instytucje prawne gwarantujące dochodzenie praw i wolności obywatelskich </a:t>
            </a:r>
          </a:p>
          <a:p>
            <a:pPr marL="0" indent="0" algn="just">
              <a:buNone/>
            </a:pPr>
            <a:r>
              <a:rPr lang="pl-PL" dirty="0"/>
              <a:t>3. </a:t>
            </a:r>
            <a:r>
              <a:rPr lang="pl-PL" b="1" dirty="0">
                <a:solidFill>
                  <a:schemeClr val="accent6"/>
                </a:solidFill>
              </a:rPr>
              <a:t>społeczne i moralne </a:t>
            </a:r>
          </a:p>
          <a:p>
            <a:pPr marL="0" indent="0" algn="just">
              <a:buNone/>
            </a:pPr>
            <a:r>
              <a:rPr lang="pl-PL" dirty="0"/>
              <a:t>4. </a:t>
            </a:r>
            <a:r>
              <a:rPr lang="pl-PL" b="1" dirty="0">
                <a:solidFill>
                  <a:schemeClr val="accent6"/>
                </a:solidFill>
              </a:rPr>
              <a:t>materialne</a:t>
            </a:r>
            <a:r>
              <a:rPr lang="pl-PL" dirty="0"/>
              <a:t> – dobra materialne umożliwiające jednostce korzystanie z jej praw i wolności </a:t>
            </a:r>
          </a:p>
          <a:p>
            <a:pPr marL="0" indent="0" algn="r">
              <a:buNone/>
            </a:pPr>
            <a:r>
              <a:rPr lang="pl-PL" sz="2200" dirty="0"/>
              <a:t>J. Skorupka, </a:t>
            </a:r>
            <a:r>
              <a:rPr lang="pl-PL" sz="2200" i="1" dirty="0"/>
              <a:t>O sprawiedliwości procesu karnego, </a:t>
            </a:r>
            <a:r>
              <a:rPr lang="pl-PL" sz="2200" dirty="0"/>
              <a:t>Warszawa 2013, s. 98-100</a:t>
            </a:r>
          </a:p>
          <a:p>
            <a:pPr marL="0" indent="0" algn="just">
              <a:buNone/>
            </a:pPr>
            <a:endParaRPr lang="pl-PL" dirty="0"/>
          </a:p>
        </p:txBody>
      </p:sp>
    </p:spTree>
    <p:extLst>
      <p:ext uri="{BB962C8B-B14F-4D97-AF65-F5344CB8AC3E}">
        <p14:creationId xmlns="" xmlns:p14="http://schemas.microsoft.com/office/powerpoint/2010/main" val="4032091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 xmlns:a16="http://schemas.microsoft.com/office/drawing/2014/main" id="{C30CADC2-A080-46B3-9092-860BA8616419}"/>
              </a:ext>
            </a:extLst>
          </p:cNvPr>
          <p:cNvPicPr>
            <a:picLocks noChangeAspect="1"/>
          </p:cNvPicPr>
          <p:nvPr/>
        </p:nvPicPr>
        <p:blipFill>
          <a:blip r:embed="rId2"/>
          <a:stretch>
            <a:fillRect/>
          </a:stretch>
        </p:blipFill>
        <p:spPr>
          <a:xfrm>
            <a:off x="0" y="-170121"/>
            <a:ext cx="12192000" cy="6857999"/>
          </a:xfrm>
          <a:prstGeom prst="rect">
            <a:avLst/>
          </a:prstGeom>
        </p:spPr>
      </p:pic>
      <p:sp>
        <p:nvSpPr>
          <p:cNvPr id="2" name="Tytuł 1"/>
          <p:cNvSpPr>
            <a:spLocks noGrp="1"/>
          </p:cNvSpPr>
          <p:nvPr>
            <p:ph type="title"/>
          </p:nvPr>
        </p:nvSpPr>
        <p:spPr>
          <a:xfrm>
            <a:off x="2581939" y="-272828"/>
            <a:ext cx="9610061" cy="1325563"/>
          </a:xfrm>
        </p:spPr>
        <p:txBody>
          <a:bodyPr/>
          <a:lstStyle/>
          <a:p>
            <a:pPr algn="ctr"/>
            <a:r>
              <a:rPr lang="pl-PL" b="1" dirty="0">
                <a:solidFill>
                  <a:srgbClr val="FFFF00"/>
                </a:solidFill>
              </a:rPr>
              <a:t>Niezawisłość sędziowska </a:t>
            </a:r>
          </a:p>
        </p:txBody>
      </p:sp>
      <p:sp>
        <p:nvSpPr>
          <p:cNvPr id="3" name="Symbol zastępczy zawartości 2"/>
          <p:cNvSpPr>
            <a:spLocks noGrp="1"/>
          </p:cNvSpPr>
          <p:nvPr>
            <p:ph idx="1"/>
          </p:nvPr>
        </p:nvSpPr>
        <p:spPr>
          <a:xfrm>
            <a:off x="1648047" y="1155443"/>
            <a:ext cx="10377376" cy="5415478"/>
          </a:xfrm>
        </p:spPr>
        <p:txBody>
          <a:bodyPr>
            <a:normAutofit fontScale="85000" lnSpcReduction="20000"/>
          </a:bodyPr>
          <a:lstStyle/>
          <a:p>
            <a:pPr algn="just"/>
            <a:r>
              <a:rPr lang="pl-PL" dirty="0"/>
              <a:t>Atrybut związany z osobą sędziego! Art. 178 ust. 1 Konstytucji – sędziowie są niezawiśli i podlegają Konstytucji i ustawom. </a:t>
            </a:r>
          </a:p>
          <a:p>
            <a:pPr lvl="1" algn="just"/>
            <a:r>
              <a:rPr lang="pl-PL" dirty="0"/>
              <a:t>ale – art. 195 ust. 1 Konstytucji!!!!</a:t>
            </a:r>
          </a:p>
          <a:p>
            <a:pPr lvl="1" algn="just"/>
            <a:r>
              <a:rPr lang="pl-PL" u="sng" dirty="0"/>
              <a:t>Sędziowie Trybunału Konstytucyjnego w sprawowaniu swojego urzędu są niezawiśli i podlegają </a:t>
            </a:r>
            <a:r>
              <a:rPr lang="pl-PL" b="1" u="sng" dirty="0">
                <a:solidFill>
                  <a:schemeClr val="accent6"/>
                </a:solidFill>
              </a:rPr>
              <a:t>tylko Konstytucji</a:t>
            </a:r>
            <a:r>
              <a:rPr lang="pl-PL" b="1" u="sng" dirty="0"/>
              <a:t>.</a:t>
            </a:r>
          </a:p>
          <a:p>
            <a:pPr algn="just"/>
            <a:r>
              <a:rPr lang="pl-PL" dirty="0"/>
              <a:t>Niezawisłość sędziowska to nie tylko uprawnienie sędziego, ale również jego obowiązek. Niezawisłość sędziego realnie istnieje tylko wtedy, gdy sędzia chce być niezawisły. Ustawodawca ma natomiast obowiązek stworzyć warunki do tego, by sędzia był niezawisły. </a:t>
            </a:r>
          </a:p>
          <a:p>
            <a:pPr marL="0" indent="0" algn="just">
              <a:buNone/>
            </a:pPr>
            <a:r>
              <a:rPr lang="pl-PL" dirty="0"/>
              <a:t> Normy prawa międzynarodowego stanowiące o niezawisłości sędziego to m.in.</a:t>
            </a:r>
          </a:p>
          <a:p>
            <a:pPr marL="630936" lvl="1" indent="-457200" algn="just">
              <a:buAutoNum type="alphaLcParenR"/>
            </a:pPr>
            <a:r>
              <a:rPr lang="pl-PL" dirty="0"/>
              <a:t>art. 6 ust. 1 EKPC</a:t>
            </a:r>
          </a:p>
          <a:p>
            <a:pPr marL="630936" lvl="1" indent="-457200" algn="just">
              <a:buAutoNum type="alphaLcParenR"/>
            </a:pPr>
            <a:r>
              <a:rPr lang="pl-PL" dirty="0"/>
              <a:t>art. 14 ust. 1 </a:t>
            </a:r>
            <a:r>
              <a:rPr lang="pl-PL" dirty="0" err="1"/>
              <a:t>MPPOiP</a:t>
            </a:r>
            <a:endParaRPr lang="pl-PL" dirty="0"/>
          </a:p>
          <a:p>
            <a:pPr marL="630936" lvl="1" indent="-457200" algn="just">
              <a:buAutoNum type="alphaLcParenR"/>
            </a:pPr>
            <a:r>
              <a:rPr lang="pl-PL" dirty="0"/>
              <a:t>Rekomendacje Nr R (94) Komitetu Rady Ministrów Rady Europy dotyczące niezawisłości, sprawności i roli sędziów z dnia 13.10.1994 r. </a:t>
            </a:r>
          </a:p>
          <a:p>
            <a:pPr marL="630936" lvl="1" indent="-457200" algn="just">
              <a:buAutoNum type="alphaLcParenR"/>
            </a:pPr>
            <a:r>
              <a:rPr lang="pl-PL" dirty="0"/>
              <a:t>Europejska Karta o Statucie Sędziów z dnia 10.07.1998 r. </a:t>
            </a:r>
          </a:p>
          <a:p>
            <a:pPr algn="just"/>
            <a:r>
              <a:rPr lang="pl-PL" dirty="0"/>
              <a:t>Sędzia orzekając powinien kierować się przepisami ustaw (i Konstytucji) i swojego wewnętrznego przekonania. Poza ustawodawcą nikt nie może wpływać na sędziego w zakresie wymiaru sprawiedliwości. </a:t>
            </a:r>
          </a:p>
        </p:txBody>
      </p:sp>
    </p:spTree>
    <p:extLst>
      <p:ext uri="{BB962C8B-B14F-4D97-AF65-F5344CB8AC3E}">
        <p14:creationId xmlns="" xmlns:p14="http://schemas.microsoft.com/office/powerpoint/2010/main" val="266509537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8651</Words>
  <PresentationFormat>Niestandardowy</PresentationFormat>
  <Paragraphs>575</Paragraphs>
  <Slides>79</Slides>
  <Notes>1</Notes>
  <HiddenSlides>0</HiddenSlides>
  <MMClips>0</MMClips>
  <ScaleCrop>false</ScaleCrop>
  <HeadingPairs>
    <vt:vector size="4" baseType="variant">
      <vt:variant>
        <vt:lpstr>Motyw</vt:lpstr>
      </vt:variant>
      <vt:variant>
        <vt:i4>1</vt:i4>
      </vt:variant>
      <vt:variant>
        <vt:lpstr>Tytuły slajdów</vt:lpstr>
      </vt:variant>
      <vt:variant>
        <vt:i4>79</vt:i4>
      </vt:variant>
    </vt:vector>
  </HeadingPairs>
  <TitlesOfParts>
    <vt:vector size="80" baseType="lpstr">
      <vt:lpstr>Motyw pakietu Office</vt:lpstr>
      <vt:lpstr>Uczestnicy postępowania </vt:lpstr>
      <vt:lpstr>Slajd 2</vt:lpstr>
      <vt:lpstr>Organy procesowe</vt:lpstr>
      <vt:lpstr>Definicja </vt:lpstr>
      <vt:lpstr>Organy procesowe </vt:lpstr>
      <vt:lpstr>Organy procesowe w kolejnych stadiach postępowania</vt:lpstr>
      <vt:lpstr>Sąd</vt:lpstr>
      <vt:lpstr>Gwarancje prawidłowego wymiaru sprawiedliwości</vt:lpstr>
      <vt:lpstr>Niezawisłość sędziowska </vt:lpstr>
      <vt:lpstr>Niezawisłość sędziowska </vt:lpstr>
      <vt:lpstr>Niezależność sądów</vt:lpstr>
      <vt:lpstr>Właściwość sądu – pojęcie i rodzaje</vt:lpstr>
      <vt:lpstr>Naruszenie przepisów o właściwości rzeczowej </vt:lpstr>
      <vt:lpstr>Spory o właściwość </vt:lpstr>
      <vt:lpstr>Referendarz sądowy </vt:lpstr>
      <vt:lpstr>Referendarz sądowy </vt:lpstr>
      <vt:lpstr>Referendarz sądowy </vt:lpstr>
      <vt:lpstr>Prokurator </vt:lpstr>
      <vt:lpstr>Prokurator  Zasady organizacyjno ustrojowe prokuratury:</vt:lpstr>
      <vt:lpstr>Rola prokuratora w postępowaniu karnym </vt:lpstr>
      <vt:lpstr>Pomocnicy organów procesowych </vt:lpstr>
      <vt:lpstr>Pomocnicy organów procesowych </vt:lpstr>
      <vt:lpstr>Strony procesowe </vt:lpstr>
      <vt:lpstr>Strony postępowania w kolejnych stadiach procesu</vt:lpstr>
      <vt:lpstr>Pojęcie strony </vt:lpstr>
      <vt:lpstr>Rodzaje stron procesowych </vt:lpstr>
      <vt:lpstr>Oskarżyciel publiczny</vt:lpstr>
      <vt:lpstr>Oskarżyciel publiczny</vt:lpstr>
      <vt:lpstr>Pokrzywdzony</vt:lpstr>
      <vt:lpstr>Pokrzywdzony </vt:lpstr>
      <vt:lpstr>Dochodzenie roszczeń cywilnych przez pokrzywdzonego </vt:lpstr>
      <vt:lpstr>Pokrzywdzony</vt:lpstr>
      <vt:lpstr>Slajd 33</vt:lpstr>
      <vt:lpstr>Oskarżyciel posiłkowy subsydiarny (skarga subsydiarna) </vt:lpstr>
      <vt:lpstr>Subsydiarny akt oskarżenia</vt:lpstr>
      <vt:lpstr>Slajd 36</vt:lpstr>
      <vt:lpstr>Najważniejsze prawa oskarżonego </vt:lpstr>
      <vt:lpstr>Zasada domniemania niewinności </vt:lpstr>
      <vt:lpstr>Zasada domniemania niewinności a stosowanie środków zapobiegawczych </vt:lpstr>
      <vt:lpstr>Zasada domniemania niewinności </vt:lpstr>
      <vt:lpstr>Konsekwencje obowiązywania zasady domniemania niewinności</vt:lpstr>
      <vt:lpstr>Obowiązki dowodowe oskarżonego</vt:lpstr>
      <vt:lpstr>Zasada prawa do obrony </vt:lpstr>
      <vt:lpstr>Zasada prawa do obrony  - aspekt formalny </vt:lpstr>
      <vt:lpstr>Prawo do obrony w aspekcie materialnym – problem granic temporalnych </vt:lpstr>
      <vt:lpstr>Prawo do obrony w aspekcie materialnym – problem granic temporalnych </vt:lpstr>
      <vt:lpstr>Podstawowe obowiązki procesowe oskarżonego</vt:lpstr>
      <vt:lpstr>Konsekwencje śmierci stron postępowania </vt:lpstr>
      <vt:lpstr>Quasi-strony</vt:lpstr>
      <vt:lpstr>Quasi-strony </vt:lpstr>
      <vt:lpstr>Pokrzywdzony jeżeli nie wstąpił w prawa oskarżyciela posiłkowego w postępowaniu sądowym </vt:lpstr>
      <vt:lpstr>Podmiot zobowiązany do zwrotu korzyści </vt:lpstr>
      <vt:lpstr>Uprawnienia podmiotu zobowiązanego </vt:lpstr>
      <vt:lpstr>Właściciel przedsiębiorstwa zagrożonego przepadkiem</vt:lpstr>
      <vt:lpstr>Reprezentanci stron procesowych</vt:lpstr>
      <vt:lpstr>Reprezentanci stron procesowych </vt:lpstr>
      <vt:lpstr>Obrońca </vt:lpstr>
      <vt:lpstr>Obrońca </vt:lpstr>
      <vt:lpstr>Obrońca </vt:lpstr>
      <vt:lpstr>Obrona z wyboru</vt:lpstr>
      <vt:lpstr>Obrona z urzędu</vt:lpstr>
      <vt:lpstr>Obrona z urzędu</vt:lpstr>
      <vt:lpstr>Obrona obligatoryjna </vt:lpstr>
      <vt:lpstr>Obrona obligatoryjna – art. 79</vt:lpstr>
      <vt:lpstr>Obrona obligatoryjna – art. 80 </vt:lpstr>
      <vt:lpstr>Obrona fakultatywna </vt:lpstr>
      <vt:lpstr>Kolizja obrony</vt:lpstr>
      <vt:lpstr>Sprzeczność interesów oskarżonych – konsekwencje </vt:lpstr>
      <vt:lpstr>Pełnomocnik</vt:lpstr>
      <vt:lpstr>Przedstawiciel ustawowy </vt:lpstr>
      <vt:lpstr>Rzecznicy interesu społecznego </vt:lpstr>
      <vt:lpstr>Rzecznicy interesu społecznego </vt:lpstr>
      <vt:lpstr>Rzecznicy interesu społecznego </vt:lpstr>
      <vt:lpstr>Przedstawiciel społeczny </vt:lpstr>
      <vt:lpstr>Przedstawiciel społeczny</vt:lpstr>
      <vt:lpstr>Przedstawiciel społeczny</vt:lpstr>
      <vt:lpstr>Osobowe źródła dowodowe </vt:lpstr>
      <vt:lpstr>Osobowe źródła dowodowe </vt:lpstr>
      <vt:lpstr>Kumulacja ról procesowych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Uczestnicy postępowania</dc:title>
  <dc:creator>ANIA</dc:creator>
  <cp:lastModifiedBy>ANIA</cp:lastModifiedBy>
  <cp:revision>4</cp:revision>
  <dcterms:modified xsi:type="dcterms:W3CDTF">2020-12-19T20:24:11Z</dcterms:modified>
</cp:coreProperties>
</file>