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sldIdLst>
    <p:sldId id="256" r:id="rId2"/>
    <p:sldId id="258" r:id="rId3"/>
    <p:sldId id="359" r:id="rId4"/>
    <p:sldId id="257" r:id="rId5"/>
    <p:sldId id="383" r:id="rId6"/>
    <p:sldId id="384" r:id="rId7"/>
    <p:sldId id="385" r:id="rId8"/>
    <p:sldId id="259" r:id="rId9"/>
    <p:sldId id="260" r:id="rId10"/>
    <p:sldId id="427" r:id="rId11"/>
    <p:sldId id="411" r:id="rId12"/>
    <p:sldId id="426" r:id="rId13"/>
    <p:sldId id="261" r:id="rId14"/>
    <p:sldId id="428" r:id="rId15"/>
    <p:sldId id="412" r:id="rId16"/>
    <p:sldId id="413" r:id="rId17"/>
    <p:sldId id="430" r:id="rId18"/>
    <p:sldId id="429" r:id="rId19"/>
    <p:sldId id="414" r:id="rId20"/>
    <p:sldId id="415" r:id="rId21"/>
    <p:sldId id="431" r:id="rId22"/>
    <p:sldId id="416" r:id="rId23"/>
    <p:sldId id="417" r:id="rId24"/>
    <p:sldId id="432" r:id="rId25"/>
    <p:sldId id="433" r:id="rId26"/>
    <p:sldId id="419" r:id="rId27"/>
    <p:sldId id="435" r:id="rId28"/>
    <p:sldId id="434" r:id="rId29"/>
    <p:sldId id="420" r:id="rId30"/>
    <p:sldId id="438" r:id="rId31"/>
    <p:sldId id="440" r:id="rId32"/>
    <p:sldId id="421" r:id="rId33"/>
    <p:sldId id="422" r:id="rId34"/>
    <p:sldId id="437" r:id="rId35"/>
    <p:sldId id="423" r:id="rId36"/>
    <p:sldId id="316" r:id="rId37"/>
    <p:sldId id="317" r:id="rId38"/>
    <p:sldId id="360" r:id="rId39"/>
    <p:sldId id="326" r:id="rId40"/>
    <p:sldId id="425" r:id="rId41"/>
    <p:sldId id="436" r:id="rId42"/>
    <p:sldId id="302"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weł Jabłoński" initials="PJ" lastIdx="2" clrIdx="0">
    <p:extLst>
      <p:ext uri="{19B8F6BF-5375-455C-9EA6-DF929625EA0E}">
        <p15:presenceInfo xmlns:p15="http://schemas.microsoft.com/office/powerpoint/2012/main" userId="476a98a6567e83c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274"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768D4C-50F4-4220-ACA4-FB58DAAE48CA}"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7F7A7C5F-7996-4EB5-A1F8-C1C16F6562A9}">
      <dgm:prSet/>
      <dgm:spPr/>
      <dgm:t>
        <a:bodyPr/>
        <a:lstStyle/>
        <a:p>
          <a:r>
            <a:rPr lang="pl-PL" dirty="0"/>
            <a:t>logiczne</a:t>
          </a:r>
          <a:endParaRPr lang="en-US" dirty="0"/>
        </a:p>
      </dgm:t>
    </dgm:pt>
    <dgm:pt modelId="{5A98EB89-6DB3-466F-A40A-203B8C96ECD7}" type="parTrans" cxnId="{5CC15A87-DBEA-455C-94F4-07691F8E83C1}">
      <dgm:prSet/>
      <dgm:spPr/>
      <dgm:t>
        <a:bodyPr/>
        <a:lstStyle/>
        <a:p>
          <a:endParaRPr lang="en-US"/>
        </a:p>
      </dgm:t>
    </dgm:pt>
    <dgm:pt modelId="{AFDF2126-EEA1-4FB3-A281-9D6A551B8E64}" type="sibTrans" cxnId="{5CC15A87-DBEA-455C-94F4-07691F8E83C1}">
      <dgm:prSet/>
      <dgm:spPr/>
      <dgm:t>
        <a:bodyPr/>
        <a:lstStyle/>
        <a:p>
          <a:endParaRPr lang="en-US"/>
        </a:p>
      </dgm:t>
    </dgm:pt>
    <dgm:pt modelId="{2EC7B8D8-06F6-4198-8CBC-AB8BD65CC70F}">
      <dgm:prSet/>
      <dgm:spPr/>
      <dgm:t>
        <a:bodyPr/>
        <a:lstStyle/>
        <a:p>
          <a:r>
            <a:rPr lang="pl-PL" dirty="0"/>
            <a:t>instrumentalne</a:t>
          </a:r>
          <a:endParaRPr lang="en-US" dirty="0"/>
        </a:p>
      </dgm:t>
    </dgm:pt>
    <dgm:pt modelId="{C8E963C5-D0D9-4E9E-8E47-A09A82145110}" type="parTrans" cxnId="{1993EAF7-AF57-4355-A9BE-15C28950CCBC}">
      <dgm:prSet/>
      <dgm:spPr/>
      <dgm:t>
        <a:bodyPr/>
        <a:lstStyle/>
        <a:p>
          <a:endParaRPr lang="en-US"/>
        </a:p>
      </dgm:t>
    </dgm:pt>
    <dgm:pt modelId="{9DF36EB0-6511-4DAD-B61F-3057E2D9F38A}" type="sibTrans" cxnId="{1993EAF7-AF57-4355-A9BE-15C28950CCBC}">
      <dgm:prSet/>
      <dgm:spPr/>
      <dgm:t>
        <a:bodyPr/>
        <a:lstStyle/>
        <a:p>
          <a:endParaRPr lang="en-US"/>
        </a:p>
      </dgm:t>
    </dgm:pt>
    <dgm:pt modelId="{E04E74C4-D5AC-48F9-A646-D7C8FEE6811A}">
      <dgm:prSet/>
      <dgm:spPr/>
      <dgm:t>
        <a:bodyPr/>
        <a:lstStyle/>
        <a:p>
          <a:r>
            <a:rPr lang="pl-PL" dirty="0"/>
            <a:t>aksjologiczne</a:t>
          </a:r>
          <a:endParaRPr lang="en-US" dirty="0"/>
        </a:p>
      </dgm:t>
    </dgm:pt>
    <dgm:pt modelId="{892DB72D-419D-446A-9A66-1D1B3822FCBE}" type="parTrans" cxnId="{FCAADCAB-025A-4B97-860B-78FFF4882A8B}">
      <dgm:prSet/>
      <dgm:spPr/>
      <dgm:t>
        <a:bodyPr/>
        <a:lstStyle/>
        <a:p>
          <a:endParaRPr lang="en-US"/>
        </a:p>
      </dgm:t>
    </dgm:pt>
    <dgm:pt modelId="{3C80C77E-891D-41C8-BAB4-24F5E9405822}" type="sibTrans" cxnId="{FCAADCAB-025A-4B97-860B-78FFF4882A8B}">
      <dgm:prSet/>
      <dgm:spPr/>
      <dgm:t>
        <a:bodyPr/>
        <a:lstStyle/>
        <a:p>
          <a:endParaRPr lang="en-US"/>
        </a:p>
      </dgm:t>
    </dgm:pt>
    <dgm:pt modelId="{B60B6098-5E16-4E3C-A038-D044FFFE0C3A}" type="pres">
      <dgm:prSet presAssocID="{78768D4C-50F4-4220-ACA4-FB58DAAE48CA}" presName="linear" presStyleCnt="0">
        <dgm:presLayoutVars>
          <dgm:animLvl val="lvl"/>
          <dgm:resizeHandles val="exact"/>
        </dgm:presLayoutVars>
      </dgm:prSet>
      <dgm:spPr/>
    </dgm:pt>
    <dgm:pt modelId="{7ECB675E-A142-400E-AEF7-C1B0CD535781}" type="pres">
      <dgm:prSet presAssocID="{7F7A7C5F-7996-4EB5-A1F8-C1C16F6562A9}" presName="parentText" presStyleLbl="node1" presStyleIdx="0" presStyleCnt="3">
        <dgm:presLayoutVars>
          <dgm:chMax val="0"/>
          <dgm:bulletEnabled val="1"/>
        </dgm:presLayoutVars>
      </dgm:prSet>
      <dgm:spPr/>
    </dgm:pt>
    <dgm:pt modelId="{57438517-247E-4564-9DE6-574001797B38}" type="pres">
      <dgm:prSet presAssocID="{AFDF2126-EEA1-4FB3-A281-9D6A551B8E64}" presName="spacer" presStyleCnt="0"/>
      <dgm:spPr/>
    </dgm:pt>
    <dgm:pt modelId="{E19C5764-6DC6-4F0C-B7CF-9D61DDC17E8E}" type="pres">
      <dgm:prSet presAssocID="{2EC7B8D8-06F6-4198-8CBC-AB8BD65CC70F}" presName="parentText" presStyleLbl="node1" presStyleIdx="1" presStyleCnt="3">
        <dgm:presLayoutVars>
          <dgm:chMax val="0"/>
          <dgm:bulletEnabled val="1"/>
        </dgm:presLayoutVars>
      </dgm:prSet>
      <dgm:spPr/>
    </dgm:pt>
    <dgm:pt modelId="{F0D9C253-AF0C-40C0-8C23-144A3F6992D4}" type="pres">
      <dgm:prSet presAssocID="{9DF36EB0-6511-4DAD-B61F-3057E2D9F38A}" presName="spacer" presStyleCnt="0"/>
      <dgm:spPr/>
    </dgm:pt>
    <dgm:pt modelId="{317FB3C1-3C16-4B71-A7AE-1BF0A11AADA4}" type="pres">
      <dgm:prSet presAssocID="{E04E74C4-D5AC-48F9-A646-D7C8FEE6811A}" presName="parentText" presStyleLbl="node1" presStyleIdx="2" presStyleCnt="3">
        <dgm:presLayoutVars>
          <dgm:chMax val="0"/>
          <dgm:bulletEnabled val="1"/>
        </dgm:presLayoutVars>
      </dgm:prSet>
      <dgm:spPr/>
    </dgm:pt>
  </dgm:ptLst>
  <dgm:cxnLst>
    <dgm:cxn modelId="{5E0AE97C-D868-4A57-80B0-6AC69923AA72}" type="presOf" srcId="{E04E74C4-D5AC-48F9-A646-D7C8FEE6811A}" destId="{317FB3C1-3C16-4B71-A7AE-1BF0A11AADA4}" srcOrd="0" destOrd="0" presId="urn:microsoft.com/office/officeart/2005/8/layout/vList2"/>
    <dgm:cxn modelId="{5CC15A87-DBEA-455C-94F4-07691F8E83C1}" srcId="{78768D4C-50F4-4220-ACA4-FB58DAAE48CA}" destId="{7F7A7C5F-7996-4EB5-A1F8-C1C16F6562A9}" srcOrd="0" destOrd="0" parTransId="{5A98EB89-6DB3-466F-A40A-203B8C96ECD7}" sibTransId="{AFDF2126-EEA1-4FB3-A281-9D6A551B8E64}"/>
    <dgm:cxn modelId="{FE68DC9F-0668-48F9-A7E5-0813A256544B}" type="presOf" srcId="{7F7A7C5F-7996-4EB5-A1F8-C1C16F6562A9}" destId="{7ECB675E-A142-400E-AEF7-C1B0CD535781}" srcOrd="0" destOrd="0" presId="urn:microsoft.com/office/officeart/2005/8/layout/vList2"/>
    <dgm:cxn modelId="{FCAADCAB-025A-4B97-860B-78FFF4882A8B}" srcId="{78768D4C-50F4-4220-ACA4-FB58DAAE48CA}" destId="{E04E74C4-D5AC-48F9-A646-D7C8FEE6811A}" srcOrd="2" destOrd="0" parTransId="{892DB72D-419D-446A-9A66-1D1B3822FCBE}" sibTransId="{3C80C77E-891D-41C8-BAB4-24F5E9405822}"/>
    <dgm:cxn modelId="{D4B91CDB-390D-424C-A68B-2E5F79DD3DF3}" type="presOf" srcId="{78768D4C-50F4-4220-ACA4-FB58DAAE48CA}" destId="{B60B6098-5E16-4E3C-A038-D044FFFE0C3A}" srcOrd="0" destOrd="0" presId="urn:microsoft.com/office/officeart/2005/8/layout/vList2"/>
    <dgm:cxn modelId="{6F41B8E6-6E9D-4371-9D55-41EE300694C1}" type="presOf" srcId="{2EC7B8D8-06F6-4198-8CBC-AB8BD65CC70F}" destId="{E19C5764-6DC6-4F0C-B7CF-9D61DDC17E8E}" srcOrd="0" destOrd="0" presId="urn:microsoft.com/office/officeart/2005/8/layout/vList2"/>
    <dgm:cxn modelId="{1993EAF7-AF57-4355-A9BE-15C28950CCBC}" srcId="{78768D4C-50F4-4220-ACA4-FB58DAAE48CA}" destId="{2EC7B8D8-06F6-4198-8CBC-AB8BD65CC70F}" srcOrd="1" destOrd="0" parTransId="{C8E963C5-D0D9-4E9E-8E47-A09A82145110}" sibTransId="{9DF36EB0-6511-4DAD-B61F-3057E2D9F38A}"/>
    <dgm:cxn modelId="{9FBD751F-5C33-4ECA-9E4B-5BCCB8DA6024}" type="presParOf" srcId="{B60B6098-5E16-4E3C-A038-D044FFFE0C3A}" destId="{7ECB675E-A142-400E-AEF7-C1B0CD535781}" srcOrd="0" destOrd="0" presId="urn:microsoft.com/office/officeart/2005/8/layout/vList2"/>
    <dgm:cxn modelId="{92266777-8BE9-4DC9-9DAA-99CFF1363514}" type="presParOf" srcId="{B60B6098-5E16-4E3C-A038-D044FFFE0C3A}" destId="{57438517-247E-4564-9DE6-574001797B38}" srcOrd="1" destOrd="0" presId="urn:microsoft.com/office/officeart/2005/8/layout/vList2"/>
    <dgm:cxn modelId="{D4D78C5B-ABFF-4EE8-B606-36C3DE77BF12}" type="presParOf" srcId="{B60B6098-5E16-4E3C-A038-D044FFFE0C3A}" destId="{E19C5764-6DC6-4F0C-B7CF-9D61DDC17E8E}" srcOrd="2" destOrd="0" presId="urn:microsoft.com/office/officeart/2005/8/layout/vList2"/>
    <dgm:cxn modelId="{A2EC3477-0D9E-49F2-98DE-ADB7CD2F4DFB}" type="presParOf" srcId="{B60B6098-5E16-4E3C-A038-D044FFFE0C3A}" destId="{F0D9C253-AF0C-40C0-8C23-144A3F6992D4}" srcOrd="3" destOrd="0" presId="urn:microsoft.com/office/officeart/2005/8/layout/vList2"/>
    <dgm:cxn modelId="{7FD4A9FC-A7D8-44A0-B188-BBFA59CBE98D}" type="presParOf" srcId="{B60B6098-5E16-4E3C-A038-D044FFFE0C3A}" destId="{317FB3C1-3C16-4B71-A7AE-1BF0A11AADA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F3931CB-9B21-4CBC-BD5B-3CE16AC13474}" type="doc">
      <dgm:prSet loTypeId="urn:microsoft.com/office/officeart/2005/8/layout/hChevron3" loCatId="process" qsTypeId="urn:microsoft.com/office/officeart/2005/8/quickstyle/simple1" qsCatId="simple" csTypeId="urn:microsoft.com/office/officeart/2005/8/colors/colorful5" csCatId="colorful" phldr="1"/>
      <dgm:spPr/>
      <dgm:t>
        <a:bodyPr/>
        <a:lstStyle/>
        <a:p>
          <a:endParaRPr lang="en-US"/>
        </a:p>
      </dgm:t>
    </dgm:pt>
    <dgm:pt modelId="{4F4CC74C-96E5-427A-A6F0-77365BB89F00}">
      <dgm:prSet/>
      <dgm:spPr/>
      <dgm:t>
        <a:bodyPr/>
        <a:lstStyle/>
        <a:p>
          <a:r>
            <a:rPr lang="pl-PL" dirty="0"/>
            <a:t>Dotyczy sytuacji, w której norma-przesłanka ma charakter uprawniający lub – znacznie rzadziej - nakazujący. W przypadku normy uprawniającej rozumowanie przebiega wedle schematu: jeśli jakiemuś podmiotowi wolno więcej, to tym bardziej wolno temu podmiotowi mniej. W przypadku norma nakazującej wnioskowanie przyjmuje postać:   </a:t>
          </a:r>
          <a:endParaRPr lang="en-US" dirty="0"/>
        </a:p>
      </dgm:t>
    </dgm:pt>
    <dgm:pt modelId="{9497E2A2-EB64-4E08-8310-4DAB4CC7BE18}" type="parTrans" cxnId="{130F95C5-4211-4671-9E2E-A92D981A565D}">
      <dgm:prSet/>
      <dgm:spPr/>
      <dgm:t>
        <a:bodyPr/>
        <a:lstStyle/>
        <a:p>
          <a:endParaRPr lang="en-US"/>
        </a:p>
      </dgm:t>
    </dgm:pt>
    <dgm:pt modelId="{9CE7527E-27CA-4C9E-B04B-588616AB1F1C}" type="sibTrans" cxnId="{130F95C5-4211-4671-9E2E-A92D981A565D}">
      <dgm:prSet/>
      <dgm:spPr/>
      <dgm:t>
        <a:bodyPr/>
        <a:lstStyle/>
        <a:p>
          <a:endParaRPr lang="en-US"/>
        </a:p>
      </dgm:t>
    </dgm:pt>
    <dgm:pt modelId="{0765284E-3D24-45BD-9355-A66370FDF402}">
      <dgm:prSet/>
      <dgm:spPr/>
      <dgm:t>
        <a:bodyPr/>
        <a:lstStyle/>
        <a:p>
          <a:r>
            <a:rPr lang="pl-PL" dirty="0"/>
            <a:t>„jeśli uzna się za obowiązującą normę nakazującą realizowanie jakiegoś stanu rzeczy w większym stopniu czy też przy większym wysiłku, to tym bardziej należy uznać za obowiązującą normę nakazującą obowiązki mniej uciążliwe w tej właśnie sprawie” [S. Wronkowska, Z. Ziembiński, </a:t>
          </a:r>
          <a:r>
            <a:rPr lang="pl-PL" i="1" dirty="0"/>
            <a:t>Zarys teorii prawa</a:t>
          </a:r>
          <a:r>
            <a:rPr lang="pl-PL" dirty="0"/>
            <a:t>, Poznań 2001, s. 174]. </a:t>
          </a:r>
          <a:endParaRPr lang="en-US" dirty="0"/>
        </a:p>
      </dgm:t>
    </dgm:pt>
    <dgm:pt modelId="{0E23D59D-830B-4684-886C-BE74D45D001C}" type="parTrans" cxnId="{6A048398-1684-4960-B8CD-D3806AFFA1C4}">
      <dgm:prSet/>
      <dgm:spPr/>
      <dgm:t>
        <a:bodyPr/>
        <a:lstStyle/>
        <a:p>
          <a:endParaRPr lang="en-US"/>
        </a:p>
      </dgm:t>
    </dgm:pt>
    <dgm:pt modelId="{573A99BA-41E7-4AB8-B1DD-EC9620F1EC2D}" type="sibTrans" cxnId="{6A048398-1684-4960-B8CD-D3806AFFA1C4}">
      <dgm:prSet/>
      <dgm:spPr/>
      <dgm:t>
        <a:bodyPr/>
        <a:lstStyle/>
        <a:p>
          <a:endParaRPr lang="en-US"/>
        </a:p>
      </dgm:t>
    </dgm:pt>
    <dgm:pt modelId="{21C73357-CA3F-4022-8A8A-262A5D08737D}" type="pres">
      <dgm:prSet presAssocID="{2F3931CB-9B21-4CBC-BD5B-3CE16AC13474}" presName="Name0" presStyleCnt="0">
        <dgm:presLayoutVars>
          <dgm:dir/>
          <dgm:resizeHandles val="exact"/>
        </dgm:presLayoutVars>
      </dgm:prSet>
      <dgm:spPr/>
    </dgm:pt>
    <dgm:pt modelId="{2C4CB6C3-1454-434D-90BC-9DEFCC837C51}" type="pres">
      <dgm:prSet presAssocID="{4F4CC74C-96E5-427A-A6F0-77365BB89F00}" presName="parTxOnly" presStyleLbl="node1" presStyleIdx="0" presStyleCnt="2">
        <dgm:presLayoutVars>
          <dgm:bulletEnabled val="1"/>
        </dgm:presLayoutVars>
      </dgm:prSet>
      <dgm:spPr/>
    </dgm:pt>
    <dgm:pt modelId="{2A135A36-AD69-425C-8AF9-8A8DEC0A8406}" type="pres">
      <dgm:prSet presAssocID="{9CE7527E-27CA-4C9E-B04B-588616AB1F1C}" presName="parSpace" presStyleCnt="0"/>
      <dgm:spPr/>
    </dgm:pt>
    <dgm:pt modelId="{F081C570-B633-415D-AE67-BDC8310C5F8D}" type="pres">
      <dgm:prSet presAssocID="{0765284E-3D24-45BD-9355-A66370FDF402}" presName="parTxOnly" presStyleLbl="node1" presStyleIdx="1" presStyleCnt="2">
        <dgm:presLayoutVars>
          <dgm:bulletEnabled val="1"/>
        </dgm:presLayoutVars>
      </dgm:prSet>
      <dgm:spPr/>
    </dgm:pt>
  </dgm:ptLst>
  <dgm:cxnLst>
    <dgm:cxn modelId="{501D6755-B3FA-4B20-BF8C-06F9B65C8ED0}" type="presOf" srcId="{2F3931CB-9B21-4CBC-BD5B-3CE16AC13474}" destId="{21C73357-CA3F-4022-8A8A-262A5D08737D}" srcOrd="0" destOrd="0" presId="urn:microsoft.com/office/officeart/2005/8/layout/hChevron3"/>
    <dgm:cxn modelId="{F7548E58-EFB4-4B64-8163-2BD639DEE72B}" type="presOf" srcId="{4F4CC74C-96E5-427A-A6F0-77365BB89F00}" destId="{2C4CB6C3-1454-434D-90BC-9DEFCC837C51}" srcOrd="0" destOrd="0" presId="urn:microsoft.com/office/officeart/2005/8/layout/hChevron3"/>
    <dgm:cxn modelId="{8392E58A-532A-43B9-ACE7-84358B2E937D}" type="presOf" srcId="{0765284E-3D24-45BD-9355-A66370FDF402}" destId="{F081C570-B633-415D-AE67-BDC8310C5F8D}" srcOrd="0" destOrd="0" presId="urn:microsoft.com/office/officeart/2005/8/layout/hChevron3"/>
    <dgm:cxn modelId="{6A048398-1684-4960-B8CD-D3806AFFA1C4}" srcId="{2F3931CB-9B21-4CBC-BD5B-3CE16AC13474}" destId="{0765284E-3D24-45BD-9355-A66370FDF402}" srcOrd="1" destOrd="0" parTransId="{0E23D59D-830B-4684-886C-BE74D45D001C}" sibTransId="{573A99BA-41E7-4AB8-B1DD-EC9620F1EC2D}"/>
    <dgm:cxn modelId="{130F95C5-4211-4671-9E2E-A92D981A565D}" srcId="{2F3931CB-9B21-4CBC-BD5B-3CE16AC13474}" destId="{4F4CC74C-96E5-427A-A6F0-77365BB89F00}" srcOrd="0" destOrd="0" parTransId="{9497E2A2-EB64-4E08-8310-4DAB4CC7BE18}" sibTransId="{9CE7527E-27CA-4C9E-B04B-588616AB1F1C}"/>
    <dgm:cxn modelId="{B5545E57-12F6-4EAD-8AF9-FD5A3A50ABC5}" type="presParOf" srcId="{21C73357-CA3F-4022-8A8A-262A5D08737D}" destId="{2C4CB6C3-1454-434D-90BC-9DEFCC837C51}" srcOrd="0" destOrd="0" presId="urn:microsoft.com/office/officeart/2005/8/layout/hChevron3"/>
    <dgm:cxn modelId="{8305142D-9E9C-4164-A012-100EE932B229}" type="presParOf" srcId="{21C73357-CA3F-4022-8A8A-262A5D08737D}" destId="{2A135A36-AD69-425C-8AF9-8A8DEC0A8406}" srcOrd="1" destOrd="0" presId="urn:microsoft.com/office/officeart/2005/8/layout/hChevron3"/>
    <dgm:cxn modelId="{53379F64-D975-4B59-851E-00432A9B307D}" type="presParOf" srcId="{21C73357-CA3F-4022-8A8A-262A5D08737D}" destId="{F081C570-B633-415D-AE67-BDC8310C5F8D}" srcOrd="2"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F3931CB-9B21-4CBC-BD5B-3CE16AC13474}" type="doc">
      <dgm:prSet loTypeId="urn:microsoft.com/office/officeart/2005/8/layout/hierarchy1" loCatId="hierarchy" qsTypeId="urn:microsoft.com/office/officeart/2005/8/quickstyle/simple2" qsCatId="simple" csTypeId="urn:microsoft.com/office/officeart/2005/8/colors/colorful1" csCatId="colorful" phldr="1"/>
      <dgm:spPr/>
      <dgm:t>
        <a:bodyPr/>
        <a:lstStyle/>
        <a:p>
          <a:endParaRPr lang="en-US"/>
        </a:p>
      </dgm:t>
    </dgm:pt>
    <dgm:pt modelId="{4F4CC74C-96E5-427A-A6F0-77365BB89F00}">
      <dgm:prSet/>
      <dgm:spPr/>
      <dgm:t>
        <a:bodyPr/>
        <a:lstStyle/>
        <a:p>
          <a:r>
            <a:rPr lang="pl-PL" dirty="0"/>
            <a:t>   Dotyczy sytuacji w której norma-przesłanka ma charakter zakazujący. Schemat rozumowania wygląda wtedy następująco: jeśli zakazane jest mniej, to tym bardziej zakazane jest więcej. </a:t>
          </a:r>
          <a:endParaRPr lang="en-US" dirty="0"/>
        </a:p>
      </dgm:t>
    </dgm:pt>
    <dgm:pt modelId="{9497E2A2-EB64-4E08-8310-4DAB4CC7BE18}" type="parTrans" cxnId="{130F95C5-4211-4671-9E2E-A92D981A565D}">
      <dgm:prSet/>
      <dgm:spPr/>
      <dgm:t>
        <a:bodyPr/>
        <a:lstStyle/>
        <a:p>
          <a:endParaRPr lang="en-US"/>
        </a:p>
      </dgm:t>
    </dgm:pt>
    <dgm:pt modelId="{9CE7527E-27CA-4C9E-B04B-588616AB1F1C}" type="sibTrans" cxnId="{130F95C5-4211-4671-9E2E-A92D981A565D}">
      <dgm:prSet/>
      <dgm:spPr/>
      <dgm:t>
        <a:bodyPr/>
        <a:lstStyle/>
        <a:p>
          <a:endParaRPr lang="en-US"/>
        </a:p>
      </dgm:t>
    </dgm:pt>
    <dgm:pt modelId="{0765284E-3D24-45BD-9355-A66370FDF402}">
      <dgm:prSet/>
      <dgm:spPr/>
      <dgm:t>
        <a:bodyPr/>
        <a:lstStyle/>
        <a:p>
          <a:pPr>
            <a:buNone/>
          </a:pPr>
          <a:r>
            <a:rPr lang="pl-PL" dirty="0"/>
            <a:t>Bardzo ważne przy stosowaniu argumentów </a:t>
          </a:r>
          <a:r>
            <a:rPr lang="pl-PL" i="1" dirty="0"/>
            <a:t>a </a:t>
          </a:r>
          <a:r>
            <a:rPr lang="pl-PL" i="1" dirty="0" err="1"/>
            <a:t>fortiori</a:t>
          </a:r>
          <a:r>
            <a:rPr lang="pl-PL" i="1" dirty="0"/>
            <a:t> </a:t>
          </a:r>
          <a:r>
            <a:rPr lang="pl-PL" dirty="0"/>
            <a:t>jest to, by nie mylić wskazywanych wyżej kierunków </a:t>
          </a:r>
          <a:r>
            <a:rPr lang="pl-PL" dirty="0" err="1"/>
            <a:t>wnioskowań</a:t>
          </a:r>
          <a:r>
            <a:rPr lang="pl-PL" dirty="0"/>
            <a:t>, a zatem by nie przeprowadzać </a:t>
          </a:r>
          <a:r>
            <a:rPr lang="pl-PL" dirty="0" err="1"/>
            <a:t>wnioskowań</a:t>
          </a:r>
          <a:r>
            <a:rPr lang="pl-PL" dirty="0"/>
            <a:t> z mniejszego na większe w przypadku uprawnień lub nakazów oraz </a:t>
          </a:r>
          <a:r>
            <a:rPr lang="pl-PL" dirty="0" err="1"/>
            <a:t>wnioskowań</a:t>
          </a:r>
          <a:r>
            <a:rPr lang="pl-PL" dirty="0"/>
            <a:t> z większego na mniejsze w przypadku zakazów. </a:t>
          </a:r>
          <a:endParaRPr lang="en-US" dirty="0"/>
        </a:p>
      </dgm:t>
    </dgm:pt>
    <dgm:pt modelId="{0E23D59D-830B-4684-886C-BE74D45D001C}" type="parTrans" cxnId="{6A048398-1684-4960-B8CD-D3806AFFA1C4}">
      <dgm:prSet/>
      <dgm:spPr/>
      <dgm:t>
        <a:bodyPr/>
        <a:lstStyle/>
        <a:p>
          <a:endParaRPr lang="en-US"/>
        </a:p>
      </dgm:t>
    </dgm:pt>
    <dgm:pt modelId="{573A99BA-41E7-4AB8-B1DD-EC9620F1EC2D}" type="sibTrans" cxnId="{6A048398-1684-4960-B8CD-D3806AFFA1C4}">
      <dgm:prSet/>
      <dgm:spPr/>
      <dgm:t>
        <a:bodyPr/>
        <a:lstStyle/>
        <a:p>
          <a:endParaRPr lang="en-US"/>
        </a:p>
      </dgm:t>
    </dgm:pt>
    <dgm:pt modelId="{2E796667-B3A2-4F20-88D2-33D8B3EBF983}" type="pres">
      <dgm:prSet presAssocID="{2F3931CB-9B21-4CBC-BD5B-3CE16AC13474}" presName="hierChild1" presStyleCnt="0">
        <dgm:presLayoutVars>
          <dgm:chPref val="1"/>
          <dgm:dir/>
          <dgm:animOne val="branch"/>
          <dgm:animLvl val="lvl"/>
          <dgm:resizeHandles/>
        </dgm:presLayoutVars>
      </dgm:prSet>
      <dgm:spPr/>
    </dgm:pt>
    <dgm:pt modelId="{CE12DFAD-C111-4652-AF21-D9942E3394E4}" type="pres">
      <dgm:prSet presAssocID="{4F4CC74C-96E5-427A-A6F0-77365BB89F00}" presName="hierRoot1" presStyleCnt="0"/>
      <dgm:spPr/>
    </dgm:pt>
    <dgm:pt modelId="{086F670F-295F-4284-8DE2-2A45135E0F2E}" type="pres">
      <dgm:prSet presAssocID="{4F4CC74C-96E5-427A-A6F0-77365BB89F00}" presName="composite" presStyleCnt="0"/>
      <dgm:spPr/>
    </dgm:pt>
    <dgm:pt modelId="{DABA74AB-6208-4746-9BE8-E61EEC712530}" type="pres">
      <dgm:prSet presAssocID="{4F4CC74C-96E5-427A-A6F0-77365BB89F00}" presName="background" presStyleLbl="node0" presStyleIdx="0" presStyleCnt="2"/>
      <dgm:spPr/>
    </dgm:pt>
    <dgm:pt modelId="{8C0C888B-FE61-4C12-9EDC-C50E197D0A96}" type="pres">
      <dgm:prSet presAssocID="{4F4CC74C-96E5-427A-A6F0-77365BB89F00}" presName="text" presStyleLbl="fgAcc0" presStyleIdx="0" presStyleCnt="2">
        <dgm:presLayoutVars>
          <dgm:chPref val="3"/>
        </dgm:presLayoutVars>
      </dgm:prSet>
      <dgm:spPr/>
    </dgm:pt>
    <dgm:pt modelId="{F25C2D08-D26C-4E05-B130-FD8D5C41D11A}" type="pres">
      <dgm:prSet presAssocID="{4F4CC74C-96E5-427A-A6F0-77365BB89F00}" presName="hierChild2" presStyleCnt="0"/>
      <dgm:spPr/>
    </dgm:pt>
    <dgm:pt modelId="{1DC7508C-4B92-4779-86E2-0975652D7FB8}" type="pres">
      <dgm:prSet presAssocID="{0765284E-3D24-45BD-9355-A66370FDF402}" presName="hierRoot1" presStyleCnt="0"/>
      <dgm:spPr/>
    </dgm:pt>
    <dgm:pt modelId="{F8CBDF8F-E923-4D4F-9F40-86CECA56816B}" type="pres">
      <dgm:prSet presAssocID="{0765284E-3D24-45BD-9355-A66370FDF402}" presName="composite" presStyleCnt="0"/>
      <dgm:spPr/>
    </dgm:pt>
    <dgm:pt modelId="{603F20D4-6F67-47A2-97D0-32F5F63AFF2F}" type="pres">
      <dgm:prSet presAssocID="{0765284E-3D24-45BD-9355-A66370FDF402}" presName="background" presStyleLbl="node0" presStyleIdx="1" presStyleCnt="2"/>
      <dgm:spPr/>
    </dgm:pt>
    <dgm:pt modelId="{A1937435-119F-409C-BCBE-53800EE1B6C9}" type="pres">
      <dgm:prSet presAssocID="{0765284E-3D24-45BD-9355-A66370FDF402}" presName="text" presStyleLbl="fgAcc0" presStyleIdx="1" presStyleCnt="2">
        <dgm:presLayoutVars>
          <dgm:chPref val="3"/>
        </dgm:presLayoutVars>
      </dgm:prSet>
      <dgm:spPr/>
    </dgm:pt>
    <dgm:pt modelId="{09FA5E85-DB54-404A-8B2A-A55C1044090E}" type="pres">
      <dgm:prSet presAssocID="{0765284E-3D24-45BD-9355-A66370FDF402}" presName="hierChild2" presStyleCnt="0"/>
      <dgm:spPr/>
    </dgm:pt>
  </dgm:ptLst>
  <dgm:cxnLst>
    <dgm:cxn modelId="{37F31B28-7510-457A-9B41-62EA88C4ED08}" type="presOf" srcId="{0765284E-3D24-45BD-9355-A66370FDF402}" destId="{A1937435-119F-409C-BCBE-53800EE1B6C9}" srcOrd="0" destOrd="0" presId="urn:microsoft.com/office/officeart/2005/8/layout/hierarchy1"/>
    <dgm:cxn modelId="{31B2B05B-9C2F-45AC-812F-B0BB50CD02AD}" type="presOf" srcId="{2F3931CB-9B21-4CBC-BD5B-3CE16AC13474}" destId="{2E796667-B3A2-4F20-88D2-33D8B3EBF983}" srcOrd="0" destOrd="0" presId="urn:microsoft.com/office/officeart/2005/8/layout/hierarchy1"/>
    <dgm:cxn modelId="{6A048398-1684-4960-B8CD-D3806AFFA1C4}" srcId="{2F3931CB-9B21-4CBC-BD5B-3CE16AC13474}" destId="{0765284E-3D24-45BD-9355-A66370FDF402}" srcOrd="1" destOrd="0" parTransId="{0E23D59D-830B-4684-886C-BE74D45D001C}" sibTransId="{573A99BA-41E7-4AB8-B1DD-EC9620F1EC2D}"/>
    <dgm:cxn modelId="{130F95C5-4211-4671-9E2E-A92D981A565D}" srcId="{2F3931CB-9B21-4CBC-BD5B-3CE16AC13474}" destId="{4F4CC74C-96E5-427A-A6F0-77365BB89F00}" srcOrd="0" destOrd="0" parTransId="{9497E2A2-EB64-4E08-8310-4DAB4CC7BE18}" sibTransId="{9CE7527E-27CA-4C9E-B04B-588616AB1F1C}"/>
    <dgm:cxn modelId="{AA128CEA-5FC4-47B9-B710-6D3AABD1FD3F}" type="presOf" srcId="{4F4CC74C-96E5-427A-A6F0-77365BB89F00}" destId="{8C0C888B-FE61-4C12-9EDC-C50E197D0A96}" srcOrd="0" destOrd="0" presId="urn:microsoft.com/office/officeart/2005/8/layout/hierarchy1"/>
    <dgm:cxn modelId="{F88E11C0-9AC4-4E9C-B40B-C541AB3C1462}" type="presParOf" srcId="{2E796667-B3A2-4F20-88D2-33D8B3EBF983}" destId="{CE12DFAD-C111-4652-AF21-D9942E3394E4}" srcOrd="0" destOrd="0" presId="urn:microsoft.com/office/officeart/2005/8/layout/hierarchy1"/>
    <dgm:cxn modelId="{A1AC5BC6-8430-4B10-A9E5-F7639C980E3B}" type="presParOf" srcId="{CE12DFAD-C111-4652-AF21-D9942E3394E4}" destId="{086F670F-295F-4284-8DE2-2A45135E0F2E}" srcOrd="0" destOrd="0" presId="urn:microsoft.com/office/officeart/2005/8/layout/hierarchy1"/>
    <dgm:cxn modelId="{633F1EF1-F343-46E0-892A-99E9EED977BD}" type="presParOf" srcId="{086F670F-295F-4284-8DE2-2A45135E0F2E}" destId="{DABA74AB-6208-4746-9BE8-E61EEC712530}" srcOrd="0" destOrd="0" presId="urn:microsoft.com/office/officeart/2005/8/layout/hierarchy1"/>
    <dgm:cxn modelId="{DCB9DA6F-2AC3-4AE5-B091-CAC4495D0C2E}" type="presParOf" srcId="{086F670F-295F-4284-8DE2-2A45135E0F2E}" destId="{8C0C888B-FE61-4C12-9EDC-C50E197D0A96}" srcOrd="1" destOrd="0" presId="urn:microsoft.com/office/officeart/2005/8/layout/hierarchy1"/>
    <dgm:cxn modelId="{4E019E50-D5EC-4496-9772-82F8B20E8AEF}" type="presParOf" srcId="{CE12DFAD-C111-4652-AF21-D9942E3394E4}" destId="{F25C2D08-D26C-4E05-B130-FD8D5C41D11A}" srcOrd="1" destOrd="0" presId="urn:microsoft.com/office/officeart/2005/8/layout/hierarchy1"/>
    <dgm:cxn modelId="{B5ED14D5-AB4F-49B5-866E-9A9F40EF505D}" type="presParOf" srcId="{2E796667-B3A2-4F20-88D2-33D8B3EBF983}" destId="{1DC7508C-4B92-4779-86E2-0975652D7FB8}" srcOrd="1" destOrd="0" presId="urn:microsoft.com/office/officeart/2005/8/layout/hierarchy1"/>
    <dgm:cxn modelId="{A71CBC2C-72DE-4990-98FC-8A82136FE921}" type="presParOf" srcId="{1DC7508C-4B92-4779-86E2-0975652D7FB8}" destId="{F8CBDF8F-E923-4D4F-9F40-86CECA56816B}" srcOrd="0" destOrd="0" presId="urn:microsoft.com/office/officeart/2005/8/layout/hierarchy1"/>
    <dgm:cxn modelId="{3E045054-061A-4F30-9319-4CD8BC932F2E}" type="presParOf" srcId="{F8CBDF8F-E923-4D4F-9F40-86CECA56816B}" destId="{603F20D4-6F67-47A2-97D0-32F5F63AFF2F}" srcOrd="0" destOrd="0" presId="urn:microsoft.com/office/officeart/2005/8/layout/hierarchy1"/>
    <dgm:cxn modelId="{42C6D979-3777-49D2-8AD8-2079532DD770}" type="presParOf" srcId="{F8CBDF8F-E923-4D4F-9F40-86CECA56816B}" destId="{A1937435-119F-409C-BCBE-53800EE1B6C9}" srcOrd="1" destOrd="0" presId="urn:microsoft.com/office/officeart/2005/8/layout/hierarchy1"/>
    <dgm:cxn modelId="{BFD91DF9-33C3-4725-BDC4-C64E1E99E663}" type="presParOf" srcId="{1DC7508C-4B92-4779-86E2-0975652D7FB8}" destId="{09FA5E85-DB54-404A-8B2A-A55C1044090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CB675E-A142-400E-AEF7-C1B0CD535781}">
      <dsp:nvSpPr>
        <dsp:cNvPr id="0" name=""/>
        <dsp:cNvSpPr/>
      </dsp:nvSpPr>
      <dsp:spPr>
        <a:xfrm>
          <a:off x="0" y="59281"/>
          <a:ext cx="6596063" cy="1482974"/>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pl-PL" sz="6500" kern="1200" dirty="0"/>
            <a:t>logiczne</a:t>
          </a:r>
          <a:endParaRPr lang="en-US" sz="6500" kern="1200" dirty="0"/>
        </a:p>
      </dsp:txBody>
      <dsp:txXfrm>
        <a:off x="72393" y="131674"/>
        <a:ext cx="6451277" cy="1338188"/>
      </dsp:txXfrm>
    </dsp:sp>
    <dsp:sp modelId="{E19C5764-6DC6-4F0C-B7CF-9D61DDC17E8E}">
      <dsp:nvSpPr>
        <dsp:cNvPr id="0" name=""/>
        <dsp:cNvSpPr/>
      </dsp:nvSpPr>
      <dsp:spPr>
        <a:xfrm>
          <a:off x="0" y="1729456"/>
          <a:ext cx="6596063" cy="1482974"/>
        </a:xfrm>
        <a:prstGeom prst="roundRect">
          <a:avLst/>
        </a:prstGeom>
        <a:solidFill>
          <a:schemeClr val="accent2">
            <a:hueOff val="-661686"/>
            <a:satOff val="746"/>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pl-PL" sz="6500" kern="1200" dirty="0"/>
            <a:t>instrumentalne</a:t>
          </a:r>
          <a:endParaRPr lang="en-US" sz="6500" kern="1200" dirty="0"/>
        </a:p>
      </dsp:txBody>
      <dsp:txXfrm>
        <a:off x="72393" y="1801849"/>
        <a:ext cx="6451277" cy="1338188"/>
      </dsp:txXfrm>
    </dsp:sp>
    <dsp:sp modelId="{317FB3C1-3C16-4B71-A7AE-1BF0A11AADA4}">
      <dsp:nvSpPr>
        <dsp:cNvPr id="0" name=""/>
        <dsp:cNvSpPr/>
      </dsp:nvSpPr>
      <dsp:spPr>
        <a:xfrm>
          <a:off x="0" y="3399631"/>
          <a:ext cx="6596063" cy="1482974"/>
        </a:xfrm>
        <a:prstGeom prst="round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pl-PL" sz="6500" kern="1200" dirty="0"/>
            <a:t>aksjologiczne</a:t>
          </a:r>
          <a:endParaRPr lang="en-US" sz="6500" kern="1200" dirty="0"/>
        </a:p>
      </dsp:txBody>
      <dsp:txXfrm>
        <a:off x="72393" y="3472024"/>
        <a:ext cx="6451277" cy="13381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4CB6C3-1454-434D-90BC-9DEFCC837C51}">
      <dsp:nvSpPr>
        <dsp:cNvPr id="0" name=""/>
        <dsp:cNvSpPr/>
      </dsp:nvSpPr>
      <dsp:spPr>
        <a:xfrm>
          <a:off x="7593" y="933020"/>
          <a:ext cx="5391707" cy="2156683"/>
        </a:xfrm>
        <a:prstGeom prst="homePlate">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2672" rIns="21336" bIns="42672" numCol="1" spcCol="1270" anchor="ctr" anchorCtr="0">
          <a:noAutofit/>
        </a:bodyPr>
        <a:lstStyle/>
        <a:p>
          <a:pPr marL="0" lvl="0" indent="0" algn="ctr" defTabSz="711200">
            <a:lnSpc>
              <a:spcPct val="90000"/>
            </a:lnSpc>
            <a:spcBef>
              <a:spcPct val="0"/>
            </a:spcBef>
            <a:spcAft>
              <a:spcPct val="35000"/>
            </a:spcAft>
            <a:buNone/>
          </a:pPr>
          <a:r>
            <a:rPr lang="pl-PL" sz="1600" kern="1200" dirty="0"/>
            <a:t>Dotyczy sytuacji, w której norma-przesłanka ma charakter uprawniający lub – znacznie rzadziej - nakazujący. W przypadku normy uprawniającej rozumowanie przebiega wedle schematu: jeśli jakiemuś podmiotowi wolno więcej, to tym bardziej wolno temu podmiotowi mniej. W przypadku norma nakazującej wnioskowanie przyjmuje postać:   </a:t>
          </a:r>
          <a:endParaRPr lang="en-US" sz="1600" kern="1200" dirty="0"/>
        </a:p>
      </dsp:txBody>
      <dsp:txXfrm>
        <a:off x="7593" y="933020"/>
        <a:ext cx="4852536" cy="2156683"/>
      </dsp:txXfrm>
    </dsp:sp>
    <dsp:sp modelId="{F081C570-B633-415D-AE67-BDC8310C5F8D}">
      <dsp:nvSpPr>
        <dsp:cNvPr id="0" name=""/>
        <dsp:cNvSpPr/>
      </dsp:nvSpPr>
      <dsp:spPr>
        <a:xfrm>
          <a:off x="4320960" y="933020"/>
          <a:ext cx="5391707" cy="2156683"/>
        </a:xfrm>
        <a:prstGeom prst="chevron">
          <a:avLst/>
        </a:prstGeom>
        <a:solidFill>
          <a:schemeClr val="accent5">
            <a:hueOff val="2356783"/>
            <a:satOff val="-11270"/>
            <a:lumOff val="1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42672" rIns="21336" bIns="42672" numCol="1" spcCol="1270" anchor="ctr" anchorCtr="0">
          <a:noAutofit/>
        </a:bodyPr>
        <a:lstStyle/>
        <a:p>
          <a:pPr marL="0" lvl="0" indent="0" algn="ctr" defTabSz="711200">
            <a:lnSpc>
              <a:spcPct val="90000"/>
            </a:lnSpc>
            <a:spcBef>
              <a:spcPct val="0"/>
            </a:spcBef>
            <a:spcAft>
              <a:spcPct val="35000"/>
            </a:spcAft>
            <a:buNone/>
          </a:pPr>
          <a:r>
            <a:rPr lang="pl-PL" sz="1600" kern="1200" dirty="0"/>
            <a:t>„jeśli uzna się za obowiązującą normę nakazującą realizowanie jakiegoś stanu rzeczy w większym stopniu czy też przy większym wysiłku, to tym bardziej należy uznać za obowiązującą normę nakazującą obowiązki mniej uciążliwe w tej właśnie sprawie” [S. Wronkowska, Z. Ziembiński, </a:t>
          </a:r>
          <a:r>
            <a:rPr lang="pl-PL" sz="1600" i="1" kern="1200" dirty="0"/>
            <a:t>Zarys teorii prawa</a:t>
          </a:r>
          <a:r>
            <a:rPr lang="pl-PL" sz="1600" kern="1200" dirty="0"/>
            <a:t>, Poznań 2001, s. 174]. </a:t>
          </a:r>
          <a:endParaRPr lang="en-US" sz="1600" kern="1200" dirty="0"/>
        </a:p>
      </dsp:txBody>
      <dsp:txXfrm>
        <a:off x="5399302" y="933020"/>
        <a:ext cx="3235024" cy="215668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BA74AB-6208-4746-9BE8-E61EEC712530}">
      <dsp:nvSpPr>
        <dsp:cNvPr id="0" name=""/>
        <dsp:cNvSpPr/>
      </dsp:nvSpPr>
      <dsp:spPr>
        <a:xfrm>
          <a:off x="1186" y="266009"/>
          <a:ext cx="4164809" cy="264465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8C0C888B-FE61-4C12-9EDC-C50E197D0A96}">
      <dsp:nvSpPr>
        <dsp:cNvPr id="0" name=""/>
        <dsp:cNvSpPr/>
      </dsp:nvSpPr>
      <dsp:spPr>
        <a:xfrm>
          <a:off x="463943" y="705628"/>
          <a:ext cx="4164809" cy="264465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kern="1200" dirty="0"/>
            <a:t>   Dotyczy sytuacji w której norma-przesłanka ma charakter zakazujący. Schemat rozumowania wygląda wtedy następująco: jeśli zakazane jest mniej, to tym bardziej zakazane jest więcej. </a:t>
          </a:r>
          <a:endParaRPr lang="en-US" sz="2000" kern="1200" dirty="0"/>
        </a:p>
      </dsp:txBody>
      <dsp:txXfrm>
        <a:off x="541402" y="783087"/>
        <a:ext cx="4009891" cy="2489736"/>
      </dsp:txXfrm>
    </dsp:sp>
    <dsp:sp modelId="{603F20D4-6F67-47A2-97D0-32F5F63AFF2F}">
      <dsp:nvSpPr>
        <dsp:cNvPr id="0" name=""/>
        <dsp:cNvSpPr/>
      </dsp:nvSpPr>
      <dsp:spPr>
        <a:xfrm>
          <a:off x="5091509" y="266009"/>
          <a:ext cx="4164809" cy="264465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A1937435-119F-409C-BCBE-53800EE1B6C9}">
      <dsp:nvSpPr>
        <dsp:cNvPr id="0" name=""/>
        <dsp:cNvSpPr/>
      </dsp:nvSpPr>
      <dsp:spPr>
        <a:xfrm>
          <a:off x="5554265" y="705628"/>
          <a:ext cx="4164809" cy="264465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kern="1200" dirty="0"/>
            <a:t>Bardzo ważne przy stosowaniu argumentów </a:t>
          </a:r>
          <a:r>
            <a:rPr lang="pl-PL" sz="2000" i="1" kern="1200" dirty="0"/>
            <a:t>a </a:t>
          </a:r>
          <a:r>
            <a:rPr lang="pl-PL" sz="2000" i="1" kern="1200" dirty="0" err="1"/>
            <a:t>fortiori</a:t>
          </a:r>
          <a:r>
            <a:rPr lang="pl-PL" sz="2000" i="1" kern="1200" dirty="0"/>
            <a:t> </a:t>
          </a:r>
          <a:r>
            <a:rPr lang="pl-PL" sz="2000" kern="1200" dirty="0"/>
            <a:t>jest to, by nie mylić wskazywanych wyżej kierunków </a:t>
          </a:r>
          <a:r>
            <a:rPr lang="pl-PL" sz="2000" kern="1200" dirty="0" err="1"/>
            <a:t>wnioskowań</a:t>
          </a:r>
          <a:r>
            <a:rPr lang="pl-PL" sz="2000" kern="1200" dirty="0"/>
            <a:t>, a zatem by nie przeprowadzać </a:t>
          </a:r>
          <a:r>
            <a:rPr lang="pl-PL" sz="2000" kern="1200" dirty="0" err="1"/>
            <a:t>wnioskowań</a:t>
          </a:r>
          <a:r>
            <a:rPr lang="pl-PL" sz="2000" kern="1200" dirty="0"/>
            <a:t> z mniejszego na większe w przypadku uprawnień lub nakazów oraz </a:t>
          </a:r>
          <a:r>
            <a:rPr lang="pl-PL" sz="2000" kern="1200" dirty="0" err="1"/>
            <a:t>wnioskowań</a:t>
          </a:r>
          <a:r>
            <a:rPr lang="pl-PL" sz="2000" kern="1200" dirty="0"/>
            <a:t> z większego na mniejsze w przypadku zakazów. </a:t>
          </a:r>
          <a:endParaRPr lang="en-US" sz="2000" kern="1200" dirty="0"/>
        </a:p>
      </dsp:txBody>
      <dsp:txXfrm>
        <a:off x="5631724" y="783087"/>
        <a:ext cx="4009891" cy="248973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F262B2-45AB-45DD-801C-9ADCC93CE73B}" type="datetimeFigureOut">
              <a:rPr lang="pl-PL" smtClean="0"/>
              <a:t>30.11.2020</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D478C3-C2C8-4822-99C4-564B343F7383}" type="slidenum">
              <a:rPr lang="pl-PL" smtClean="0"/>
              <a:t>‹#›</a:t>
            </a:fld>
            <a:endParaRPr lang="pl-PL"/>
          </a:p>
        </p:txBody>
      </p:sp>
    </p:spTree>
    <p:extLst>
      <p:ext uri="{BB962C8B-B14F-4D97-AF65-F5344CB8AC3E}">
        <p14:creationId xmlns:p14="http://schemas.microsoft.com/office/powerpoint/2010/main" val="1777881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7D478C3-C2C8-4822-99C4-564B343F7383}" type="slidenum">
              <a:rPr lang="pl-PL" smtClean="0"/>
              <a:t>1</a:t>
            </a:fld>
            <a:endParaRPr lang="pl-PL"/>
          </a:p>
        </p:txBody>
      </p:sp>
    </p:spTree>
    <p:extLst>
      <p:ext uri="{BB962C8B-B14F-4D97-AF65-F5344CB8AC3E}">
        <p14:creationId xmlns:p14="http://schemas.microsoft.com/office/powerpoint/2010/main" val="1685213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37D478C3-C2C8-4822-99C4-564B343F7383}" type="slidenum">
              <a:rPr lang="pl-PL" smtClean="0"/>
              <a:t>2</a:t>
            </a:fld>
            <a:endParaRPr lang="pl-PL"/>
          </a:p>
        </p:txBody>
      </p:sp>
    </p:spTree>
    <p:extLst>
      <p:ext uri="{BB962C8B-B14F-4D97-AF65-F5344CB8AC3E}">
        <p14:creationId xmlns:p14="http://schemas.microsoft.com/office/powerpoint/2010/main" val="3392523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E951FFA9-6A08-4761-8629-2B91B689552C}" type="datetimeFigureOut">
              <a:rPr lang="pl-PL" smtClean="0"/>
              <a:t>30.11.2020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3151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30.11.2020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2106556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30.11.2020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355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30.11.2020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429382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E951FFA9-6A08-4761-8629-2B91B689552C}" type="datetimeFigureOut">
              <a:rPr lang="pl-PL" smtClean="0"/>
              <a:t>30.11.2020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3063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951FFA9-6A08-4761-8629-2B91B689552C}" type="datetimeFigureOut">
              <a:rPr lang="pl-PL" smtClean="0"/>
              <a:t>30.11.2020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302736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Kliknij, aby edytować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E951FFA9-6A08-4761-8629-2B91B689552C}" type="datetimeFigureOut">
              <a:rPr lang="pl-PL" smtClean="0"/>
              <a:t>30.11.2020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770359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951FFA9-6A08-4761-8629-2B91B689552C}" type="datetimeFigureOut">
              <a:rPr lang="pl-PL" smtClean="0"/>
              <a:t>30.11.2020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973606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51FFA9-6A08-4761-8629-2B91B689552C}" type="datetimeFigureOut">
              <a:rPr lang="pl-PL" smtClean="0"/>
              <a:t>30.11.2020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604702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30.11.2020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671631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30.11.2020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163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951FFA9-6A08-4761-8629-2B91B689552C}" type="datetimeFigureOut">
              <a:rPr lang="pl-PL" smtClean="0"/>
              <a:t>30.11.2020</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3560A29-E6B5-49F6-8C29-65D49068DB37}"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86420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orzeczenia.ms.gov.p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orzeczenia.ms.gov.pl/"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4F8908-1678-4EA8-8CA3-01B869D94090}"/>
              </a:ext>
            </a:extLst>
          </p:cNvPr>
          <p:cNvSpPr>
            <a:spLocks noGrp="1"/>
          </p:cNvSpPr>
          <p:nvPr>
            <p:ph type="ctrTitle"/>
          </p:nvPr>
        </p:nvSpPr>
        <p:spPr/>
        <p:txBody>
          <a:bodyPr>
            <a:normAutofit fontScale="90000"/>
          </a:bodyPr>
          <a:lstStyle/>
          <a:p>
            <a:r>
              <a:rPr lang="pl-PL" dirty="0"/>
              <a:t>Logika dla prawników</a:t>
            </a:r>
            <a:br>
              <a:rPr lang="pl-PL" dirty="0"/>
            </a:br>
            <a:r>
              <a:rPr lang="pl-PL" sz="2000" dirty="0"/>
              <a:t>Paweł jabłoński</a:t>
            </a:r>
            <a:br>
              <a:rPr lang="pl-PL" dirty="0"/>
            </a:br>
            <a:endParaRPr lang="pl-PL" dirty="0"/>
          </a:p>
        </p:txBody>
      </p:sp>
      <p:sp>
        <p:nvSpPr>
          <p:cNvPr id="3" name="Podtytuł 2">
            <a:extLst>
              <a:ext uri="{FF2B5EF4-FFF2-40B4-BE49-F238E27FC236}">
                <a16:creationId xmlns:a16="http://schemas.microsoft.com/office/drawing/2014/main" id="{6C53A695-9281-4CF0-9DB2-45C39572EC1F}"/>
              </a:ext>
            </a:extLst>
          </p:cNvPr>
          <p:cNvSpPr>
            <a:spLocks noGrp="1"/>
          </p:cNvSpPr>
          <p:nvPr>
            <p:ph type="subTitle" idx="1"/>
          </p:nvPr>
        </p:nvSpPr>
        <p:spPr/>
        <p:txBody>
          <a:bodyPr/>
          <a:lstStyle/>
          <a:p>
            <a:r>
              <a:rPr lang="pl-PL" dirty="0"/>
              <a:t>Wykład 2020/2021, SSP</a:t>
            </a:r>
          </a:p>
        </p:txBody>
      </p:sp>
    </p:spTree>
    <p:extLst>
      <p:ext uri="{BB962C8B-B14F-4D97-AF65-F5344CB8AC3E}">
        <p14:creationId xmlns:p14="http://schemas.microsoft.com/office/powerpoint/2010/main" val="4140470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5241307-5D27-4E29-8611-868F7196455B}"/>
              </a:ext>
            </a:extLst>
          </p:cNvPr>
          <p:cNvSpPr>
            <a:spLocks noGrp="1"/>
          </p:cNvSpPr>
          <p:nvPr>
            <p:ph type="title"/>
          </p:nvPr>
        </p:nvSpPr>
        <p:spPr>
          <a:xfrm>
            <a:off x="964788" y="804333"/>
            <a:ext cx="3391900" cy="5249334"/>
          </a:xfrm>
        </p:spPr>
        <p:txBody>
          <a:bodyPr>
            <a:normAutofit/>
          </a:bodyPr>
          <a:lstStyle/>
          <a:p>
            <a:pPr algn="r"/>
            <a:r>
              <a:rPr lang="pl-PL" sz="3900"/>
              <a:t>Wnioskowanie logiczne - charakterystyka</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49B6DD77-7259-42E9-89A7-1AD65B71C2C8}"/>
              </a:ext>
            </a:extLst>
          </p:cNvPr>
          <p:cNvSpPr>
            <a:spLocks noGrp="1"/>
          </p:cNvSpPr>
          <p:nvPr>
            <p:ph idx="1"/>
          </p:nvPr>
        </p:nvSpPr>
        <p:spPr>
          <a:xfrm>
            <a:off x="4999330" y="804333"/>
            <a:ext cx="6257721" cy="5249334"/>
          </a:xfrm>
        </p:spPr>
        <p:txBody>
          <a:bodyPr anchor="ctr">
            <a:normAutofit/>
          </a:bodyPr>
          <a:lstStyle/>
          <a:p>
            <a:pPr algn="just"/>
            <a:r>
              <a:rPr lang="pl-PL" dirty="0"/>
              <a:t>Wnioskowanie logiczne odwołuje się do semantyki słów zawartych w normie-przesłance. Polega ono na uszczegółowianiu prawa na potrzeby konkretnego stanu faktycznego. Wnioskowanie to nie rozwija prawa, co oznacza, że norma-konsekwencja nie może zakresowo wykraczać poza normę-przesłankę.</a:t>
            </a:r>
          </a:p>
          <a:p>
            <a:endParaRPr lang="pl-PL" dirty="0"/>
          </a:p>
        </p:txBody>
      </p:sp>
    </p:spTree>
    <p:extLst>
      <p:ext uri="{BB962C8B-B14F-4D97-AF65-F5344CB8AC3E}">
        <p14:creationId xmlns:p14="http://schemas.microsoft.com/office/powerpoint/2010/main" val="11885316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F2C3B6B-465C-45CC-BC5E-614AAEAB412B}"/>
              </a:ext>
            </a:extLst>
          </p:cNvPr>
          <p:cNvSpPr>
            <a:spLocks noGrp="1"/>
          </p:cNvSpPr>
          <p:nvPr>
            <p:ph type="title"/>
          </p:nvPr>
        </p:nvSpPr>
        <p:spPr>
          <a:xfrm>
            <a:off x="964788" y="804333"/>
            <a:ext cx="3391900" cy="5249334"/>
          </a:xfrm>
        </p:spPr>
        <p:txBody>
          <a:bodyPr>
            <a:normAutofit/>
          </a:bodyPr>
          <a:lstStyle/>
          <a:p>
            <a:pPr algn="r"/>
            <a:r>
              <a:rPr lang="pl-PL" dirty="0"/>
              <a:t>Wnioskowanie logiczne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8309D12A-DEDD-4D23-BDD2-F2E9D12425BF}"/>
              </a:ext>
            </a:extLst>
          </p:cNvPr>
          <p:cNvSpPr>
            <a:spLocks noGrp="1"/>
          </p:cNvSpPr>
          <p:nvPr>
            <p:ph idx="1"/>
          </p:nvPr>
        </p:nvSpPr>
        <p:spPr>
          <a:xfrm>
            <a:off x="4999330" y="804333"/>
            <a:ext cx="6257721" cy="5249334"/>
          </a:xfrm>
        </p:spPr>
        <p:txBody>
          <a:bodyPr anchor="ctr">
            <a:normAutofit/>
          </a:bodyPr>
          <a:lstStyle/>
          <a:p>
            <a:pPr algn="just"/>
            <a:r>
              <a:rPr lang="pl-PL" sz="1700" dirty="0"/>
              <a:t>Z normy N (norma-przesłanka) zawartej art. 24 § 1, pkt 2 KPA, wedle której </a:t>
            </a:r>
            <a:r>
              <a:rPr lang="pl-PL" sz="1700" i="1" dirty="0"/>
              <a:t>Pracownik organu administracji publicznej podlega wyłączeniu od udziału w postępowaniu w sprawie swego małżonka oraz krewnych i powinowatych do drugiego stopnia</a:t>
            </a:r>
            <a:r>
              <a:rPr lang="pl-PL" sz="1700" dirty="0"/>
              <a:t> można wyprowadzić między innymi takie normy:</a:t>
            </a:r>
          </a:p>
          <a:p>
            <a:pPr algn="just"/>
            <a:r>
              <a:rPr lang="pl-PL" sz="1700" dirty="0"/>
              <a:t>N1 - </a:t>
            </a:r>
            <a:r>
              <a:rPr lang="pl-PL" sz="1700" i="1" dirty="0"/>
              <a:t>Pracownik organu administracji publicznej podlega wyłączeniu od udziału w postępowaniu w sprawie dotyczącej jego córki</a:t>
            </a:r>
            <a:r>
              <a:rPr lang="pl-PL" sz="1700" dirty="0"/>
              <a:t> (zakres nazwy „córka” jest podrzędny do zakresu nazwy „krewna do drugiego stopnia”)</a:t>
            </a:r>
          </a:p>
          <a:p>
            <a:pPr algn="just"/>
            <a:r>
              <a:rPr lang="pl-PL" sz="1700" dirty="0"/>
              <a:t>N2 – </a:t>
            </a:r>
            <a:r>
              <a:rPr lang="pl-PL" sz="1700" i="1" dirty="0"/>
              <a:t>Pracownik organu administracji publicznej podlega wyłączeniu od udziału w postępowaniu w sprawie dotyczącej jego ojca</a:t>
            </a:r>
            <a:r>
              <a:rPr lang="pl-PL" sz="1700" dirty="0"/>
              <a:t>.</a:t>
            </a:r>
          </a:p>
          <a:p>
            <a:pPr algn="just"/>
            <a:r>
              <a:rPr lang="pl-PL" sz="1700" dirty="0"/>
              <a:t>N3 – </a:t>
            </a:r>
            <a:r>
              <a:rPr lang="pl-PL" sz="1700" i="1" dirty="0"/>
              <a:t>Pracownik organu administracji publicznej podlega wyłączeniu od udziału w postępowaniu w sprawie dotyczącej jego synowej </a:t>
            </a:r>
            <a:r>
              <a:rPr lang="pl-PL" sz="1700" dirty="0"/>
              <a:t>(zakres nazwy „synowa” jest podrzędny do zakresu nazwy „powinowata do drugiego stopnia”)</a:t>
            </a:r>
          </a:p>
          <a:p>
            <a:pPr algn="just"/>
            <a:r>
              <a:rPr lang="pl-PL" sz="1700" dirty="0"/>
              <a:t>N4 – </a:t>
            </a:r>
            <a:r>
              <a:rPr lang="pl-PL" sz="1700" i="1" dirty="0"/>
              <a:t>Pracownik organu administracji publicznej, Jan Kowalski, podlega wyłączeniu od udziału w postępowaniu w sprawie dotyczącej jego małżonki, Joanny Kowalskiej</a:t>
            </a:r>
            <a:r>
              <a:rPr lang="pl-PL" sz="1700" dirty="0"/>
              <a:t>. </a:t>
            </a:r>
          </a:p>
        </p:txBody>
      </p:sp>
    </p:spTree>
    <p:extLst>
      <p:ext uri="{BB962C8B-B14F-4D97-AF65-F5344CB8AC3E}">
        <p14:creationId xmlns:p14="http://schemas.microsoft.com/office/powerpoint/2010/main" val="3136052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15FAA61-0CEF-4072-84B6-DED63333E26B}"/>
              </a:ext>
            </a:extLst>
          </p:cNvPr>
          <p:cNvSpPr>
            <a:spLocks noGrp="1"/>
          </p:cNvSpPr>
          <p:nvPr>
            <p:ph type="title"/>
          </p:nvPr>
        </p:nvSpPr>
        <p:spPr>
          <a:xfrm>
            <a:off x="964788" y="804333"/>
            <a:ext cx="3391900" cy="5249334"/>
          </a:xfrm>
        </p:spPr>
        <p:txBody>
          <a:bodyPr>
            <a:normAutofit/>
          </a:bodyPr>
          <a:lstStyle/>
          <a:p>
            <a:pPr algn="r"/>
            <a:r>
              <a:rPr lang="pl-PL" dirty="0"/>
              <a:t>Wnioskowanie logiczne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193D81A9-08AE-4073-B629-C84F0B540DA5}"/>
              </a:ext>
            </a:extLst>
          </p:cNvPr>
          <p:cNvSpPr>
            <a:spLocks noGrp="1"/>
          </p:cNvSpPr>
          <p:nvPr>
            <p:ph idx="1"/>
          </p:nvPr>
        </p:nvSpPr>
        <p:spPr>
          <a:xfrm>
            <a:off x="4999330" y="804333"/>
            <a:ext cx="6257721" cy="5249334"/>
          </a:xfrm>
        </p:spPr>
        <p:txBody>
          <a:bodyPr anchor="ctr">
            <a:normAutofit/>
          </a:bodyPr>
          <a:lstStyle/>
          <a:p>
            <a:pPr algn="just"/>
            <a:r>
              <a:rPr lang="pl-PL" dirty="0"/>
              <a:t>Z normy N </a:t>
            </a:r>
            <a:r>
              <a:rPr lang="pl-PL" i="1" dirty="0"/>
              <a:t>Małoletni, który nie ukończył lat trzynastu, nie ponosi winy za wyrządzoną szkodę</a:t>
            </a:r>
            <a:r>
              <a:rPr lang="pl-PL" dirty="0"/>
              <a:t>, wynika logicznie norma N1 </a:t>
            </a:r>
            <a:r>
              <a:rPr lang="pl-PL" i="1" dirty="0"/>
              <a:t>Dziecko, które nie ukończyło lat dziesięciu, nie może ponieść odpowiedzialności za zniszczenie cudzego mienia</a:t>
            </a:r>
            <a:r>
              <a:rPr lang="pl-PL" dirty="0"/>
              <a:t>.</a:t>
            </a:r>
          </a:p>
          <a:p>
            <a:pPr algn="just"/>
            <a:r>
              <a:rPr lang="pl-PL" dirty="0"/>
              <a:t>Uzasadnienie: Zakres nazwy „dziecko, które nie ukończyło lat dziesięciu” jest podrzędny do zakresu nazwy „małoletni, który nie ukończył lat trzynastu”, a zakres nazwy „zniszczenie cudzego mienia” jest podrzędny do zakresu nazwy „wyrządzenie szkody”. N1 zawiera się więc w N.  </a:t>
            </a:r>
          </a:p>
          <a:p>
            <a:endParaRPr lang="pl-PL" dirty="0"/>
          </a:p>
        </p:txBody>
      </p:sp>
    </p:spTree>
    <p:extLst>
      <p:ext uri="{BB962C8B-B14F-4D97-AF65-F5344CB8AC3E}">
        <p14:creationId xmlns:p14="http://schemas.microsoft.com/office/powerpoint/2010/main" val="1957353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964788" y="804333"/>
            <a:ext cx="3391900" cy="5249334"/>
          </a:xfrm>
        </p:spPr>
        <p:txBody>
          <a:bodyPr>
            <a:normAutofit/>
          </a:bodyPr>
          <a:lstStyle/>
          <a:p>
            <a:pPr algn="r"/>
            <a:r>
              <a:rPr lang="pl-PL" sz="4600" dirty="0">
                <a:solidFill>
                  <a:srgbClr val="FFFFFF"/>
                </a:solidFill>
              </a:rPr>
              <a:t>Wnioskowanie instrumentalne</a:t>
            </a:r>
          </a:p>
        </p:txBody>
      </p:sp>
      <p:sp>
        <p:nvSpPr>
          <p:cNvPr id="3" name="Symbol zastępczy zawartości 2"/>
          <p:cNvSpPr>
            <a:spLocks noGrp="1"/>
          </p:cNvSpPr>
          <p:nvPr>
            <p:ph idx="1"/>
          </p:nvPr>
        </p:nvSpPr>
        <p:spPr>
          <a:xfrm>
            <a:off x="4951048" y="804333"/>
            <a:ext cx="6306003" cy="5249334"/>
          </a:xfrm>
        </p:spPr>
        <p:txBody>
          <a:bodyPr anchor="ctr">
            <a:normAutofit/>
          </a:bodyPr>
          <a:lstStyle/>
          <a:p>
            <a:endParaRPr lang="pl-PL" dirty="0"/>
          </a:p>
          <a:p>
            <a:endParaRPr lang="pl-PL" dirty="0"/>
          </a:p>
          <a:p>
            <a:pPr algn="just"/>
            <a:r>
              <a:rPr lang="pl-PL" dirty="0"/>
              <a:t>Wnioskowanie odwołujące się do związków </a:t>
            </a:r>
            <a:r>
              <a:rPr lang="pl-PL" dirty="0" err="1"/>
              <a:t>przyczynowo-skutkowych</a:t>
            </a:r>
            <a:r>
              <a:rPr lang="pl-PL" dirty="0"/>
              <a:t>. </a:t>
            </a:r>
          </a:p>
          <a:p>
            <a:endParaRPr lang="pl-PL" dirty="0"/>
          </a:p>
          <a:p>
            <a:pPr>
              <a:buNone/>
            </a:pPr>
            <a:r>
              <a:rPr lang="pl-PL" dirty="0"/>
              <a:t>   </a:t>
            </a:r>
          </a:p>
          <a:p>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4822F3F-6F7D-4994-A508-EBA3F1F997D0}"/>
              </a:ext>
            </a:extLst>
          </p:cNvPr>
          <p:cNvSpPr>
            <a:spLocks noGrp="1"/>
          </p:cNvSpPr>
          <p:nvPr>
            <p:ph type="title"/>
          </p:nvPr>
        </p:nvSpPr>
        <p:spPr>
          <a:xfrm>
            <a:off x="964788" y="804333"/>
            <a:ext cx="3391900" cy="5249334"/>
          </a:xfrm>
        </p:spPr>
        <p:txBody>
          <a:bodyPr>
            <a:normAutofit/>
          </a:bodyPr>
          <a:lstStyle/>
          <a:p>
            <a:pPr algn="r"/>
            <a:r>
              <a:rPr lang="pl-PL" sz="3900"/>
              <a:t>Wnioskowanie instrumentalne - charakterystyka</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8C58DAB-4248-4165-859A-F40372CB2FA3}"/>
              </a:ext>
            </a:extLst>
          </p:cNvPr>
          <p:cNvSpPr>
            <a:spLocks noGrp="1"/>
          </p:cNvSpPr>
          <p:nvPr>
            <p:ph idx="1"/>
          </p:nvPr>
        </p:nvSpPr>
        <p:spPr>
          <a:xfrm>
            <a:off x="4999330" y="804333"/>
            <a:ext cx="6257721" cy="5249334"/>
          </a:xfrm>
        </p:spPr>
        <p:txBody>
          <a:bodyPr anchor="ctr">
            <a:normAutofit/>
          </a:bodyPr>
          <a:lstStyle/>
          <a:p>
            <a:pPr algn="just"/>
            <a:r>
              <a:rPr lang="pl-PL" dirty="0"/>
              <a:t>Wnioskowanie instrumentalne, nazywane także wnioskowaniem z celu na środki,  odwołuje się do związków </a:t>
            </a:r>
            <a:r>
              <a:rPr lang="pl-PL" dirty="0" err="1"/>
              <a:t>przyczynowo-skutkowych</a:t>
            </a:r>
            <a:r>
              <a:rPr lang="pl-PL" dirty="0"/>
              <a:t>, czy też – ujmując to nieco inaczej – do wiedzy o zachodzących w rzeczywistości związkach przyczynowych. We wnioskowaniu tym wychodzimy już zatem poza zainteresowanie samą semantyką normy-przesłanki i przekierowujemy uwagę na warunki możliwości urzeczywistnienia stanu faktycznego wymaganego przez tę normę. Najogólniej mówiąc, norma N2 wynika instrumentalnie z normy N1, jeśli zrealizowanie N2 jest środkiem przyczynowo koniecznym do zrealizowania normy N1. </a:t>
            </a:r>
          </a:p>
        </p:txBody>
      </p:sp>
    </p:spTree>
    <p:extLst>
      <p:ext uri="{BB962C8B-B14F-4D97-AF65-F5344CB8AC3E}">
        <p14:creationId xmlns:p14="http://schemas.microsoft.com/office/powerpoint/2010/main" val="5383279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B69D095-AB51-4452-9A72-F3671F5EA6F4}"/>
              </a:ext>
            </a:extLst>
          </p:cNvPr>
          <p:cNvSpPr>
            <a:spLocks noGrp="1"/>
          </p:cNvSpPr>
          <p:nvPr>
            <p:ph type="title"/>
          </p:nvPr>
        </p:nvSpPr>
        <p:spPr>
          <a:xfrm>
            <a:off x="964788" y="804333"/>
            <a:ext cx="3391900" cy="5249334"/>
          </a:xfrm>
        </p:spPr>
        <p:txBody>
          <a:bodyPr>
            <a:normAutofit/>
          </a:bodyPr>
          <a:lstStyle/>
          <a:p>
            <a:pPr algn="r"/>
            <a:r>
              <a:rPr lang="pl-PL" sz="4600" dirty="0"/>
              <a:t>Wynikanie instrumentalne - przykład</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BEE56A7-395A-41E9-835D-F1C2934E6582}"/>
              </a:ext>
            </a:extLst>
          </p:cNvPr>
          <p:cNvSpPr>
            <a:spLocks noGrp="1"/>
          </p:cNvSpPr>
          <p:nvPr>
            <p:ph idx="1"/>
          </p:nvPr>
        </p:nvSpPr>
        <p:spPr>
          <a:xfrm>
            <a:off x="4999330" y="804333"/>
            <a:ext cx="6257721" cy="5249334"/>
          </a:xfrm>
        </p:spPr>
        <p:txBody>
          <a:bodyPr anchor="ctr">
            <a:normAutofit/>
          </a:bodyPr>
          <a:lstStyle/>
          <a:p>
            <a:pPr algn="just"/>
            <a:r>
              <a:rPr lang="pl-PL" dirty="0"/>
              <a:t>Z normy N1, wedle której </a:t>
            </a:r>
            <a:r>
              <a:rPr lang="pl-PL" i="1" dirty="0"/>
              <a:t>wynagrodzenie należy wypłacać w jego pełnej wysokości najpóźniej do 20 dnia miesiąca</a:t>
            </a:r>
            <a:r>
              <a:rPr lang="pl-PL" dirty="0"/>
              <a:t> wynika instrumentalnie norma N2:  </a:t>
            </a:r>
            <a:r>
              <a:rPr lang="pl-PL" i="1" dirty="0"/>
              <a:t>Należy do 20 dnia miesiąca obliczyć pełną wysokość wynagrodzenia. </a:t>
            </a:r>
            <a:r>
              <a:rPr lang="pl-PL" dirty="0"/>
              <a:t>Obliczenie takie jest bowiem warunkiem koniecznym wypłacenia wynagrodzenia, a więc realizacji stanu faktycznego wymaganego przez N1.</a:t>
            </a:r>
          </a:p>
          <a:p>
            <a:endParaRPr lang="pl-PL" dirty="0"/>
          </a:p>
        </p:txBody>
      </p:sp>
    </p:spTree>
    <p:extLst>
      <p:ext uri="{BB962C8B-B14F-4D97-AF65-F5344CB8AC3E}">
        <p14:creationId xmlns:p14="http://schemas.microsoft.com/office/powerpoint/2010/main" val="1998681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4F95335-FC82-43CD-BF30-250DE0FF79A4}"/>
              </a:ext>
            </a:extLst>
          </p:cNvPr>
          <p:cNvSpPr>
            <a:spLocks noGrp="1"/>
          </p:cNvSpPr>
          <p:nvPr>
            <p:ph type="title"/>
          </p:nvPr>
        </p:nvSpPr>
        <p:spPr>
          <a:xfrm>
            <a:off x="964788" y="804333"/>
            <a:ext cx="3391900" cy="5249334"/>
          </a:xfrm>
        </p:spPr>
        <p:txBody>
          <a:bodyPr>
            <a:normAutofit/>
          </a:bodyPr>
          <a:lstStyle/>
          <a:p>
            <a:pPr algn="r"/>
            <a:r>
              <a:rPr lang="pl-PL" sz="4600" dirty="0"/>
              <a:t>Wnioskowanie instrumentalne - ograniczenia</a:t>
            </a:r>
          </a:p>
        </p:txBody>
      </p:sp>
      <p:cxnSp>
        <p:nvCxnSpPr>
          <p:cNvPr id="17" name="Straight Connector 16">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C899EC3-5FD5-4518-AAF3-94CAD181A9B1}"/>
              </a:ext>
            </a:extLst>
          </p:cNvPr>
          <p:cNvSpPr>
            <a:spLocks noGrp="1"/>
          </p:cNvSpPr>
          <p:nvPr>
            <p:ph idx="1"/>
          </p:nvPr>
        </p:nvSpPr>
        <p:spPr>
          <a:xfrm>
            <a:off x="4999330" y="804333"/>
            <a:ext cx="6257721" cy="5249334"/>
          </a:xfrm>
        </p:spPr>
        <p:txBody>
          <a:bodyPr anchor="ctr">
            <a:normAutofit/>
          </a:bodyPr>
          <a:lstStyle/>
          <a:p>
            <a:pPr marL="0" indent="0" algn="just">
              <a:buNone/>
            </a:pPr>
            <a:r>
              <a:rPr lang="pl-PL" sz="2000" dirty="0"/>
              <a:t>Przyjmuje się, że wnioskowania instrumentalne podlegają następującym ograniczeniom (szerzej zob. A. Lewandowski, </a:t>
            </a:r>
            <a:r>
              <a:rPr lang="pl-PL" sz="2000" i="1" dirty="0"/>
              <a:t>Ograniczenia aksjologiczne prawniczych </a:t>
            </a:r>
            <a:r>
              <a:rPr lang="pl-PL" sz="2000" i="1" dirty="0" err="1"/>
              <a:t>wnioskowań</a:t>
            </a:r>
            <a:r>
              <a:rPr lang="pl-PL" sz="2000" i="1" dirty="0"/>
              <a:t> instrumentalnych</a:t>
            </a:r>
            <a:r>
              <a:rPr lang="pl-PL" sz="2000" dirty="0"/>
              <a:t>, „Ruch Prawniczy, Ekonomiczny i Socjologiczny” 1984, Rok XLVI, z. 2): </a:t>
            </a:r>
          </a:p>
          <a:p>
            <a:pPr marL="0" indent="0" algn="just">
              <a:buNone/>
            </a:pPr>
            <a:r>
              <a:rPr lang="pl-PL" sz="2000" dirty="0"/>
              <a:t>a) zachowanie nakazane w normie-konsekwencji nie może być zakazane ze względu na inne obowiązujące w danym systemie prawnym normy (ograniczenie to dotyczy także </a:t>
            </a:r>
            <a:r>
              <a:rPr lang="pl-PL" sz="2000" dirty="0" err="1"/>
              <a:t>wnioskowań</a:t>
            </a:r>
            <a:r>
              <a:rPr lang="pl-PL" sz="2000" dirty="0"/>
              <a:t> aksjologicznych);  </a:t>
            </a:r>
          </a:p>
          <a:p>
            <a:pPr marL="0" indent="0" algn="just">
              <a:buNone/>
            </a:pPr>
            <a:r>
              <a:rPr lang="pl-PL" sz="2000" dirty="0"/>
              <a:t>b) odrzuca się te wnioskowania instrumentalne, które bazują na wiedzy niedostępnej adresatom i jako takie nie nadają się do efektywnego kierowania zachowaniem; </a:t>
            </a:r>
          </a:p>
          <a:p>
            <a:pPr marL="0" indent="0" algn="just">
              <a:buNone/>
            </a:pPr>
            <a:r>
              <a:rPr lang="pl-PL" sz="2000" dirty="0"/>
              <a:t>c) odrzuca się również takie wnioskowania instrumentalne, które odwołują się do bardzo pośrednich warunków koniecznych;</a:t>
            </a:r>
          </a:p>
          <a:p>
            <a:pPr marL="0" indent="0">
              <a:buNone/>
            </a:pPr>
            <a:endParaRPr lang="pl-PL" sz="2000" dirty="0"/>
          </a:p>
          <a:p>
            <a:pPr marL="0" indent="0">
              <a:buNone/>
            </a:pPr>
            <a:endParaRPr lang="pl-PL" sz="2000" dirty="0"/>
          </a:p>
        </p:txBody>
      </p:sp>
    </p:spTree>
    <p:extLst>
      <p:ext uri="{BB962C8B-B14F-4D97-AF65-F5344CB8AC3E}">
        <p14:creationId xmlns:p14="http://schemas.microsoft.com/office/powerpoint/2010/main" val="38521403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7A90ED6-2BCF-4894-8A89-FCDEA000602E}"/>
              </a:ext>
            </a:extLst>
          </p:cNvPr>
          <p:cNvSpPr>
            <a:spLocks noGrp="1"/>
          </p:cNvSpPr>
          <p:nvPr>
            <p:ph type="title"/>
          </p:nvPr>
        </p:nvSpPr>
        <p:spPr>
          <a:xfrm>
            <a:off x="964788" y="804333"/>
            <a:ext cx="3391900" cy="5249334"/>
          </a:xfrm>
        </p:spPr>
        <p:txBody>
          <a:bodyPr>
            <a:normAutofit/>
          </a:bodyPr>
          <a:lstStyle/>
          <a:p>
            <a:pPr algn="r"/>
            <a:r>
              <a:rPr lang="pl-PL" sz="4600"/>
              <a:t>Wnioskowanie instrumentalne - ograniczenia</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21F35DFB-7733-4AF2-A788-7233D3B5937B}"/>
              </a:ext>
            </a:extLst>
          </p:cNvPr>
          <p:cNvSpPr>
            <a:spLocks noGrp="1"/>
          </p:cNvSpPr>
          <p:nvPr>
            <p:ph idx="1"/>
          </p:nvPr>
        </p:nvSpPr>
        <p:spPr>
          <a:xfrm>
            <a:off x="4999330" y="804333"/>
            <a:ext cx="6257721" cy="5249334"/>
          </a:xfrm>
        </p:spPr>
        <p:txBody>
          <a:bodyPr anchor="ctr">
            <a:normAutofit fontScale="85000" lnSpcReduction="20000"/>
          </a:bodyPr>
          <a:lstStyle/>
          <a:p>
            <a:pPr marL="0" indent="0" algn="just">
              <a:buNone/>
            </a:pPr>
            <a:r>
              <a:rPr lang="pl-PL" sz="2400" dirty="0"/>
              <a:t>d) nie należy stosować reguł wnioskowania instrumentalnego jeśli w świetle aksjologii danego systemu prawnego koszt działań instrumentalnych byłby zbyt wysoki w stosunku do wartości realizowanej przez normę-przesłankę; </a:t>
            </a:r>
          </a:p>
          <a:p>
            <a:pPr marL="0" indent="0" algn="just">
              <a:buNone/>
            </a:pPr>
            <a:r>
              <a:rPr lang="pl-PL" sz="2400" dirty="0"/>
              <a:t>e) w sytuacji istnienia wielu sposobów osiągnięcia stanu rzeczy postulowanego przez normę-przesłankę, wybierana powinna być droga łącząca się najmniejszymi kosztami aksjologicznymi. Andrzej Lewandowski pisze o tym w następujących słowach: </a:t>
            </a:r>
          </a:p>
          <a:p>
            <a:pPr algn="just"/>
            <a:r>
              <a:rPr lang="pl-PL" sz="2400" dirty="0"/>
              <a:t>„Można więc zasadnie twierdzić, że w systemie prawnym funkcjonuje reguła inferencyjna polecająca uznawać za normę systemu nakaz takiego kształtowania zespołu warunków, w których następuje spełnienie wyraźnie nakazanego stanu rzeczy, aby zło związane z powstaniem warunków koniecznych tego stanu rzeczy było najmniejsze z możliwych, a jednocześnie realizacja takiego stanu świata nie wykluczała możliwości osiągnięcia stanów rzeczy nakazanych przez inne normy systemu” [A. Lewandowski, </a:t>
            </a:r>
            <a:r>
              <a:rPr lang="pl-PL" sz="2400" i="1" dirty="0"/>
              <a:t>Ograniczenia aksjologiczne prawniczych </a:t>
            </a:r>
            <a:r>
              <a:rPr lang="pl-PL" sz="2400" i="1" dirty="0" err="1"/>
              <a:t>wnioskowań</a:t>
            </a:r>
            <a:r>
              <a:rPr lang="pl-PL" sz="2400" i="1" dirty="0"/>
              <a:t>…</a:t>
            </a:r>
            <a:r>
              <a:rPr lang="pl-PL" sz="2400" dirty="0"/>
              <a:t>, s. 176–177]. </a:t>
            </a:r>
          </a:p>
          <a:p>
            <a:pPr marL="0" indent="0" algn="just">
              <a:buNone/>
            </a:pPr>
            <a:endParaRPr lang="pl-PL" dirty="0"/>
          </a:p>
        </p:txBody>
      </p:sp>
    </p:spTree>
    <p:extLst>
      <p:ext uri="{BB962C8B-B14F-4D97-AF65-F5344CB8AC3E}">
        <p14:creationId xmlns:p14="http://schemas.microsoft.com/office/powerpoint/2010/main" val="3024450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4822F3F-6F7D-4994-A508-EBA3F1F997D0}"/>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Wnioskowania aksjologiczne</a:t>
            </a:r>
          </a:p>
        </p:txBody>
      </p:sp>
      <p:sp>
        <p:nvSpPr>
          <p:cNvPr id="3" name="Symbol zastępczy zawartości 2">
            <a:extLst>
              <a:ext uri="{FF2B5EF4-FFF2-40B4-BE49-F238E27FC236}">
                <a16:creationId xmlns:a16="http://schemas.microsoft.com/office/drawing/2014/main" id="{D8C58DAB-4248-4165-859A-F40372CB2FA3}"/>
              </a:ext>
            </a:extLst>
          </p:cNvPr>
          <p:cNvSpPr>
            <a:spLocks noGrp="1"/>
          </p:cNvSpPr>
          <p:nvPr>
            <p:ph idx="1"/>
          </p:nvPr>
        </p:nvSpPr>
        <p:spPr>
          <a:xfrm>
            <a:off x="4951048" y="804333"/>
            <a:ext cx="6306003" cy="5249334"/>
          </a:xfrm>
        </p:spPr>
        <p:txBody>
          <a:bodyPr anchor="ctr">
            <a:normAutofit/>
          </a:bodyPr>
          <a:lstStyle/>
          <a:p>
            <a:r>
              <a:rPr lang="pl-PL" dirty="0"/>
              <a:t>Wnioskowania te odwołujące się do założenia o konsekwencji ocen prawodawcy.</a:t>
            </a:r>
          </a:p>
        </p:txBody>
      </p:sp>
    </p:spTree>
    <p:extLst>
      <p:ext uri="{BB962C8B-B14F-4D97-AF65-F5344CB8AC3E}">
        <p14:creationId xmlns:p14="http://schemas.microsoft.com/office/powerpoint/2010/main" val="18772615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11DA2AD4-58D9-45C4-A572-2DF2EE139A5C}"/>
              </a:ext>
            </a:extLst>
          </p:cNvPr>
          <p:cNvSpPr>
            <a:spLocks noGrp="1"/>
          </p:cNvSpPr>
          <p:nvPr>
            <p:ph type="title"/>
          </p:nvPr>
        </p:nvSpPr>
        <p:spPr>
          <a:xfrm>
            <a:off x="964788" y="804333"/>
            <a:ext cx="3391900" cy="5249334"/>
          </a:xfrm>
        </p:spPr>
        <p:txBody>
          <a:bodyPr>
            <a:normAutofit/>
          </a:bodyPr>
          <a:lstStyle/>
          <a:p>
            <a:pPr algn="r"/>
            <a:r>
              <a:rPr lang="pl-PL" sz="3900" dirty="0"/>
              <a:t>Wnioskowania aksjologiczne –  charakterystyka</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63A231E6-E3FC-4857-9507-FB44E742F2B1}"/>
              </a:ext>
            </a:extLst>
          </p:cNvPr>
          <p:cNvSpPr>
            <a:spLocks noGrp="1"/>
          </p:cNvSpPr>
          <p:nvPr>
            <p:ph idx="1"/>
          </p:nvPr>
        </p:nvSpPr>
        <p:spPr>
          <a:xfrm>
            <a:off x="4999330" y="804333"/>
            <a:ext cx="6257721" cy="5249334"/>
          </a:xfrm>
        </p:spPr>
        <p:txBody>
          <a:bodyPr anchor="ctr">
            <a:normAutofit/>
          </a:bodyPr>
          <a:lstStyle/>
          <a:p>
            <a:pPr algn="just"/>
            <a:r>
              <a:rPr lang="pl-PL" dirty="0"/>
              <a:t>Wnioskowania aksjologiczne ma kilka odmian, zaś ich cechą wspólną jest bazowanie na założeniu o konsekwencji ocen prawodawcy, łączącym się z założeniem o racjonalności prawodawcy. Wnioskowania te przyjmują zatem, że prawo zawiera w sobie określony i wewnętrznie spójny system wartości, umożliwiający rozpoznanie intencji prawodawcy nawet w takich sytuacjach, w których tekst prawny milczy.  </a:t>
            </a:r>
          </a:p>
          <a:p>
            <a:endParaRPr lang="pl-PL" dirty="0"/>
          </a:p>
          <a:p>
            <a:endParaRPr lang="pl-PL" dirty="0"/>
          </a:p>
        </p:txBody>
      </p:sp>
    </p:spTree>
    <p:extLst>
      <p:ext uri="{BB962C8B-B14F-4D97-AF65-F5344CB8AC3E}">
        <p14:creationId xmlns:p14="http://schemas.microsoft.com/office/powerpoint/2010/main" val="3569366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0BA28970-3E8F-46CD-A302-42EE83668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7E6A7147-718B-4737-89AF-189652095C77}"/>
              </a:ext>
            </a:extLst>
          </p:cNvPr>
          <p:cNvSpPr>
            <a:spLocks noGrp="1"/>
          </p:cNvSpPr>
          <p:nvPr>
            <p:ph type="ctrTitle"/>
          </p:nvPr>
        </p:nvSpPr>
        <p:spPr>
          <a:xfrm>
            <a:off x="643467" y="643467"/>
            <a:ext cx="7164674" cy="5571066"/>
          </a:xfrm>
        </p:spPr>
        <p:txBody>
          <a:bodyPr>
            <a:normAutofit/>
          </a:bodyPr>
          <a:lstStyle/>
          <a:p>
            <a:pPr>
              <a:defRPr/>
            </a:pPr>
            <a:r>
              <a:rPr lang="pl-PL" sz="6600" dirty="0">
                <a:solidFill>
                  <a:schemeClr val="tx1">
                    <a:alpha val="80000"/>
                  </a:schemeClr>
                </a:solidFill>
              </a:rPr>
              <a:t>Wnioskowania prawnicze</a:t>
            </a:r>
            <a:br>
              <a:rPr lang="pl-PL" sz="6600" dirty="0">
                <a:solidFill>
                  <a:schemeClr val="tx1">
                    <a:alpha val="80000"/>
                  </a:schemeClr>
                </a:solidFill>
              </a:rPr>
            </a:br>
            <a:endParaRPr lang="pl-PL" sz="2000" dirty="0">
              <a:solidFill>
                <a:schemeClr val="tx1">
                  <a:alpha val="80000"/>
                </a:schemeClr>
              </a:solidFill>
            </a:endParaRPr>
          </a:p>
        </p:txBody>
      </p:sp>
      <p:sp>
        <p:nvSpPr>
          <p:cNvPr id="22531" name="Podtytuł 2">
            <a:extLst>
              <a:ext uri="{FF2B5EF4-FFF2-40B4-BE49-F238E27FC236}">
                <a16:creationId xmlns:a16="http://schemas.microsoft.com/office/drawing/2014/main" id="{708F4CD2-757A-410E-9095-0382A249EBE4}"/>
              </a:ext>
            </a:extLst>
          </p:cNvPr>
          <p:cNvSpPr>
            <a:spLocks noGrp="1"/>
          </p:cNvSpPr>
          <p:nvPr>
            <p:ph type="subTitle" idx="1"/>
          </p:nvPr>
        </p:nvSpPr>
        <p:spPr>
          <a:xfrm>
            <a:off x="8451608" y="643467"/>
            <a:ext cx="3096926" cy="5571066"/>
          </a:xfrm>
        </p:spPr>
        <p:txBody>
          <a:bodyPr>
            <a:normAutofit/>
          </a:bodyPr>
          <a:lstStyle/>
          <a:p>
            <a:pPr eaLnBrk="1" hangingPunct="1"/>
            <a:r>
              <a:rPr lang="pl-PL" altLang="pl-PL" sz="2000" dirty="0"/>
              <a:t>Wykład 6-7</a:t>
            </a:r>
          </a:p>
          <a:p>
            <a:pPr eaLnBrk="1" hangingPunct="1"/>
            <a:endParaRPr lang="pl-PL" altLang="pl-PL" sz="2000" dirty="0"/>
          </a:p>
        </p:txBody>
      </p:sp>
      <p:cxnSp>
        <p:nvCxnSpPr>
          <p:cNvPr id="74" name="Straight Connector 73">
            <a:extLst>
              <a:ext uri="{FF2B5EF4-FFF2-40B4-BE49-F238E27FC236}">
                <a16:creationId xmlns:a16="http://schemas.microsoft.com/office/drawing/2014/main" id="{47AE7893-212D-45CB-A5B0-AE377389AB3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3960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1572485-3F3E-4A5A-8698-2CE9D1C0B1A4}"/>
              </a:ext>
            </a:extLst>
          </p:cNvPr>
          <p:cNvSpPr>
            <a:spLocks noGrp="1"/>
          </p:cNvSpPr>
          <p:nvPr>
            <p:ph type="title"/>
          </p:nvPr>
        </p:nvSpPr>
        <p:spPr>
          <a:xfrm>
            <a:off x="964788" y="804333"/>
            <a:ext cx="3391900" cy="5249334"/>
          </a:xfrm>
        </p:spPr>
        <p:txBody>
          <a:bodyPr>
            <a:normAutofit/>
          </a:bodyPr>
          <a:lstStyle/>
          <a:p>
            <a:pPr algn="r"/>
            <a:r>
              <a:rPr lang="pl-PL"/>
              <a:t>Wnioskowania aksjologiczne - rodzaje </a:t>
            </a:r>
          </a:p>
        </p:txBody>
      </p:sp>
      <p:cxnSp>
        <p:nvCxnSpPr>
          <p:cNvPr id="2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Symbol zastępczy zawartości 2">
            <a:extLst>
              <a:ext uri="{FF2B5EF4-FFF2-40B4-BE49-F238E27FC236}">
                <a16:creationId xmlns:a16="http://schemas.microsoft.com/office/drawing/2014/main" id="{617EC588-FA09-4F60-9200-331F28E7BEAE}"/>
              </a:ext>
            </a:extLst>
          </p:cNvPr>
          <p:cNvSpPr>
            <a:spLocks noGrp="1"/>
          </p:cNvSpPr>
          <p:nvPr>
            <p:ph idx="1"/>
          </p:nvPr>
        </p:nvSpPr>
        <p:spPr>
          <a:xfrm>
            <a:off x="4999330" y="804333"/>
            <a:ext cx="6257721" cy="5249334"/>
          </a:xfrm>
        </p:spPr>
        <p:txBody>
          <a:bodyPr anchor="ctr">
            <a:normAutofit/>
          </a:bodyPr>
          <a:lstStyle/>
          <a:p>
            <a:r>
              <a:rPr lang="pl-PL" dirty="0"/>
              <a:t>- analogia (</a:t>
            </a:r>
            <a:r>
              <a:rPr lang="pl-PL" i="1" dirty="0"/>
              <a:t>legis</a:t>
            </a:r>
            <a:r>
              <a:rPr lang="pl-PL" dirty="0"/>
              <a:t>, </a:t>
            </a:r>
            <a:r>
              <a:rPr lang="pl-PL" i="1" dirty="0"/>
              <a:t>iuris</a:t>
            </a:r>
            <a:r>
              <a:rPr lang="pl-PL" dirty="0"/>
              <a:t>),</a:t>
            </a:r>
          </a:p>
          <a:p>
            <a:r>
              <a:rPr lang="pl-PL" dirty="0"/>
              <a:t>- </a:t>
            </a:r>
            <a:r>
              <a:rPr lang="pl-PL" i="1" dirty="0"/>
              <a:t>a contrario</a:t>
            </a:r>
          </a:p>
          <a:p>
            <a:r>
              <a:rPr lang="pl-PL" dirty="0"/>
              <a:t>- </a:t>
            </a:r>
            <a:r>
              <a:rPr lang="pl-PL" i="1" dirty="0"/>
              <a:t>a </a:t>
            </a:r>
            <a:r>
              <a:rPr lang="pl-PL" i="1" dirty="0" err="1"/>
              <a:t>fortiori</a:t>
            </a:r>
            <a:r>
              <a:rPr lang="pl-PL" i="1" dirty="0"/>
              <a:t> </a:t>
            </a:r>
            <a:r>
              <a:rPr lang="pl-PL" dirty="0"/>
              <a:t>(z większego na mniejsze, z mniejszego na większe)</a:t>
            </a:r>
          </a:p>
        </p:txBody>
      </p:sp>
    </p:spTree>
    <p:extLst>
      <p:ext uri="{BB962C8B-B14F-4D97-AF65-F5344CB8AC3E}">
        <p14:creationId xmlns:p14="http://schemas.microsoft.com/office/powerpoint/2010/main" val="22049757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1397062-D5F4-45CE-B8E0-73A49AF639E5}"/>
              </a:ext>
            </a:extLst>
          </p:cNvPr>
          <p:cNvSpPr>
            <a:spLocks noGrp="1"/>
          </p:cNvSpPr>
          <p:nvPr>
            <p:ph type="title"/>
          </p:nvPr>
        </p:nvSpPr>
        <p:spPr>
          <a:xfrm>
            <a:off x="964788" y="804333"/>
            <a:ext cx="3391900" cy="5249334"/>
          </a:xfrm>
        </p:spPr>
        <p:txBody>
          <a:bodyPr>
            <a:normAutofit/>
          </a:bodyPr>
          <a:lstStyle/>
          <a:p>
            <a:pPr algn="r"/>
            <a:r>
              <a:rPr lang="pl-PL" sz="3900" dirty="0"/>
              <a:t>Analogia –  charakterystyka </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6D5D0D39-ECFE-4B3D-9E19-D81291CBA9A2}"/>
              </a:ext>
            </a:extLst>
          </p:cNvPr>
          <p:cNvSpPr>
            <a:spLocks noGrp="1"/>
          </p:cNvSpPr>
          <p:nvPr>
            <p:ph idx="1"/>
          </p:nvPr>
        </p:nvSpPr>
        <p:spPr>
          <a:xfrm>
            <a:off x="4999330" y="804333"/>
            <a:ext cx="6257721" cy="5249334"/>
          </a:xfrm>
        </p:spPr>
        <p:txBody>
          <a:bodyPr anchor="ctr">
            <a:normAutofit/>
          </a:bodyPr>
          <a:lstStyle/>
          <a:p>
            <a:pPr algn="just"/>
            <a:r>
              <a:rPr lang="pl-PL" dirty="0"/>
              <a:t>Wnioskowanie z analogii (zwane inaczej </a:t>
            </a:r>
            <a:r>
              <a:rPr lang="pl-PL" i="1" dirty="0"/>
              <a:t>argumentum a </a:t>
            </a:r>
            <a:r>
              <a:rPr lang="pl-PL" i="1" dirty="0" err="1"/>
              <a:t>simili</a:t>
            </a:r>
            <a:r>
              <a:rPr lang="pl-PL" dirty="0"/>
              <a:t> oraz wnioskowaniem z podobieństwa) polega – najogólniej mówiąc - na stosowaniu do przypadków przez prawo nieuregulowanych norm regulujących przypadki podobne.</a:t>
            </a:r>
          </a:p>
        </p:txBody>
      </p:sp>
    </p:spTree>
    <p:extLst>
      <p:ext uri="{BB962C8B-B14F-4D97-AF65-F5344CB8AC3E}">
        <p14:creationId xmlns:p14="http://schemas.microsoft.com/office/powerpoint/2010/main" val="11314472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1288D2E-7BA8-4337-B999-0FEC64DC5944}"/>
              </a:ext>
            </a:extLst>
          </p:cNvPr>
          <p:cNvSpPr>
            <a:spLocks noGrp="1"/>
          </p:cNvSpPr>
          <p:nvPr>
            <p:ph type="title"/>
          </p:nvPr>
        </p:nvSpPr>
        <p:spPr>
          <a:xfrm>
            <a:off x="964788" y="804333"/>
            <a:ext cx="3391900" cy="5249334"/>
          </a:xfrm>
        </p:spPr>
        <p:txBody>
          <a:bodyPr>
            <a:normAutofit/>
          </a:bodyPr>
          <a:lstStyle/>
          <a:p>
            <a:pPr algn="r"/>
            <a:r>
              <a:rPr lang="pl-PL" dirty="0"/>
              <a:t>Analogia - 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7BE01D4D-3D6F-4E20-9772-836E5A46C258}"/>
              </a:ext>
            </a:extLst>
          </p:cNvPr>
          <p:cNvSpPr>
            <a:spLocks noGrp="1"/>
          </p:cNvSpPr>
          <p:nvPr>
            <p:ph idx="1"/>
          </p:nvPr>
        </p:nvSpPr>
        <p:spPr>
          <a:xfrm>
            <a:off x="4999330" y="804333"/>
            <a:ext cx="6257721" cy="5249334"/>
          </a:xfrm>
        </p:spPr>
        <p:txBody>
          <a:bodyPr anchor="ctr">
            <a:normAutofit/>
          </a:bodyPr>
          <a:lstStyle/>
          <a:p>
            <a:pPr algn="just"/>
            <a:r>
              <a:rPr lang="pl-PL" sz="1900" dirty="0"/>
              <a:t>Sąd uznał, że obowiązująca w postępowaniu karnym norma, wedle której termin do wniesienia pisma procesowego jest zachowany, gdy osoba odbywająca karę pozbawienia wolności złożyła przed jego upływem pismo u zarządcy zakładu karnego (niezależnie, czy ów zarządca przekaże pismo w odpowiednim terminie), stosuje się także do postępowania cywilnego. </a:t>
            </a:r>
          </a:p>
          <a:p>
            <a:pPr algn="just"/>
            <a:r>
              <a:rPr lang="pl-PL" sz="1900" dirty="0"/>
              <a:t>A zatem do sytuacji nieuregulowanej (w sensie występowania luki aksjologicznej), tj. dotyczącej osoby odbywającej karę pozbawienia wolności i będącej jednocześnie stroną sądowego postępowania cywilnego, zastosowano odpowiednio normę, które reguluje sytuację osoby odbywającej karę pozbawienia wolności i będącej stroną postępowania karnego. Norma-przesłanka z Kodeksu postępowania karnego posłużyła więc do konstrukcji odpowiedniej normy, regulującej stan faktyczny z zakresu postępowania cywilnego. Sąd uznał bowiem, że na gruncie aksjologii zawartej w prawie nie widać powodów dla których strona postępowania cywilnego miałaby być traktowana mniej korzystnie, niż strona postępowania karnego.  </a:t>
            </a:r>
          </a:p>
          <a:p>
            <a:pPr marL="0" indent="0">
              <a:buNone/>
            </a:pPr>
            <a:endParaRPr lang="pl-PL" sz="1900" dirty="0"/>
          </a:p>
        </p:txBody>
      </p:sp>
    </p:spTree>
    <p:extLst>
      <p:ext uri="{BB962C8B-B14F-4D97-AF65-F5344CB8AC3E}">
        <p14:creationId xmlns:p14="http://schemas.microsoft.com/office/powerpoint/2010/main" val="28619096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87ACDAD-28F4-4DC0-8840-AF82768939DC}"/>
              </a:ext>
            </a:extLst>
          </p:cNvPr>
          <p:cNvSpPr>
            <a:spLocks noGrp="1"/>
          </p:cNvSpPr>
          <p:nvPr>
            <p:ph type="title"/>
          </p:nvPr>
        </p:nvSpPr>
        <p:spPr>
          <a:xfrm>
            <a:off x="964788" y="804333"/>
            <a:ext cx="3391900" cy="5249334"/>
          </a:xfrm>
        </p:spPr>
        <p:txBody>
          <a:bodyPr>
            <a:normAutofit/>
          </a:bodyPr>
          <a:lstStyle/>
          <a:p>
            <a:pPr algn="r"/>
            <a:r>
              <a:rPr lang="pl-PL" dirty="0"/>
              <a:t>Analogia </a:t>
            </a:r>
            <a:r>
              <a:rPr lang="pl-PL" i="1" dirty="0"/>
              <a:t>legis</a:t>
            </a:r>
            <a:r>
              <a:rPr lang="pl-PL" dirty="0"/>
              <a:t> </a:t>
            </a:r>
            <a:br>
              <a:rPr lang="pl-PL" dirty="0"/>
            </a:br>
            <a:r>
              <a:rPr lang="pl-PL" dirty="0"/>
              <a:t>(z ustawy) </a:t>
            </a:r>
            <a:br>
              <a:rPr lang="pl-PL" dirty="0"/>
            </a:br>
            <a:r>
              <a:rPr lang="pl-PL" dirty="0"/>
              <a:t>a analogia </a:t>
            </a:r>
            <a:r>
              <a:rPr lang="pl-PL" i="1" dirty="0"/>
              <a:t>iuris </a:t>
            </a:r>
            <a:br>
              <a:rPr lang="pl-PL" i="1" dirty="0"/>
            </a:br>
            <a:r>
              <a:rPr lang="pl-PL" dirty="0"/>
              <a:t>(z prawa)</a:t>
            </a:r>
            <a:endParaRPr lang="pl-PL" i="1" dirty="0"/>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780FAFBF-DE35-487B-8C58-BA5D1F7594FE}"/>
              </a:ext>
            </a:extLst>
          </p:cNvPr>
          <p:cNvSpPr>
            <a:spLocks noGrp="1"/>
          </p:cNvSpPr>
          <p:nvPr>
            <p:ph idx="1"/>
          </p:nvPr>
        </p:nvSpPr>
        <p:spPr>
          <a:xfrm>
            <a:off x="4999330" y="804333"/>
            <a:ext cx="6257721" cy="5249334"/>
          </a:xfrm>
        </p:spPr>
        <p:txBody>
          <a:bodyPr anchor="ctr">
            <a:normAutofit/>
          </a:bodyPr>
          <a:lstStyle/>
          <a:p>
            <a:pPr algn="just"/>
            <a:r>
              <a:rPr lang="pl-PL" sz="1700" dirty="0"/>
              <a:t>Rozróżnienie między tymi dwoma zbliżonymi do siebie sposobami argumentacji jest przedmiotem kontrowersji i bywa różnie w literaturze przedmiotu ujmowane. Za M. </a:t>
            </a:r>
            <a:r>
              <a:rPr lang="pl-PL" sz="1700" dirty="0" err="1"/>
              <a:t>Walasikiem</a:t>
            </a:r>
            <a:r>
              <a:rPr lang="pl-PL" sz="1700" dirty="0"/>
              <a:t> [M. Walasik, </a:t>
            </a:r>
            <a:r>
              <a:rPr lang="pl-PL" sz="1700" i="1" dirty="0"/>
              <a:t>Analogia w prawie procesowym…</a:t>
            </a:r>
            <a:r>
              <a:rPr lang="pl-PL" sz="1700" dirty="0"/>
              <a:t>, s. 402–416] możemy przyjąć, że o analogii </a:t>
            </a:r>
            <a:r>
              <a:rPr lang="pl-PL" sz="1700" i="1" dirty="0"/>
              <a:t>legis</a:t>
            </a:r>
            <a:r>
              <a:rPr lang="pl-PL" sz="1700" dirty="0"/>
              <a:t> będziemy mówić w takich przypadkach, gdy łącznie spełnione są następujące warunki: </a:t>
            </a:r>
          </a:p>
          <a:p>
            <a:pPr algn="just"/>
            <a:r>
              <a:rPr lang="pl-PL" sz="1700" dirty="0"/>
              <a:t>a) podstawę wnioskowania stanowią normy wprost wyrażone w obowiązującym tekście prawnym (co nie oznacza jednak, iż muszą one być rekonstruowane z pojedynczych przepisów); </a:t>
            </a:r>
          </a:p>
          <a:p>
            <a:pPr algn="just"/>
            <a:r>
              <a:rPr lang="pl-PL" sz="1700" dirty="0"/>
              <a:t>b) normy te nie mają charakteru zasad; </a:t>
            </a:r>
          </a:p>
          <a:p>
            <a:pPr algn="just"/>
            <a:r>
              <a:rPr lang="pl-PL" sz="1700" dirty="0"/>
              <a:t>c) normy te dotyczą sytuacji, „których podobieństwo do rozpatrywanego przypadku jest bardzo lub dość bliskie, w związku z czym zrekonstruowana za pomocą tej metody norma prawna zawiera niemalże taką samą albo w nieznacznym stopniu zmodyfikowaną treść w porównaniu z treścią normy źródłowej” [M. Walasik, </a:t>
            </a:r>
            <a:r>
              <a:rPr lang="pl-PL" sz="1700" i="1" dirty="0"/>
              <a:t>Analogia w prawie procesowym…</a:t>
            </a:r>
            <a:r>
              <a:rPr lang="pl-PL" sz="1700" dirty="0"/>
              <a:t>, s. 404]. </a:t>
            </a:r>
          </a:p>
          <a:p>
            <a:pPr algn="just"/>
            <a:r>
              <a:rPr lang="pl-PL" sz="1700" dirty="0"/>
              <a:t>W pozostałych przypadkach, a zatem gdy przy przeprowadzaniu analogii nie jest spełniony chociaż jeden ze wskazanych warunków, będziemy mówić o analogii </a:t>
            </a:r>
            <a:r>
              <a:rPr lang="pl-PL" sz="1700" i="1" dirty="0"/>
              <a:t>iuris.</a:t>
            </a:r>
            <a:endParaRPr lang="pl-PL" sz="1700" dirty="0"/>
          </a:p>
        </p:txBody>
      </p:sp>
    </p:spTree>
    <p:extLst>
      <p:ext uri="{BB962C8B-B14F-4D97-AF65-F5344CB8AC3E}">
        <p14:creationId xmlns:p14="http://schemas.microsoft.com/office/powerpoint/2010/main" val="21297322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DA60A2C-0F9A-463D-9541-1833DD3F6C71}"/>
              </a:ext>
            </a:extLst>
          </p:cNvPr>
          <p:cNvSpPr>
            <a:spLocks noGrp="1"/>
          </p:cNvSpPr>
          <p:nvPr>
            <p:ph type="title"/>
          </p:nvPr>
        </p:nvSpPr>
        <p:spPr>
          <a:xfrm>
            <a:off x="964788" y="804333"/>
            <a:ext cx="3391900" cy="5249334"/>
          </a:xfrm>
        </p:spPr>
        <p:txBody>
          <a:bodyPr>
            <a:normAutofit/>
          </a:bodyPr>
          <a:lstStyle/>
          <a:p>
            <a:pPr algn="r"/>
            <a:r>
              <a:rPr lang="pl-PL" dirty="0"/>
              <a:t>Ograniczenia w stosowaniu analogii</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73A55A0-5E4C-4854-A827-2D6DC1353A83}"/>
              </a:ext>
            </a:extLst>
          </p:cNvPr>
          <p:cNvSpPr>
            <a:spLocks noGrp="1"/>
          </p:cNvSpPr>
          <p:nvPr>
            <p:ph idx="1"/>
          </p:nvPr>
        </p:nvSpPr>
        <p:spPr>
          <a:xfrm>
            <a:off x="4999330" y="804333"/>
            <a:ext cx="6257721" cy="5249334"/>
          </a:xfrm>
        </p:spPr>
        <p:txBody>
          <a:bodyPr anchor="ctr">
            <a:normAutofit/>
          </a:bodyPr>
          <a:lstStyle/>
          <a:p>
            <a:pPr algn="just"/>
            <a:r>
              <a:rPr lang="pl-PL" sz="1500" dirty="0"/>
              <a:t>Jako potencjalne ograniczenia zastosowania analogii wymienia się między innymi: </a:t>
            </a:r>
          </a:p>
          <a:p>
            <a:pPr algn="just"/>
            <a:r>
              <a:rPr lang="pl-PL" sz="1500" dirty="0"/>
              <a:t>- sposób redakcji przepisu prawnego, sugerujący brak przyzwolenia prawodawcy na wykorzystywanie zrekonstruowanej z tego przepisu normy do konstruowania norm kolejnych w drodze analogii;</a:t>
            </a:r>
          </a:p>
          <a:p>
            <a:pPr algn="just"/>
            <a:r>
              <a:rPr lang="pl-PL" sz="1500" dirty="0"/>
              <a:t>- charakter regulowanej przez normy materii – przyjmuje się, że analogia nie powinna być stosowana tam, gdzie jest zastosowanie doprowadziłoby do pogorszenia sytuacji adresata normy; dotyczy to przede wszystkim prawa karnego i prawa finansowego;</a:t>
            </a:r>
          </a:p>
          <a:p>
            <a:pPr marL="0" indent="0" algn="just">
              <a:buNone/>
            </a:pPr>
            <a:r>
              <a:rPr lang="pl-PL" sz="1500" dirty="0"/>
              <a:t>- zakaz uzupełniania w drodze analogii luk wynikających z niewykonania przez prawodawcę obowiązku ustanowienia określonego aktu prawnego. </a:t>
            </a:r>
          </a:p>
          <a:p>
            <a:pPr marL="0" indent="0" algn="just">
              <a:buNone/>
            </a:pPr>
            <a:r>
              <a:rPr lang="pl-PL" sz="1500" dirty="0"/>
              <a:t>[Szerzej zob. M. Walasik, </a:t>
            </a:r>
            <a:r>
              <a:rPr lang="pl-PL" sz="1500" i="1" dirty="0"/>
              <a:t>Analogia w prawie procesowym…</a:t>
            </a:r>
            <a:r>
              <a:rPr lang="pl-PL" sz="1500" dirty="0"/>
              <a:t>, s. 416–419, 416]. </a:t>
            </a:r>
          </a:p>
          <a:p>
            <a:pPr marL="0" indent="0" algn="just">
              <a:buNone/>
            </a:pPr>
            <a:endParaRPr lang="pl-PL" sz="1500" dirty="0"/>
          </a:p>
          <a:p>
            <a:pPr marL="0" indent="0" algn="just">
              <a:buNone/>
            </a:pPr>
            <a:r>
              <a:rPr lang="pl-PL" sz="1500" dirty="0"/>
              <a:t>Przyjmuje się przy tym, że ograniczenia zastosowania analogii nie mają charakteru bezwzględnego i w sytuacjach istnienia mocnego uzasadnienia aksjologicznego mogą być przełamywane. </a:t>
            </a:r>
          </a:p>
          <a:p>
            <a:endParaRPr lang="pl-PL" sz="1500" dirty="0"/>
          </a:p>
        </p:txBody>
      </p:sp>
    </p:spTree>
    <p:extLst>
      <p:ext uri="{BB962C8B-B14F-4D97-AF65-F5344CB8AC3E}">
        <p14:creationId xmlns:p14="http://schemas.microsoft.com/office/powerpoint/2010/main" val="32733472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B8A3834-651F-4182-9729-1F25CA19E854}"/>
              </a:ext>
            </a:extLst>
          </p:cNvPr>
          <p:cNvSpPr>
            <a:spLocks noGrp="1"/>
          </p:cNvSpPr>
          <p:nvPr>
            <p:ph type="title"/>
          </p:nvPr>
        </p:nvSpPr>
        <p:spPr>
          <a:xfrm>
            <a:off x="964788" y="804333"/>
            <a:ext cx="3391900" cy="5249334"/>
          </a:xfrm>
        </p:spPr>
        <p:txBody>
          <a:bodyPr>
            <a:normAutofit/>
          </a:bodyPr>
          <a:lstStyle/>
          <a:p>
            <a:pPr algn="r"/>
            <a:r>
              <a:rPr lang="pl-PL" dirty="0"/>
              <a:t>Dodatkowe ograniczenia dla analogii </a:t>
            </a:r>
            <a:r>
              <a:rPr lang="pl-PL" i="1" dirty="0"/>
              <a:t>iuris</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1CB7423-4A5E-457F-A85A-1A8B6089093C}"/>
              </a:ext>
            </a:extLst>
          </p:cNvPr>
          <p:cNvSpPr>
            <a:spLocks noGrp="1"/>
          </p:cNvSpPr>
          <p:nvPr>
            <p:ph idx="1"/>
          </p:nvPr>
        </p:nvSpPr>
        <p:spPr>
          <a:xfrm>
            <a:off x="4999330" y="804333"/>
            <a:ext cx="6257721" cy="5249334"/>
          </a:xfrm>
        </p:spPr>
        <p:txBody>
          <a:bodyPr anchor="ctr">
            <a:normAutofit/>
          </a:bodyPr>
          <a:lstStyle/>
          <a:p>
            <a:pPr algn="just"/>
            <a:r>
              <a:rPr lang="pl-PL" dirty="0"/>
              <a:t>Ponieważ twórczy element w stosowaniu analogii </a:t>
            </a:r>
            <a:r>
              <a:rPr lang="pl-PL" i="1" dirty="0"/>
              <a:t>iuris</a:t>
            </a:r>
            <a:r>
              <a:rPr lang="pl-PL" dirty="0"/>
              <a:t> jest większy niż przy stosowaniu analogii </a:t>
            </a:r>
            <a:r>
              <a:rPr lang="pl-PL" i="1" dirty="0"/>
              <a:t>legis</a:t>
            </a:r>
            <a:r>
              <a:rPr lang="pl-PL" dirty="0"/>
              <a:t>, a więc zachodzi większe ryzyko arbitralności takiego zabiegu, analogia z prawa poddawana jest dodatkowym ograniczeniom:</a:t>
            </a:r>
          </a:p>
          <a:p>
            <a:pPr marL="0" indent="0" algn="just">
              <a:buNone/>
            </a:pPr>
            <a:r>
              <a:rPr lang="pl-PL" dirty="0"/>
              <a:t>- może być ona stosowane tylko wtedy, gdy nie daje się zrekonstruować normy w oparciu o analogię </a:t>
            </a:r>
            <a:r>
              <a:rPr lang="pl-PL" i="1" dirty="0"/>
              <a:t>legis</a:t>
            </a:r>
            <a:r>
              <a:rPr lang="pl-PL" dirty="0"/>
              <a:t>; </a:t>
            </a:r>
          </a:p>
          <a:p>
            <a:pPr marL="0" indent="0" algn="just">
              <a:buNone/>
            </a:pPr>
            <a:r>
              <a:rPr lang="pl-PL" dirty="0"/>
              <a:t>- wymaga ona bardzo mocnego uzasadnienia aksjologicznego, odwołującego się do szczególnie istotnych racji – nie wystarczy więc zwykłe wskazanie na potrzebę spójności aksjologicznej prawa. </a:t>
            </a:r>
          </a:p>
          <a:p>
            <a:pPr algn="just"/>
            <a:r>
              <a:rPr lang="pl-PL" dirty="0"/>
              <a:t>[</a:t>
            </a:r>
            <a:r>
              <a:rPr lang="pl-PL" sz="1200" dirty="0"/>
              <a:t>Szerzej zob. M. Walasik, </a:t>
            </a:r>
            <a:r>
              <a:rPr lang="pl-PL" sz="1200" i="1" dirty="0"/>
              <a:t>Analogia w prawie procesowym…</a:t>
            </a:r>
            <a:r>
              <a:rPr lang="pl-PL" sz="1200" dirty="0"/>
              <a:t>, s. 415–416]</a:t>
            </a:r>
          </a:p>
        </p:txBody>
      </p:sp>
    </p:spTree>
    <p:extLst>
      <p:ext uri="{BB962C8B-B14F-4D97-AF65-F5344CB8AC3E}">
        <p14:creationId xmlns:p14="http://schemas.microsoft.com/office/powerpoint/2010/main" val="42599737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0B91480-397B-4FB6-9D2B-B941A968E539}"/>
              </a:ext>
            </a:extLst>
          </p:cNvPr>
          <p:cNvSpPr>
            <a:spLocks noGrp="1"/>
          </p:cNvSpPr>
          <p:nvPr>
            <p:ph type="title"/>
          </p:nvPr>
        </p:nvSpPr>
        <p:spPr>
          <a:xfrm>
            <a:off x="964788" y="804333"/>
            <a:ext cx="3391900" cy="5249334"/>
          </a:xfrm>
        </p:spPr>
        <p:txBody>
          <a:bodyPr>
            <a:normAutofit/>
          </a:bodyPr>
          <a:lstStyle/>
          <a:p>
            <a:pPr algn="r"/>
            <a:r>
              <a:rPr lang="pl-PL" sz="3900" i="1" dirty="0"/>
              <a:t>A contrario </a:t>
            </a:r>
            <a:r>
              <a:rPr lang="pl-PL" sz="3900" dirty="0"/>
              <a:t>–  charakterystyka</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9FF1C6DC-7D96-4EDB-AC69-CEC58233691F}"/>
              </a:ext>
            </a:extLst>
          </p:cNvPr>
          <p:cNvSpPr>
            <a:spLocks noGrp="1"/>
          </p:cNvSpPr>
          <p:nvPr>
            <p:ph idx="1"/>
          </p:nvPr>
        </p:nvSpPr>
        <p:spPr>
          <a:xfrm>
            <a:off x="4999330" y="804333"/>
            <a:ext cx="6257721" cy="5249334"/>
          </a:xfrm>
        </p:spPr>
        <p:txBody>
          <a:bodyPr anchor="ctr">
            <a:normAutofit/>
          </a:bodyPr>
          <a:lstStyle/>
          <a:p>
            <a:pPr algn="just"/>
            <a:r>
              <a:rPr lang="pl-PL" sz="2000" dirty="0"/>
              <a:t>Wnioskowanie </a:t>
            </a:r>
            <a:r>
              <a:rPr lang="pl-PL" sz="2000" i="1" dirty="0"/>
              <a:t>a contrario </a:t>
            </a:r>
            <a:r>
              <a:rPr lang="pl-PL" sz="2000" dirty="0"/>
              <a:t>(z przeciwieństwa) jest odwrotnością wnioskowania przez analogię. Mówiąc nieco inaczej, jest to sposób argumentacji, który odwołuje się do zasadności powstrzymania się od stosowania wnioskowania z podobieństwa. Na gruncie prawa karnego argumentacja </a:t>
            </a:r>
            <a:r>
              <a:rPr lang="pl-PL" sz="2000" i="1" dirty="0"/>
              <a:t>a contrario </a:t>
            </a:r>
            <a:r>
              <a:rPr lang="pl-PL" sz="2000" dirty="0"/>
              <a:t>znajduje swoje odzwierciedlenie w zasadzie „Co nie jest zakazane, jest dozwolone”.</a:t>
            </a:r>
          </a:p>
          <a:p>
            <a:pPr algn="just"/>
            <a:r>
              <a:rPr lang="pl-PL" sz="2000" dirty="0"/>
              <a:t>Warto podkreślić, że rozumowanie </a:t>
            </a:r>
            <a:r>
              <a:rPr lang="pl-PL" sz="2000" i="1" dirty="0"/>
              <a:t>a contrario</a:t>
            </a:r>
            <a:r>
              <a:rPr lang="pl-PL" sz="2000" dirty="0"/>
              <a:t> nie </a:t>
            </a:r>
            <a:r>
              <a:rPr lang="pl-PL" sz="2000"/>
              <a:t>powinno być traktowane </a:t>
            </a:r>
            <a:r>
              <a:rPr lang="pl-PL" sz="2000" dirty="0"/>
              <a:t>w sposób czysto semantyczny, a więc abstrahujący od wartości przypisywanych prawodawcy. Wzięcie pod uwagę kontekstu aksjologicznego jest konieczne z tego choćby powodu, by upewnić się, że zastosowanie w danej sytuacji rozumowania </a:t>
            </a:r>
            <a:r>
              <a:rPr lang="pl-PL" sz="2000" i="1" dirty="0"/>
              <a:t>a contrario</a:t>
            </a:r>
            <a:r>
              <a:rPr lang="pl-PL" sz="2000" dirty="0"/>
              <a:t> prowadzić będzie do rezultatów lepiej pasujących do postulatu racjonalnego prawodawcy, niż efekty zastosowania wnioskowania konkurencyjnego, tj. analogii. </a:t>
            </a:r>
          </a:p>
          <a:p>
            <a:endParaRPr lang="pl-PL" sz="2000" dirty="0"/>
          </a:p>
          <a:p>
            <a:endParaRPr lang="pl-PL" sz="2000" dirty="0"/>
          </a:p>
        </p:txBody>
      </p:sp>
    </p:spTree>
    <p:extLst>
      <p:ext uri="{BB962C8B-B14F-4D97-AF65-F5344CB8AC3E}">
        <p14:creationId xmlns:p14="http://schemas.microsoft.com/office/powerpoint/2010/main" val="30109394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1CCDD11-7B06-41AC-8D81-565B28C3D2A2}"/>
              </a:ext>
            </a:extLst>
          </p:cNvPr>
          <p:cNvSpPr>
            <a:spLocks noGrp="1"/>
          </p:cNvSpPr>
          <p:nvPr>
            <p:ph type="title"/>
          </p:nvPr>
        </p:nvSpPr>
        <p:spPr>
          <a:xfrm>
            <a:off x="964788" y="804333"/>
            <a:ext cx="3391900" cy="5249334"/>
          </a:xfrm>
        </p:spPr>
        <p:txBody>
          <a:bodyPr>
            <a:normAutofit/>
          </a:bodyPr>
          <a:lstStyle/>
          <a:p>
            <a:pPr algn="r"/>
            <a:r>
              <a:rPr lang="pl-PL" i="1" dirty="0"/>
              <a:t>A contrario </a:t>
            </a:r>
            <a:r>
              <a:rPr lang="pl-PL" dirty="0"/>
              <a:t>- przykład</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833F5C0B-DB2A-445B-AA5A-226C36CBBBB6}"/>
              </a:ext>
            </a:extLst>
          </p:cNvPr>
          <p:cNvSpPr>
            <a:spLocks noGrp="1"/>
          </p:cNvSpPr>
          <p:nvPr>
            <p:ph idx="1"/>
          </p:nvPr>
        </p:nvSpPr>
        <p:spPr>
          <a:xfrm>
            <a:off x="4999330" y="804333"/>
            <a:ext cx="6257721" cy="5249334"/>
          </a:xfrm>
        </p:spPr>
        <p:txBody>
          <a:bodyPr anchor="ctr">
            <a:normAutofit/>
          </a:bodyPr>
          <a:lstStyle/>
          <a:p>
            <a:pPr algn="just"/>
            <a:r>
              <a:rPr lang="pl-PL" sz="2000" dirty="0"/>
              <a:t>Z normy N1 upoważniającej </a:t>
            </a:r>
            <a:r>
              <a:rPr lang="pl-PL" sz="2000" dirty="0">
                <a:solidFill>
                  <a:srgbClr val="FFC000"/>
                </a:solidFill>
              </a:rPr>
              <a:t>rektora</a:t>
            </a:r>
            <a:r>
              <a:rPr lang="pl-PL" sz="2000" dirty="0"/>
              <a:t> do </a:t>
            </a:r>
            <a:r>
              <a:rPr lang="pl-PL" sz="2000" dirty="0">
                <a:solidFill>
                  <a:schemeClr val="accent5">
                    <a:lumMod val="60000"/>
                    <a:lumOff val="40000"/>
                  </a:schemeClr>
                </a:solidFill>
              </a:rPr>
              <a:t>zawieszenia w prawach studenta </a:t>
            </a:r>
            <a:r>
              <a:rPr lang="pl-PL" sz="2000" dirty="0"/>
              <a:t>osoby, która </a:t>
            </a:r>
            <a:r>
              <a:rPr lang="pl-PL" sz="2000" dirty="0">
                <a:solidFill>
                  <a:srgbClr val="FF0000"/>
                </a:solidFill>
              </a:rPr>
              <a:t>uporczywie</a:t>
            </a:r>
            <a:r>
              <a:rPr lang="pl-PL" sz="2000" dirty="0"/>
              <a:t> nie stawia się na wezwania rzecznika dyscyplinarnego, można zatem </a:t>
            </a:r>
            <a:r>
              <a:rPr lang="pl-PL" sz="2000" i="1" dirty="0"/>
              <a:t>a contrario </a:t>
            </a:r>
            <a:r>
              <a:rPr lang="pl-PL" sz="2000" dirty="0"/>
              <a:t>wyprowadzić takie między innymi normy:</a:t>
            </a:r>
          </a:p>
          <a:p>
            <a:pPr algn="just"/>
            <a:r>
              <a:rPr lang="pl-PL" sz="2000" dirty="0"/>
              <a:t>N2 – rektor nie może zawiesić w prawach studenta osoby, która </a:t>
            </a:r>
            <a:r>
              <a:rPr lang="pl-PL" sz="2000" dirty="0">
                <a:solidFill>
                  <a:srgbClr val="FF0000"/>
                </a:solidFill>
              </a:rPr>
              <a:t>jednokrotnie </a:t>
            </a:r>
            <a:r>
              <a:rPr lang="pl-PL" sz="2000" dirty="0"/>
              <a:t>nie stawiła się na wezwanie rzecznika dyscyplinarnego (o ile oczywiście inna norma nie daje takiego upoważnienia w odmiennych okolicznościach); </a:t>
            </a:r>
          </a:p>
          <a:p>
            <a:pPr algn="just"/>
            <a:r>
              <a:rPr lang="pl-PL" sz="2000" dirty="0"/>
              <a:t>N3 – </a:t>
            </a:r>
            <a:r>
              <a:rPr lang="pl-PL" sz="2000" dirty="0">
                <a:solidFill>
                  <a:srgbClr val="FFC000"/>
                </a:solidFill>
              </a:rPr>
              <a:t>dziekan</a:t>
            </a:r>
            <a:r>
              <a:rPr lang="pl-PL" sz="2000" dirty="0"/>
              <a:t> nie może zawiesić w prawach studenta osoby, która uporczywie nie stawia się na wezwania rzecznika dyscyplinarnego (o ile inna norma nie przyznaje takiej kompetencji dziekanowi);</a:t>
            </a:r>
          </a:p>
          <a:p>
            <a:pPr algn="just"/>
            <a:r>
              <a:rPr lang="pl-PL" sz="2000" dirty="0"/>
              <a:t>N4 – rektor nie może </a:t>
            </a:r>
            <a:r>
              <a:rPr lang="pl-PL" sz="2000" dirty="0">
                <a:solidFill>
                  <a:schemeClr val="accent5">
                    <a:lumMod val="60000"/>
                    <a:lumOff val="40000"/>
                  </a:schemeClr>
                </a:solidFill>
              </a:rPr>
              <a:t>usunąć z uczelni </a:t>
            </a:r>
            <a:r>
              <a:rPr lang="pl-PL" sz="2000" dirty="0"/>
              <a:t>osoby, która uporczywie nie stawia się na wezwania rzecznika dyscyplinarnego. </a:t>
            </a:r>
          </a:p>
        </p:txBody>
      </p:sp>
    </p:spTree>
    <p:extLst>
      <p:ext uri="{BB962C8B-B14F-4D97-AF65-F5344CB8AC3E}">
        <p14:creationId xmlns:p14="http://schemas.microsoft.com/office/powerpoint/2010/main" val="42666321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6F33BFA-0E7B-4DD4-A8B9-85517915CB0B}"/>
              </a:ext>
            </a:extLst>
          </p:cNvPr>
          <p:cNvSpPr>
            <a:spLocks noGrp="1"/>
          </p:cNvSpPr>
          <p:nvPr>
            <p:ph type="title"/>
          </p:nvPr>
        </p:nvSpPr>
        <p:spPr>
          <a:xfrm>
            <a:off x="964788" y="804333"/>
            <a:ext cx="3391900" cy="5249334"/>
          </a:xfrm>
        </p:spPr>
        <p:txBody>
          <a:bodyPr>
            <a:normAutofit/>
          </a:bodyPr>
          <a:lstStyle/>
          <a:p>
            <a:pPr algn="r"/>
            <a:r>
              <a:rPr lang="pl-PL" i="1" dirty="0"/>
              <a:t>A contrario </a:t>
            </a:r>
            <a:r>
              <a:rPr lang="pl-PL" dirty="0"/>
              <a:t>- przykład</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22A8E43-230D-4A63-9E12-5F1F6DD7EEB0}"/>
              </a:ext>
            </a:extLst>
          </p:cNvPr>
          <p:cNvSpPr>
            <a:spLocks noGrp="1"/>
          </p:cNvSpPr>
          <p:nvPr>
            <p:ph idx="1"/>
          </p:nvPr>
        </p:nvSpPr>
        <p:spPr>
          <a:xfrm>
            <a:off x="4999330" y="804333"/>
            <a:ext cx="6257721" cy="5249334"/>
          </a:xfrm>
        </p:spPr>
        <p:txBody>
          <a:bodyPr anchor="ctr">
            <a:normAutofit/>
          </a:bodyPr>
          <a:lstStyle/>
          <a:p>
            <a:pPr algn="just"/>
            <a:r>
              <a:rPr lang="pl-PL" sz="1900" dirty="0"/>
              <a:t>Inny przykład zastosowania argumentacji </a:t>
            </a:r>
            <a:r>
              <a:rPr lang="pl-PL" sz="1900" i="1" dirty="0"/>
              <a:t>a contrario</a:t>
            </a:r>
            <a:r>
              <a:rPr lang="pl-PL" sz="1900" dirty="0"/>
              <a:t> widoczny jest w poniższym wywodzie sądu okręgowego, który odrzucając zażalenie dłużnika na postanowienie sądu rejonowego dotyczące oddalenia skargi na czynności komornika stwierdził: </a:t>
            </a:r>
          </a:p>
          <a:p>
            <a:pPr algn="just"/>
            <a:r>
              <a:rPr lang="pl-PL" sz="1900" dirty="0"/>
              <a:t>„W pierwszej kolejności należy zwrócić uwagę na przepis art. 828 k.p.c. zgodnie z którym zażalenie przysługuje tylko na orzeczenie sądu co do zawieszenia lub umorzenia postępowania egzekucyjnego. W niniejszej sprawie komornik podjął postępowanie, a Sąd oddalił skargę dłużnika na tę czynność. Zatem w myśl art. 828 k.p.c. stosowanego </a:t>
            </a:r>
            <a:r>
              <a:rPr lang="pl-PL" sz="1900" i="1" dirty="0"/>
              <a:t>a contrario</a:t>
            </a:r>
            <a:r>
              <a:rPr lang="pl-PL" sz="1900" dirty="0"/>
              <a:t> zażalenie nie przysługuje. Żaden innym przepis dotyczący postępowania egzekucyjnego nie reguluje tej kwestii odmiennie. Również powołany przez Sąd I instancji art. 394 § 1 k.p.c. w zw. z art. 13 § 2 k.p.c. nie daje możliwość wywiedzenia zażalenia od takiego rozstrzygnięcia Sądu Rejonowego”. (postanowienie SO w Bydgoszczy z dnia 13 maja 2014 r., II </a:t>
            </a:r>
            <a:r>
              <a:rPr lang="pl-PL" sz="1900" dirty="0" err="1"/>
              <a:t>Cz</a:t>
            </a:r>
            <a:r>
              <a:rPr lang="pl-PL" sz="1900" dirty="0"/>
              <a:t> 156/14, </a:t>
            </a:r>
            <a:r>
              <a:rPr lang="pl-PL" sz="1900" dirty="0">
                <a:hlinkClick r:id="rId2">
                  <a:extLst>
                    <a:ext uri="{A12FA001-AC4F-418D-AE19-62706E023703}">
                      <ahyp:hlinkClr xmlns:ahyp="http://schemas.microsoft.com/office/drawing/2018/hyperlinkcolor" val="tx"/>
                    </a:ext>
                  </a:extLst>
                </a:hlinkClick>
              </a:rPr>
              <a:t>http://orzeczenia.ms.gov.pl/</a:t>
            </a:r>
            <a:r>
              <a:rPr lang="pl-PL" sz="1900" dirty="0"/>
              <a:t>).</a:t>
            </a:r>
          </a:p>
          <a:p>
            <a:endParaRPr lang="pl-PL" sz="1900" dirty="0"/>
          </a:p>
        </p:txBody>
      </p:sp>
    </p:spTree>
    <p:extLst>
      <p:ext uri="{BB962C8B-B14F-4D97-AF65-F5344CB8AC3E}">
        <p14:creationId xmlns:p14="http://schemas.microsoft.com/office/powerpoint/2010/main" val="22337872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3FA0038-2A6F-4051-9607-9F1425EB4C46}"/>
              </a:ext>
            </a:extLst>
          </p:cNvPr>
          <p:cNvSpPr>
            <a:spLocks noGrp="1"/>
          </p:cNvSpPr>
          <p:nvPr>
            <p:ph type="title"/>
          </p:nvPr>
        </p:nvSpPr>
        <p:spPr>
          <a:xfrm>
            <a:off x="964788" y="804333"/>
            <a:ext cx="3391900" cy="5249334"/>
          </a:xfrm>
        </p:spPr>
        <p:txBody>
          <a:bodyPr>
            <a:normAutofit/>
          </a:bodyPr>
          <a:lstStyle/>
          <a:p>
            <a:pPr algn="r"/>
            <a:r>
              <a:rPr lang="pl-PL" sz="3900" i="1" dirty="0"/>
              <a:t>A </a:t>
            </a:r>
            <a:r>
              <a:rPr lang="pl-PL" sz="3900" i="1" dirty="0" err="1"/>
              <a:t>fortiori</a:t>
            </a:r>
            <a:r>
              <a:rPr lang="pl-PL" sz="3900" i="1" dirty="0"/>
              <a:t> </a:t>
            </a:r>
            <a:r>
              <a:rPr lang="pl-PL" sz="3900" dirty="0"/>
              <a:t>–  charakterystyka</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9BBA61B-6248-4FFC-8976-9938C2B63134}"/>
              </a:ext>
            </a:extLst>
          </p:cNvPr>
          <p:cNvSpPr>
            <a:spLocks noGrp="1"/>
          </p:cNvSpPr>
          <p:nvPr>
            <p:ph idx="1"/>
          </p:nvPr>
        </p:nvSpPr>
        <p:spPr>
          <a:xfrm>
            <a:off x="4999330" y="804333"/>
            <a:ext cx="6257721" cy="5249334"/>
          </a:xfrm>
        </p:spPr>
        <p:txBody>
          <a:bodyPr anchor="ctr">
            <a:normAutofit/>
          </a:bodyPr>
          <a:lstStyle/>
          <a:p>
            <a:pPr marL="0" indent="0" algn="just">
              <a:buNone/>
            </a:pPr>
            <a:r>
              <a:rPr lang="pl-PL" sz="2000" dirty="0"/>
              <a:t>Schemat argumentacji </a:t>
            </a:r>
            <a:r>
              <a:rPr lang="pl-PL" sz="2000" i="1" dirty="0"/>
              <a:t>a </a:t>
            </a:r>
            <a:r>
              <a:rPr lang="pl-PL" sz="2000" i="1" dirty="0" err="1"/>
              <a:t>fortiori</a:t>
            </a:r>
            <a:r>
              <a:rPr lang="pl-PL" sz="2000" i="1" dirty="0"/>
              <a:t> </a:t>
            </a:r>
            <a:r>
              <a:rPr lang="pl-PL" sz="2000" dirty="0"/>
              <a:t>przybiera postać „jeśli A, to tym bardziej B”. Argumentacja ta przyjmuje dwie postaci:</a:t>
            </a:r>
          </a:p>
          <a:p>
            <a:pPr marL="0" indent="0" algn="just">
              <a:buNone/>
            </a:pPr>
            <a:endParaRPr lang="pl-PL" sz="2000" dirty="0"/>
          </a:p>
          <a:p>
            <a:pPr marL="0" indent="0" algn="just">
              <a:buNone/>
            </a:pPr>
            <a:endParaRPr lang="pl-PL" sz="2000" dirty="0"/>
          </a:p>
          <a:p>
            <a:pPr marL="0" indent="0" algn="just">
              <a:buNone/>
            </a:pPr>
            <a:r>
              <a:rPr lang="pl-PL" sz="2000" dirty="0"/>
              <a:t>- </a:t>
            </a:r>
            <a:r>
              <a:rPr lang="pl-PL" sz="2000" i="1" dirty="0"/>
              <a:t>argumentum a </a:t>
            </a:r>
            <a:r>
              <a:rPr lang="pl-PL" sz="2000" i="1" dirty="0" err="1"/>
              <a:t>maiori</a:t>
            </a:r>
            <a:r>
              <a:rPr lang="pl-PL" sz="2000" i="1" dirty="0"/>
              <a:t> ad minus</a:t>
            </a:r>
            <a:r>
              <a:rPr lang="pl-PL" sz="2000" dirty="0"/>
              <a:t> (wnioskowanie z większego na mniejsze), </a:t>
            </a:r>
          </a:p>
          <a:p>
            <a:pPr algn="just">
              <a:buFontTx/>
              <a:buChar char="-"/>
            </a:pPr>
            <a:r>
              <a:rPr lang="pl-PL" sz="2000" i="1" dirty="0"/>
              <a:t>argumentum a </a:t>
            </a:r>
            <a:r>
              <a:rPr lang="pl-PL" sz="2000" i="1" dirty="0" err="1"/>
              <a:t>minori</a:t>
            </a:r>
            <a:r>
              <a:rPr lang="pl-PL" sz="2000" i="1" dirty="0"/>
              <a:t> ad </a:t>
            </a:r>
            <a:r>
              <a:rPr lang="pl-PL" sz="2000" i="1" dirty="0" err="1"/>
              <a:t>maius</a:t>
            </a:r>
            <a:r>
              <a:rPr lang="pl-PL" sz="2000" dirty="0"/>
              <a:t> (wnioskowanie z mniejszego na większe).</a:t>
            </a:r>
          </a:p>
        </p:txBody>
      </p:sp>
    </p:spTree>
    <p:extLst>
      <p:ext uri="{BB962C8B-B14F-4D97-AF65-F5344CB8AC3E}">
        <p14:creationId xmlns:p14="http://schemas.microsoft.com/office/powerpoint/2010/main" val="1961069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D3879C7-8729-42B2-ABF4-09DC7B8ED6EB}"/>
              </a:ext>
            </a:extLst>
          </p:cNvPr>
          <p:cNvSpPr>
            <a:spLocks noGrp="1"/>
          </p:cNvSpPr>
          <p:nvPr>
            <p:ph type="title"/>
          </p:nvPr>
        </p:nvSpPr>
        <p:spPr>
          <a:xfrm>
            <a:off x="964788" y="804333"/>
            <a:ext cx="3391900" cy="5249334"/>
          </a:xfrm>
        </p:spPr>
        <p:txBody>
          <a:bodyPr>
            <a:normAutofit/>
          </a:bodyPr>
          <a:lstStyle/>
          <a:p>
            <a:pPr algn="r"/>
            <a:r>
              <a:rPr lang="pl-PL" sz="4300">
                <a:solidFill>
                  <a:srgbClr val="FFFFFF"/>
                </a:solidFill>
              </a:rPr>
              <a:t>Informacje wprowadzające</a:t>
            </a:r>
          </a:p>
        </p:txBody>
      </p:sp>
      <p:sp>
        <p:nvSpPr>
          <p:cNvPr id="3" name="Symbol zastępczy zawartości 2">
            <a:extLst>
              <a:ext uri="{FF2B5EF4-FFF2-40B4-BE49-F238E27FC236}">
                <a16:creationId xmlns:a16="http://schemas.microsoft.com/office/drawing/2014/main" id="{D59BC8A4-AC25-4A5C-9034-1A9F86D43FB9}"/>
              </a:ext>
            </a:extLst>
          </p:cNvPr>
          <p:cNvSpPr>
            <a:spLocks noGrp="1"/>
          </p:cNvSpPr>
          <p:nvPr>
            <p:ph idx="1"/>
          </p:nvPr>
        </p:nvSpPr>
        <p:spPr>
          <a:xfrm>
            <a:off x="4951048" y="804333"/>
            <a:ext cx="6306003" cy="5249334"/>
          </a:xfrm>
        </p:spPr>
        <p:txBody>
          <a:bodyPr anchor="ctr">
            <a:normAutofit/>
          </a:bodyPr>
          <a:lstStyle/>
          <a:p>
            <a:pPr marL="0" indent="0">
              <a:buNone/>
            </a:pPr>
            <a:r>
              <a:rPr lang="pl-PL" dirty="0"/>
              <a:t>1. Co to są wnioskowania prawnicze?</a:t>
            </a:r>
          </a:p>
          <a:p>
            <a:pPr marL="0" indent="0">
              <a:buNone/>
            </a:pPr>
            <a:r>
              <a:rPr lang="pl-PL" dirty="0"/>
              <a:t>2. Status </a:t>
            </a:r>
            <a:r>
              <a:rPr lang="pl-PL" dirty="0" err="1"/>
              <a:t>wnioskowań</a:t>
            </a:r>
            <a:r>
              <a:rPr lang="pl-PL" dirty="0"/>
              <a:t> prawniczych.</a:t>
            </a:r>
          </a:p>
          <a:p>
            <a:pPr marL="0" indent="0">
              <a:buNone/>
            </a:pPr>
            <a:r>
              <a:rPr lang="pl-PL" dirty="0"/>
              <a:t>3. Znaczenie sporów o prawo dla </a:t>
            </a:r>
            <a:r>
              <a:rPr lang="pl-PL" dirty="0" err="1"/>
              <a:t>wnioskowań</a:t>
            </a:r>
            <a:r>
              <a:rPr lang="pl-PL" dirty="0"/>
              <a:t> prawniczych:</a:t>
            </a:r>
          </a:p>
          <a:p>
            <a:pPr marL="0" indent="0">
              <a:buNone/>
            </a:pPr>
            <a:r>
              <a:rPr lang="pl-PL" dirty="0"/>
              <a:t>     - statyczna a dynamiczna ideologia wykładni prawa,</a:t>
            </a:r>
          </a:p>
          <a:p>
            <a:pPr marL="0" indent="0">
              <a:buNone/>
            </a:pPr>
            <a:r>
              <a:rPr lang="pl-PL" dirty="0"/>
              <a:t>     - naturalistyczne a antynaturalistyczne ujęcie prawa.</a:t>
            </a:r>
          </a:p>
          <a:p>
            <a:pPr marL="0" indent="0">
              <a:buNone/>
            </a:pPr>
            <a:r>
              <a:rPr lang="pl-PL" dirty="0"/>
              <a:t>4. Rodzaje </a:t>
            </a:r>
            <a:r>
              <a:rPr lang="pl-PL" dirty="0" err="1"/>
              <a:t>wnioskowań</a:t>
            </a:r>
            <a:r>
              <a:rPr lang="pl-PL" dirty="0"/>
              <a:t> prawniczych.</a:t>
            </a:r>
          </a:p>
          <a:p>
            <a:endParaRPr lang="pl-PL" dirty="0"/>
          </a:p>
        </p:txBody>
      </p:sp>
    </p:spTree>
    <p:extLst>
      <p:ext uri="{BB962C8B-B14F-4D97-AF65-F5344CB8AC3E}">
        <p14:creationId xmlns:p14="http://schemas.microsoft.com/office/powerpoint/2010/main" val="16117466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96009E-7E6C-46F3-AC0F-4884809274E0}"/>
              </a:ext>
            </a:extLst>
          </p:cNvPr>
          <p:cNvSpPr>
            <a:spLocks noGrp="1"/>
          </p:cNvSpPr>
          <p:nvPr>
            <p:ph type="title"/>
          </p:nvPr>
        </p:nvSpPr>
        <p:spPr>
          <a:xfrm>
            <a:off x="1024128" y="585216"/>
            <a:ext cx="9720072" cy="1499616"/>
          </a:xfrm>
        </p:spPr>
        <p:txBody>
          <a:bodyPr>
            <a:normAutofit/>
          </a:bodyPr>
          <a:lstStyle/>
          <a:p>
            <a:r>
              <a:rPr lang="pl-PL" i="1"/>
              <a:t>argumentum a maiori ad minus</a:t>
            </a:r>
            <a:r>
              <a:rPr lang="pl-PL"/>
              <a:t> </a:t>
            </a:r>
            <a:br>
              <a:rPr lang="pl-PL"/>
            </a:br>
            <a:endParaRPr lang="pl-PL"/>
          </a:p>
        </p:txBody>
      </p:sp>
      <p:graphicFrame>
        <p:nvGraphicFramePr>
          <p:cNvPr id="5" name="Symbol zastępczy zawartości 2">
            <a:extLst>
              <a:ext uri="{FF2B5EF4-FFF2-40B4-BE49-F238E27FC236}">
                <a16:creationId xmlns:a16="http://schemas.microsoft.com/office/drawing/2014/main" id="{A3D92390-A5E5-4D4F-BF09-34A082F248A4}"/>
              </a:ext>
            </a:extLst>
          </p:cNvPr>
          <p:cNvGraphicFramePr>
            <a:graphicFrameLocks noGrp="1"/>
          </p:cNvGraphicFramePr>
          <p:nvPr>
            <p:ph idx="1"/>
            <p:extLst>
              <p:ext uri="{D42A27DB-BD31-4B8C-83A1-F6EECF244321}">
                <p14:modId xmlns:p14="http://schemas.microsoft.com/office/powerpoint/2010/main" val="61254325"/>
              </p:ext>
            </p:extLst>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077602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83F9AA6-0DA9-4F38-AA8A-C355838EB9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D96009E-7E6C-46F3-AC0F-4884809274E0}"/>
              </a:ext>
            </a:extLst>
          </p:cNvPr>
          <p:cNvSpPr>
            <a:spLocks noGrp="1"/>
          </p:cNvSpPr>
          <p:nvPr>
            <p:ph type="title"/>
          </p:nvPr>
        </p:nvSpPr>
        <p:spPr>
          <a:xfrm>
            <a:off x="1024128" y="4952954"/>
            <a:ext cx="9720072" cy="1499616"/>
          </a:xfrm>
        </p:spPr>
        <p:txBody>
          <a:bodyPr>
            <a:normAutofit/>
          </a:bodyPr>
          <a:lstStyle/>
          <a:p>
            <a:r>
              <a:rPr lang="pl-PL" i="1" dirty="0"/>
              <a:t>argumentum a</a:t>
            </a:r>
            <a:r>
              <a:rPr lang="pl-PL" dirty="0"/>
              <a:t> </a:t>
            </a:r>
            <a:r>
              <a:rPr lang="pl-PL" i="1" dirty="0" err="1"/>
              <a:t>minori</a:t>
            </a:r>
            <a:r>
              <a:rPr lang="pl-PL" i="1" dirty="0"/>
              <a:t> ad </a:t>
            </a:r>
            <a:r>
              <a:rPr lang="pl-PL" i="1" dirty="0" err="1"/>
              <a:t>maius</a:t>
            </a:r>
            <a:r>
              <a:rPr lang="pl-PL" dirty="0"/>
              <a:t> </a:t>
            </a:r>
            <a:br>
              <a:rPr lang="pl-PL" dirty="0"/>
            </a:br>
            <a:endParaRPr lang="pl-PL" dirty="0"/>
          </a:p>
        </p:txBody>
      </p:sp>
      <p:cxnSp>
        <p:nvCxnSpPr>
          <p:cNvPr id="12" name="Straight Connector 11">
            <a:extLst>
              <a:ext uri="{FF2B5EF4-FFF2-40B4-BE49-F238E27FC236}">
                <a16:creationId xmlns:a16="http://schemas.microsoft.com/office/drawing/2014/main" id="{5C45FA27-EB18-4E04-8C96-68F7A0BC1DD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5262137"/>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aphicFrame>
        <p:nvGraphicFramePr>
          <p:cNvPr id="5" name="Symbol zastępczy zawartości 2">
            <a:extLst>
              <a:ext uri="{FF2B5EF4-FFF2-40B4-BE49-F238E27FC236}">
                <a16:creationId xmlns:a16="http://schemas.microsoft.com/office/drawing/2014/main" id="{A3D92390-A5E5-4D4F-BF09-34A082F248A4}"/>
              </a:ext>
            </a:extLst>
          </p:cNvPr>
          <p:cNvGraphicFramePr>
            <a:graphicFrameLocks noGrp="1"/>
          </p:cNvGraphicFramePr>
          <p:nvPr>
            <p:ph idx="1"/>
            <p:extLst>
              <p:ext uri="{D42A27DB-BD31-4B8C-83A1-F6EECF244321}">
                <p14:modId xmlns:p14="http://schemas.microsoft.com/office/powerpoint/2010/main" val="2031562720"/>
              </p:ext>
            </p:extLst>
          </p:nvPr>
        </p:nvGraphicFramePr>
        <p:xfrm>
          <a:off x="1023938" y="992221"/>
          <a:ext cx="9720262" cy="36162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503026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E8116E92-F9B6-4218-B227-406802CADEF7}"/>
              </a:ext>
            </a:extLst>
          </p:cNvPr>
          <p:cNvSpPr>
            <a:spLocks noGrp="1"/>
          </p:cNvSpPr>
          <p:nvPr>
            <p:ph type="title"/>
          </p:nvPr>
        </p:nvSpPr>
        <p:spPr>
          <a:xfrm>
            <a:off x="964788" y="804333"/>
            <a:ext cx="3391900" cy="5249334"/>
          </a:xfrm>
        </p:spPr>
        <p:txBody>
          <a:bodyPr>
            <a:normAutofit/>
          </a:bodyPr>
          <a:lstStyle/>
          <a:p>
            <a:pPr algn="r"/>
            <a:r>
              <a:rPr lang="pl-PL" i="1" dirty="0"/>
              <a:t>argumentum a </a:t>
            </a:r>
            <a:r>
              <a:rPr lang="pl-PL" i="1" dirty="0" err="1"/>
              <a:t>maiori</a:t>
            </a:r>
            <a:r>
              <a:rPr lang="pl-PL" i="1" dirty="0"/>
              <a:t> ad minus - </a:t>
            </a:r>
            <a:r>
              <a:rPr lang="pl-PL" dirty="0"/>
              <a:t>przykład</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CD0407B-E253-444C-8B05-E06C6BEC453B}"/>
              </a:ext>
            </a:extLst>
          </p:cNvPr>
          <p:cNvSpPr>
            <a:spLocks noGrp="1"/>
          </p:cNvSpPr>
          <p:nvPr>
            <p:ph idx="1"/>
          </p:nvPr>
        </p:nvSpPr>
        <p:spPr>
          <a:xfrm>
            <a:off x="4999330" y="804333"/>
            <a:ext cx="6257721" cy="5249334"/>
          </a:xfrm>
        </p:spPr>
        <p:txBody>
          <a:bodyPr anchor="ctr">
            <a:normAutofit/>
          </a:bodyPr>
          <a:lstStyle/>
          <a:p>
            <a:pPr algn="just"/>
            <a:r>
              <a:rPr lang="pl-PL" dirty="0"/>
              <a:t>„Zgodnie z argumentacją a </a:t>
            </a:r>
            <a:r>
              <a:rPr lang="pl-PL" dirty="0" err="1"/>
              <a:t>maiori</a:t>
            </a:r>
            <a:r>
              <a:rPr lang="pl-PL" dirty="0"/>
              <a:t> ad minus, jeżeli sąd rozwodowy ma kognicję do rozstrzygnięcia o władzy rodzicielskiej, w tym do pozbawienia jednego z rodziców lub obojga tej władzy (…), to tym bardziej ma kompetencję do ustalenia sposobu wykonywania prawa do osobistej styczności z dzieckiem, które jest ściśle związane z władzą rodzicielską” (uchwała SN z dnia 21 października 2005 r., III CZP 75/05, OSNC 2006, nr 9, poz. 142). </a:t>
            </a:r>
          </a:p>
          <a:p>
            <a:endParaRPr lang="pl-PL" dirty="0"/>
          </a:p>
        </p:txBody>
      </p:sp>
    </p:spTree>
    <p:extLst>
      <p:ext uri="{BB962C8B-B14F-4D97-AF65-F5344CB8AC3E}">
        <p14:creationId xmlns:p14="http://schemas.microsoft.com/office/powerpoint/2010/main" val="32908913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A676F45-EAE5-4E88-9C89-213BD8223D3A}"/>
              </a:ext>
            </a:extLst>
          </p:cNvPr>
          <p:cNvSpPr>
            <a:spLocks noGrp="1"/>
          </p:cNvSpPr>
          <p:nvPr>
            <p:ph type="title"/>
          </p:nvPr>
        </p:nvSpPr>
        <p:spPr>
          <a:xfrm>
            <a:off x="964788" y="804333"/>
            <a:ext cx="3391900" cy="5249334"/>
          </a:xfrm>
        </p:spPr>
        <p:txBody>
          <a:bodyPr>
            <a:normAutofit/>
          </a:bodyPr>
          <a:lstStyle/>
          <a:p>
            <a:pPr algn="r"/>
            <a:r>
              <a:rPr lang="pl-PL" i="1" dirty="0"/>
              <a:t>argumentum a </a:t>
            </a:r>
            <a:r>
              <a:rPr lang="pl-PL" i="1" dirty="0" err="1"/>
              <a:t>maiori</a:t>
            </a:r>
            <a:r>
              <a:rPr lang="pl-PL" i="1" dirty="0"/>
              <a:t> ad minus - </a:t>
            </a:r>
            <a:r>
              <a:rPr lang="pl-PL" dirty="0"/>
              <a:t>przykład</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4E4C3913-59F5-4F49-BBA8-C3C6A6E17A22}"/>
              </a:ext>
            </a:extLst>
          </p:cNvPr>
          <p:cNvSpPr>
            <a:spLocks noGrp="1"/>
          </p:cNvSpPr>
          <p:nvPr>
            <p:ph idx="1"/>
          </p:nvPr>
        </p:nvSpPr>
        <p:spPr>
          <a:xfrm>
            <a:off x="4999330" y="804333"/>
            <a:ext cx="6257721" cy="5249334"/>
          </a:xfrm>
        </p:spPr>
        <p:txBody>
          <a:bodyPr anchor="ctr">
            <a:normAutofit/>
          </a:bodyPr>
          <a:lstStyle/>
          <a:p>
            <a:pPr algn="just"/>
            <a:r>
              <a:rPr lang="pl-PL" dirty="0"/>
              <a:t>Wedle art. 509 § 1 KC:</a:t>
            </a:r>
            <a:r>
              <a:rPr lang="pl-PL" i="1" dirty="0"/>
              <a:t> „Wierzyciel może bez zgody dłużnika przenieść wierzytelność na osobę trzecią (przelew), chyba, że sprzeciwiałoby się to ustawie, zastrzeżeniu umownemu albo właściwości zobowiązania.” </a:t>
            </a:r>
            <a:r>
              <a:rPr lang="pl-PL" dirty="0"/>
              <a:t>Sąd Najwyższy stwierdził, że</a:t>
            </a:r>
            <a:r>
              <a:rPr lang="pl-PL" i="1" dirty="0"/>
              <a:t> </a:t>
            </a:r>
            <a:r>
              <a:rPr lang="pl-PL" dirty="0"/>
              <a:t>skoro na podstawie art. 509 KC strony mogą wyłączyć możliwość przelewu wierzytelności na osobę trzecią, to uprawnione są również do ograniczenia przelewu bądź uzależnienia jego skuteczności od spełnienia określonych warunków. Uzasadnił to w następujących słowach: </a:t>
            </a:r>
            <a:r>
              <a:rPr lang="pl-PL" i="1" dirty="0"/>
              <a:t>„Według art. 509 § 1 KC uprawnienie wierzyciela do przeniesienia wierzytelności na osobę trzecią może być w umowie stron wyłączone. Skoro strony na podstawie umowy mogą wyłączyć możliwość przelewu, to na zasadzie </a:t>
            </a:r>
            <a:r>
              <a:rPr lang="pl-PL" dirty="0"/>
              <a:t>a </a:t>
            </a:r>
            <a:r>
              <a:rPr lang="pl-PL" dirty="0" err="1"/>
              <a:t>maiori</a:t>
            </a:r>
            <a:r>
              <a:rPr lang="pl-PL" dirty="0"/>
              <a:t> ad minus</a:t>
            </a:r>
            <a:r>
              <a:rPr lang="pl-PL" b="1" i="1" dirty="0"/>
              <a:t> </a:t>
            </a:r>
            <a:r>
              <a:rPr lang="pl-PL" i="1" dirty="0"/>
              <a:t>uprawnione są również do ograniczenia przelewu bądź uzależnienia jego skuteczności od spełnienia określonych warunków”.</a:t>
            </a:r>
            <a:r>
              <a:rPr lang="pl-PL" dirty="0"/>
              <a:t> </a:t>
            </a:r>
          </a:p>
        </p:txBody>
      </p:sp>
    </p:spTree>
    <p:extLst>
      <p:ext uri="{BB962C8B-B14F-4D97-AF65-F5344CB8AC3E}">
        <p14:creationId xmlns:p14="http://schemas.microsoft.com/office/powerpoint/2010/main" val="30938545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3538356-4F0F-4316-BC29-CBC6862EC973}"/>
              </a:ext>
            </a:extLst>
          </p:cNvPr>
          <p:cNvSpPr>
            <a:spLocks noGrp="1"/>
          </p:cNvSpPr>
          <p:nvPr>
            <p:ph type="title"/>
          </p:nvPr>
        </p:nvSpPr>
        <p:spPr>
          <a:xfrm>
            <a:off x="964788" y="804333"/>
            <a:ext cx="3391900" cy="5249334"/>
          </a:xfrm>
        </p:spPr>
        <p:txBody>
          <a:bodyPr>
            <a:normAutofit/>
          </a:bodyPr>
          <a:lstStyle/>
          <a:p>
            <a:pPr algn="r"/>
            <a:r>
              <a:rPr lang="pl-PL" i="1"/>
              <a:t>argumentum a minori ad maius</a:t>
            </a:r>
            <a:r>
              <a:rPr lang="pl-PL"/>
              <a:t> - przykład</a:t>
            </a:r>
          </a:p>
        </p:txBody>
      </p:sp>
      <p:cxnSp>
        <p:nvCxnSpPr>
          <p:cNvPr id="13"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91B39C3C-78EA-4C68-86BD-7D5D36A05D35}"/>
              </a:ext>
            </a:extLst>
          </p:cNvPr>
          <p:cNvSpPr>
            <a:spLocks noGrp="1"/>
          </p:cNvSpPr>
          <p:nvPr>
            <p:ph idx="1"/>
          </p:nvPr>
        </p:nvSpPr>
        <p:spPr>
          <a:xfrm>
            <a:off x="4999330" y="804333"/>
            <a:ext cx="6257721" cy="5249334"/>
          </a:xfrm>
        </p:spPr>
        <p:txBody>
          <a:bodyPr anchor="ctr">
            <a:normAutofit/>
          </a:bodyPr>
          <a:lstStyle/>
          <a:p>
            <a:pPr algn="just"/>
            <a:r>
              <a:rPr lang="pl-PL" sz="2000" dirty="0"/>
              <a:t>Na podstawie obowiązywania normy N1, zakazującej kierowcy rozmawiać przez telefon komórkowy podczas prowadzenia pojazdu, można argumentować </a:t>
            </a:r>
            <a:r>
              <a:rPr lang="pl-PL" sz="2000" i="1" dirty="0"/>
              <a:t>a </a:t>
            </a:r>
            <a:r>
              <a:rPr lang="pl-PL" sz="2000" i="1" dirty="0" err="1"/>
              <a:t>minori</a:t>
            </a:r>
            <a:r>
              <a:rPr lang="pl-PL" sz="2000" i="1" dirty="0"/>
              <a:t> a </a:t>
            </a:r>
            <a:r>
              <a:rPr lang="pl-PL" sz="2000" i="1" dirty="0" err="1"/>
              <a:t>maius</a:t>
            </a:r>
            <a:r>
              <a:rPr lang="pl-PL" sz="2000" dirty="0"/>
              <a:t>, że obowiązuje też norma N2, zakazująca pisać kierowcy wiadomości tekstowych podczas prowadzenia pojazdu.</a:t>
            </a:r>
          </a:p>
          <a:p>
            <a:pPr algn="just"/>
            <a:r>
              <a:rPr lang="pl-PL" sz="2000" dirty="0"/>
              <a:t>Uzasadnienie:</a:t>
            </a:r>
          </a:p>
          <a:p>
            <a:pPr algn="just"/>
            <a:r>
              <a:rPr lang="pl-PL" sz="2000" dirty="0"/>
              <a:t>Pisanie takich wiadomości pociąga za sobą większe zagrożenie dla wartości W chronionej przez N1, czyli dla bezpieczeństwa uczestników ruchu drogowego, niż czynność zakazana przez N1. Skoro więc przyjmujemy, że prawodawca jest konsekwentny w swoich ocenach i skoro zabronił on czynności w mniejszym stopniu naruszającej wartość W, to tym bardziej zabrania czynności naruszającej ją w stopniu większym.</a:t>
            </a:r>
          </a:p>
          <a:p>
            <a:endParaRPr lang="pl-PL" sz="2000" dirty="0"/>
          </a:p>
        </p:txBody>
      </p:sp>
    </p:spTree>
    <p:extLst>
      <p:ext uri="{BB962C8B-B14F-4D97-AF65-F5344CB8AC3E}">
        <p14:creationId xmlns:p14="http://schemas.microsoft.com/office/powerpoint/2010/main" val="28347732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12BB94B-B7EC-4CF0-916C-2176417B23B4}"/>
              </a:ext>
            </a:extLst>
          </p:cNvPr>
          <p:cNvSpPr>
            <a:spLocks noGrp="1"/>
          </p:cNvSpPr>
          <p:nvPr>
            <p:ph type="title"/>
          </p:nvPr>
        </p:nvSpPr>
        <p:spPr>
          <a:xfrm>
            <a:off x="964788" y="804333"/>
            <a:ext cx="3391900" cy="5249334"/>
          </a:xfrm>
        </p:spPr>
        <p:txBody>
          <a:bodyPr>
            <a:normAutofit/>
          </a:bodyPr>
          <a:lstStyle/>
          <a:p>
            <a:pPr algn="r"/>
            <a:r>
              <a:rPr lang="pl-PL" i="1" dirty="0"/>
              <a:t>argumentum a </a:t>
            </a:r>
            <a:r>
              <a:rPr lang="pl-PL" i="1" dirty="0" err="1"/>
              <a:t>minori</a:t>
            </a:r>
            <a:r>
              <a:rPr lang="pl-PL" i="1" dirty="0"/>
              <a:t> ad </a:t>
            </a:r>
            <a:r>
              <a:rPr lang="pl-PL" i="1" dirty="0" err="1"/>
              <a:t>maius</a:t>
            </a:r>
            <a:r>
              <a:rPr lang="pl-PL" dirty="0"/>
              <a:t> - przykład</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23668241-7FF2-43EE-AA7C-1C00FBE2CA32}"/>
              </a:ext>
            </a:extLst>
          </p:cNvPr>
          <p:cNvSpPr>
            <a:spLocks noGrp="1"/>
          </p:cNvSpPr>
          <p:nvPr>
            <p:ph idx="1"/>
          </p:nvPr>
        </p:nvSpPr>
        <p:spPr>
          <a:xfrm>
            <a:off x="4999330" y="804333"/>
            <a:ext cx="6257721" cy="5249334"/>
          </a:xfrm>
        </p:spPr>
        <p:txBody>
          <a:bodyPr anchor="ctr">
            <a:normAutofit/>
          </a:bodyPr>
          <a:lstStyle/>
          <a:p>
            <a:pPr algn="just"/>
            <a:r>
              <a:rPr lang="pl-PL" sz="1700" dirty="0"/>
              <a:t>„Jednocześnie powyższa ocena ma bardzo istotne znaczenie dla analizy drugiego ze wskazanych wcześniej zagadnień, tj. zasadności zastosowania w niniejszej sprawie art. 128 pr. upadł. i </a:t>
            </a:r>
            <a:r>
              <a:rPr lang="pl-PL" sz="1700" dirty="0" err="1"/>
              <a:t>napr</a:t>
            </a:r>
            <a:r>
              <a:rPr lang="pl-PL" sz="1700" dirty="0"/>
              <a:t>. P., wskazać jednak najpierw należy, że Sąd Apelacyjny w składzie orzekającym w niniejszej sprawie w pełni podzielił dokonaną przez Sąd Okręgowy wykładnię powyższego przepisu, zgodnie z którą jego hipotezą objęte są nie tylko czynności upadłego dokonane zgodnie z literalnym brzmieniem tego przepisu w okresie sześciu miesięcy przed dniem złożenia wniosku o ogłoszenie upadłości, ale również, a nawet tym bardziej po tym dniu, w drodze wnioskowania </a:t>
            </a:r>
            <a:r>
              <a:rPr lang="pl-PL" sz="1700" i="1" dirty="0"/>
              <a:t>a </a:t>
            </a:r>
            <a:r>
              <a:rPr lang="pl-PL" sz="1700" i="1" dirty="0" err="1"/>
              <a:t>minori</a:t>
            </a:r>
            <a:r>
              <a:rPr lang="pl-PL" sz="1700" i="1" dirty="0"/>
              <a:t> ad </a:t>
            </a:r>
            <a:r>
              <a:rPr lang="pl-PL" sz="1700" i="1" dirty="0" err="1"/>
              <a:t>maius</a:t>
            </a:r>
            <a:r>
              <a:rPr lang="pl-PL" sz="1700" dirty="0"/>
              <a:t> według zasady głoszącej, że jeśli jest zakazane mniej, to tym bardziej nie wolno więcej. </a:t>
            </a:r>
            <a:r>
              <a:rPr lang="pl-PL" sz="1700" dirty="0">
                <a:solidFill>
                  <a:srgbClr val="FF0000"/>
                </a:solidFill>
              </a:rPr>
              <a:t>Skoro zatem sankcjonowane są czynności upadłego dokonane w terminie sześciu miesięcy przed złożeniem takiego wniosku, to tym bardziej niedozwolone są takie czynności w okresie po złożeniu wniosku o ogłoszenie upadłości a przed jej ogłoszeniem</a:t>
            </a:r>
            <a:r>
              <a:rPr lang="pl-PL" sz="1700" dirty="0"/>
              <a:t>” (wyrok SA w Gdańsku z dnia 5 marca 2015 r., I </a:t>
            </a:r>
            <a:r>
              <a:rPr lang="pl-PL" sz="1700" dirty="0" err="1"/>
              <a:t>ACa</a:t>
            </a:r>
            <a:r>
              <a:rPr lang="pl-PL" sz="1700" dirty="0"/>
              <a:t> 1474/11, portal orzeczeń sądów powszechnych – </a:t>
            </a:r>
            <a:r>
              <a:rPr lang="pl-PL" sz="1700" dirty="0">
                <a:hlinkClick r:id="rId2">
                  <a:extLst>
                    <a:ext uri="{A12FA001-AC4F-418D-AE19-62706E023703}">
                      <ahyp:hlinkClr xmlns:ahyp="http://schemas.microsoft.com/office/drawing/2018/hyperlinkcolor" val="tx"/>
                    </a:ext>
                  </a:extLst>
                </a:hlinkClick>
              </a:rPr>
              <a:t>http://orzeczenia.ms.gov.pl/</a:t>
            </a:r>
            <a:r>
              <a:rPr lang="pl-PL" sz="1700" dirty="0"/>
              <a:t>). </a:t>
            </a:r>
          </a:p>
          <a:p>
            <a:endParaRPr lang="pl-PL" sz="1700" dirty="0"/>
          </a:p>
        </p:txBody>
      </p:sp>
    </p:spTree>
    <p:extLst>
      <p:ext uri="{BB962C8B-B14F-4D97-AF65-F5344CB8AC3E}">
        <p14:creationId xmlns:p14="http://schemas.microsoft.com/office/powerpoint/2010/main" val="6352039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F694264-4879-48CC-A433-CB9171C4F31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Zadania</a:t>
            </a:r>
          </a:p>
        </p:txBody>
      </p:sp>
      <p:sp>
        <p:nvSpPr>
          <p:cNvPr id="3" name="Symbol zastępczy zawartości 2">
            <a:extLst>
              <a:ext uri="{FF2B5EF4-FFF2-40B4-BE49-F238E27FC236}">
                <a16:creationId xmlns:a16="http://schemas.microsoft.com/office/drawing/2014/main" id="{E731BFFE-F7B2-477A-A81D-DAD3DFCE59AD}"/>
              </a:ext>
            </a:extLst>
          </p:cNvPr>
          <p:cNvSpPr>
            <a:spLocks noGrp="1"/>
          </p:cNvSpPr>
          <p:nvPr>
            <p:ph idx="1"/>
          </p:nvPr>
        </p:nvSpPr>
        <p:spPr>
          <a:xfrm>
            <a:off x="4951048" y="804333"/>
            <a:ext cx="6306003" cy="5249334"/>
          </a:xfrm>
        </p:spPr>
        <p:txBody>
          <a:bodyPr anchor="ctr">
            <a:normAutofit/>
          </a:bodyPr>
          <a:lstStyle/>
          <a:p>
            <a:pPr marL="0" indent="0" algn="just">
              <a:buNone/>
            </a:pPr>
            <a:r>
              <a:rPr lang="pl-PL" dirty="0"/>
              <a:t>Podstawowe umiejętności dotyczące prezentowanego wyżej materiału polegają na:</a:t>
            </a:r>
          </a:p>
          <a:p>
            <a:pPr algn="just"/>
            <a:r>
              <a:rPr lang="pl-PL" dirty="0"/>
              <a:t>- rozpoznawaniu typów </a:t>
            </a:r>
            <a:r>
              <a:rPr lang="pl-PL" dirty="0" err="1"/>
              <a:t>wnioskowań</a:t>
            </a:r>
            <a:r>
              <a:rPr lang="pl-PL" dirty="0"/>
              <a:t> prawniczych,</a:t>
            </a:r>
          </a:p>
          <a:p>
            <a:pPr algn="just"/>
            <a:r>
              <a:rPr lang="pl-PL" dirty="0"/>
              <a:t>- rozpoznawaniu poprawności i jakości tych </a:t>
            </a:r>
            <a:r>
              <a:rPr lang="pl-PL" dirty="0" err="1"/>
              <a:t>wnioskowań</a:t>
            </a:r>
            <a:r>
              <a:rPr lang="pl-PL" dirty="0"/>
              <a:t>,</a:t>
            </a:r>
          </a:p>
          <a:p>
            <a:pPr algn="just"/>
            <a:r>
              <a:rPr lang="pl-PL" dirty="0"/>
              <a:t>- przeprowadzaniu poprawnych </a:t>
            </a:r>
            <a:r>
              <a:rPr lang="pl-PL" dirty="0" err="1"/>
              <a:t>wnioskowań</a:t>
            </a:r>
            <a:r>
              <a:rPr lang="pl-PL" dirty="0"/>
              <a:t> prawniczych, a więc wyprowadzaniu z norm-przesłanek norm-konsekwencji, wraz z nazwaniem przeprowadzonego wnioskowania oraz uzasadnieniem jego poprawności.</a:t>
            </a:r>
          </a:p>
        </p:txBody>
      </p:sp>
    </p:spTree>
    <p:extLst>
      <p:ext uri="{BB962C8B-B14F-4D97-AF65-F5344CB8AC3E}">
        <p14:creationId xmlns:p14="http://schemas.microsoft.com/office/powerpoint/2010/main" val="39434257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CE80069-A5EF-4716-9538-0FED94006566}"/>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zadania (1)</a:t>
            </a:r>
          </a:p>
        </p:txBody>
      </p:sp>
      <p:sp>
        <p:nvSpPr>
          <p:cNvPr id="3" name="Symbol zastępczy zawartości 2">
            <a:extLst>
              <a:ext uri="{FF2B5EF4-FFF2-40B4-BE49-F238E27FC236}">
                <a16:creationId xmlns:a16="http://schemas.microsoft.com/office/drawing/2014/main" id="{1B7401C1-D0A0-4F85-90EF-B6702E7BAE53}"/>
              </a:ext>
            </a:extLst>
          </p:cNvPr>
          <p:cNvSpPr>
            <a:spLocks noGrp="1"/>
          </p:cNvSpPr>
          <p:nvPr>
            <p:ph idx="1"/>
          </p:nvPr>
        </p:nvSpPr>
        <p:spPr>
          <a:xfrm>
            <a:off x="4951048" y="804333"/>
            <a:ext cx="6306003" cy="5249334"/>
          </a:xfrm>
        </p:spPr>
        <p:txBody>
          <a:bodyPr anchor="ctr">
            <a:normAutofit fontScale="77500" lnSpcReduction="20000"/>
          </a:bodyPr>
          <a:lstStyle/>
          <a:p>
            <a:pPr lvl="0" algn="just"/>
            <a:r>
              <a:rPr lang="pl-PL" dirty="0"/>
              <a:t>1. Stosując trzy różne wnioskowania prawnicze wyprowadź trzy normy z normy, która pozwala komisji dyscyplinarnej zrezygnować z przeprowadzania postępowania dowodowego, jeśli obwiniony przyznaje się do winy. Uzasadnij swoje propozycje.   </a:t>
            </a:r>
          </a:p>
          <a:p>
            <a:pPr lvl="0" algn="just"/>
            <a:r>
              <a:rPr lang="pl-PL" dirty="0"/>
              <a:t>2. Stosując dwa różne wnioskowania prawnicze wyprowadź dwie normy z normy upoważniającej rektora do zawieszenia w prawach studenta osoby, która uporczywie nie stawia się na wezwania rzecznika dyscyplinarnego. Uzasadnij swoje propozycje.</a:t>
            </a:r>
          </a:p>
          <a:p>
            <a:pPr lvl="0" algn="just"/>
            <a:r>
              <a:rPr lang="pl-PL" dirty="0"/>
              <a:t>3. Stosując dwa różne wnioskowania prawnicze wyprowadź dwie normy z normy upoważniającej oskarżonego do odmowy składania wyjaśnień. Uzasadnij swoje propozycje.</a:t>
            </a:r>
          </a:p>
          <a:p>
            <a:pPr lvl="0" algn="just"/>
            <a:r>
              <a:rPr lang="pl-PL" dirty="0"/>
              <a:t>4. W oparciu o dwa rożne wnioskowania prawnicze wyprowadź dwie normy z normy zakazującej chodzić po osiedlowym trawniku. Uzasadnij obydwie zaproponowane normy.</a:t>
            </a:r>
          </a:p>
          <a:p>
            <a:pPr lvl="0" algn="just"/>
            <a:r>
              <a:rPr lang="pl-PL" dirty="0"/>
              <a:t>5. W oparciu o dwa różnie wnioskowania prawnicze wyprowadź dwie normy z normy nakazującej osobom wchodzącym na teren oddziału szpitala ubierać specjalne obuwie ochronne, które można zakupić w automatach mieszczących się przy wejściu.</a:t>
            </a:r>
          </a:p>
          <a:p>
            <a:pPr lvl="0"/>
            <a:endParaRPr lang="pl-PL" dirty="0"/>
          </a:p>
        </p:txBody>
      </p:sp>
    </p:spTree>
    <p:extLst>
      <p:ext uri="{BB962C8B-B14F-4D97-AF65-F5344CB8AC3E}">
        <p14:creationId xmlns:p14="http://schemas.microsoft.com/office/powerpoint/2010/main" val="2848558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ACA212C6-86DB-4745-9D0D-78989524672A}"/>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zadania (2)</a:t>
            </a:r>
          </a:p>
        </p:txBody>
      </p:sp>
      <p:sp>
        <p:nvSpPr>
          <p:cNvPr id="3" name="Symbol zastępczy zawartości 2">
            <a:extLst>
              <a:ext uri="{FF2B5EF4-FFF2-40B4-BE49-F238E27FC236}">
                <a16:creationId xmlns:a16="http://schemas.microsoft.com/office/drawing/2014/main" id="{E5D4413C-AA8E-44F5-B930-B2E42F345A95}"/>
              </a:ext>
            </a:extLst>
          </p:cNvPr>
          <p:cNvSpPr>
            <a:spLocks noGrp="1"/>
          </p:cNvSpPr>
          <p:nvPr>
            <p:ph idx="1"/>
          </p:nvPr>
        </p:nvSpPr>
        <p:spPr>
          <a:xfrm>
            <a:off x="4951048" y="804333"/>
            <a:ext cx="6306003" cy="5249334"/>
          </a:xfrm>
        </p:spPr>
        <p:txBody>
          <a:bodyPr anchor="ctr">
            <a:normAutofit/>
          </a:bodyPr>
          <a:lstStyle/>
          <a:p>
            <a:pPr lvl="0" algn="just"/>
            <a:r>
              <a:rPr lang="pl-PL" dirty="0"/>
              <a:t>Orzekając w sprawie rozwodowej sąd, mając na uwadze szkodliwy wpływ Jana Kowalskiego na dzieci, zakazał mu utrzymywania z nimi jakiegokolwiek kontaktu. Po kilku tygodniach Zofia Kowalska wniosła skargę na Jana Kowalskiego, który raz w tygodniu wysyłał do dzieci list. Czy skarga Zofii Kowalskiej jest zasadna? Do jakiego wnioskowania prawniczego należy się tu odwołać? Uzasadnij odpowiedź.</a:t>
            </a:r>
          </a:p>
        </p:txBody>
      </p:sp>
    </p:spTree>
    <p:extLst>
      <p:ext uri="{BB962C8B-B14F-4D97-AF65-F5344CB8AC3E}">
        <p14:creationId xmlns:p14="http://schemas.microsoft.com/office/powerpoint/2010/main" val="2095052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B4E115F-73C5-4641-AA6B-E57A087E7315}"/>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zadania (3)</a:t>
            </a:r>
          </a:p>
        </p:txBody>
      </p:sp>
      <p:sp>
        <p:nvSpPr>
          <p:cNvPr id="3" name="Symbol zastępczy zawartości 2">
            <a:extLst>
              <a:ext uri="{FF2B5EF4-FFF2-40B4-BE49-F238E27FC236}">
                <a16:creationId xmlns:a16="http://schemas.microsoft.com/office/drawing/2014/main" id="{A6FAE531-5B5F-43B0-9848-E58D9F2B983F}"/>
              </a:ext>
            </a:extLst>
          </p:cNvPr>
          <p:cNvSpPr>
            <a:spLocks noGrp="1"/>
          </p:cNvSpPr>
          <p:nvPr>
            <p:ph idx="1"/>
          </p:nvPr>
        </p:nvSpPr>
        <p:spPr>
          <a:xfrm>
            <a:off x="4951048" y="804333"/>
            <a:ext cx="6306003" cy="5249334"/>
          </a:xfrm>
        </p:spPr>
        <p:txBody>
          <a:bodyPr anchor="ctr">
            <a:normAutofit/>
          </a:bodyPr>
          <a:lstStyle/>
          <a:p>
            <a:pPr algn="just"/>
            <a:r>
              <a:rPr lang="pl-PL" dirty="0"/>
              <a:t>Orzekając w sprawie rozwodowej sąd zezwolił Janowi Kowalskiemu na widywanie się z powierzonymi matce – Joannie Kowalskiej – dziećmi. Sąd uznał bowiem, że kontakt z naturalnym rodzicem jest korzystny dla rozwoju dzieci. Po jakimś czasie Joanna Kowalska wniosła skargę przeciwko Janowi Kowalskiemu, zarzucając mu, że utrzymuje on z dziećmi korespondencję listowną. Czy Jan Kowalski ma do tego prawo w świetle przedstawionego wyżej wyroku sądu? Uzasadnij odpowiedź.    </a:t>
            </a:r>
          </a:p>
          <a:p>
            <a:pPr algn="just"/>
            <a:endParaRPr lang="pl-PL" dirty="0"/>
          </a:p>
        </p:txBody>
      </p:sp>
    </p:spTree>
    <p:extLst>
      <p:ext uri="{BB962C8B-B14F-4D97-AF65-F5344CB8AC3E}">
        <p14:creationId xmlns:p14="http://schemas.microsoft.com/office/powerpoint/2010/main" val="2096214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964788" y="804333"/>
            <a:ext cx="3391900" cy="5249334"/>
          </a:xfrm>
        </p:spPr>
        <p:txBody>
          <a:bodyPr>
            <a:normAutofit/>
          </a:bodyPr>
          <a:lstStyle/>
          <a:p>
            <a:pPr algn="r"/>
            <a:r>
              <a:rPr lang="pl-PL"/>
              <a:t>Co to są wnioskowania prawnicze?</a:t>
            </a:r>
            <a:br>
              <a:rPr lang="pl-PL"/>
            </a:b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p:cNvSpPr>
            <a:spLocks noGrp="1"/>
          </p:cNvSpPr>
          <p:nvPr>
            <p:ph idx="1"/>
          </p:nvPr>
        </p:nvSpPr>
        <p:spPr>
          <a:xfrm>
            <a:off x="4999330" y="804333"/>
            <a:ext cx="6257721" cy="5249334"/>
          </a:xfrm>
        </p:spPr>
        <p:txBody>
          <a:bodyPr anchor="ctr">
            <a:normAutofit/>
          </a:bodyPr>
          <a:lstStyle/>
          <a:p>
            <a:pPr algn="just"/>
            <a:r>
              <a:rPr lang="pl-PL" sz="1700" dirty="0"/>
              <a:t>Wnioskowania prawnicze to operacje intelektualne dokonywane na normach prawnych, polegające na argumentacyjnym wyprowadzaniu z twierdzenia o obowiązywaniu jednych norm prawnych twierdzenia o obowiązywaniu innych norm prawnych. W tym kontekście możemy mówić o normach-przesłankach (normach będących podstawą do twierdzenia o obowiązywaniu innych norm) oraz normach-konsekwencjach (normach, których obowiązywanie wyprowadzamy z norm-przesłanek). </a:t>
            </a:r>
          </a:p>
          <a:p>
            <a:pPr algn="just"/>
            <a:r>
              <a:rPr lang="pl-PL" sz="1700" dirty="0"/>
              <a:t>Reguły </a:t>
            </a:r>
            <a:r>
              <a:rPr lang="pl-PL" sz="1700" dirty="0" err="1"/>
              <a:t>wnioskowań</a:t>
            </a:r>
            <a:r>
              <a:rPr lang="pl-PL" sz="1700" dirty="0"/>
              <a:t> prawniczych określamy mianem reguł inferencyjnych. Stanowią one jedną z grup reguł egzegezy tekstu prawnego: </a:t>
            </a:r>
          </a:p>
          <a:p>
            <a:r>
              <a:rPr lang="pl-PL" sz="1700" dirty="0"/>
              <a:t>Reguły egzegezy tekstów prawnych:</a:t>
            </a:r>
          </a:p>
          <a:p>
            <a:r>
              <a:rPr lang="pl-PL" sz="1700" dirty="0"/>
              <a:t>a) interpretacyjne</a:t>
            </a:r>
          </a:p>
          <a:p>
            <a:r>
              <a:rPr lang="pl-PL" sz="1700" dirty="0"/>
              <a:t>b) </a:t>
            </a:r>
            <a:r>
              <a:rPr lang="pl-PL" sz="1700" dirty="0">
                <a:solidFill>
                  <a:schemeClr val="accent1">
                    <a:lumMod val="75000"/>
                  </a:schemeClr>
                </a:solidFill>
              </a:rPr>
              <a:t>inferencyjne</a:t>
            </a:r>
          </a:p>
          <a:p>
            <a:r>
              <a:rPr lang="pl-PL" sz="1700" dirty="0"/>
              <a:t>c) kolizyjne</a:t>
            </a:r>
          </a:p>
          <a:p>
            <a:r>
              <a:rPr lang="pl-PL" sz="1700" dirty="0"/>
              <a:t>d) toposy prawnicze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FC40DFD-1E57-4E7E-9461-5DB46901041D}"/>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Przykładowe zadania (4)</a:t>
            </a:r>
          </a:p>
        </p:txBody>
      </p:sp>
      <p:sp>
        <p:nvSpPr>
          <p:cNvPr id="3" name="Symbol zastępczy zawartości 2">
            <a:extLst>
              <a:ext uri="{FF2B5EF4-FFF2-40B4-BE49-F238E27FC236}">
                <a16:creationId xmlns:a16="http://schemas.microsoft.com/office/drawing/2014/main" id="{372FA118-904C-4B3A-A65C-6CAB462DABC1}"/>
              </a:ext>
            </a:extLst>
          </p:cNvPr>
          <p:cNvSpPr>
            <a:spLocks noGrp="1"/>
          </p:cNvSpPr>
          <p:nvPr>
            <p:ph idx="1"/>
          </p:nvPr>
        </p:nvSpPr>
        <p:spPr>
          <a:xfrm>
            <a:off x="4951048" y="804333"/>
            <a:ext cx="6306003" cy="5249334"/>
          </a:xfrm>
        </p:spPr>
        <p:txBody>
          <a:bodyPr anchor="ctr">
            <a:normAutofit/>
          </a:bodyPr>
          <a:lstStyle/>
          <a:p>
            <a:pPr algn="just"/>
            <a:r>
              <a:rPr lang="pl-PL" dirty="0"/>
              <a:t>Sąd Najwyższy Holandii uznał w 1921 roku, że  wobec braku przepisów karnych regulujących kwestię kradzieży energii elektrycznej można w takich sytuacjach zastosować przepis odnoszący się do zaboru cudzej rzeczy w celu przywłaszczenia. W latach trzydziestych minionego wieku z kolei Sąd Rzeszy dwukrotnie odmówił uznania kradzieży energii elektrycznej za przestępstwo związane z kradzieżą rzeczy ruchomej argumentując, że energia nie jest rzeczą. Czy można tu mówić o zastosowaniu </a:t>
            </a:r>
            <a:r>
              <a:rPr lang="pl-PL" dirty="0" err="1"/>
              <a:t>wnioskowań</a:t>
            </a:r>
            <a:r>
              <a:rPr lang="pl-PL" dirty="0"/>
              <a:t> prawniczych, jeśli tak, to jakich? Jak można wytłumaczyć odmienność rozstrzygnięć sądowych?</a:t>
            </a:r>
          </a:p>
          <a:p>
            <a:pPr algn="just"/>
            <a:endParaRPr lang="pl-PL" dirty="0"/>
          </a:p>
          <a:p>
            <a:pPr algn="just"/>
            <a:r>
              <a:rPr lang="pl-PL" sz="1200" dirty="0"/>
              <a:t>(Zob. szerzej: Ch. Perelman, </a:t>
            </a:r>
            <a:r>
              <a:rPr lang="pl-PL" sz="1200" i="1" dirty="0"/>
              <a:t>Logika prawnicza. Nowa retoryka</a:t>
            </a:r>
            <a:r>
              <a:rPr lang="pl-PL" sz="1200" dirty="0"/>
              <a:t>, tłum. T. Pajor, Warszawa 1984, s. 96-97).</a:t>
            </a:r>
          </a:p>
        </p:txBody>
      </p:sp>
    </p:spTree>
    <p:extLst>
      <p:ext uri="{BB962C8B-B14F-4D97-AF65-F5344CB8AC3E}">
        <p14:creationId xmlns:p14="http://schemas.microsoft.com/office/powerpoint/2010/main" val="29587970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D377770-7A68-4863-906D-3AB238AE4311}"/>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Przykładowe zadania (5)</a:t>
            </a:r>
          </a:p>
        </p:txBody>
      </p:sp>
      <p:sp>
        <p:nvSpPr>
          <p:cNvPr id="3" name="Symbol zastępczy zawartości 2">
            <a:extLst>
              <a:ext uri="{FF2B5EF4-FFF2-40B4-BE49-F238E27FC236}">
                <a16:creationId xmlns:a16="http://schemas.microsoft.com/office/drawing/2014/main" id="{BE0DE105-32E0-427B-89DC-7983CCDCB8DF}"/>
              </a:ext>
            </a:extLst>
          </p:cNvPr>
          <p:cNvSpPr>
            <a:spLocks noGrp="1"/>
          </p:cNvSpPr>
          <p:nvPr>
            <p:ph idx="1"/>
          </p:nvPr>
        </p:nvSpPr>
        <p:spPr>
          <a:xfrm>
            <a:off x="4951048" y="804333"/>
            <a:ext cx="6306003" cy="5249334"/>
          </a:xfrm>
        </p:spPr>
        <p:txBody>
          <a:bodyPr anchor="ctr">
            <a:normAutofit/>
          </a:bodyPr>
          <a:lstStyle/>
          <a:p>
            <a:pPr algn="just"/>
            <a:r>
              <a:rPr lang="pl-PL" dirty="0"/>
              <a:t>Czy z normy upoważniającej organ administracji do przyznawania i odbierania koncesji na prowadzenie działalności gospodarczej określonego rodzaju wynika norma, wedle której organ ten jest również upoważniony do zawieszania tej koncesji? Jakie wnioskowania prawnicze należy tu zastosować? Uzasadnij odpowiedź. </a:t>
            </a:r>
          </a:p>
        </p:txBody>
      </p:sp>
    </p:spTree>
    <p:extLst>
      <p:ext uri="{BB962C8B-B14F-4D97-AF65-F5344CB8AC3E}">
        <p14:creationId xmlns:p14="http://schemas.microsoft.com/office/powerpoint/2010/main" val="24060209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FAE1107-CEC3-4041-8BAA-CDB6F6759B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2E0ABB3-FC01-4AA6-A3AA-DB1E6C29A34D}"/>
              </a:ext>
            </a:extLst>
          </p:cNvPr>
          <p:cNvSpPr>
            <a:spLocks noGrp="1"/>
          </p:cNvSpPr>
          <p:nvPr>
            <p:ph type="title"/>
          </p:nvPr>
        </p:nvSpPr>
        <p:spPr>
          <a:xfrm>
            <a:off x="1024129" y="585216"/>
            <a:ext cx="3779085" cy="1499616"/>
          </a:xfrm>
        </p:spPr>
        <p:txBody>
          <a:bodyPr>
            <a:normAutofit/>
          </a:bodyPr>
          <a:lstStyle/>
          <a:p>
            <a:r>
              <a:rPr lang="pl-PL" dirty="0">
                <a:solidFill>
                  <a:srgbClr val="FFFFFF"/>
                </a:solidFill>
              </a:rPr>
              <a:t>literatura</a:t>
            </a:r>
          </a:p>
        </p:txBody>
      </p:sp>
      <p:cxnSp>
        <p:nvCxnSpPr>
          <p:cNvPr id="14" name="Straight Connector 13">
            <a:extLst>
              <a:ext uri="{FF2B5EF4-FFF2-40B4-BE49-F238E27FC236}">
                <a16:creationId xmlns:a16="http://schemas.microsoft.com/office/drawing/2014/main" id="{1AEA88FB-F5DD-45CE-AAE1-7B33D0ABDD2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C1E72481-AEF4-46E5-826B-FE78DB05DE90}"/>
              </a:ext>
            </a:extLst>
          </p:cNvPr>
          <p:cNvSpPr>
            <a:spLocks noGrp="1"/>
          </p:cNvSpPr>
          <p:nvPr>
            <p:ph idx="1"/>
          </p:nvPr>
        </p:nvSpPr>
        <p:spPr>
          <a:xfrm>
            <a:off x="1024129" y="2286000"/>
            <a:ext cx="3791711" cy="3931920"/>
          </a:xfrm>
        </p:spPr>
        <p:txBody>
          <a:bodyPr>
            <a:normAutofit fontScale="85000" lnSpcReduction="20000"/>
          </a:bodyPr>
          <a:lstStyle/>
          <a:p>
            <a:pPr marL="0" indent="0" algn="just">
              <a:buNone/>
            </a:pPr>
            <a:r>
              <a:rPr lang="pl-PL" sz="1900" b="1" dirty="0"/>
              <a:t>Literatura podstawowa:</a:t>
            </a:r>
          </a:p>
          <a:p>
            <a:pPr marL="0" indent="0" algn="just">
              <a:buNone/>
            </a:pPr>
            <a:r>
              <a:rPr lang="pl-PL" sz="1900" dirty="0"/>
              <a:t>A. Bator (red.), </a:t>
            </a:r>
            <a:r>
              <a:rPr lang="pl-PL" sz="1900" i="1" dirty="0"/>
              <a:t>Wprowadzenie do nauk prawnych. Leksykon tematyczny</a:t>
            </a:r>
            <a:r>
              <a:rPr lang="pl-PL" sz="1900" dirty="0"/>
              <a:t>, Warszawa 2016 (lub wydanie późniejsze).</a:t>
            </a:r>
          </a:p>
          <a:p>
            <a:pPr marL="0" indent="0" algn="just">
              <a:buNone/>
            </a:pPr>
            <a:r>
              <a:rPr lang="pl-PL" sz="1900" dirty="0"/>
              <a:t>W. </a:t>
            </a:r>
            <a:r>
              <a:rPr lang="pl-PL" sz="1900" dirty="0" err="1"/>
              <a:t>Gromski</a:t>
            </a:r>
            <a:r>
              <a:rPr lang="pl-PL" sz="1900" dirty="0"/>
              <a:t>, P. Jabłoński, J. Kaczor, M. Paździora, M. Pichlak, </a:t>
            </a:r>
            <a:r>
              <a:rPr lang="pl-PL" sz="1900" i="1" dirty="0"/>
              <a:t>Warsztaty prawnicze. Logika praktyczna z elementami argumentacji prawniczej</a:t>
            </a:r>
            <a:r>
              <a:rPr lang="pl-PL" sz="1900" dirty="0"/>
              <a:t>, </a:t>
            </a:r>
            <a:r>
              <a:rPr lang="pl-PL" sz="1900" dirty="0" err="1"/>
              <a:t>Od.Nowa</a:t>
            </a:r>
            <a:r>
              <a:rPr lang="pl-PL" sz="1900" dirty="0"/>
              <a:t>, Bielsko-Biała 2015 (lub wydanie późniejsze).</a:t>
            </a:r>
          </a:p>
          <a:p>
            <a:pPr marL="0" indent="0" algn="just">
              <a:buNone/>
            </a:pPr>
            <a:r>
              <a:rPr lang="pl-PL" sz="1900" b="1" dirty="0"/>
              <a:t>Literatura uzupełniająca: </a:t>
            </a:r>
          </a:p>
          <a:p>
            <a:pPr marL="0" indent="0" algn="just">
              <a:buNone/>
            </a:pPr>
            <a:r>
              <a:rPr lang="pl-PL" sz="1900" dirty="0"/>
              <a:t>A. Lewandowski, </a:t>
            </a:r>
            <a:r>
              <a:rPr lang="pl-PL" sz="1900" i="1" dirty="0"/>
              <a:t>Ograniczenia aksjologiczne prawniczych </a:t>
            </a:r>
            <a:r>
              <a:rPr lang="pl-PL" sz="1900" i="1" dirty="0" err="1"/>
              <a:t>wnioskowań</a:t>
            </a:r>
            <a:r>
              <a:rPr lang="pl-PL" sz="1900" i="1" dirty="0"/>
              <a:t> instrumentalnych</a:t>
            </a:r>
            <a:r>
              <a:rPr lang="pl-PL" sz="1900" dirty="0"/>
              <a:t>, „Ruch Prawniczy, Ekonomiczny i Socjologiczny” 1984, Rok XLVI, z. 2.</a:t>
            </a:r>
          </a:p>
          <a:p>
            <a:pPr marL="0" indent="0" algn="just">
              <a:buNone/>
            </a:pPr>
            <a:r>
              <a:rPr lang="pl-PL" sz="1900" dirty="0"/>
              <a:t>M. Walasik, </a:t>
            </a:r>
            <a:r>
              <a:rPr lang="pl-PL" sz="1900" i="1" dirty="0"/>
              <a:t>Analogia w prawie procesowym cywilnym</a:t>
            </a:r>
            <a:r>
              <a:rPr lang="pl-PL" sz="1900" dirty="0"/>
              <a:t>, Warszawa 2013. </a:t>
            </a:r>
          </a:p>
          <a:p>
            <a:pPr marL="0" indent="0" algn="just">
              <a:buNone/>
            </a:pPr>
            <a:endParaRPr lang="pl-PL" sz="1800" dirty="0"/>
          </a:p>
          <a:p>
            <a:pPr marL="0" indent="0" algn="just">
              <a:buNone/>
            </a:pPr>
            <a:endParaRPr lang="pl-PL" sz="1800" dirty="0"/>
          </a:p>
          <a:p>
            <a:endParaRPr lang="pl-PL" sz="1700" dirty="0">
              <a:solidFill>
                <a:srgbClr val="FFFFFF"/>
              </a:solidFill>
            </a:endParaRPr>
          </a:p>
        </p:txBody>
      </p:sp>
      <p:pic>
        <p:nvPicPr>
          <p:cNvPr id="7" name="Graphic 6">
            <a:extLst>
              <a:ext uri="{FF2B5EF4-FFF2-40B4-BE49-F238E27FC236}">
                <a16:creationId xmlns:a16="http://schemas.microsoft.com/office/drawing/2014/main" id="{EB9C24C2-DE54-4404-892A-334C1EDF8F1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6000" y="701039"/>
            <a:ext cx="5455921" cy="5455921"/>
          </a:xfrm>
          <a:prstGeom prst="rect">
            <a:avLst/>
          </a:prstGeom>
        </p:spPr>
      </p:pic>
    </p:spTree>
    <p:extLst>
      <p:ext uri="{BB962C8B-B14F-4D97-AF65-F5344CB8AC3E}">
        <p14:creationId xmlns:p14="http://schemas.microsoft.com/office/powerpoint/2010/main" val="1342297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44C3ECA2-CE21-4549-8A3A-3AB112C065FE}"/>
              </a:ext>
            </a:extLst>
          </p:cNvPr>
          <p:cNvSpPr>
            <a:spLocks noGrp="1"/>
          </p:cNvSpPr>
          <p:nvPr>
            <p:ph type="title"/>
          </p:nvPr>
        </p:nvSpPr>
        <p:spPr>
          <a:xfrm>
            <a:off x="964788" y="804333"/>
            <a:ext cx="3391900" cy="5249334"/>
          </a:xfrm>
        </p:spPr>
        <p:txBody>
          <a:bodyPr>
            <a:normAutofit/>
          </a:bodyPr>
          <a:lstStyle/>
          <a:p>
            <a:pPr algn="r"/>
            <a:r>
              <a:rPr lang="pl-PL" dirty="0"/>
              <a:t>Status </a:t>
            </a:r>
            <a:r>
              <a:rPr lang="pl-PL" dirty="0" err="1"/>
              <a:t>wnioskowań</a:t>
            </a:r>
            <a:r>
              <a:rPr lang="pl-PL" dirty="0"/>
              <a:t> prawniczych</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9F9BDC1E-0B24-403E-B896-2D065C95D8C8}"/>
              </a:ext>
            </a:extLst>
          </p:cNvPr>
          <p:cNvSpPr>
            <a:spLocks noGrp="1"/>
          </p:cNvSpPr>
          <p:nvPr>
            <p:ph idx="1"/>
          </p:nvPr>
        </p:nvSpPr>
        <p:spPr>
          <a:xfrm>
            <a:off x="4999330" y="804333"/>
            <a:ext cx="6257721" cy="5249334"/>
          </a:xfrm>
        </p:spPr>
        <p:txBody>
          <a:bodyPr anchor="ctr">
            <a:normAutofit/>
          </a:bodyPr>
          <a:lstStyle/>
          <a:p>
            <a:r>
              <a:rPr lang="pl-PL" dirty="0"/>
              <a:t>- wypracowane są przez szeroko ujmowane prawoznawstwo</a:t>
            </a:r>
          </a:p>
          <a:p>
            <a:r>
              <a:rPr lang="pl-PL" dirty="0"/>
              <a:t>- nie należy ich traktować jako niezawodnych aksjomatów, lecz jako pewne typy argumentów w dyskursie prawniczym</a:t>
            </a:r>
          </a:p>
          <a:p>
            <a:r>
              <a:rPr lang="pl-PL" dirty="0"/>
              <a:t>- są tylko częścią reguł egzegezy tekstów prawnych</a:t>
            </a:r>
          </a:p>
        </p:txBody>
      </p:sp>
    </p:spTree>
    <p:extLst>
      <p:ext uri="{BB962C8B-B14F-4D97-AF65-F5344CB8AC3E}">
        <p14:creationId xmlns:p14="http://schemas.microsoft.com/office/powerpoint/2010/main" val="150459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9388A7CC-2550-474C-8F21-E94FF7B15489}"/>
              </a:ext>
            </a:extLst>
          </p:cNvPr>
          <p:cNvSpPr>
            <a:spLocks noGrp="1"/>
          </p:cNvSpPr>
          <p:nvPr>
            <p:ph type="title"/>
          </p:nvPr>
        </p:nvSpPr>
        <p:spPr>
          <a:xfrm>
            <a:off x="964788" y="804333"/>
            <a:ext cx="3391900" cy="5249334"/>
          </a:xfrm>
        </p:spPr>
        <p:txBody>
          <a:bodyPr>
            <a:normAutofit/>
          </a:bodyPr>
          <a:lstStyle/>
          <a:p>
            <a:pPr algn="r"/>
            <a:r>
              <a:rPr lang="pl-PL" dirty="0"/>
              <a:t>Statyczna a dynamiczna ideologia wykładni prawa</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298B01B9-F145-4AD6-B82B-BBD273422C3F}"/>
              </a:ext>
            </a:extLst>
          </p:cNvPr>
          <p:cNvSpPr>
            <a:spLocks noGrp="1"/>
          </p:cNvSpPr>
          <p:nvPr>
            <p:ph idx="1"/>
          </p:nvPr>
        </p:nvSpPr>
        <p:spPr>
          <a:xfrm>
            <a:off x="4999330" y="804333"/>
            <a:ext cx="6257721" cy="5249334"/>
          </a:xfrm>
        </p:spPr>
        <p:txBody>
          <a:bodyPr anchor="ctr">
            <a:normAutofit/>
          </a:bodyPr>
          <a:lstStyle/>
          <a:p>
            <a:pPr algn="just"/>
            <a:r>
              <a:rPr lang="pl-PL" sz="1700" dirty="0"/>
              <a:t>Ideologia wykładni prawa to zespół poglądów na temat celu wykładni lub też – od nieco innej strony – podstawowej wartości, jakiej wykładnia ma służyć. </a:t>
            </a:r>
          </a:p>
          <a:p>
            <a:pPr algn="just"/>
            <a:r>
              <a:rPr lang="pl-PL" sz="1700" dirty="0"/>
              <a:t>Wedle ideologii statycznej podstawowym celem wykładni jest ustalenie woli historycznego prawodawcy, a więc tego, który dany akt prawny uchwalił. Podstawowymi wartościami na których realizację zorientowana jest wykładnia są pewność i przewidywalność prawa.</a:t>
            </a:r>
          </a:p>
          <a:p>
            <a:pPr algn="just"/>
            <a:r>
              <a:rPr lang="pl-PL" sz="1700" dirty="0"/>
              <a:t>Wedle ideologii dynamicznej podstawowym celem wykładni jest ustalenie takiego znaczenie tekstu prawnego, które przystaje do zmieniającego się kontekstu społeczno-gospodarczego. A zatem podstawową wartością realizowaną w procesie wykładni jest zapewnienie adekwatności prawa do rzeczywistości w której funkcjonuje. </a:t>
            </a:r>
          </a:p>
          <a:p>
            <a:pPr algn="just"/>
            <a:r>
              <a:rPr lang="pl-PL" sz="1700" dirty="0"/>
              <a:t>W pewnym uproszczeniu można przyjąć, że ideologia dynamiczna łączy się z szerszym przyzwoleniem na stosowanie niektórych </a:t>
            </a:r>
            <a:r>
              <a:rPr lang="pl-PL" sz="1700" dirty="0" err="1"/>
              <a:t>wnioskowań</a:t>
            </a:r>
            <a:r>
              <a:rPr lang="pl-PL" sz="1700" dirty="0"/>
              <a:t> prawniczych (na przykład analogii), zaś ideologia statyczna skłania do większej powściągliwości w tym zakresie.     </a:t>
            </a:r>
          </a:p>
        </p:txBody>
      </p:sp>
    </p:spTree>
    <p:extLst>
      <p:ext uri="{BB962C8B-B14F-4D97-AF65-F5344CB8AC3E}">
        <p14:creationId xmlns:p14="http://schemas.microsoft.com/office/powerpoint/2010/main" val="2945430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56108E6-E23F-41BF-B29A-BDD2513A6661}"/>
              </a:ext>
            </a:extLst>
          </p:cNvPr>
          <p:cNvSpPr>
            <a:spLocks noGrp="1"/>
          </p:cNvSpPr>
          <p:nvPr>
            <p:ph type="title"/>
          </p:nvPr>
        </p:nvSpPr>
        <p:spPr>
          <a:xfrm>
            <a:off x="964788" y="804333"/>
            <a:ext cx="3391900" cy="5249334"/>
          </a:xfrm>
        </p:spPr>
        <p:txBody>
          <a:bodyPr>
            <a:normAutofit/>
          </a:bodyPr>
          <a:lstStyle/>
          <a:p>
            <a:pPr algn="r"/>
            <a:r>
              <a:rPr lang="pl-PL" sz="3100"/>
              <a:t>Naturalistyczne a antynaturalistyczne ujęcie prawa</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F2D9E80F-2238-4BE6-B859-7B957DD5E89F}"/>
              </a:ext>
            </a:extLst>
          </p:cNvPr>
          <p:cNvSpPr>
            <a:spLocks noGrp="1"/>
          </p:cNvSpPr>
          <p:nvPr>
            <p:ph idx="1"/>
          </p:nvPr>
        </p:nvSpPr>
        <p:spPr>
          <a:xfrm>
            <a:off x="4999330" y="804333"/>
            <a:ext cx="6257721" cy="5249334"/>
          </a:xfrm>
        </p:spPr>
        <p:txBody>
          <a:bodyPr anchor="ctr">
            <a:normAutofit/>
          </a:bodyPr>
          <a:lstStyle/>
          <a:p>
            <a:pPr marL="0" indent="0" algn="just">
              <a:buNone/>
            </a:pPr>
            <a:r>
              <a:rPr lang="pl-PL" dirty="0"/>
              <a:t>Ujęcie naturalistyczne traktuje prawo jako obiekt bytujący na podobieństwo przedmiotów fizycznych. To oznacza, że prawo jest bytem skończonym i gotowym w momencie jego wejścia w życie, a jego kształt (treść) nie zależy od sposobu jego stosowania. </a:t>
            </a:r>
          </a:p>
          <a:p>
            <a:pPr marL="0" indent="0" algn="just">
              <a:buNone/>
            </a:pPr>
            <a:r>
              <a:rPr lang="pl-PL" dirty="0"/>
              <a:t>Ujęcie antynaturalistyczne podkreśla, że prawo jest przedmiotem kulturowym, a jego treść jest współkonstytuowana w procesie szeroko ujmowanej interpretacji. A zatem stosowanie prawa jest zarazem jego kształtowaniem. </a:t>
            </a:r>
          </a:p>
          <a:p>
            <a:pPr marL="0" indent="0" algn="just">
              <a:buNone/>
            </a:pPr>
            <a:r>
              <a:rPr lang="pl-PL" dirty="0"/>
              <a:t>Ujęcie antynaturalistyczne sprzyja szerszemu stosowaniu niektórych typów </a:t>
            </a:r>
            <a:r>
              <a:rPr lang="pl-PL" dirty="0" err="1"/>
              <a:t>wnioskowań</a:t>
            </a:r>
            <a:r>
              <a:rPr lang="pl-PL" dirty="0"/>
              <a:t> prawniczych (zwłaszcza analogii), niż ujęcie naturalistyczne. </a:t>
            </a:r>
          </a:p>
          <a:p>
            <a:pPr marL="0" indent="0">
              <a:buNone/>
            </a:pPr>
            <a:endParaRPr lang="pl-PL" dirty="0"/>
          </a:p>
        </p:txBody>
      </p:sp>
    </p:spTree>
    <p:extLst>
      <p:ext uri="{BB962C8B-B14F-4D97-AF65-F5344CB8AC3E}">
        <p14:creationId xmlns:p14="http://schemas.microsoft.com/office/powerpoint/2010/main" val="4216986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0AAC386-A18D-4525-AD1B-4D227ED34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8129872" y="643467"/>
            <a:ext cx="3473009" cy="5571066"/>
          </a:xfrm>
        </p:spPr>
        <p:txBody>
          <a:bodyPr>
            <a:normAutofit/>
          </a:bodyPr>
          <a:lstStyle/>
          <a:p>
            <a:r>
              <a:rPr lang="pl-PL" dirty="0"/>
              <a:t>Rodzaje wnioskowań prawniczych</a:t>
            </a:r>
          </a:p>
        </p:txBody>
      </p:sp>
      <p:cxnSp>
        <p:nvCxnSpPr>
          <p:cNvPr id="12" name="Straight Connector 11">
            <a:extLst>
              <a:ext uri="{FF2B5EF4-FFF2-40B4-BE49-F238E27FC236}">
                <a16:creationId xmlns:a16="http://schemas.microsoft.com/office/drawing/2014/main" id="{C34C4AD0-FE94-4E84-ACA6-CC5BF1A1182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853463" y="2514600"/>
            <a:ext cx="0" cy="1828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aphicFrame>
        <p:nvGraphicFramePr>
          <p:cNvPr id="5" name="Symbol zastępczy zawartości 2">
            <a:extLst>
              <a:ext uri="{FF2B5EF4-FFF2-40B4-BE49-F238E27FC236}">
                <a16:creationId xmlns:a16="http://schemas.microsoft.com/office/drawing/2014/main" id="{91A8F81F-26B2-468F-B800-0448A1B42B06}"/>
              </a:ext>
            </a:extLst>
          </p:cNvPr>
          <p:cNvGraphicFramePr>
            <a:graphicFrameLocks noGrp="1"/>
          </p:cNvGraphicFramePr>
          <p:nvPr>
            <p:ph idx="1"/>
            <p:extLst>
              <p:ext uri="{D42A27DB-BD31-4B8C-83A1-F6EECF244321}">
                <p14:modId xmlns:p14="http://schemas.microsoft.com/office/powerpoint/2010/main" val="3799205336"/>
              </p:ext>
            </p:extLst>
          </p:nvPr>
        </p:nvGraphicFramePr>
        <p:xfrm>
          <a:off x="942975" y="933450"/>
          <a:ext cx="6596063" cy="4941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964788" y="804333"/>
            <a:ext cx="3391900" cy="5249334"/>
          </a:xfrm>
        </p:spPr>
        <p:txBody>
          <a:bodyPr>
            <a:normAutofit/>
          </a:bodyPr>
          <a:lstStyle/>
          <a:p>
            <a:pPr algn="r"/>
            <a:r>
              <a:rPr lang="pl-PL">
                <a:solidFill>
                  <a:srgbClr val="FFFFFF"/>
                </a:solidFill>
              </a:rPr>
              <a:t>Wnioskowanie logiczne </a:t>
            </a:r>
          </a:p>
        </p:txBody>
      </p:sp>
      <p:sp>
        <p:nvSpPr>
          <p:cNvPr id="3" name="Symbol zastępczy zawartości 2"/>
          <p:cNvSpPr>
            <a:spLocks noGrp="1"/>
          </p:cNvSpPr>
          <p:nvPr>
            <p:ph idx="1"/>
          </p:nvPr>
        </p:nvSpPr>
        <p:spPr>
          <a:xfrm>
            <a:off x="4951048" y="804333"/>
            <a:ext cx="6306003" cy="5249334"/>
          </a:xfrm>
        </p:spPr>
        <p:txBody>
          <a:bodyPr anchor="ctr">
            <a:normAutofit/>
          </a:bodyPr>
          <a:lstStyle/>
          <a:p>
            <a:r>
              <a:rPr lang="pl-PL" dirty="0"/>
              <a:t>Wnioskowanie odwołujące się do wiedzy semantycznej.</a:t>
            </a:r>
          </a:p>
          <a:p>
            <a:r>
              <a:rPr lang="pl-PL" dirty="0"/>
              <a: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3728</Words>
  <Application>Microsoft Office PowerPoint</Application>
  <PresentationFormat>Panoramiczny</PresentationFormat>
  <Paragraphs>165</Paragraphs>
  <Slides>42</Slides>
  <Notes>2</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42</vt:i4>
      </vt:variant>
    </vt:vector>
  </HeadingPairs>
  <TitlesOfParts>
    <vt:vector size="47" baseType="lpstr">
      <vt:lpstr>Calibri</vt:lpstr>
      <vt:lpstr>Tw Cen MT</vt:lpstr>
      <vt:lpstr>Tw Cen MT Condensed</vt:lpstr>
      <vt:lpstr>Wingdings 3</vt:lpstr>
      <vt:lpstr>Integralny</vt:lpstr>
      <vt:lpstr>Logika dla prawników Paweł jabłoński </vt:lpstr>
      <vt:lpstr>Wnioskowania prawnicze </vt:lpstr>
      <vt:lpstr>Informacje wprowadzające</vt:lpstr>
      <vt:lpstr>Co to są wnioskowania prawnicze? </vt:lpstr>
      <vt:lpstr>Status wnioskowań prawniczych</vt:lpstr>
      <vt:lpstr>Statyczna a dynamiczna ideologia wykładni prawa</vt:lpstr>
      <vt:lpstr>Naturalistyczne a antynaturalistyczne ujęcie prawa</vt:lpstr>
      <vt:lpstr>Rodzaje wnioskowań prawniczych</vt:lpstr>
      <vt:lpstr>Wnioskowanie logiczne </vt:lpstr>
      <vt:lpstr>Wnioskowanie logiczne - charakterystyka</vt:lpstr>
      <vt:lpstr>Wnioskowanie logiczne - przykład</vt:lpstr>
      <vt:lpstr>Wnioskowanie logiczne - przykład</vt:lpstr>
      <vt:lpstr>Wnioskowanie instrumentalne</vt:lpstr>
      <vt:lpstr>Wnioskowanie instrumentalne - charakterystyka</vt:lpstr>
      <vt:lpstr>Wynikanie instrumentalne - przykład</vt:lpstr>
      <vt:lpstr>Wnioskowanie instrumentalne - ograniczenia</vt:lpstr>
      <vt:lpstr>Wnioskowanie instrumentalne - ograniczenia</vt:lpstr>
      <vt:lpstr>Wnioskowania aksjologiczne</vt:lpstr>
      <vt:lpstr>Wnioskowania aksjologiczne –  charakterystyka</vt:lpstr>
      <vt:lpstr>Wnioskowania aksjologiczne - rodzaje </vt:lpstr>
      <vt:lpstr>Analogia –  charakterystyka </vt:lpstr>
      <vt:lpstr>Analogia - przykład</vt:lpstr>
      <vt:lpstr>Analogia legis  (z ustawy)  a analogia iuris  (z prawa)</vt:lpstr>
      <vt:lpstr>Ograniczenia w stosowaniu analogii</vt:lpstr>
      <vt:lpstr>Dodatkowe ograniczenia dla analogii iuris</vt:lpstr>
      <vt:lpstr>A contrario –  charakterystyka</vt:lpstr>
      <vt:lpstr>A contrario - przykład</vt:lpstr>
      <vt:lpstr>A contrario - przykład</vt:lpstr>
      <vt:lpstr>A fortiori –  charakterystyka</vt:lpstr>
      <vt:lpstr>argumentum a maiori ad minus  </vt:lpstr>
      <vt:lpstr>argumentum a minori ad maius  </vt:lpstr>
      <vt:lpstr>argumentum a maiori ad minus - przykład</vt:lpstr>
      <vt:lpstr>argumentum a maiori ad minus - przykład</vt:lpstr>
      <vt:lpstr>argumentum a minori ad maius - przykład</vt:lpstr>
      <vt:lpstr>argumentum a minori ad maius - przykład</vt:lpstr>
      <vt:lpstr>Zadania</vt:lpstr>
      <vt:lpstr>Przykładowe zadania (1)</vt:lpstr>
      <vt:lpstr>Przykładowe zadania (2)</vt:lpstr>
      <vt:lpstr>Przykładowe zadania (3)</vt:lpstr>
      <vt:lpstr>Przykładowe zadania (4)</vt:lpstr>
      <vt:lpstr>Przykładowe zadania (5)</vt:lpstr>
      <vt:lpstr>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Logika dla prawników Paweł jabłoński </dc:title>
  <dc:creator>Paweł Jabłoński</dc:creator>
  <cp:lastModifiedBy>Paweł Jabłoński</cp:lastModifiedBy>
  <cp:revision>5</cp:revision>
  <dcterms:created xsi:type="dcterms:W3CDTF">2020-11-23T07:46:45Z</dcterms:created>
  <dcterms:modified xsi:type="dcterms:W3CDTF">2020-11-30T09:05:06Z</dcterms:modified>
</cp:coreProperties>
</file>