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4"/>
  </p:notesMasterIdLst>
  <p:sldIdLst>
    <p:sldId id="256" r:id="rId2"/>
    <p:sldId id="258" r:id="rId3"/>
    <p:sldId id="356" r:id="rId4"/>
    <p:sldId id="357" r:id="rId5"/>
    <p:sldId id="358" r:id="rId6"/>
    <p:sldId id="285" r:id="rId7"/>
    <p:sldId id="324" r:id="rId8"/>
    <p:sldId id="323" r:id="rId9"/>
    <p:sldId id="322" r:id="rId10"/>
    <p:sldId id="321" r:id="rId11"/>
    <p:sldId id="289" r:id="rId12"/>
    <p:sldId id="328" r:id="rId13"/>
    <p:sldId id="329" r:id="rId14"/>
    <p:sldId id="330" r:id="rId15"/>
    <p:sldId id="331" r:id="rId16"/>
    <p:sldId id="346" r:id="rId17"/>
    <p:sldId id="332" r:id="rId18"/>
    <p:sldId id="327" r:id="rId19"/>
    <p:sldId id="333" r:id="rId20"/>
    <p:sldId id="334" r:id="rId21"/>
    <p:sldId id="344" r:id="rId22"/>
    <p:sldId id="335" r:id="rId23"/>
    <p:sldId id="336" r:id="rId24"/>
    <p:sldId id="345" r:id="rId25"/>
    <p:sldId id="337" r:id="rId26"/>
    <p:sldId id="338" r:id="rId27"/>
    <p:sldId id="339" r:id="rId28"/>
    <p:sldId id="340" r:id="rId29"/>
    <p:sldId id="341" r:id="rId30"/>
    <p:sldId id="342" r:id="rId31"/>
    <p:sldId id="343" r:id="rId32"/>
    <p:sldId id="347" r:id="rId33"/>
    <p:sldId id="352" r:id="rId34"/>
    <p:sldId id="348" r:id="rId35"/>
    <p:sldId id="349" r:id="rId36"/>
    <p:sldId id="350" r:id="rId37"/>
    <p:sldId id="351" r:id="rId38"/>
    <p:sldId id="353" r:id="rId39"/>
    <p:sldId id="354" r:id="rId40"/>
    <p:sldId id="355" r:id="rId41"/>
    <p:sldId id="360" r:id="rId42"/>
    <p:sldId id="361" r:id="rId43"/>
    <p:sldId id="364" r:id="rId44"/>
    <p:sldId id="363" r:id="rId45"/>
    <p:sldId id="365" r:id="rId46"/>
    <p:sldId id="362" r:id="rId47"/>
    <p:sldId id="366" r:id="rId48"/>
    <p:sldId id="367" r:id="rId49"/>
    <p:sldId id="368" r:id="rId50"/>
    <p:sldId id="369" r:id="rId51"/>
    <p:sldId id="381" r:id="rId52"/>
    <p:sldId id="382" r:id="rId53"/>
    <p:sldId id="370" r:id="rId54"/>
    <p:sldId id="372" r:id="rId55"/>
    <p:sldId id="373" r:id="rId56"/>
    <p:sldId id="374" r:id="rId57"/>
    <p:sldId id="375" r:id="rId58"/>
    <p:sldId id="376" r:id="rId59"/>
    <p:sldId id="383" r:id="rId60"/>
    <p:sldId id="380" r:id="rId61"/>
    <p:sldId id="377" r:id="rId62"/>
    <p:sldId id="378" r:id="rId63"/>
    <p:sldId id="379" r:id="rId64"/>
    <p:sldId id="384" r:id="rId65"/>
    <p:sldId id="385" r:id="rId66"/>
    <p:sldId id="386" r:id="rId67"/>
    <p:sldId id="387" r:id="rId68"/>
    <p:sldId id="317" r:id="rId69"/>
    <p:sldId id="318" r:id="rId70"/>
    <p:sldId id="325" r:id="rId71"/>
    <p:sldId id="326" r:id="rId72"/>
    <p:sldId id="302"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_rels/data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5A838D-D80C-40AD-BCC5-E01D019906D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A598289-69B3-4EBF-B30A-66FED7DA42D3}">
      <dgm:prSet/>
      <dgm:spPr/>
      <dgm:t>
        <a:bodyPr/>
        <a:lstStyle/>
        <a:p>
          <a:r>
            <a:rPr lang="pl-PL" dirty="0"/>
            <a:t>brak wystarczającego związku między przesłankami a wnioskiem </a:t>
          </a:r>
          <a:endParaRPr lang="en-US" dirty="0"/>
        </a:p>
      </dgm:t>
    </dgm:pt>
    <dgm:pt modelId="{1C773106-ECDA-4898-B872-E73DD518A578}" type="parTrans" cxnId="{78909989-0B03-4F3B-95C4-CAB709947024}">
      <dgm:prSet/>
      <dgm:spPr/>
      <dgm:t>
        <a:bodyPr/>
        <a:lstStyle/>
        <a:p>
          <a:endParaRPr lang="en-US"/>
        </a:p>
      </dgm:t>
    </dgm:pt>
    <dgm:pt modelId="{2E1087A5-551B-46AA-8978-64B71836D5AE}" type="sibTrans" cxnId="{78909989-0B03-4F3B-95C4-CAB709947024}">
      <dgm:prSet/>
      <dgm:spPr/>
      <dgm:t>
        <a:bodyPr/>
        <a:lstStyle/>
        <a:p>
          <a:endParaRPr lang="en-US"/>
        </a:p>
      </dgm:t>
    </dgm:pt>
    <dgm:pt modelId="{5A12178E-2751-421C-8DDC-DAAB7BC92B6D}">
      <dgm:prSet/>
      <dgm:spPr/>
      <dgm:t>
        <a:bodyPr/>
        <a:lstStyle/>
        <a:p>
          <a:r>
            <a:rPr lang="pl-PL"/>
            <a:t>błędne koło</a:t>
          </a:r>
          <a:endParaRPr lang="en-US"/>
        </a:p>
      </dgm:t>
    </dgm:pt>
    <dgm:pt modelId="{170EBB45-3B47-4DD6-89F1-31A994D1C46A}" type="parTrans" cxnId="{1803EABF-8A74-48FE-ACFA-B40259EBEAB9}">
      <dgm:prSet/>
      <dgm:spPr/>
      <dgm:t>
        <a:bodyPr/>
        <a:lstStyle/>
        <a:p>
          <a:endParaRPr lang="en-US"/>
        </a:p>
      </dgm:t>
    </dgm:pt>
    <dgm:pt modelId="{9CC2379F-58DA-4E54-9D10-14964FA8107E}" type="sibTrans" cxnId="{1803EABF-8A74-48FE-ACFA-B40259EBEAB9}">
      <dgm:prSet/>
      <dgm:spPr/>
      <dgm:t>
        <a:bodyPr/>
        <a:lstStyle/>
        <a:p>
          <a:endParaRPr lang="en-US"/>
        </a:p>
      </dgm:t>
    </dgm:pt>
    <dgm:pt modelId="{7A536B11-B1E7-4C92-96C5-61FC714D1F19}">
      <dgm:prSet/>
      <dgm:spPr/>
      <dgm:t>
        <a:bodyPr/>
        <a:lstStyle/>
        <a:p>
          <a:r>
            <a:rPr lang="pl-PL"/>
            <a:t>błąd materialny</a:t>
          </a:r>
          <a:endParaRPr lang="en-US"/>
        </a:p>
      </dgm:t>
    </dgm:pt>
    <dgm:pt modelId="{40B1FA9D-963B-41CA-932C-D8DF88A1C21D}" type="parTrans" cxnId="{7572A1B8-3D08-4972-83F6-3D3AFB6A6010}">
      <dgm:prSet/>
      <dgm:spPr/>
      <dgm:t>
        <a:bodyPr/>
        <a:lstStyle/>
        <a:p>
          <a:endParaRPr lang="en-US"/>
        </a:p>
      </dgm:t>
    </dgm:pt>
    <dgm:pt modelId="{38D2EBBC-248F-48BB-BF0D-E5C0B8409FB9}" type="sibTrans" cxnId="{7572A1B8-3D08-4972-83F6-3D3AFB6A6010}">
      <dgm:prSet/>
      <dgm:spPr/>
      <dgm:t>
        <a:bodyPr/>
        <a:lstStyle/>
        <a:p>
          <a:endParaRPr lang="en-US"/>
        </a:p>
      </dgm:t>
    </dgm:pt>
    <dgm:pt modelId="{BF322932-8997-487A-9BFE-1BC1779FE49D}">
      <dgm:prSet/>
      <dgm:spPr/>
      <dgm:t>
        <a:bodyPr/>
        <a:lstStyle/>
        <a:p>
          <a:r>
            <a:rPr lang="pl-PL"/>
            <a:t>błąd bezpodstawności</a:t>
          </a:r>
          <a:endParaRPr lang="en-US"/>
        </a:p>
      </dgm:t>
    </dgm:pt>
    <dgm:pt modelId="{EB53A59A-C65B-4884-8937-3E824765EF99}" type="parTrans" cxnId="{AC405919-8CC1-412C-8DA6-B7DAC4D89D8A}">
      <dgm:prSet/>
      <dgm:spPr/>
      <dgm:t>
        <a:bodyPr/>
        <a:lstStyle/>
        <a:p>
          <a:endParaRPr lang="en-US"/>
        </a:p>
      </dgm:t>
    </dgm:pt>
    <dgm:pt modelId="{7A7290C4-7243-46DA-A608-C07CCFC190D1}" type="sibTrans" cxnId="{AC405919-8CC1-412C-8DA6-B7DAC4D89D8A}">
      <dgm:prSet/>
      <dgm:spPr/>
      <dgm:t>
        <a:bodyPr/>
        <a:lstStyle/>
        <a:p>
          <a:endParaRPr lang="en-US"/>
        </a:p>
      </dgm:t>
    </dgm:pt>
    <dgm:pt modelId="{F17AF695-AE77-4D02-A2EB-B6D4D657430F}" type="pres">
      <dgm:prSet presAssocID="{385A838D-D80C-40AD-BCC5-E01D019906DD}" presName="linear" presStyleCnt="0">
        <dgm:presLayoutVars>
          <dgm:animLvl val="lvl"/>
          <dgm:resizeHandles val="exact"/>
        </dgm:presLayoutVars>
      </dgm:prSet>
      <dgm:spPr/>
    </dgm:pt>
    <dgm:pt modelId="{9AA72293-982D-4E4D-9E3B-57047449332B}" type="pres">
      <dgm:prSet presAssocID="{4A598289-69B3-4EBF-B30A-66FED7DA42D3}" presName="parentText" presStyleLbl="node1" presStyleIdx="0" presStyleCnt="4">
        <dgm:presLayoutVars>
          <dgm:chMax val="0"/>
          <dgm:bulletEnabled val="1"/>
        </dgm:presLayoutVars>
      </dgm:prSet>
      <dgm:spPr/>
    </dgm:pt>
    <dgm:pt modelId="{2D49BA09-8F4B-46A1-B51C-3C2D278854D0}" type="pres">
      <dgm:prSet presAssocID="{2E1087A5-551B-46AA-8978-64B71836D5AE}" presName="spacer" presStyleCnt="0"/>
      <dgm:spPr/>
    </dgm:pt>
    <dgm:pt modelId="{201A71ED-50F1-44C1-BC3E-15558E4D87DF}" type="pres">
      <dgm:prSet presAssocID="{5A12178E-2751-421C-8DDC-DAAB7BC92B6D}" presName="parentText" presStyleLbl="node1" presStyleIdx="1" presStyleCnt="4">
        <dgm:presLayoutVars>
          <dgm:chMax val="0"/>
          <dgm:bulletEnabled val="1"/>
        </dgm:presLayoutVars>
      </dgm:prSet>
      <dgm:spPr/>
    </dgm:pt>
    <dgm:pt modelId="{CB5E09B6-25DD-413C-AD5E-11EDB040F235}" type="pres">
      <dgm:prSet presAssocID="{9CC2379F-58DA-4E54-9D10-14964FA8107E}" presName="spacer" presStyleCnt="0"/>
      <dgm:spPr/>
    </dgm:pt>
    <dgm:pt modelId="{3B409677-5AEC-49D6-BF65-A90126E29BA5}" type="pres">
      <dgm:prSet presAssocID="{7A536B11-B1E7-4C92-96C5-61FC714D1F19}" presName="parentText" presStyleLbl="node1" presStyleIdx="2" presStyleCnt="4">
        <dgm:presLayoutVars>
          <dgm:chMax val="0"/>
          <dgm:bulletEnabled val="1"/>
        </dgm:presLayoutVars>
      </dgm:prSet>
      <dgm:spPr/>
    </dgm:pt>
    <dgm:pt modelId="{FD5BF5D8-60D9-49E4-9B0D-39A3D2B68A99}" type="pres">
      <dgm:prSet presAssocID="{38D2EBBC-248F-48BB-BF0D-E5C0B8409FB9}" presName="spacer" presStyleCnt="0"/>
      <dgm:spPr/>
    </dgm:pt>
    <dgm:pt modelId="{F5D613E8-9DDE-484F-A3EE-48ADCBF3798E}" type="pres">
      <dgm:prSet presAssocID="{BF322932-8997-487A-9BFE-1BC1779FE49D}" presName="parentText" presStyleLbl="node1" presStyleIdx="3" presStyleCnt="4">
        <dgm:presLayoutVars>
          <dgm:chMax val="0"/>
          <dgm:bulletEnabled val="1"/>
        </dgm:presLayoutVars>
      </dgm:prSet>
      <dgm:spPr/>
    </dgm:pt>
  </dgm:ptLst>
  <dgm:cxnLst>
    <dgm:cxn modelId="{02103F05-B366-490F-A173-84068D3445FD}" type="presOf" srcId="{5A12178E-2751-421C-8DDC-DAAB7BC92B6D}" destId="{201A71ED-50F1-44C1-BC3E-15558E4D87DF}" srcOrd="0" destOrd="0" presId="urn:microsoft.com/office/officeart/2005/8/layout/vList2"/>
    <dgm:cxn modelId="{AC405919-8CC1-412C-8DA6-B7DAC4D89D8A}" srcId="{385A838D-D80C-40AD-BCC5-E01D019906DD}" destId="{BF322932-8997-487A-9BFE-1BC1779FE49D}" srcOrd="3" destOrd="0" parTransId="{EB53A59A-C65B-4884-8937-3E824765EF99}" sibTransId="{7A7290C4-7243-46DA-A608-C07CCFC190D1}"/>
    <dgm:cxn modelId="{77F0072B-649E-4A74-BF96-B28A307AD5C2}" type="presOf" srcId="{7A536B11-B1E7-4C92-96C5-61FC714D1F19}" destId="{3B409677-5AEC-49D6-BF65-A90126E29BA5}" srcOrd="0" destOrd="0" presId="urn:microsoft.com/office/officeart/2005/8/layout/vList2"/>
    <dgm:cxn modelId="{6AB4CD64-804A-474E-ADD2-41D231074EF9}" type="presOf" srcId="{385A838D-D80C-40AD-BCC5-E01D019906DD}" destId="{F17AF695-AE77-4D02-A2EB-B6D4D657430F}" srcOrd="0" destOrd="0" presId="urn:microsoft.com/office/officeart/2005/8/layout/vList2"/>
    <dgm:cxn modelId="{C4E56F87-49ED-4E17-942D-9F17EADEBB8D}" type="presOf" srcId="{BF322932-8997-487A-9BFE-1BC1779FE49D}" destId="{F5D613E8-9DDE-484F-A3EE-48ADCBF3798E}" srcOrd="0" destOrd="0" presId="urn:microsoft.com/office/officeart/2005/8/layout/vList2"/>
    <dgm:cxn modelId="{78909989-0B03-4F3B-95C4-CAB709947024}" srcId="{385A838D-D80C-40AD-BCC5-E01D019906DD}" destId="{4A598289-69B3-4EBF-B30A-66FED7DA42D3}" srcOrd="0" destOrd="0" parTransId="{1C773106-ECDA-4898-B872-E73DD518A578}" sibTransId="{2E1087A5-551B-46AA-8978-64B71836D5AE}"/>
    <dgm:cxn modelId="{3DC0918E-C3DF-4871-944F-D29A0795E88F}" type="presOf" srcId="{4A598289-69B3-4EBF-B30A-66FED7DA42D3}" destId="{9AA72293-982D-4E4D-9E3B-57047449332B}" srcOrd="0" destOrd="0" presId="urn:microsoft.com/office/officeart/2005/8/layout/vList2"/>
    <dgm:cxn modelId="{7572A1B8-3D08-4972-83F6-3D3AFB6A6010}" srcId="{385A838D-D80C-40AD-BCC5-E01D019906DD}" destId="{7A536B11-B1E7-4C92-96C5-61FC714D1F19}" srcOrd="2" destOrd="0" parTransId="{40B1FA9D-963B-41CA-932C-D8DF88A1C21D}" sibTransId="{38D2EBBC-248F-48BB-BF0D-E5C0B8409FB9}"/>
    <dgm:cxn modelId="{1803EABF-8A74-48FE-ACFA-B40259EBEAB9}" srcId="{385A838D-D80C-40AD-BCC5-E01D019906DD}" destId="{5A12178E-2751-421C-8DDC-DAAB7BC92B6D}" srcOrd="1" destOrd="0" parTransId="{170EBB45-3B47-4DD6-89F1-31A994D1C46A}" sibTransId="{9CC2379F-58DA-4E54-9D10-14964FA8107E}"/>
    <dgm:cxn modelId="{AADE807A-56AA-4436-B909-01856F1DD652}" type="presParOf" srcId="{F17AF695-AE77-4D02-A2EB-B6D4D657430F}" destId="{9AA72293-982D-4E4D-9E3B-57047449332B}" srcOrd="0" destOrd="0" presId="urn:microsoft.com/office/officeart/2005/8/layout/vList2"/>
    <dgm:cxn modelId="{9C94793E-D200-4D58-B64E-FEBA9FC87E66}" type="presParOf" srcId="{F17AF695-AE77-4D02-A2EB-B6D4D657430F}" destId="{2D49BA09-8F4B-46A1-B51C-3C2D278854D0}" srcOrd="1" destOrd="0" presId="urn:microsoft.com/office/officeart/2005/8/layout/vList2"/>
    <dgm:cxn modelId="{27D9FE03-F3F7-43D0-B4A9-CE995961D11C}" type="presParOf" srcId="{F17AF695-AE77-4D02-A2EB-B6D4D657430F}" destId="{201A71ED-50F1-44C1-BC3E-15558E4D87DF}" srcOrd="2" destOrd="0" presId="urn:microsoft.com/office/officeart/2005/8/layout/vList2"/>
    <dgm:cxn modelId="{4D91B043-F8D9-40C6-82B3-9622E9A2D224}" type="presParOf" srcId="{F17AF695-AE77-4D02-A2EB-B6D4D657430F}" destId="{CB5E09B6-25DD-413C-AD5E-11EDB040F235}" srcOrd="3" destOrd="0" presId="urn:microsoft.com/office/officeart/2005/8/layout/vList2"/>
    <dgm:cxn modelId="{009CD484-6DC4-4A8B-B405-CBFCED1C58D2}" type="presParOf" srcId="{F17AF695-AE77-4D02-A2EB-B6D4D657430F}" destId="{3B409677-5AEC-49D6-BF65-A90126E29BA5}" srcOrd="4" destOrd="0" presId="urn:microsoft.com/office/officeart/2005/8/layout/vList2"/>
    <dgm:cxn modelId="{054626C6-967D-450A-8EF4-08A5F5CB05FD}" type="presParOf" srcId="{F17AF695-AE77-4D02-A2EB-B6D4D657430F}" destId="{FD5BF5D8-60D9-49E4-9B0D-39A3D2B68A99}" srcOrd="5" destOrd="0" presId="urn:microsoft.com/office/officeart/2005/8/layout/vList2"/>
    <dgm:cxn modelId="{855C0877-7D6A-4F92-B6F7-5D912D24996E}" type="presParOf" srcId="{F17AF695-AE77-4D02-A2EB-B6D4D657430F}" destId="{F5D613E8-9DDE-484F-A3EE-48ADCBF3798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DE5D73-C650-4F35-93F8-1AB00154446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FF4AFA4-E5D4-45AE-BBD9-BEE0CBA61723}">
      <dgm:prSet/>
      <dgm:spPr/>
      <dgm:t>
        <a:bodyPr/>
        <a:lstStyle/>
        <a:p>
          <a:r>
            <a:rPr lang="pl-PL"/>
            <a:t>argument z analogii</a:t>
          </a:r>
          <a:endParaRPr lang="en-US"/>
        </a:p>
      </dgm:t>
    </dgm:pt>
    <dgm:pt modelId="{76243023-3384-4A41-8704-6C43058110EC}" type="parTrans" cxnId="{EDAF2ABF-F623-4C71-B0F9-8203DD71780D}">
      <dgm:prSet/>
      <dgm:spPr/>
      <dgm:t>
        <a:bodyPr/>
        <a:lstStyle/>
        <a:p>
          <a:endParaRPr lang="en-US"/>
        </a:p>
      </dgm:t>
    </dgm:pt>
    <dgm:pt modelId="{043F8C74-DD69-4FC4-AD82-08F07BC19C4C}" type="sibTrans" cxnId="{EDAF2ABF-F623-4C71-B0F9-8203DD71780D}">
      <dgm:prSet/>
      <dgm:spPr/>
      <dgm:t>
        <a:bodyPr/>
        <a:lstStyle/>
        <a:p>
          <a:endParaRPr lang="en-US"/>
        </a:p>
      </dgm:t>
    </dgm:pt>
    <dgm:pt modelId="{62A635A4-3F4C-447E-A36E-3C9D1D594249}">
      <dgm:prSet/>
      <dgm:spPr/>
      <dgm:t>
        <a:bodyPr/>
        <a:lstStyle/>
        <a:p>
          <a:r>
            <a:rPr lang="pl-PL"/>
            <a:t>argument z przeciwieństwa</a:t>
          </a:r>
          <a:endParaRPr lang="en-US"/>
        </a:p>
      </dgm:t>
    </dgm:pt>
    <dgm:pt modelId="{48EBBE43-F6A9-41F0-B56C-032F79BBFF62}" type="parTrans" cxnId="{2B72BC6F-EDFB-47FE-AB13-C8F76CD4F581}">
      <dgm:prSet/>
      <dgm:spPr/>
      <dgm:t>
        <a:bodyPr/>
        <a:lstStyle/>
        <a:p>
          <a:endParaRPr lang="en-US"/>
        </a:p>
      </dgm:t>
    </dgm:pt>
    <dgm:pt modelId="{FE71D4AF-8D28-4BA1-A661-494CCD1822AD}" type="sibTrans" cxnId="{2B72BC6F-EDFB-47FE-AB13-C8F76CD4F581}">
      <dgm:prSet/>
      <dgm:spPr/>
      <dgm:t>
        <a:bodyPr/>
        <a:lstStyle/>
        <a:p>
          <a:endParaRPr lang="en-US"/>
        </a:p>
      </dgm:t>
    </dgm:pt>
    <dgm:pt modelId="{543EB0C9-71A8-405D-B427-986E6C9513AC}">
      <dgm:prSet/>
      <dgm:spPr/>
      <dgm:t>
        <a:bodyPr/>
        <a:lstStyle/>
        <a:p>
          <a:r>
            <a:rPr lang="pl-PL"/>
            <a:t>argument z indukcji</a:t>
          </a:r>
          <a:endParaRPr lang="en-US"/>
        </a:p>
      </dgm:t>
    </dgm:pt>
    <dgm:pt modelId="{116D1590-0F2D-4BE6-BBF8-8E9521D9C9E2}" type="parTrans" cxnId="{F4D3DA72-0DDE-45EC-9396-2D4262B4224A}">
      <dgm:prSet/>
      <dgm:spPr/>
      <dgm:t>
        <a:bodyPr/>
        <a:lstStyle/>
        <a:p>
          <a:endParaRPr lang="en-US"/>
        </a:p>
      </dgm:t>
    </dgm:pt>
    <dgm:pt modelId="{6C66DCD6-2D41-4C6E-83D2-50AE88054E06}" type="sibTrans" cxnId="{F4D3DA72-0DDE-45EC-9396-2D4262B4224A}">
      <dgm:prSet/>
      <dgm:spPr/>
      <dgm:t>
        <a:bodyPr/>
        <a:lstStyle/>
        <a:p>
          <a:endParaRPr lang="en-US"/>
        </a:p>
      </dgm:t>
    </dgm:pt>
    <dgm:pt modelId="{4304BAD0-CBB4-4C7D-95E2-29A054488255}">
      <dgm:prSet/>
      <dgm:spPr/>
      <dgm:t>
        <a:bodyPr/>
        <a:lstStyle/>
        <a:p>
          <a:r>
            <a:rPr lang="pl-PL"/>
            <a:t>argument z konsekwencji</a:t>
          </a:r>
          <a:endParaRPr lang="en-US"/>
        </a:p>
      </dgm:t>
    </dgm:pt>
    <dgm:pt modelId="{F066D7FD-F9B4-4BA0-896F-B0236E8B8276}" type="parTrans" cxnId="{5D468494-A071-456C-A228-5B244682ECF2}">
      <dgm:prSet/>
      <dgm:spPr/>
      <dgm:t>
        <a:bodyPr/>
        <a:lstStyle/>
        <a:p>
          <a:endParaRPr lang="en-US"/>
        </a:p>
      </dgm:t>
    </dgm:pt>
    <dgm:pt modelId="{08D2463C-1FC1-4843-9C17-FCD971EC25EB}" type="sibTrans" cxnId="{5D468494-A071-456C-A228-5B244682ECF2}">
      <dgm:prSet/>
      <dgm:spPr/>
      <dgm:t>
        <a:bodyPr/>
        <a:lstStyle/>
        <a:p>
          <a:endParaRPr lang="en-US"/>
        </a:p>
      </dgm:t>
    </dgm:pt>
    <dgm:pt modelId="{5AA60160-EDAD-406C-9562-2A2E1C54CE35}">
      <dgm:prSet/>
      <dgm:spPr/>
      <dgm:t>
        <a:bodyPr/>
        <a:lstStyle/>
        <a:p>
          <a:r>
            <a:rPr lang="pl-PL"/>
            <a:t>argument z abdukcji</a:t>
          </a:r>
          <a:endParaRPr lang="en-US"/>
        </a:p>
      </dgm:t>
    </dgm:pt>
    <dgm:pt modelId="{C0F92F9B-AAF3-4F17-837E-C9091785B027}" type="parTrans" cxnId="{6BF8E5DC-71F2-48CE-BF62-A85CD60321CD}">
      <dgm:prSet/>
      <dgm:spPr/>
      <dgm:t>
        <a:bodyPr/>
        <a:lstStyle/>
        <a:p>
          <a:endParaRPr lang="en-US"/>
        </a:p>
      </dgm:t>
    </dgm:pt>
    <dgm:pt modelId="{8D8B4FA3-A936-4F08-B644-63ACC720121A}" type="sibTrans" cxnId="{6BF8E5DC-71F2-48CE-BF62-A85CD60321CD}">
      <dgm:prSet/>
      <dgm:spPr/>
      <dgm:t>
        <a:bodyPr/>
        <a:lstStyle/>
        <a:p>
          <a:endParaRPr lang="en-US"/>
        </a:p>
      </dgm:t>
    </dgm:pt>
    <dgm:pt modelId="{AC64A986-69C9-4616-B6BD-13A57E1F5118}">
      <dgm:prSet/>
      <dgm:spPr/>
      <dgm:t>
        <a:bodyPr/>
        <a:lstStyle/>
        <a:p>
          <a:r>
            <a:rPr lang="pl-PL"/>
            <a:t>argument </a:t>
          </a:r>
          <a:r>
            <a:rPr lang="pl-PL" i="1"/>
            <a:t>ad hominem</a:t>
          </a:r>
          <a:endParaRPr lang="en-US"/>
        </a:p>
      </dgm:t>
    </dgm:pt>
    <dgm:pt modelId="{EF14C270-684E-458A-96B3-F0C67CA24B90}" type="parTrans" cxnId="{28D4EA0F-5934-4CBE-81D9-992387338CEA}">
      <dgm:prSet/>
      <dgm:spPr/>
      <dgm:t>
        <a:bodyPr/>
        <a:lstStyle/>
        <a:p>
          <a:endParaRPr lang="en-US"/>
        </a:p>
      </dgm:t>
    </dgm:pt>
    <dgm:pt modelId="{AC7F0D25-858D-4210-8867-C45F543BDD33}" type="sibTrans" cxnId="{28D4EA0F-5934-4CBE-81D9-992387338CEA}">
      <dgm:prSet/>
      <dgm:spPr/>
      <dgm:t>
        <a:bodyPr/>
        <a:lstStyle/>
        <a:p>
          <a:endParaRPr lang="en-US"/>
        </a:p>
      </dgm:t>
    </dgm:pt>
    <dgm:pt modelId="{1D5EF8FA-C708-49CF-8BFF-203FB3FD8BCB}">
      <dgm:prSet/>
      <dgm:spPr/>
      <dgm:t>
        <a:bodyPr/>
        <a:lstStyle/>
        <a:p>
          <a:r>
            <a:rPr lang="pl-PL"/>
            <a:t>argument z autorytetu</a:t>
          </a:r>
          <a:endParaRPr lang="en-US"/>
        </a:p>
      </dgm:t>
    </dgm:pt>
    <dgm:pt modelId="{347BDEC3-4C89-4CE8-A65F-41D3692BF5C8}" type="parTrans" cxnId="{E0DB12F4-219F-4D7A-B3F5-1A12639DAFAD}">
      <dgm:prSet/>
      <dgm:spPr/>
      <dgm:t>
        <a:bodyPr/>
        <a:lstStyle/>
        <a:p>
          <a:endParaRPr lang="en-US"/>
        </a:p>
      </dgm:t>
    </dgm:pt>
    <dgm:pt modelId="{56978170-B906-4EDB-A802-37DD86F8C14C}" type="sibTrans" cxnId="{E0DB12F4-219F-4D7A-B3F5-1A12639DAFAD}">
      <dgm:prSet/>
      <dgm:spPr/>
      <dgm:t>
        <a:bodyPr/>
        <a:lstStyle/>
        <a:p>
          <a:endParaRPr lang="en-US"/>
        </a:p>
      </dgm:t>
    </dgm:pt>
    <dgm:pt modelId="{5866DCF6-E57F-4F47-B358-59AEEBE9C3CB}" type="pres">
      <dgm:prSet presAssocID="{DADE5D73-C650-4F35-93F8-1AB001544464}" presName="linear" presStyleCnt="0">
        <dgm:presLayoutVars>
          <dgm:animLvl val="lvl"/>
          <dgm:resizeHandles val="exact"/>
        </dgm:presLayoutVars>
      </dgm:prSet>
      <dgm:spPr/>
    </dgm:pt>
    <dgm:pt modelId="{AAE6FE6D-AA62-42CC-B1E1-18B1B114BD37}" type="pres">
      <dgm:prSet presAssocID="{8FF4AFA4-E5D4-45AE-BBD9-BEE0CBA61723}" presName="parentText" presStyleLbl="node1" presStyleIdx="0" presStyleCnt="7">
        <dgm:presLayoutVars>
          <dgm:chMax val="0"/>
          <dgm:bulletEnabled val="1"/>
        </dgm:presLayoutVars>
      </dgm:prSet>
      <dgm:spPr/>
    </dgm:pt>
    <dgm:pt modelId="{0F79E428-3441-4608-8BB2-FE82F3B2BBC9}" type="pres">
      <dgm:prSet presAssocID="{043F8C74-DD69-4FC4-AD82-08F07BC19C4C}" presName="spacer" presStyleCnt="0"/>
      <dgm:spPr/>
    </dgm:pt>
    <dgm:pt modelId="{56767ED8-0208-4730-BDA4-7394602A2FE6}" type="pres">
      <dgm:prSet presAssocID="{62A635A4-3F4C-447E-A36E-3C9D1D594249}" presName="parentText" presStyleLbl="node1" presStyleIdx="1" presStyleCnt="7">
        <dgm:presLayoutVars>
          <dgm:chMax val="0"/>
          <dgm:bulletEnabled val="1"/>
        </dgm:presLayoutVars>
      </dgm:prSet>
      <dgm:spPr/>
    </dgm:pt>
    <dgm:pt modelId="{B255823A-F047-46DA-97B9-1AA446AC33AF}" type="pres">
      <dgm:prSet presAssocID="{FE71D4AF-8D28-4BA1-A661-494CCD1822AD}" presName="spacer" presStyleCnt="0"/>
      <dgm:spPr/>
    </dgm:pt>
    <dgm:pt modelId="{BD458A7C-72E5-4948-B665-E940DBF3523B}" type="pres">
      <dgm:prSet presAssocID="{543EB0C9-71A8-405D-B427-986E6C9513AC}" presName="parentText" presStyleLbl="node1" presStyleIdx="2" presStyleCnt="7">
        <dgm:presLayoutVars>
          <dgm:chMax val="0"/>
          <dgm:bulletEnabled val="1"/>
        </dgm:presLayoutVars>
      </dgm:prSet>
      <dgm:spPr/>
    </dgm:pt>
    <dgm:pt modelId="{B44C159F-8807-4EC1-98B9-AD2505045D5E}" type="pres">
      <dgm:prSet presAssocID="{6C66DCD6-2D41-4C6E-83D2-50AE88054E06}" presName="spacer" presStyleCnt="0"/>
      <dgm:spPr/>
    </dgm:pt>
    <dgm:pt modelId="{D3F5EB7A-E3EA-4922-B71C-A10958F74FAA}" type="pres">
      <dgm:prSet presAssocID="{4304BAD0-CBB4-4C7D-95E2-29A054488255}" presName="parentText" presStyleLbl="node1" presStyleIdx="3" presStyleCnt="7">
        <dgm:presLayoutVars>
          <dgm:chMax val="0"/>
          <dgm:bulletEnabled val="1"/>
        </dgm:presLayoutVars>
      </dgm:prSet>
      <dgm:spPr/>
    </dgm:pt>
    <dgm:pt modelId="{6F8271BE-D20C-4F04-80DB-109DBEE07BC3}" type="pres">
      <dgm:prSet presAssocID="{08D2463C-1FC1-4843-9C17-FCD971EC25EB}" presName="spacer" presStyleCnt="0"/>
      <dgm:spPr/>
    </dgm:pt>
    <dgm:pt modelId="{60A87726-C7E5-4A7A-B3D3-66E0338A6B2E}" type="pres">
      <dgm:prSet presAssocID="{5AA60160-EDAD-406C-9562-2A2E1C54CE35}" presName="parentText" presStyleLbl="node1" presStyleIdx="4" presStyleCnt="7">
        <dgm:presLayoutVars>
          <dgm:chMax val="0"/>
          <dgm:bulletEnabled val="1"/>
        </dgm:presLayoutVars>
      </dgm:prSet>
      <dgm:spPr/>
    </dgm:pt>
    <dgm:pt modelId="{D87CF63A-155E-4699-8170-84B6A7B30D14}" type="pres">
      <dgm:prSet presAssocID="{8D8B4FA3-A936-4F08-B644-63ACC720121A}" presName="spacer" presStyleCnt="0"/>
      <dgm:spPr/>
    </dgm:pt>
    <dgm:pt modelId="{A69ECA3A-8C14-401C-821F-9E62F48A798D}" type="pres">
      <dgm:prSet presAssocID="{AC64A986-69C9-4616-B6BD-13A57E1F5118}" presName="parentText" presStyleLbl="node1" presStyleIdx="5" presStyleCnt="7">
        <dgm:presLayoutVars>
          <dgm:chMax val="0"/>
          <dgm:bulletEnabled val="1"/>
        </dgm:presLayoutVars>
      </dgm:prSet>
      <dgm:spPr/>
    </dgm:pt>
    <dgm:pt modelId="{7D63F991-5DE6-42E9-8307-61DCC682F7A8}" type="pres">
      <dgm:prSet presAssocID="{AC7F0D25-858D-4210-8867-C45F543BDD33}" presName="spacer" presStyleCnt="0"/>
      <dgm:spPr/>
    </dgm:pt>
    <dgm:pt modelId="{8EC203EA-A33F-42D8-AD1A-42B2B5CBCFD4}" type="pres">
      <dgm:prSet presAssocID="{1D5EF8FA-C708-49CF-8BFF-203FB3FD8BCB}" presName="parentText" presStyleLbl="node1" presStyleIdx="6" presStyleCnt="7">
        <dgm:presLayoutVars>
          <dgm:chMax val="0"/>
          <dgm:bulletEnabled val="1"/>
        </dgm:presLayoutVars>
      </dgm:prSet>
      <dgm:spPr/>
    </dgm:pt>
  </dgm:ptLst>
  <dgm:cxnLst>
    <dgm:cxn modelId="{28D4EA0F-5934-4CBE-81D9-992387338CEA}" srcId="{DADE5D73-C650-4F35-93F8-1AB001544464}" destId="{AC64A986-69C9-4616-B6BD-13A57E1F5118}" srcOrd="5" destOrd="0" parTransId="{EF14C270-684E-458A-96B3-F0C67CA24B90}" sibTransId="{AC7F0D25-858D-4210-8867-C45F543BDD33}"/>
    <dgm:cxn modelId="{AE9FBE27-6564-4F9D-87B7-07744C0FAF53}" type="presOf" srcId="{1D5EF8FA-C708-49CF-8BFF-203FB3FD8BCB}" destId="{8EC203EA-A33F-42D8-AD1A-42B2B5CBCFD4}" srcOrd="0" destOrd="0" presId="urn:microsoft.com/office/officeart/2005/8/layout/vList2"/>
    <dgm:cxn modelId="{1FFBEF5B-5FBB-4EE2-8A25-2EB92B8D47A2}" type="presOf" srcId="{AC64A986-69C9-4616-B6BD-13A57E1F5118}" destId="{A69ECA3A-8C14-401C-821F-9E62F48A798D}" srcOrd="0" destOrd="0" presId="urn:microsoft.com/office/officeart/2005/8/layout/vList2"/>
    <dgm:cxn modelId="{2B72BC6F-EDFB-47FE-AB13-C8F76CD4F581}" srcId="{DADE5D73-C650-4F35-93F8-1AB001544464}" destId="{62A635A4-3F4C-447E-A36E-3C9D1D594249}" srcOrd="1" destOrd="0" parTransId="{48EBBE43-F6A9-41F0-B56C-032F79BBFF62}" sibTransId="{FE71D4AF-8D28-4BA1-A661-494CCD1822AD}"/>
    <dgm:cxn modelId="{F4D3DA72-0DDE-45EC-9396-2D4262B4224A}" srcId="{DADE5D73-C650-4F35-93F8-1AB001544464}" destId="{543EB0C9-71A8-405D-B427-986E6C9513AC}" srcOrd="2" destOrd="0" parTransId="{116D1590-0F2D-4BE6-BBF8-8E9521D9C9E2}" sibTransId="{6C66DCD6-2D41-4C6E-83D2-50AE88054E06}"/>
    <dgm:cxn modelId="{B6694076-75BC-4714-880D-11857D5796C3}" type="presOf" srcId="{62A635A4-3F4C-447E-A36E-3C9D1D594249}" destId="{56767ED8-0208-4730-BDA4-7394602A2FE6}" srcOrd="0" destOrd="0" presId="urn:microsoft.com/office/officeart/2005/8/layout/vList2"/>
    <dgm:cxn modelId="{83C10278-2174-47DC-A082-349771C692EE}" type="presOf" srcId="{5AA60160-EDAD-406C-9562-2A2E1C54CE35}" destId="{60A87726-C7E5-4A7A-B3D3-66E0338A6B2E}" srcOrd="0" destOrd="0" presId="urn:microsoft.com/office/officeart/2005/8/layout/vList2"/>
    <dgm:cxn modelId="{C46D6078-2F8D-4AC5-9E0B-4E0366E3ABA5}" type="presOf" srcId="{543EB0C9-71A8-405D-B427-986E6C9513AC}" destId="{BD458A7C-72E5-4948-B665-E940DBF3523B}" srcOrd="0" destOrd="0" presId="urn:microsoft.com/office/officeart/2005/8/layout/vList2"/>
    <dgm:cxn modelId="{5D468494-A071-456C-A228-5B244682ECF2}" srcId="{DADE5D73-C650-4F35-93F8-1AB001544464}" destId="{4304BAD0-CBB4-4C7D-95E2-29A054488255}" srcOrd="3" destOrd="0" parTransId="{F066D7FD-F9B4-4BA0-896F-B0236E8B8276}" sibTransId="{08D2463C-1FC1-4843-9C17-FCD971EC25EB}"/>
    <dgm:cxn modelId="{D9A4DCA1-B119-4399-A40E-068704A9A396}" type="presOf" srcId="{4304BAD0-CBB4-4C7D-95E2-29A054488255}" destId="{D3F5EB7A-E3EA-4922-B71C-A10958F74FAA}" srcOrd="0" destOrd="0" presId="urn:microsoft.com/office/officeart/2005/8/layout/vList2"/>
    <dgm:cxn modelId="{AB9FE3A3-A9BD-49CF-B830-FA44BD2FCE33}" type="presOf" srcId="{DADE5D73-C650-4F35-93F8-1AB001544464}" destId="{5866DCF6-E57F-4F47-B358-59AEEBE9C3CB}" srcOrd="0" destOrd="0" presId="urn:microsoft.com/office/officeart/2005/8/layout/vList2"/>
    <dgm:cxn modelId="{996A60B4-3981-491A-9908-FE2013B78C88}" type="presOf" srcId="{8FF4AFA4-E5D4-45AE-BBD9-BEE0CBA61723}" destId="{AAE6FE6D-AA62-42CC-B1E1-18B1B114BD37}" srcOrd="0" destOrd="0" presId="urn:microsoft.com/office/officeart/2005/8/layout/vList2"/>
    <dgm:cxn modelId="{EDAF2ABF-F623-4C71-B0F9-8203DD71780D}" srcId="{DADE5D73-C650-4F35-93F8-1AB001544464}" destId="{8FF4AFA4-E5D4-45AE-BBD9-BEE0CBA61723}" srcOrd="0" destOrd="0" parTransId="{76243023-3384-4A41-8704-6C43058110EC}" sibTransId="{043F8C74-DD69-4FC4-AD82-08F07BC19C4C}"/>
    <dgm:cxn modelId="{6BF8E5DC-71F2-48CE-BF62-A85CD60321CD}" srcId="{DADE5D73-C650-4F35-93F8-1AB001544464}" destId="{5AA60160-EDAD-406C-9562-2A2E1C54CE35}" srcOrd="4" destOrd="0" parTransId="{C0F92F9B-AAF3-4F17-837E-C9091785B027}" sibTransId="{8D8B4FA3-A936-4F08-B644-63ACC720121A}"/>
    <dgm:cxn modelId="{E0DB12F4-219F-4D7A-B3F5-1A12639DAFAD}" srcId="{DADE5D73-C650-4F35-93F8-1AB001544464}" destId="{1D5EF8FA-C708-49CF-8BFF-203FB3FD8BCB}" srcOrd="6" destOrd="0" parTransId="{347BDEC3-4C89-4CE8-A65F-41D3692BF5C8}" sibTransId="{56978170-B906-4EDB-A802-37DD86F8C14C}"/>
    <dgm:cxn modelId="{7D78F8A4-344F-4CE3-AB8D-1666B34C2103}" type="presParOf" srcId="{5866DCF6-E57F-4F47-B358-59AEEBE9C3CB}" destId="{AAE6FE6D-AA62-42CC-B1E1-18B1B114BD37}" srcOrd="0" destOrd="0" presId="urn:microsoft.com/office/officeart/2005/8/layout/vList2"/>
    <dgm:cxn modelId="{3F8D675B-608D-427B-B98A-A0A4A177FFF5}" type="presParOf" srcId="{5866DCF6-E57F-4F47-B358-59AEEBE9C3CB}" destId="{0F79E428-3441-4608-8BB2-FE82F3B2BBC9}" srcOrd="1" destOrd="0" presId="urn:microsoft.com/office/officeart/2005/8/layout/vList2"/>
    <dgm:cxn modelId="{7903518F-A8CF-4E3C-8698-8F5006DC6503}" type="presParOf" srcId="{5866DCF6-E57F-4F47-B358-59AEEBE9C3CB}" destId="{56767ED8-0208-4730-BDA4-7394602A2FE6}" srcOrd="2" destOrd="0" presId="urn:microsoft.com/office/officeart/2005/8/layout/vList2"/>
    <dgm:cxn modelId="{B6785367-4EC3-4C4C-94DA-E11C8A895226}" type="presParOf" srcId="{5866DCF6-E57F-4F47-B358-59AEEBE9C3CB}" destId="{B255823A-F047-46DA-97B9-1AA446AC33AF}" srcOrd="3" destOrd="0" presId="urn:microsoft.com/office/officeart/2005/8/layout/vList2"/>
    <dgm:cxn modelId="{57805781-6982-4D59-AA1B-0E1A9013014D}" type="presParOf" srcId="{5866DCF6-E57F-4F47-B358-59AEEBE9C3CB}" destId="{BD458A7C-72E5-4948-B665-E940DBF3523B}" srcOrd="4" destOrd="0" presId="urn:microsoft.com/office/officeart/2005/8/layout/vList2"/>
    <dgm:cxn modelId="{3E6CA5EA-1EA4-4AF5-B48E-65A97F834DEC}" type="presParOf" srcId="{5866DCF6-E57F-4F47-B358-59AEEBE9C3CB}" destId="{B44C159F-8807-4EC1-98B9-AD2505045D5E}" srcOrd="5" destOrd="0" presId="urn:microsoft.com/office/officeart/2005/8/layout/vList2"/>
    <dgm:cxn modelId="{812BA6B9-9262-4F6E-A3A2-A62555B0E184}" type="presParOf" srcId="{5866DCF6-E57F-4F47-B358-59AEEBE9C3CB}" destId="{D3F5EB7A-E3EA-4922-B71C-A10958F74FAA}" srcOrd="6" destOrd="0" presId="urn:microsoft.com/office/officeart/2005/8/layout/vList2"/>
    <dgm:cxn modelId="{E66413AF-4770-408E-AFC8-AE8F06C12F15}" type="presParOf" srcId="{5866DCF6-E57F-4F47-B358-59AEEBE9C3CB}" destId="{6F8271BE-D20C-4F04-80DB-109DBEE07BC3}" srcOrd="7" destOrd="0" presId="urn:microsoft.com/office/officeart/2005/8/layout/vList2"/>
    <dgm:cxn modelId="{3E743D45-F711-4830-AD99-314E567068F8}" type="presParOf" srcId="{5866DCF6-E57F-4F47-B358-59AEEBE9C3CB}" destId="{60A87726-C7E5-4A7A-B3D3-66E0338A6B2E}" srcOrd="8" destOrd="0" presId="urn:microsoft.com/office/officeart/2005/8/layout/vList2"/>
    <dgm:cxn modelId="{6EBE8DE1-3AAB-4092-8D50-862BBF0C0C09}" type="presParOf" srcId="{5866DCF6-E57F-4F47-B358-59AEEBE9C3CB}" destId="{D87CF63A-155E-4699-8170-84B6A7B30D14}" srcOrd="9" destOrd="0" presId="urn:microsoft.com/office/officeart/2005/8/layout/vList2"/>
    <dgm:cxn modelId="{FD4F3E19-26B6-4934-95CD-3EDF529AF24F}" type="presParOf" srcId="{5866DCF6-E57F-4F47-B358-59AEEBE9C3CB}" destId="{A69ECA3A-8C14-401C-821F-9E62F48A798D}" srcOrd="10" destOrd="0" presId="urn:microsoft.com/office/officeart/2005/8/layout/vList2"/>
    <dgm:cxn modelId="{E72CECE5-4766-4DD1-90CE-B34CD732AE6B}" type="presParOf" srcId="{5866DCF6-E57F-4F47-B358-59AEEBE9C3CB}" destId="{7D63F991-5DE6-42E9-8307-61DCC682F7A8}" srcOrd="11" destOrd="0" presId="urn:microsoft.com/office/officeart/2005/8/layout/vList2"/>
    <dgm:cxn modelId="{0DEE20AA-68F4-48A3-861C-C3FB1BC7D0ED}" type="presParOf" srcId="{5866DCF6-E57F-4F47-B358-59AEEBE9C3CB}" destId="{8EC203EA-A33F-42D8-AD1A-42B2B5CBCFD4}"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dgm:spPr/>
      <dgm:t>
        <a:bodyPr/>
        <a:lstStyle/>
        <a:p>
          <a:endParaRPr lang="en-US"/>
        </a:p>
      </dgm:t>
    </dgm:pt>
    <dgm:pt modelId="{2424BA98-7B9F-4C63-AC1D-CCF10B113E10}">
      <dgm:prSet/>
      <dgm:spPr/>
      <dgm:t>
        <a:bodyPr/>
        <a:lstStyle/>
        <a:p>
          <a:r>
            <a:rPr lang="pl-PL" dirty="0"/>
            <a:t>istotność wskazanych podobieństw – im podobieństwa są bardziej istotne z punktu widzenia wniosku, tym analogia jest silniejsza</a:t>
          </a:r>
          <a:endParaRPr lang="en-US" dirty="0"/>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r>
            <a:rPr lang="pl-PL" dirty="0"/>
            <a:t>brak istotnej różnicy – im więcej przemilczanych a istotnych z punktu widzenia wniosku różnic, tym analogia jest słabsza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r>
            <a:rPr lang="pl-PL"/>
            <a:t>różnorodność aspektów podobieństwa – im bardziej różnorodne są podobieństwa, tym analogia jest silniejsza</a:t>
          </a:r>
          <a:endParaRPr lang="en-US"/>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r>
            <a:rPr lang="pl-PL" dirty="0"/>
            <a:t>status wniosku – analogia, jako argument niededukcyjny, nie powinna mieć roszczeń do pewności, a jedynie do prawdopodobieństwa</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5B39D5-0E0E-4AEF-92FB-223BE0B44909}" type="doc">
      <dgm:prSet loTypeId="urn:microsoft.com/office/officeart/2008/layout/LinedList" loCatId="list" qsTypeId="urn:microsoft.com/office/officeart/2005/8/quickstyle/simple4" qsCatId="simple" csTypeId="urn:microsoft.com/office/officeart/2005/8/colors/accent0_3" csCatId="mainScheme"/>
      <dgm:spPr/>
      <dgm:t>
        <a:bodyPr/>
        <a:lstStyle/>
        <a:p>
          <a:endParaRPr lang="en-US"/>
        </a:p>
      </dgm:t>
    </dgm:pt>
    <dgm:pt modelId="{5F2DF604-4402-4129-95F5-2D9B8791082B}">
      <dgm:prSet/>
      <dgm:spPr/>
      <dgm:t>
        <a:bodyPr/>
        <a:lstStyle/>
        <a:p>
          <a:r>
            <a:rPr lang="pl-PL"/>
            <a:t>istotność wskazanej różnicy – im bardziej istotna z punktu widzenia wniosku jest wskazana różnica, tym argument jest silniejszy</a:t>
          </a:r>
          <a:endParaRPr lang="en-US"/>
        </a:p>
      </dgm:t>
    </dgm:pt>
    <dgm:pt modelId="{4A17E105-7828-442A-862A-F4B2895364B6}" type="parTrans" cxnId="{CE1E740C-05B1-4CEF-90B6-19E257469434}">
      <dgm:prSet/>
      <dgm:spPr/>
      <dgm:t>
        <a:bodyPr/>
        <a:lstStyle/>
        <a:p>
          <a:endParaRPr lang="en-US"/>
        </a:p>
      </dgm:t>
    </dgm:pt>
    <dgm:pt modelId="{299EEBB2-EBBD-4A4A-A164-B33EEB1D96D0}" type="sibTrans" cxnId="{CE1E740C-05B1-4CEF-90B6-19E257469434}">
      <dgm:prSet phldrT="1" phldr="0"/>
      <dgm:spPr/>
      <dgm:t>
        <a:bodyPr/>
        <a:lstStyle/>
        <a:p>
          <a:endParaRPr lang="en-US"/>
        </a:p>
      </dgm:t>
    </dgm:pt>
    <dgm:pt modelId="{08D652A7-0C61-4F85-A39E-49D96E262F37}">
      <dgm:prSet/>
      <dgm:spPr/>
      <dgm:t>
        <a:bodyPr/>
        <a:lstStyle/>
        <a:p>
          <a:r>
            <a:rPr lang="pl-PL"/>
            <a:t>brak istotnego podobieństwa – im więcej przemilczanych a istotnych z punktu widzenia wniosku podobieństw, tym słabszy jest argument</a:t>
          </a:r>
          <a:endParaRPr lang="en-US"/>
        </a:p>
      </dgm:t>
    </dgm:pt>
    <dgm:pt modelId="{D76DE79D-4D7D-4D97-9E30-22716A3D1620}" type="parTrans" cxnId="{A7321A22-359F-46F4-8396-D53E82DB812C}">
      <dgm:prSet/>
      <dgm:spPr/>
      <dgm:t>
        <a:bodyPr/>
        <a:lstStyle/>
        <a:p>
          <a:endParaRPr lang="en-US"/>
        </a:p>
      </dgm:t>
    </dgm:pt>
    <dgm:pt modelId="{39C7673C-C528-41EF-820F-278F0ABEB0EA}" type="sibTrans" cxnId="{A7321A22-359F-46F4-8396-D53E82DB812C}">
      <dgm:prSet phldrT="2" phldr="0"/>
      <dgm:spPr/>
      <dgm:t>
        <a:bodyPr/>
        <a:lstStyle/>
        <a:p>
          <a:endParaRPr lang="en-US"/>
        </a:p>
      </dgm:t>
    </dgm:pt>
    <dgm:pt modelId="{73FEAE2A-89DC-45F7-8A2A-93E1C99D664D}">
      <dgm:prSet/>
      <dgm:spPr/>
      <dgm:t>
        <a:bodyPr/>
        <a:lstStyle/>
        <a:p>
          <a:r>
            <a:rPr lang="pl-PL" dirty="0"/>
            <a:t>status wniosku – argument z przeciwieństwa, jako argument niededukcyjny, nie powinien mieć roszczeń do pewności, a jedynie do prawdopodobieństwa</a:t>
          </a:r>
          <a:endParaRPr lang="en-US" dirty="0"/>
        </a:p>
      </dgm:t>
    </dgm:pt>
    <dgm:pt modelId="{1E1E3276-59B7-433A-9B05-A33DB1B73D93}" type="parTrans" cxnId="{C635D901-06BD-4423-9896-4400C938A2CE}">
      <dgm:prSet/>
      <dgm:spPr/>
      <dgm:t>
        <a:bodyPr/>
        <a:lstStyle/>
        <a:p>
          <a:endParaRPr lang="en-US"/>
        </a:p>
      </dgm:t>
    </dgm:pt>
    <dgm:pt modelId="{2F6BAA4C-1B20-42BB-A2EE-781E16F7C583}" type="sibTrans" cxnId="{C635D901-06BD-4423-9896-4400C938A2CE}">
      <dgm:prSet phldrT="3" phldr="0"/>
      <dgm:spPr/>
      <dgm:t>
        <a:bodyPr/>
        <a:lstStyle/>
        <a:p>
          <a:endParaRPr lang="en-US"/>
        </a:p>
      </dgm:t>
    </dgm:pt>
    <dgm:pt modelId="{58C2E828-4B1A-440F-BFDF-1970E57E59F7}" type="pres">
      <dgm:prSet presAssocID="{3E5B39D5-0E0E-4AEF-92FB-223BE0B44909}" presName="vert0" presStyleCnt="0">
        <dgm:presLayoutVars>
          <dgm:dir/>
          <dgm:animOne val="branch"/>
          <dgm:animLvl val="lvl"/>
        </dgm:presLayoutVars>
      </dgm:prSet>
      <dgm:spPr/>
    </dgm:pt>
    <dgm:pt modelId="{AE22D321-2035-4337-89EF-0D1476E530AA}" type="pres">
      <dgm:prSet presAssocID="{5F2DF604-4402-4129-95F5-2D9B8791082B}" presName="thickLine" presStyleLbl="alignNode1" presStyleIdx="0" presStyleCnt="3"/>
      <dgm:spPr/>
    </dgm:pt>
    <dgm:pt modelId="{9F055D14-4D88-4A1C-B7AE-E614D626BA20}" type="pres">
      <dgm:prSet presAssocID="{5F2DF604-4402-4129-95F5-2D9B8791082B}" presName="horz1" presStyleCnt="0"/>
      <dgm:spPr/>
    </dgm:pt>
    <dgm:pt modelId="{5BED316E-8577-456C-966E-58BAEC11582D}" type="pres">
      <dgm:prSet presAssocID="{5F2DF604-4402-4129-95F5-2D9B8791082B}" presName="tx1" presStyleLbl="revTx" presStyleIdx="0" presStyleCnt="3"/>
      <dgm:spPr/>
    </dgm:pt>
    <dgm:pt modelId="{9FB69E92-0BE8-4B4D-8BE6-620AC81E3336}" type="pres">
      <dgm:prSet presAssocID="{5F2DF604-4402-4129-95F5-2D9B8791082B}" presName="vert1" presStyleCnt="0"/>
      <dgm:spPr/>
    </dgm:pt>
    <dgm:pt modelId="{7141E507-C707-4323-A606-4F52F86E30D2}" type="pres">
      <dgm:prSet presAssocID="{08D652A7-0C61-4F85-A39E-49D96E262F37}" presName="thickLine" presStyleLbl="alignNode1" presStyleIdx="1" presStyleCnt="3"/>
      <dgm:spPr/>
    </dgm:pt>
    <dgm:pt modelId="{3BAA173C-031C-4A6E-BC0E-9B2BF85640BF}" type="pres">
      <dgm:prSet presAssocID="{08D652A7-0C61-4F85-A39E-49D96E262F37}" presName="horz1" presStyleCnt="0"/>
      <dgm:spPr/>
    </dgm:pt>
    <dgm:pt modelId="{BCF53AD3-CD8E-47F7-8BAD-F9F349CA65B9}" type="pres">
      <dgm:prSet presAssocID="{08D652A7-0C61-4F85-A39E-49D96E262F37}" presName="tx1" presStyleLbl="revTx" presStyleIdx="1" presStyleCnt="3"/>
      <dgm:spPr/>
    </dgm:pt>
    <dgm:pt modelId="{CACF6D8E-DEF2-49DE-8BC1-88800505BC01}" type="pres">
      <dgm:prSet presAssocID="{08D652A7-0C61-4F85-A39E-49D96E262F37}" presName="vert1" presStyleCnt="0"/>
      <dgm:spPr/>
    </dgm:pt>
    <dgm:pt modelId="{59A3581D-AC45-40AF-8AB7-F6B08208968E}" type="pres">
      <dgm:prSet presAssocID="{73FEAE2A-89DC-45F7-8A2A-93E1C99D664D}" presName="thickLine" presStyleLbl="alignNode1" presStyleIdx="2" presStyleCnt="3"/>
      <dgm:spPr/>
    </dgm:pt>
    <dgm:pt modelId="{BA910C33-61C2-41A7-B69E-AB00805D2AF3}" type="pres">
      <dgm:prSet presAssocID="{73FEAE2A-89DC-45F7-8A2A-93E1C99D664D}" presName="horz1" presStyleCnt="0"/>
      <dgm:spPr/>
    </dgm:pt>
    <dgm:pt modelId="{FAF72F7D-DBC9-4754-B6A8-0C5BD9887F0B}" type="pres">
      <dgm:prSet presAssocID="{73FEAE2A-89DC-45F7-8A2A-93E1C99D664D}" presName="tx1" presStyleLbl="revTx" presStyleIdx="2" presStyleCnt="3"/>
      <dgm:spPr/>
    </dgm:pt>
    <dgm:pt modelId="{090D19D4-6121-4BF0-9B06-43B97957E07E}" type="pres">
      <dgm:prSet presAssocID="{73FEAE2A-89DC-45F7-8A2A-93E1C99D664D}" presName="vert1" presStyleCnt="0"/>
      <dgm:spPr/>
    </dgm:pt>
  </dgm:ptLst>
  <dgm:cxnLst>
    <dgm:cxn modelId="{C635D901-06BD-4423-9896-4400C938A2CE}" srcId="{3E5B39D5-0E0E-4AEF-92FB-223BE0B44909}" destId="{73FEAE2A-89DC-45F7-8A2A-93E1C99D664D}" srcOrd="2" destOrd="0" parTransId="{1E1E3276-59B7-433A-9B05-A33DB1B73D93}" sibTransId="{2F6BAA4C-1B20-42BB-A2EE-781E16F7C583}"/>
    <dgm:cxn modelId="{CE1E740C-05B1-4CEF-90B6-19E257469434}" srcId="{3E5B39D5-0E0E-4AEF-92FB-223BE0B44909}" destId="{5F2DF604-4402-4129-95F5-2D9B8791082B}" srcOrd="0" destOrd="0" parTransId="{4A17E105-7828-442A-862A-F4B2895364B6}" sibTransId="{299EEBB2-EBBD-4A4A-A164-B33EEB1D96D0}"/>
    <dgm:cxn modelId="{A7321A22-359F-46F4-8396-D53E82DB812C}" srcId="{3E5B39D5-0E0E-4AEF-92FB-223BE0B44909}" destId="{08D652A7-0C61-4F85-A39E-49D96E262F37}" srcOrd="1" destOrd="0" parTransId="{D76DE79D-4D7D-4D97-9E30-22716A3D1620}" sibTransId="{39C7673C-C528-41EF-820F-278F0ABEB0EA}"/>
    <dgm:cxn modelId="{D0A8594C-2E1F-4B82-AC67-5857879D8585}" type="presOf" srcId="{08D652A7-0C61-4F85-A39E-49D96E262F37}" destId="{BCF53AD3-CD8E-47F7-8BAD-F9F349CA65B9}" srcOrd="0" destOrd="0" presId="urn:microsoft.com/office/officeart/2008/layout/LinedList"/>
    <dgm:cxn modelId="{A92EA3AB-C1E3-47F4-A1D2-CA1881E6C023}" type="presOf" srcId="{3E5B39D5-0E0E-4AEF-92FB-223BE0B44909}" destId="{58C2E828-4B1A-440F-BFDF-1970E57E59F7}" srcOrd="0" destOrd="0" presId="urn:microsoft.com/office/officeart/2008/layout/LinedList"/>
    <dgm:cxn modelId="{B0461DB9-6C63-4E58-B2EB-46C0947D548D}" type="presOf" srcId="{5F2DF604-4402-4129-95F5-2D9B8791082B}" destId="{5BED316E-8577-456C-966E-58BAEC11582D}" srcOrd="0" destOrd="0" presId="urn:microsoft.com/office/officeart/2008/layout/LinedList"/>
    <dgm:cxn modelId="{30BD1EDD-AC74-456B-AB84-7777FD4D6751}" type="presOf" srcId="{73FEAE2A-89DC-45F7-8A2A-93E1C99D664D}" destId="{FAF72F7D-DBC9-4754-B6A8-0C5BD9887F0B}" srcOrd="0" destOrd="0" presId="urn:microsoft.com/office/officeart/2008/layout/LinedList"/>
    <dgm:cxn modelId="{97D236AC-EF94-4BE7-8237-0F60A263DBF6}" type="presParOf" srcId="{58C2E828-4B1A-440F-BFDF-1970E57E59F7}" destId="{AE22D321-2035-4337-89EF-0D1476E530AA}" srcOrd="0" destOrd="0" presId="urn:microsoft.com/office/officeart/2008/layout/LinedList"/>
    <dgm:cxn modelId="{439BA9CA-9A24-4106-A09D-78FF5CD7CA2C}" type="presParOf" srcId="{58C2E828-4B1A-440F-BFDF-1970E57E59F7}" destId="{9F055D14-4D88-4A1C-B7AE-E614D626BA20}" srcOrd="1" destOrd="0" presId="urn:microsoft.com/office/officeart/2008/layout/LinedList"/>
    <dgm:cxn modelId="{89500A7B-13D0-4A63-88E2-1E0002E6359A}" type="presParOf" srcId="{9F055D14-4D88-4A1C-B7AE-E614D626BA20}" destId="{5BED316E-8577-456C-966E-58BAEC11582D}" srcOrd="0" destOrd="0" presId="urn:microsoft.com/office/officeart/2008/layout/LinedList"/>
    <dgm:cxn modelId="{CC6EE314-2469-4604-B399-E9FA1BFA6D13}" type="presParOf" srcId="{9F055D14-4D88-4A1C-B7AE-E614D626BA20}" destId="{9FB69E92-0BE8-4B4D-8BE6-620AC81E3336}" srcOrd="1" destOrd="0" presId="urn:microsoft.com/office/officeart/2008/layout/LinedList"/>
    <dgm:cxn modelId="{EA512C79-8BFF-4049-A8C9-E52382C16A91}" type="presParOf" srcId="{58C2E828-4B1A-440F-BFDF-1970E57E59F7}" destId="{7141E507-C707-4323-A606-4F52F86E30D2}" srcOrd="2" destOrd="0" presId="urn:microsoft.com/office/officeart/2008/layout/LinedList"/>
    <dgm:cxn modelId="{B755BB36-52F6-481E-95AB-097D5CD312DA}" type="presParOf" srcId="{58C2E828-4B1A-440F-BFDF-1970E57E59F7}" destId="{3BAA173C-031C-4A6E-BC0E-9B2BF85640BF}" srcOrd="3" destOrd="0" presId="urn:microsoft.com/office/officeart/2008/layout/LinedList"/>
    <dgm:cxn modelId="{4E97BF47-8AC6-4878-8A60-E5D9DA3F10D8}" type="presParOf" srcId="{3BAA173C-031C-4A6E-BC0E-9B2BF85640BF}" destId="{BCF53AD3-CD8E-47F7-8BAD-F9F349CA65B9}" srcOrd="0" destOrd="0" presId="urn:microsoft.com/office/officeart/2008/layout/LinedList"/>
    <dgm:cxn modelId="{AD115AA9-267A-4DCF-9C31-68B50FCBD6FE}" type="presParOf" srcId="{3BAA173C-031C-4A6E-BC0E-9B2BF85640BF}" destId="{CACF6D8E-DEF2-49DE-8BC1-88800505BC01}" srcOrd="1" destOrd="0" presId="urn:microsoft.com/office/officeart/2008/layout/LinedList"/>
    <dgm:cxn modelId="{9492CDC0-2443-471C-B683-8BDFA33CC9F9}" type="presParOf" srcId="{58C2E828-4B1A-440F-BFDF-1970E57E59F7}" destId="{59A3581D-AC45-40AF-8AB7-F6B08208968E}" srcOrd="4" destOrd="0" presId="urn:microsoft.com/office/officeart/2008/layout/LinedList"/>
    <dgm:cxn modelId="{851A0BAD-B560-42A2-8521-A255C77EE353}" type="presParOf" srcId="{58C2E828-4B1A-440F-BFDF-1970E57E59F7}" destId="{BA910C33-61C2-41A7-B69E-AB00805D2AF3}" srcOrd="5" destOrd="0" presId="urn:microsoft.com/office/officeart/2008/layout/LinedList"/>
    <dgm:cxn modelId="{AECC1F75-82A6-4826-9927-5DC4CB872F46}" type="presParOf" srcId="{BA910C33-61C2-41A7-B69E-AB00805D2AF3}" destId="{FAF72F7D-DBC9-4754-B6A8-0C5BD9887F0B}" srcOrd="0" destOrd="0" presId="urn:microsoft.com/office/officeart/2008/layout/LinedList"/>
    <dgm:cxn modelId="{76F6C3F3-6AFD-47E0-88D0-A5BE62AE6666}" type="presParOf" srcId="{BA910C33-61C2-41A7-B69E-AB00805D2AF3}" destId="{090D19D4-6121-4BF0-9B06-43B97957E07E}"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prawdziwość przypisania – aby argument </a:t>
          </a:r>
          <a:r>
            <a:rPr lang="pl-PL" altLang="pl-PL" i="1" dirty="0"/>
            <a:t>ad </a:t>
          </a:r>
          <a:r>
            <a:rPr lang="pl-PL" altLang="pl-PL" i="1" dirty="0" err="1"/>
            <a:t>hominem</a:t>
          </a:r>
          <a:r>
            <a:rPr lang="pl-PL" altLang="pl-PL" i="1" dirty="0"/>
            <a:t> </a:t>
          </a:r>
          <a:r>
            <a:rPr lang="pl-PL" altLang="pl-PL" dirty="0"/>
            <a:t>był wiarygodny przywoływane okoliczności muszą być prawdziwe</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istotność przypisania – okoliczności te muszą też być relewantne dla wniosku, nie chodzi tu zatem o każdy możliwy atak na rozmówcę</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szacunek dla rozmówcy – argument ten nie może przyjmować postaci obrażania rozmówcy</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r>
            <a:rPr lang="pl-PL" dirty="0"/>
            <a:t>status wniosku – </a:t>
          </a:r>
          <a:r>
            <a:rPr lang="pl-PL" i="1" dirty="0"/>
            <a:t>ad </a:t>
          </a:r>
          <a:r>
            <a:rPr lang="pl-PL" i="1" dirty="0" err="1"/>
            <a:t>hominem</a:t>
          </a:r>
          <a:r>
            <a:rPr lang="pl-PL" i="1" dirty="0"/>
            <a:t> </a:t>
          </a:r>
          <a:r>
            <a:rPr lang="pl-PL" dirty="0"/>
            <a:t>jest argumentem uprawdopodobniającym, a zatem warunkiem poprawności jego zastosowania jest także to, że nie są z nim łączone roszczenia do pewności wniosku </a:t>
          </a:r>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F19C0E0-41E0-47AC-B54E-4420014C52D7}"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471F3739-78E1-4F76-91F2-E277884CB884}">
      <dgm:prSet/>
      <dgm:spPr/>
      <dgm:t>
        <a:bodyPr/>
        <a:lstStyle/>
        <a:p>
          <a:pPr>
            <a:defRPr cap="all"/>
          </a:pPr>
          <a:r>
            <a:rPr lang="pl-PL"/>
            <a:t>argument </a:t>
          </a:r>
          <a:r>
            <a:rPr lang="pl-PL" i="1"/>
            <a:t>ad verecundiam</a:t>
          </a:r>
          <a:endParaRPr lang="en-US"/>
        </a:p>
      </dgm:t>
    </dgm:pt>
    <dgm:pt modelId="{CF8B1199-D54D-472A-B768-5138273ADCE4}" type="parTrans" cxnId="{01D96F41-5DEC-49C1-9E3C-D3CE34B571F9}">
      <dgm:prSet/>
      <dgm:spPr/>
      <dgm:t>
        <a:bodyPr/>
        <a:lstStyle/>
        <a:p>
          <a:endParaRPr lang="en-US"/>
        </a:p>
      </dgm:t>
    </dgm:pt>
    <dgm:pt modelId="{F01618F1-A956-4B13-826A-DB813E5664D3}" type="sibTrans" cxnId="{01D96F41-5DEC-49C1-9E3C-D3CE34B571F9}">
      <dgm:prSet/>
      <dgm:spPr/>
      <dgm:t>
        <a:bodyPr/>
        <a:lstStyle/>
        <a:p>
          <a:endParaRPr lang="en-US"/>
        </a:p>
      </dgm:t>
    </dgm:pt>
    <dgm:pt modelId="{B400718C-DA4F-425F-BF48-345BA7D3A908}">
      <dgm:prSet/>
      <dgm:spPr/>
      <dgm:t>
        <a:bodyPr/>
        <a:lstStyle/>
        <a:p>
          <a:pPr>
            <a:defRPr cap="all"/>
          </a:pPr>
          <a:r>
            <a:rPr lang="pl-PL"/>
            <a:t>„oślepianie nauką”</a:t>
          </a:r>
          <a:endParaRPr lang="en-US"/>
        </a:p>
      </dgm:t>
    </dgm:pt>
    <dgm:pt modelId="{60FC2FFF-0583-4D8B-A0B3-4A75BAABB163}" type="parTrans" cxnId="{003FF693-8F1F-405B-8605-9BED09E37F15}">
      <dgm:prSet/>
      <dgm:spPr/>
      <dgm:t>
        <a:bodyPr/>
        <a:lstStyle/>
        <a:p>
          <a:endParaRPr lang="en-US"/>
        </a:p>
      </dgm:t>
    </dgm:pt>
    <dgm:pt modelId="{A4937486-F8E0-499C-B709-E1FCFA170D70}" type="sibTrans" cxnId="{003FF693-8F1F-405B-8605-9BED09E37F15}">
      <dgm:prSet/>
      <dgm:spPr/>
      <dgm:t>
        <a:bodyPr/>
        <a:lstStyle/>
        <a:p>
          <a:endParaRPr lang="en-US"/>
        </a:p>
      </dgm:t>
    </dgm:pt>
    <dgm:pt modelId="{DD57FAE8-25F9-4F97-A5A8-CE7B768054DF}">
      <dgm:prSet/>
      <dgm:spPr/>
      <dgm:t>
        <a:bodyPr/>
        <a:lstStyle/>
        <a:p>
          <a:pPr>
            <a:defRPr cap="all"/>
          </a:pPr>
          <a:r>
            <a:rPr lang="pl-PL"/>
            <a:t>„każde dziecko wie…”</a:t>
          </a:r>
          <a:endParaRPr lang="en-US"/>
        </a:p>
      </dgm:t>
    </dgm:pt>
    <dgm:pt modelId="{5ACBD6BD-744B-4EBD-ADAE-027A8F4D1945}" type="parTrans" cxnId="{C3579D4E-EB70-46E2-8531-0FC9B410ADF0}">
      <dgm:prSet/>
      <dgm:spPr/>
      <dgm:t>
        <a:bodyPr/>
        <a:lstStyle/>
        <a:p>
          <a:endParaRPr lang="en-US"/>
        </a:p>
      </dgm:t>
    </dgm:pt>
    <dgm:pt modelId="{D36C08D4-3B13-48E5-82B8-46DA6248D9B5}" type="sibTrans" cxnId="{C3579D4E-EB70-46E2-8531-0FC9B410ADF0}">
      <dgm:prSet/>
      <dgm:spPr/>
      <dgm:t>
        <a:bodyPr/>
        <a:lstStyle/>
        <a:p>
          <a:endParaRPr lang="en-US"/>
        </a:p>
      </dgm:t>
    </dgm:pt>
    <dgm:pt modelId="{B897AFF4-B6FD-43FB-8248-5DC1F223B436}" type="pres">
      <dgm:prSet presAssocID="{FF19C0E0-41E0-47AC-B54E-4420014C52D7}" presName="root" presStyleCnt="0">
        <dgm:presLayoutVars>
          <dgm:dir/>
          <dgm:resizeHandles val="exact"/>
        </dgm:presLayoutVars>
      </dgm:prSet>
      <dgm:spPr/>
    </dgm:pt>
    <dgm:pt modelId="{3FEAAC14-0F6D-49F4-B90F-81C41CB7332D}" type="pres">
      <dgm:prSet presAssocID="{471F3739-78E1-4F76-91F2-E277884CB884}" presName="compNode" presStyleCnt="0"/>
      <dgm:spPr/>
    </dgm:pt>
    <dgm:pt modelId="{7B76DB69-B48F-4EA6-9B82-71F9E8717A88}" type="pres">
      <dgm:prSet presAssocID="{471F3739-78E1-4F76-91F2-E277884CB884}" presName="iconBgRect" presStyleLbl="bgShp" presStyleIdx="0" presStyleCnt="3"/>
      <dgm:spPr/>
    </dgm:pt>
    <dgm:pt modelId="{F86A6D6A-920F-467B-8015-27CC5740BD96}" type="pres">
      <dgm:prSet presAssocID="{471F3739-78E1-4F76-91F2-E277884CB884}"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Znak zapytania"/>
        </a:ext>
      </dgm:extLst>
    </dgm:pt>
    <dgm:pt modelId="{9F409184-1322-49F7-B9DA-259458EB506B}" type="pres">
      <dgm:prSet presAssocID="{471F3739-78E1-4F76-91F2-E277884CB884}" presName="spaceRect" presStyleCnt="0"/>
      <dgm:spPr/>
    </dgm:pt>
    <dgm:pt modelId="{5CF66509-E02B-4EE6-9265-3CFD1E3D0B5C}" type="pres">
      <dgm:prSet presAssocID="{471F3739-78E1-4F76-91F2-E277884CB884}" presName="textRect" presStyleLbl="revTx" presStyleIdx="0" presStyleCnt="3">
        <dgm:presLayoutVars>
          <dgm:chMax val="1"/>
          <dgm:chPref val="1"/>
        </dgm:presLayoutVars>
      </dgm:prSet>
      <dgm:spPr/>
    </dgm:pt>
    <dgm:pt modelId="{0059A28F-D671-4302-AA57-106F7053E1D2}" type="pres">
      <dgm:prSet presAssocID="{F01618F1-A956-4B13-826A-DB813E5664D3}" presName="sibTrans" presStyleCnt="0"/>
      <dgm:spPr/>
    </dgm:pt>
    <dgm:pt modelId="{89897541-4B22-4DD8-B8FD-80B9A286328B}" type="pres">
      <dgm:prSet presAssocID="{B400718C-DA4F-425F-BF48-345BA7D3A908}" presName="compNode" presStyleCnt="0"/>
      <dgm:spPr/>
    </dgm:pt>
    <dgm:pt modelId="{8E9F6DA8-D8ED-428F-B5C1-D5E61F7F47B9}" type="pres">
      <dgm:prSet presAssocID="{B400718C-DA4F-425F-BF48-345BA7D3A908}" presName="iconBgRect" presStyleLbl="bgShp" presStyleIdx="1" presStyleCnt="3"/>
      <dgm:spPr/>
    </dgm:pt>
    <dgm:pt modelId="{14B4D958-59EF-42E6-8ADC-4E82441EFB91}" type="pres">
      <dgm:prSet presAssocID="{B400718C-DA4F-425F-BF48-345BA7D3A908}"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Kolba"/>
        </a:ext>
      </dgm:extLst>
    </dgm:pt>
    <dgm:pt modelId="{CB218D28-E5D2-4250-BA65-4D97EE23F9E9}" type="pres">
      <dgm:prSet presAssocID="{B400718C-DA4F-425F-BF48-345BA7D3A908}" presName="spaceRect" presStyleCnt="0"/>
      <dgm:spPr/>
    </dgm:pt>
    <dgm:pt modelId="{C823EE1C-3E06-450C-808D-D4539E900A66}" type="pres">
      <dgm:prSet presAssocID="{B400718C-DA4F-425F-BF48-345BA7D3A908}" presName="textRect" presStyleLbl="revTx" presStyleIdx="1" presStyleCnt="3">
        <dgm:presLayoutVars>
          <dgm:chMax val="1"/>
          <dgm:chPref val="1"/>
        </dgm:presLayoutVars>
      </dgm:prSet>
      <dgm:spPr/>
    </dgm:pt>
    <dgm:pt modelId="{839BDDE6-66D4-4225-AF87-5CE50BD0D9AA}" type="pres">
      <dgm:prSet presAssocID="{A4937486-F8E0-499C-B709-E1FCFA170D70}" presName="sibTrans" presStyleCnt="0"/>
      <dgm:spPr/>
    </dgm:pt>
    <dgm:pt modelId="{66E4A790-5A0B-400C-B235-C31FA94931D3}" type="pres">
      <dgm:prSet presAssocID="{DD57FAE8-25F9-4F97-A5A8-CE7B768054DF}" presName="compNode" presStyleCnt="0"/>
      <dgm:spPr/>
    </dgm:pt>
    <dgm:pt modelId="{BD8A8532-3C30-4E08-B850-CCA9B9D13074}" type="pres">
      <dgm:prSet presAssocID="{DD57FAE8-25F9-4F97-A5A8-CE7B768054DF}" presName="iconBgRect" presStyleLbl="bgShp" presStyleIdx="2" presStyleCnt="3"/>
      <dgm:spPr/>
    </dgm:pt>
    <dgm:pt modelId="{28AE597B-92A2-48E6-AD34-E2B2BDCB81EE}" type="pres">
      <dgm:prSet presAssocID="{DD57FAE8-25F9-4F97-A5A8-CE7B768054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by"/>
        </a:ext>
      </dgm:extLst>
    </dgm:pt>
    <dgm:pt modelId="{DA59EB50-39AF-4C28-BB0C-0F970EBEF014}" type="pres">
      <dgm:prSet presAssocID="{DD57FAE8-25F9-4F97-A5A8-CE7B768054DF}" presName="spaceRect" presStyleCnt="0"/>
      <dgm:spPr/>
    </dgm:pt>
    <dgm:pt modelId="{EDCB14A9-B56F-446E-B5DC-FB0AF06995D8}" type="pres">
      <dgm:prSet presAssocID="{DD57FAE8-25F9-4F97-A5A8-CE7B768054DF}" presName="textRect" presStyleLbl="revTx" presStyleIdx="2" presStyleCnt="3">
        <dgm:presLayoutVars>
          <dgm:chMax val="1"/>
          <dgm:chPref val="1"/>
        </dgm:presLayoutVars>
      </dgm:prSet>
      <dgm:spPr/>
    </dgm:pt>
  </dgm:ptLst>
  <dgm:cxnLst>
    <dgm:cxn modelId="{78FB872A-B863-4724-9EE0-0AED560E1784}" type="presOf" srcId="{FF19C0E0-41E0-47AC-B54E-4420014C52D7}" destId="{B897AFF4-B6FD-43FB-8248-5DC1F223B436}" srcOrd="0" destOrd="0" presId="urn:microsoft.com/office/officeart/2018/5/layout/IconCircleLabelList"/>
    <dgm:cxn modelId="{5DCF5539-9CBA-429B-93B7-DD9E7E09A3D4}" type="presOf" srcId="{B400718C-DA4F-425F-BF48-345BA7D3A908}" destId="{C823EE1C-3E06-450C-808D-D4539E900A66}" srcOrd="0" destOrd="0" presId="urn:microsoft.com/office/officeart/2018/5/layout/IconCircleLabelList"/>
    <dgm:cxn modelId="{01D96F41-5DEC-49C1-9E3C-D3CE34B571F9}" srcId="{FF19C0E0-41E0-47AC-B54E-4420014C52D7}" destId="{471F3739-78E1-4F76-91F2-E277884CB884}" srcOrd="0" destOrd="0" parTransId="{CF8B1199-D54D-472A-B768-5138273ADCE4}" sibTransId="{F01618F1-A956-4B13-826A-DB813E5664D3}"/>
    <dgm:cxn modelId="{61C0056E-DB60-4BF4-BA4A-5FC22AFDFB64}" type="presOf" srcId="{471F3739-78E1-4F76-91F2-E277884CB884}" destId="{5CF66509-E02B-4EE6-9265-3CFD1E3D0B5C}" srcOrd="0" destOrd="0" presId="urn:microsoft.com/office/officeart/2018/5/layout/IconCircleLabelList"/>
    <dgm:cxn modelId="{C3579D4E-EB70-46E2-8531-0FC9B410ADF0}" srcId="{FF19C0E0-41E0-47AC-B54E-4420014C52D7}" destId="{DD57FAE8-25F9-4F97-A5A8-CE7B768054DF}" srcOrd="2" destOrd="0" parTransId="{5ACBD6BD-744B-4EBD-ADAE-027A8F4D1945}" sibTransId="{D36C08D4-3B13-48E5-82B8-46DA6248D9B5}"/>
    <dgm:cxn modelId="{003FF693-8F1F-405B-8605-9BED09E37F15}" srcId="{FF19C0E0-41E0-47AC-B54E-4420014C52D7}" destId="{B400718C-DA4F-425F-BF48-345BA7D3A908}" srcOrd="1" destOrd="0" parTransId="{60FC2FFF-0583-4D8B-A0B3-4A75BAABB163}" sibTransId="{A4937486-F8E0-499C-B709-E1FCFA170D70}"/>
    <dgm:cxn modelId="{B684B1D6-9EFE-4B28-93B8-A9912BD11D0F}" type="presOf" srcId="{DD57FAE8-25F9-4F97-A5A8-CE7B768054DF}" destId="{EDCB14A9-B56F-446E-B5DC-FB0AF06995D8}" srcOrd="0" destOrd="0" presId="urn:microsoft.com/office/officeart/2018/5/layout/IconCircleLabelList"/>
    <dgm:cxn modelId="{0B8E3D6C-FDB5-4174-AA09-ADC78AEB03D3}" type="presParOf" srcId="{B897AFF4-B6FD-43FB-8248-5DC1F223B436}" destId="{3FEAAC14-0F6D-49F4-B90F-81C41CB7332D}" srcOrd="0" destOrd="0" presId="urn:microsoft.com/office/officeart/2018/5/layout/IconCircleLabelList"/>
    <dgm:cxn modelId="{81E6EFB8-2CBF-4D22-81B5-C22E054707DF}" type="presParOf" srcId="{3FEAAC14-0F6D-49F4-B90F-81C41CB7332D}" destId="{7B76DB69-B48F-4EA6-9B82-71F9E8717A88}" srcOrd="0" destOrd="0" presId="urn:microsoft.com/office/officeart/2018/5/layout/IconCircleLabelList"/>
    <dgm:cxn modelId="{3594833A-136E-4E9C-B93D-78B7115B810C}" type="presParOf" srcId="{3FEAAC14-0F6D-49F4-B90F-81C41CB7332D}" destId="{F86A6D6A-920F-467B-8015-27CC5740BD96}" srcOrd="1" destOrd="0" presId="urn:microsoft.com/office/officeart/2018/5/layout/IconCircleLabelList"/>
    <dgm:cxn modelId="{3B516474-72D7-42EA-8E2E-53704BB2EC9E}" type="presParOf" srcId="{3FEAAC14-0F6D-49F4-B90F-81C41CB7332D}" destId="{9F409184-1322-49F7-B9DA-259458EB506B}" srcOrd="2" destOrd="0" presId="urn:microsoft.com/office/officeart/2018/5/layout/IconCircleLabelList"/>
    <dgm:cxn modelId="{13CEA8A4-A9F6-4A96-8151-759C6D3009D0}" type="presParOf" srcId="{3FEAAC14-0F6D-49F4-B90F-81C41CB7332D}" destId="{5CF66509-E02B-4EE6-9265-3CFD1E3D0B5C}" srcOrd="3" destOrd="0" presId="urn:microsoft.com/office/officeart/2018/5/layout/IconCircleLabelList"/>
    <dgm:cxn modelId="{556BA22E-A5B0-463F-8ADE-BF6D0064680D}" type="presParOf" srcId="{B897AFF4-B6FD-43FB-8248-5DC1F223B436}" destId="{0059A28F-D671-4302-AA57-106F7053E1D2}" srcOrd="1" destOrd="0" presId="urn:microsoft.com/office/officeart/2018/5/layout/IconCircleLabelList"/>
    <dgm:cxn modelId="{DD3AAF48-296E-4B2A-AAE7-B75FBE29C243}" type="presParOf" srcId="{B897AFF4-B6FD-43FB-8248-5DC1F223B436}" destId="{89897541-4B22-4DD8-B8FD-80B9A286328B}" srcOrd="2" destOrd="0" presId="urn:microsoft.com/office/officeart/2018/5/layout/IconCircleLabelList"/>
    <dgm:cxn modelId="{C2EA245D-A162-4762-808D-09AEC2CA864B}" type="presParOf" srcId="{89897541-4B22-4DD8-B8FD-80B9A286328B}" destId="{8E9F6DA8-D8ED-428F-B5C1-D5E61F7F47B9}" srcOrd="0" destOrd="0" presId="urn:microsoft.com/office/officeart/2018/5/layout/IconCircleLabelList"/>
    <dgm:cxn modelId="{E8B7589F-DB09-41C4-9097-612B7CADA5C8}" type="presParOf" srcId="{89897541-4B22-4DD8-B8FD-80B9A286328B}" destId="{14B4D958-59EF-42E6-8ADC-4E82441EFB91}" srcOrd="1" destOrd="0" presId="urn:microsoft.com/office/officeart/2018/5/layout/IconCircleLabelList"/>
    <dgm:cxn modelId="{966C2691-9AA8-469C-91C3-80BE09C75DDC}" type="presParOf" srcId="{89897541-4B22-4DD8-B8FD-80B9A286328B}" destId="{CB218D28-E5D2-4250-BA65-4D97EE23F9E9}" srcOrd="2" destOrd="0" presId="urn:microsoft.com/office/officeart/2018/5/layout/IconCircleLabelList"/>
    <dgm:cxn modelId="{806D2859-BCE2-428F-9060-DF979DFF5EF3}" type="presParOf" srcId="{89897541-4B22-4DD8-B8FD-80B9A286328B}" destId="{C823EE1C-3E06-450C-808D-D4539E900A66}" srcOrd="3" destOrd="0" presId="urn:microsoft.com/office/officeart/2018/5/layout/IconCircleLabelList"/>
    <dgm:cxn modelId="{0E499022-7C8E-4D66-8C1C-12949C8DDF41}" type="presParOf" srcId="{B897AFF4-B6FD-43FB-8248-5DC1F223B436}" destId="{839BDDE6-66D4-4225-AF87-5CE50BD0D9AA}" srcOrd="3" destOrd="0" presId="urn:microsoft.com/office/officeart/2018/5/layout/IconCircleLabelList"/>
    <dgm:cxn modelId="{6C383655-E025-4B1A-95DA-6D8C8B9B325B}" type="presParOf" srcId="{B897AFF4-B6FD-43FB-8248-5DC1F223B436}" destId="{66E4A790-5A0B-400C-B235-C31FA94931D3}" srcOrd="4" destOrd="0" presId="urn:microsoft.com/office/officeart/2018/5/layout/IconCircleLabelList"/>
    <dgm:cxn modelId="{314821EE-A50D-4C28-889C-2F487D18CB65}" type="presParOf" srcId="{66E4A790-5A0B-400C-B235-C31FA94931D3}" destId="{BD8A8532-3C30-4E08-B850-CCA9B9D13074}" srcOrd="0" destOrd="0" presId="urn:microsoft.com/office/officeart/2018/5/layout/IconCircleLabelList"/>
    <dgm:cxn modelId="{6B34357C-D804-4003-942F-9D49AAF654CA}" type="presParOf" srcId="{66E4A790-5A0B-400C-B235-C31FA94931D3}" destId="{28AE597B-92A2-48E6-AD34-E2B2BDCB81EE}" srcOrd="1" destOrd="0" presId="urn:microsoft.com/office/officeart/2018/5/layout/IconCircleLabelList"/>
    <dgm:cxn modelId="{5277F1B1-D86F-4075-95A0-DD97741310A5}" type="presParOf" srcId="{66E4A790-5A0B-400C-B235-C31FA94931D3}" destId="{DA59EB50-39AF-4C28-BB0C-0F970EBEF014}" srcOrd="2" destOrd="0" presId="urn:microsoft.com/office/officeart/2018/5/layout/IconCircleLabelList"/>
    <dgm:cxn modelId="{884AD2E0-37F3-4669-B32F-BED77E9296BF}" type="presParOf" srcId="{66E4A790-5A0B-400C-B235-C31FA94931D3}" destId="{EDCB14A9-B56F-446E-B5DC-FB0AF06995D8}"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63C18FB-CFD0-4C25-B9D9-0B8703046927}" type="doc">
      <dgm:prSet loTypeId="urn:microsoft.com/office/officeart/2008/layout/LinedList" loCatId="list" qsTypeId="urn:microsoft.com/office/officeart/2005/8/quickstyle/simple2" qsCatId="simple" csTypeId="urn:microsoft.com/office/officeart/2005/8/colors/accent1_2" csCatId="accent1" phldr="1"/>
      <dgm:spPr/>
      <dgm:t>
        <a:bodyPr/>
        <a:lstStyle/>
        <a:p>
          <a:endParaRPr lang="en-US"/>
        </a:p>
      </dgm:t>
    </dgm:pt>
    <dgm:pt modelId="{2424BA98-7B9F-4C63-AC1D-CCF10B113E10}">
      <dgm:prSet/>
      <dgm:spPr/>
      <dgm:t>
        <a:bodyPr/>
        <a:lstStyle/>
        <a:p>
          <a:pPr algn="just"/>
          <a:r>
            <a:rPr lang="pl-PL" altLang="pl-PL" dirty="0"/>
            <a:t>prawdopodobieństwo konsekwencji – im bardziej wiarygodne jest nastąpienie konsekwencji wskazanych w argumencie, tym jest on silniejszy; w przypadku konsekwencji wskazanych zupełnie arbitralnie mówimy o sofizmacie fabrykowania konsekwencji </a:t>
          </a:r>
        </a:p>
      </dgm:t>
    </dgm:pt>
    <dgm:pt modelId="{FCE0B7BD-22FF-4108-9550-DE61D1440E31}" type="parTrans" cxnId="{ABB5DCDC-1AE9-4E63-A417-226585391DB3}">
      <dgm:prSet/>
      <dgm:spPr/>
      <dgm:t>
        <a:bodyPr/>
        <a:lstStyle/>
        <a:p>
          <a:endParaRPr lang="en-US"/>
        </a:p>
      </dgm:t>
    </dgm:pt>
    <dgm:pt modelId="{B6E88F9C-CB92-448B-8521-5FE3BCEAAA7D}" type="sibTrans" cxnId="{ABB5DCDC-1AE9-4E63-A417-226585391DB3}">
      <dgm:prSet/>
      <dgm:spPr/>
      <dgm:t>
        <a:bodyPr/>
        <a:lstStyle/>
        <a:p>
          <a:endParaRPr lang="en-US"/>
        </a:p>
      </dgm:t>
    </dgm:pt>
    <dgm:pt modelId="{345A147A-0D3E-492E-BBA3-144605014E1C}">
      <dgm:prSet/>
      <dgm:spPr/>
      <dgm:t>
        <a:bodyPr/>
        <a:lstStyle/>
        <a:p>
          <a:pPr algn="just"/>
          <a:r>
            <a:rPr lang="pl-PL"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dirty="0"/>
        </a:p>
      </dgm:t>
    </dgm:pt>
    <dgm:pt modelId="{269C15A3-CCCA-4B58-B3D7-5248DCC00510}" type="parTrans" cxnId="{7892E719-D0A7-46F3-87C1-92C7456A0D14}">
      <dgm:prSet/>
      <dgm:spPr/>
      <dgm:t>
        <a:bodyPr/>
        <a:lstStyle/>
        <a:p>
          <a:endParaRPr lang="en-US"/>
        </a:p>
      </dgm:t>
    </dgm:pt>
    <dgm:pt modelId="{D396F83B-89DE-4FE5-918B-9B268FA90589}" type="sibTrans" cxnId="{7892E719-D0A7-46F3-87C1-92C7456A0D14}">
      <dgm:prSet/>
      <dgm:spPr/>
      <dgm:t>
        <a:bodyPr/>
        <a:lstStyle/>
        <a:p>
          <a:endParaRPr lang="en-US"/>
        </a:p>
      </dgm:t>
    </dgm:pt>
    <dgm:pt modelId="{0E01AFBB-1054-4417-9020-F4053EFEFEA5}">
      <dgm:prSet/>
      <dgm:spPr/>
      <dgm:t>
        <a:bodyPr/>
        <a:lstStyle/>
        <a:p>
          <a:pPr algn="just"/>
          <a:r>
            <a:rPr lang="pl-PL"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dirty="0"/>
        </a:p>
      </dgm:t>
    </dgm:pt>
    <dgm:pt modelId="{C0E6F40B-98B4-4DEE-8C46-45705C12912E}" type="parTrans" cxnId="{F29FDA40-0A78-4CD0-94FA-8D4C9DCA09C9}">
      <dgm:prSet/>
      <dgm:spPr/>
      <dgm:t>
        <a:bodyPr/>
        <a:lstStyle/>
        <a:p>
          <a:endParaRPr lang="en-US"/>
        </a:p>
      </dgm:t>
    </dgm:pt>
    <dgm:pt modelId="{4B3E6CDD-28AA-4B49-AAB0-B5E783FD8E05}" type="sibTrans" cxnId="{F29FDA40-0A78-4CD0-94FA-8D4C9DCA09C9}">
      <dgm:prSet/>
      <dgm:spPr/>
      <dgm:t>
        <a:bodyPr/>
        <a:lstStyle/>
        <a:p>
          <a:endParaRPr lang="en-US"/>
        </a:p>
      </dgm:t>
    </dgm:pt>
    <dgm:pt modelId="{8D56B511-702F-41A5-9594-D2C13230F386}">
      <dgm:prSet/>
      <dgm:spPr/>
      <dgm:t>
        <a:bodyPr/>
        <a:lstStyle/>
        <a:p>
          <a:pPr algn="just"/>
          <a:endParaRPr lang="en-US" dirty="0"/>
        </a:p>
      </dgm:t>
    </dgm:pt>
    <dgm:pt modelId="{16322870-91C1-4D12-8F86-80FAF7A64DD6}" type="parTrans" cxnId="{E554548E-E2D1-4F7C-889A-4537467381D9}">
      <dgm:prSet/>
      <dgm:spPr/>
      <dgm:t>
        <a:bodyPr/>
        <a:lstStyle/>
        <a:p>
          <a:endParaRPr lang="en-US"/>
        </a:p>
      </dgm:t>
    </dgm:pt>
    <dgm:pt modelId="{4CF25D1B-A1EA-45D2-BA6B-0153D40D115E}" type="sibTrans" cxnId="{E554548E-E2D1-4F7C-889A-4537467381D9}">
      <dgm:prSet/>
      <dgm:spPr/>
      <dgm:t>
        <a:bodyPr/>
        <a:lstStyle/>
        <a:p>
          <a:endParaRPr lang="en-US"/>
        </a:p>
      </dgm:t>
    </dgm:pt>
    <dgm:pt modelId="{7A40B76E-A00D-4F57-8A15-C274F86159EB}" type="pres">
      <dgm:prSet presAssocID="{C63C18FB-CFD0-4C25-B9D9-0B8703046927}" presName="vert0" presStyleCnt="0">
        <dgm:presLayoutVars>
          <dgm:dir/>
          <dgm:animOne val="branch"/>
          <dgm:animLvl val="lvl"/>
        </dgm:presLayoutVars>
      </dgm:prSet>
      <dgm:spPr/>
    </dgm:pt>
    <dgm:pt modelId="{BF006CE8-B52C-4036-9BE7-DAE0D35532FE}" type="pres">
      <dgm:prSet presAssocID="{2424BA98-7B9F-4C63-AC1D-CCF10B113E10}" presName="thickLine" presStyleLbl="alignNode1" presStyleIdx="0" presStyleCnt="4"/>
      <dgm:spPr/>
    </dgm:pt>
    <dgm:pt modelId="{04CBF1BE-CDFA-4398-BCF1-34DF11DC5FDC}" type="pres">
      <dgm:prSet presAssocID="{2424BA98-7B9F-4C63-AC1D-CCF10B113E10}" presName="horz1" presStyleCnt="0"/>
      <dgm:spPr/>
    </dgm:pt>
    <dgm:pt modelId="{FE927359-BA3F-4ACF-BEE4-1D5DD03CB8C5}" type="pres">
      <dgm:prSet presAssocID="{2424BA98-7B9F-4C63-AC1D-CCF10B113E10}" presName="tx1" presStyleLbl="revTx" presStyleIdx="0" presStyleCnt="4"/>
      <dgm:spPr/>
    </dgm:pt>
    <dgm:pt modelId="{B90A6764-4D80-4D8E-BF6D-553209F06F00}" type="pres">
      <dgm:prSet presAssocID="{2424BA98-7B9F-4C63-AC1D-CCF10B113E10}" presName="vert1" presStyleCnt="0"/>
      <dgm:spPr/>
    </dgm:pt>
    <dgm:pt modelId="{D6C52092-798C-4E55-9BC8-243F4DC2EECD}" type="pres">
      <dgm:prSet presAssocID="{345A147A-0D3E-492E-BBA3-144605014E1C}" presName="thickLine" presStyleLbl="alignNode1" presStyleIdx="1" presStyleCnt="4"/>
      <dgm:spPr/>
    </dgm:pt>
    <dgm:pt modelId="{AD502381-CEDF-42BA-BFA5-6869B3FA8B80}" type="pres">
      <dgm:prSet presAssocID="{345A147A-0D3E-492E-BBA3-144605014E1C}" presName="horz1" presStyleCnt="0"/>
      <dgm:spPr/>
    </dgm:pt>
    <dgm:pt modelId="{D1309E52-23D9-4E91-86F9-F6746A8BCB8E}" type="pres">
      <dgm:prSet presAssocID="{345A147A-0D3E-492E-BBA3-144605014E1C}" presName="tx1" presStyleLbl="revTx" presStyleIdx="1" presStyleCnt="4"/>
      <dgm:spPr/>
    </dgm:pt>
    <dgm:pt modelId="{8DFDFC56-E0E1-4303-B759-999ADAD337D4}" type="pres">
      <dgm:prSet presAssocID="{345A147A-0D3E-492E-BBA3-144605014E1C}" presName="vert1" presStyleCnt="0"/>
      <dgm:spPr/>
    </dgm:pt>
    <dgm:pt modelId="{396A08BC-AD51-4054-AAC8-880D861544FD}" type="pres">
      <dgm:prSet presAssocID="{0E01AFBB-1054-4417-9020-F4053EFEFEA5}" presName="thickLine" presStyleLbl="alignNode1" presStyleIdx="2" presStyleCnt="4"/>
      <dgm:spPr/>
    </dgm:pt>
    <dgm:pt modelId="{08AE02B5-F042-4ECF-8A61-2D4BE134C36C}" type="pres">
      <dgm:prSet presAssocID="{0E01AFBB-1054-4417-9020-F4053EFEFEA5}" presName="horz1" presStyleCnt="0"/>
      <dgm:spPr/>
    </dgm:pt>
    <dgm:pt modelId="{765F203E-4406-4B2D-B9FF-87150E3B52A8}" type="pres">
      <dgm:prSet presAssocID="{0E01AFBB-1054-4417-9020-F4053EFEFEA5}" presName="tx1" presStyleLbl="revTx" presStyleIdx="2" presStyleCnt="4"/>
      <dgm:spPr/>
    </dgm:pt>
    <dgm:pt modelId="{CBCE1CDF-BF6C-4905-9DE8-56A7C4CED8F2}" type="pres">
      <dgm:prSet presAssocID="{0E01AFBB-1054-4417-9020-F4053EFEFEA5}" presName="vert1" presStyleCnt="0"/>
      <dgm:spPr/>
    </dgm:pt>
    <dgm:pt modelId="{7FD80A08-FF44-4B7D-8BB9-B670D82DE2D3}" type="pres">
      <dgm:prSet presAssocID="{8D56B511-702F-41A5-9594-D2C13230F386}" presName="thickLine" presStyleLbl="alignNode1" presStyleIdx="3" presStyleCnt="4"/>
      <dgm:spPr/>
    </dgm:pt>
    <dgm:pt modelId="{997CE97E-B23B-4788-AC59-464DA0680EC8}" type="pres">
      <dgm:prSet presAssocID="{8D56B511-702F-41A5-9594-D2C13230F386}" presName="horz1" presStyleCnt="0"/>
      <dgm:spPr/>
    </dgm:pt>
    <dgm:pt modelId="{BC1F17D1-21EE-4747-AF88-B455A5A8473E}" type="pres">
      <dgm:prSet presAssocID="{8D56B511-702F-41A5-9594-D2C13230F386}" presName="tx1" presStyleLbl="revTx" presStyleIdx="3" presStyleCnt="4"/>
      <dgm:spPr/>
    </dgm:pt>
    <dgm:pt modelId="{30688996-2392-4C38-963A-4F205E0DC04C}" type="pres">
      <dgm:prSet presAssocID="{8D56B511-702F-41A5-9594-D2C13230F386}" presName="vert1" presStyleCnt="0"/>
      <dgm:spPr/>
    </dgm:pt>
  </dgm:ptLst>
  <dgm:cxnLst>
    <dgm:cxn modelId="{A63C7E02-2661-4057-B9B3-83852EC9F61F}" type="presOf" srcId="{8D56B511-702F-41A5-9594-D2C13230F386}" destId="{BC1F17D1-21EE-4747-AF88-B455A5A8473E}" srcOrd="0" destOrd="0" presId="urn:microsoft.com/office/officeart/2008/layout/LinedList"/>
    <dgm:cxn modelId="{7892E719-D0A7-46F3-87C1-92C7456A0D14}" srcId="{C63C18FB-CFD0-4C25-B9D9-0B8703046927}" destId="{345A147A-0D3E-492E-BBA3-144605014E1C}" srcOrd="1" destOrd="0" parTransId="{269C15A3-CCCA-4B58-B3D7-5248DCC00510}" sibTransId="{D396F83B-89DE-4FE5-918B-9B268FA90589}"/>
    <dgm:cxn modelId="{C9BEFB2D-9E56-42BB-A98D-C48CCF828BE2}" type="presOf" srcId="{345A147A-0D3E-492E-BBA3-144605014E1C}" destId="{D1309E52-23D9-4E91-86F9-F6746A8BCB8E}" srcOrd="0" destOrd="0" presId="urn:microsoft.com/office/officeart/2008/layout/LinedList"/>
    <dgm:cxn modelId="{F29FDA40-0A78-4CD0-94FA-8D4C9DCA09C9}" srcId="{C63C18FB-CFD0-4C25-B9D9-0B8703046927}" destId="{0E01AFBB-1054-4417-9020-F4053EFEFEA5}" srcOrd="2" destOrd="0" parTransId="{C0E6F40B-98B4-4DEE-8C46-45705C12912E}" sibTransId="{4B3E6CDD-28AA-4B49-AAB0-B5E783FD8E05}"/>
    <dgm:cxn modelId="{DECE1F61-9E87-4740-A502-7D2EF82791DB}" type="presOf" srcId="{C63C18FB-CFD0-4C25-B9D9-0B8703046927}" destId="{7A40B76E-A00D-4F57-8A15-C274F86159EB}" srcOrd="0" destOrd="0" presId="urn:microsoft.com/office/officeart/2008/layout/LinedList"/>
    <dgm:cxn modelId="{E554548E-E2D1-4F7C-889A-4537467381D9}" srcId="{C63C18FB-CFD0-4C25-B9D9-0B8703046927}" destId="{8D56B511-702F-41A5-9594-D2C13230F386}" srcOrd="3" destOrd="0" parTransId="{16322870-91C1-4D12-8F86-80FAF7A64DD6}" sibTransId="{4CF25D1B-A1EA-45D2-BA6B-0153D40D115E}"/>
    <dgm:cxn modelId="{7CE9D3C4-CA5C-4D06-8C2A-22602A8EDEF3}" type="presOf" srcId="{0E01AFBB-1054-4417-9020-F4053EFEFEA5}" destId="{765F203E-4406-4B2D-B9FF-87150E3B52A8}" srcOrd="0" destOrd="0" presId="urn:microsoft.com/office/officeart/2008/layout/LinedList"/>
    <dgm:cxn modelId="{C3779BC9-F4C2-4966-B95A-E132C73EE207}" type="presOf" srcId="{2424BA98-7B9F-4C63-AC1D-CCF10B113E10}" destId="{FE927359-BA3F-4ACF-BEE4-1D5DD03CB8C5}" srcOrd="0" destOrd="0" presId="urn:microsoft.com/office/officeart/2008/layout/LinedList"/>
    <dgm:cxn modelId="{ABB5DCDC-1AE9-4E63-A417-226585391DB3}" srcId="{C63C18FB-CFD0-4C25-B9D9-0B8703046927}" destId="{2424BA98-7B9F-4C63-AC1D-CCF10B113E10}" srcOrd="0" destOrd="0" parTransId="{FCE0B7BD-22FF-4108-9550-DE61D1440E31}" sibTransId="{B6E88F9C-CB92-448B-8521-5FE3BCEAAA7D}"/>
    <dgm:cxn modelId="{491EBE02-3D64-4B82-8EB4-022C994BA5B4}" type="presParOf" srcId="{7A40B76E-A00D-4F57-8A15-C274F86159EB}" destId="{BF006CE8-B52C-4036-9BE7-DAE0D35532FE}" srcOrd="0" destOrd="0" presId="urn:microsoft.com/office/officeart/2008/layout/LinedList"/>
    <dgm:cxn modelId="{3656993A-4B25-446E-8D68-459B3E786D76}" type="presParOf" srcId="{7A40B76E-A00D-4F57-8A15-C274F86159EB}" destId="{04CBF1BE-CDFA-4398-BCF1-34DF11DC5FDC}" srcOrd="1" destOrd="0" presId="urn:microsoft.com/office/officeart/2008/layout/LinedList"/>
    <dgm:cxn modelId="{D1BEAC64-16B7-4821-BCA3-B2A0DBDC768C}" type="presParOf" srcId="{04CBF1BE-CDFA-4398-BCF1-34DF11DC5FDC}" destId="{FE927359-BA3F-4ACF-BEE4-1D5DD03CB8C5}" srcOrd="0" destOrd="0" presId="urn:microsoft.com/office/officeart/2008/layout/LinedList"/>
    <dgm:cxn modelId="{DDA1844E-D041-44D8-B376-5185C9E00C46}" type="presParOf" srcId="{04CBF1BE-CDFA-4398-BCF1-34DF11DC5FDC}" destId="{B90A6764-4D80-4D8E-BF6D-553209F06F00}" srcOrd="1" destOrd="0" presId="urn:microsoft.com/office/officeart/2008/layout/LinedList"/>
    <dgm:cxn modelId="{DC24197C-210A-40B1-9350-017C3675AF73}" type="presParOf" srcId="{7A40B76E-A00D-4F57-8A15-C274F86159EB}" destId="{D6C52092-798C-4E55-9BC8-243F4DC2EECD}" srcOrd="2" destOrd="0" presId="urn:microsoft.com/office/officeart/2008/layout/LinedList"/>
    <dgm:cxn modelId="{CBE88E6B-2889-4AD1-8418-DF736555740A}" type="presParOf" srcId="{7A40B76E-A00D-4F57-8A15-C274F86159EB}" destId="{AD502381-CEDF-42BA-BFA5-6869B3FA8B80}" srcOrd="3" destOrd="0" presId="urn:microsoft.com/office/officeart/2008/layout/LinedList"/>
    <dgm:cxn modelId="{BC881076-C9D9-4041-B0F4-0CB797B87E4F}" type="presParOf" srcId="{AD502381-CEDF-42BA-BFA5-6869B3FA8B80}" destId="{D1309E52-23D9-4E91-86F9-F6746A8BCB8E}" srcOrd="0" destOrd="0" presId="urn:microsoft.com/office/officeart/2008/layout/LinedList"/>
    <dgm:cxn modelId="{71A499AA-C783-4936-9E1E-0733504C6064}" type="presParOf" srcId="{AD502381-CEDF-42BA-BFA5-6869B3FA8B80}" destId="{8DFDFC56-E0E1-4303-B759-999ADAD337D4}" srcOrd="1" destOrd="0" presId="urn:microsoft.com/office/officeart/2008/layout/LinedList"/>
    <dgm:cxn modelId="{E698292D-64E3-4A86-A85B-B98F9C7B0462}" type="presParOf" srcId="{7A40B76E-A00D-4F57-8A15-C274F86159EB}" destId="{396A08BC-AD51-4054-AAC8-880D861544FD}" srcOrd="4" destOrd="0" presId="urn:microsoft.com/office/officeart/2008/layout/LinedList"/>
    <dgm:cxn modelId="{EAB17166-D392-4D09-8CE1-4D886FFF8627}" type="presParOf" srcId="{7A40B76E-A00D-4F57-8A15-C274F86159EB}" destId="{08AE02B5-F042-4ECF-8A61-2D4BE134C36C}" srcOrd="5" destOrd="0" presId="urn:microsoft.com/office/officeart/2008/layout/LinedList"/>
    <dgm:cxn modelId="{EC26CDA3-C2BB-41B3-B0B2-49A04101E0A4}" type="presParOf" srcId="{08AE02B5-F042-4ECF-8A61-2D4BE134C36C}" destId="{765F203E-4406-4B2D-B9FF-87150E3B52A8}" srcOrd="0" destOrd="0" presId="urn:microsoft.com/office/officeart/2008/layout/LinedList"/>
    <dgm:cxn modelId="{47E0E49C-1DA0-43E2-8E31-9F8181A4A412}" type="presParOf" srcId="{08AE02B5-F042-4ECF-8A61-2D4BE134C36C}" destId="{CBCE1CDF-BF6C-4905-9DE8-56A7C4CED8F2}" srcOrd="1" destOrd="0" presId="urn:microsoft.com/office/officeart/2008/layout/LinedList"/>
    <dgm:cxn modelId="{E017A4FA-AB0B-48B8-A893-0523347BEE28}" type="presParOf" srcId="{7A40B76E-A00D-4F57-8A15-C274F86159EB}" destId="{7FD80A08-FF44-4B7D-8BB9-B670D82DE2D3}" srcOrd="6" destOrd="0" presId="urn:microsoft.com/office/officeart/2008/layout/LinedList"/>
    <dgm:cxn modelId="{C9102E0A-12B3-42A9-8CE4-0EBAF02ABFE6}" type="presParOf" srcId="{7A40B76E-A00D-4F57-8A15-C274F86159EB}" destId="{997CE97E-B23B-4788-AC59-464DA0680EC8}" srcOrd="7" destOrd="0" presId="urn:microsoft.com/office/officeart/2008/layout/LinedList"/>
    <dgm:cxn modelId="{7E1F3636-1B76-4B66-8576-CC80F5557C66}" type="presParOf" srcId="{997CE97E-B23B-4788-AC59-464DA0680EC8}" destId="{BC1F17D1-21EE-4747-AF88-B455A5A8473E}" srcOrd="0" destOrd="0" presId="urn:microsoft.com/office/officeart/2008/layout/LinedList"/>
    <dgm:cxn modelId="{E8214CFC-265D-4C36-A73A-CB643E4D0567}" type="presParOf" srcId="{997CE97E-B23B-4788-AC59-464DA0680EC8}" destId="{30688996-2392-4C38-963A-4F205E0DC04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A72293-982D-4E4D-9E3B-57047449332B}">
      <dsp:nvSpPr>
        <dsp:cNvPr id="0" name=""/>
        <dsp:cNvSpPr/>
      </dsp:nvSpPr>
      <dsp:spPr>
        <a:xfrm>
          <a:off x="0" y="154824"/>
          <a:ext cx="5641974" cy="10881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dirty="0"/>
            <a:t>brak wystarczającego związku między przesłankami a wnioskiem </a:t>
          </a:r>
          <a:endParaRPr lang="en-US" sz="3000" kern="1200" dirty="0"/>
        </a:p>
      </dsp:txBody>
      <dsp:txXfrm>
        <a:off x="53117" y="207941"/>
        <a:ext cx="5535740" cy="981866"/>
      </dsp:txXfrm>
    </dsp:sp>
    <dsp:sp modelId="{201A71ED-50F1-44C1-BC3E-15558E4D87DF}">
      <dsp:nvSpPr>
        <dsp:cNvPr id="0" name=""/>
        <dsp:cNvSpPr/>
      </dsp:nvSpPr>
      <dsp:spPr>
        <a:xfrm>
          <a:off x="0" y="1329324"/>
          <a:ext cx="5641974" cy="1088100"/>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błędne koło</a:t>
          </a:r>
          <a:endParaRPr lang="en-US" sz="3000" kern="1200"/>
        </a:p>
      </dsp:txBody>
      <dsp:txXfrm>
        <a:off x="53117" y="1382441"/>
        <a:ext cx="5535740" cy="981866"/>
      </dsp:txXfrm>
    </dsp:sp>
    <dsp:sp modelId="{3B409677-5AEC-49D6-BF65-A90126E29BA5}">
      <dsp:nvSpPr>
        <dsp:cNvPr id="0" name=""/>
        <dsp:cNvSpPr/>
      </dsp:nvSpPr>
      <dsp:spPr>
        <a:xfrm>
          <a:off x="0" y="2503825"/>
          <a:ext cx="5641974" cy="1088100"/>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materialny</a:t>
          </a:r>
          <a:endParaRPr lang="en-US" sz="3000" kern="1200"/>
        </a:p>
      </dsp:txBody>
      <dsp:txXfrm>
        <a:off x="53117" y="2556942"/>
        <a:ext cx="5535740" cy="981866"/>
      </dsp:txXfrm>
    </dsp:sp>
    <dsp:sp modelId="{F5D613E8-9DDE-484F-A3EE-48ADCBF3798E}">
      <dsp:nvSpPr>
        <dsp:cNvPr id="0" name=""/>
        <dsp:cNvSpPr/>
      </dsp:nvSpPr>
      <dsp:spPr>
        <a:xfrm>
          <a:off x="0" y="3678325"/>
          <a:ext cx="5641974" cy="108810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pl-PL" sz="3000" kern="1200"/>
            <a:t>błąd bezpodstawności</a:t>
          </a:r>
          <a:endParaRPr lang="en-US" sz="3000" kern="1200"/>
        </a:p>
      </dsp:txBody>
      <dsp:txXfrm>
        <a:off x="53117" y="3731442"/>
        <a:ext cx="5535740" cy="9818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E6FE6D-AA62-42CC-B1E1-18B1B114BD37}">
      <dsp:nvSpPr>
        <dsp:cNvPr id="0" name=""/>
        <dsp:cNvSpPr/>
      </dsp:nvSpPr>
      <dsp:spPr>
        <a:xfrm>
          <a:off x="0" y="71327"/>
          <a:ext cx="5641974" cy="61600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analogii</a:t>
          </a:r>
          <a:endParaRPr lang="en-US" sz="2700" kern="1200"/>
        </a:p>
      </dsp:txBody>
      <dsp:txXfrm>
        <a:off x="30071" y="101398"/>
        <a:ext cx="5581832" cy="555862"/>
      </dsp:txXfrm>
    </dsp:sp>
    <dsp:sp modelId="{56767ED8-0208-4730-BDA4-7394602A2FE6}">
      <dsp:nvSpPr>
        <dsp:cNvPr id="0" name=""/>
        <dsp:cNvSpPr/>
      </dsp:nvSpPr>
      <dsp:spPr>
        <a:xfrm>
          <a:off x="0" y="765092"/>
          <a:ext cx="5641974" cy="616004"/>
        </a:xfrm>
        <a:prstGeom prst="roundRect">
          <a:avLst/>
        </a:prstGeom>
        <a:solidFill>
          <a:schemeClr val="accent5">
            <a:hueOff val="392797"/>
            <a:satOff val="-1878"/>
            <a:lumOff val="20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przeciwieństwa</a:t>
          </a:r>
          <a:endParaRPr lang="en-US" sz="2700" kern="1200"/>
        </a:p>
      </dsp:txBody>
      <dsp:txXfrm>
        <a:off x="30071" y="795163"/>
        <a:ext cx="5581832" cy="555862"/>
      </dsp:txXfrm>
    </dsp:sp>
    <dsp:sp modelId="{BD458A7C-72E5-4948-B665-E940DBF3523B}">
      <dsp:nvSpPr>
        <dsp:cNvPr id="0" name=""/>
        <dsp:cNvSpPr/>
      </dsp:nvSpPr>
      <dsp:spPr>
        <a:xfrm>
          <a:off x="0" y="1458857"/>
          <a:ext cx="5641974" cy="616004"/>
        </a:xfrm>
        <a:prstGeom prst="roundRect">
          <a:avLst/>
        </a:prstGeom>
        <a:solidFill>
          <a:schemeClr val="accent5">
            <a:hueOff val="785595"/>
            <a:satOff val="-3757"/>
            <a:lumOff val="4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indukcji</a:t>
          </a:r>
          <a:endParaRPr lang="en-US" sz="2700" kern="1200"/>
        </a:p>
      </dsp:txBody>
      <dsp:txXfrm>
        <a:off x="30071" y="1488928"/>
        <a:ext cx="5581832" cy="555862"/>
      </dsp:txXfrm>
    </dsp:sp>
    <dsp:sp modelId="{D3F5EB7A-E3EA-4922-B71C-A10958F74FAA}">
      <dsp:nvSpPr>
        <dsp:cNvPr id="0" name=""/>
        <dsp:cNvSpPr/>
      </dsp:nvSpPr>
      <dsp:spPr>
        <a:xfrm>
          <a:off x="0" y="2152622"/>
          <a:ext cx="5641974" cy="616004"/>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konsekwencji</a:t>
          </a:r>
          <a:endParaRPr lang="en-US" sz="2700" kern="1200"/>
        </a:p>
      </dsp:txBody>
      <dsp:txXfrm>
        <a:off x="30071" y="2182693"/>
        <a:ext cx="5581832" cy="555862"/>
      </dsp:txXfrm>
    </dsp:sp>
    <dsp:sp modelId="{60A87726-C7E5-4A7A-B3D3-66E0338A6B2E}">
      <dsp:nvSpPr>
        <dsp:cNvPr id="0" name=""/>
        <dsp:cNvSpPr/>
      </dsp:nvSpPr>
      <dsp:spPr>
        <a:xfrm>
          <a:off x="0" y="2846387"/>
          <a:ext cx="5641974" cy="616004"/>
        </a:xfrm>
        <a:prstGeom prst="roundRect">
          <a:avLst/>
        </a:prstGeom>
        <a:solidFill>
          <a:schemeClr val="accent5">
            <a:hueOff val="1571189"/>
            <a:satOff val="-7513"/>
            <a:lumOff val="82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abdukcji</a:t>
          </a:r>
          <a:endParaRPr lang="en-US" sz="2700" kern="1200"/>
        </a:p>
      </dsp:txBody>
      <dsp:txXfrm>
        <a:off x="30071" y="2876458"/>
        <a:ext cx="5581832" cy="555862"/>
      </dsp:txXfrm>
    </dsp:sp>
    <dsp:sp modelId="{A69ECA3A-8C14-401C-821F-9E62F48A798D}">
      <dsp:nvSpPr>
        <dsp:cNvPr id="0" name=""/>
        <dsp:cNvSpPr/>
      </dsp:nvSpPr>
      <dsp:spPr>
        <a:xfrm>
          <a:off x="0" y="3540152"/>
          <a:ext cx="5641974" cy="616004"/>
        </a:xfrm>
        <a:prstGeom prst="roundRect">
          <a:avLst/>
        </a:prstGeom>
        <a:solidFill>
          <a:schemeClr val="accent5">
            <a:hueOff val="1963986"/>
            <a:satOff val="-9392"/>
            <a:lumOff val="10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a:t>
          </a:r>
          <a:r>
            <a:rPr lang="pl-PL" sz="2700" i="1" kern="1200"/>
            <a:t>ad hominem</a:t>
          </a:r>
          <a:endParaRPr lang="en-US" sz="2700" kern="1200"/>
        </a:p>
      </dsp:txBody>
      <dsp:txXfrm>
        <a:off x="30071" y="3570223"/>
        <a:ext cx="5581832" cy="555862"/>
      </dsp:txXfrm>
    </dsp:sp>
    <dsp:sp modelId="{8EC203EA-A33F-42D8-AD1A-42B2B5CBCFD4}">
      <dsp:nvSpPr>
        <dsp:cNvPr id="0" name=""/>
        <dsp:cNvSpPr/>
      </dsp:nvSpPr>
      <dsp:spPr>
        <a:xfrm>
          <a:off x="0" y="4233917"/>
          <a:ext cx="5641974" cy="616004"/>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argument z autorytetu</a:t>
          </a:r>
          <a:endParaRPr lang="en-US" sz="2700" kern="1200"/>
        </a:p>
      </dsp:txBody>
      <dsp:txXfrm>
        <a:off x="30071" y="4263988"/>
        <a:ext cx="5581832" cy="55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istotność wskazanych podobieństw – im podobieństwa są bardziej istotne z punktu widzenia wniosku, tym analogia jest silniejsza</a:t>
          </a:r>
          <a:endParaRPr lang="en-US" sz="2200" kern="1200" dirty="0"/>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brak istotnej różnicy – im więcej przemilczanych a istotnych z punktu widzenia wniosku różnic, tym analogia jest słabsza </a:t>
          </a:r>
          <a:endParaRPr lang="en-US" sz="22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a:t>różnorodność aspektów podobieństwa – im bardziej różnorodne są podobieństwa, tym analogia jest silniejsza</a:t>
          </a:r>
          <a:endParaRPr lang="en-US" sz="2200" kern="120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pl-PL" sz="2200" kern="1200" dirty="0"/>
            <a:t>status wniosku – analogia, jako argument niededukcyjny, nie powinna mieć roszczeń do pewności, a jedynie do prawdopodobieństwa</a:t>
          </a:r>
          <a:endParaRPr lang="en-US" sz="2200" kern="1200" dirty="0"/>
        </a:p>
      </dsp:txBody>
      <dsp:txXfrm>
        <a:off x="0" y="3017520"/>
        <a:ext cx="5680587" cy="1005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22D321-2035-4337-89EF-0D1476E530AA}">
      <dsp:nvSpPr>
        <dsp:cNvPr id="0" name=""/>
        <dsp:cNvSpPr/>
      </dsp:nvSpPr>
      <dsp:spPr>
        <a:xfrm>
          <a:off x="0" y="196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5BED316E-8577-456C-966E-58BAEC11582D}">
      <dsp:nvSpPr>
        <dsp:cNvPr id="0" name=""/>
        <dsp:cNvSpPr/>
      </dsp:nvSpPr>
      <dsp:spPr>
        <a:xfrm>
          <a:off x="0" y="196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istotność wskazanej różnicy – im bardziej istotna z punktu widzenia wniosku jest wskazana różnica, tym argument jest silniejszy</a:t>
          </a:r>
          <a:endParaRPr lang="en-US" sz="2300" kern="1200"/>
        </a:p>
      </dsp:txBody>
      <dsp:txXfrm>
        <a:off x="0" y="1964"/>
        <a:ext cx="5680587" cy="1339810"/>
      </dsp:txXfrm>
    </dsp:sp>
    <dsp:sp modelId="{7141E507-C707-4323-A606-4F52F86E30D2}">
      <dsp:nvSpPr>
        <dsp:cNvPr id="0" name=""/>
        <dsp:cNvSpPr/>
      </dsp:nvSpPr>
      <dsp:spPr>
        <a:xfrm>
          <a:off x="0" y="1341774"/>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BCF53AD3-CD8E-47F7-8BAD-F9F349CA65B9}">
      <dsp:nvSpPr>
        <dsp:cNvPr id="0" name=""/>
        <dsp:cNvSpPr/>
      </dsp:nvSpPr>
      <dsp:spPr>
        <a:xfrm>
          <a:off x="0" y="1341774"/>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a:t>brak istotnego podobieństwa – im więcej przemilczanych a istotnych z punktu widzenia wniosku podobieństw, tym słabszy jest argument</a:t>
          </a:r>
          <a:endParaRPr lang="en-US" sz="2300" kern="1200"/>
        </a:p>
      </dsp:txBody>
      <dsp:txXfrm>
        <a:off x="0" y="1341774"/>
        <a:ext cx="5680587" cy="1339810"/>
      </dsp:txXfrm>
    </dsp:sp>
    <dsp:sp modelId="{59A3581D-AC45-40AF-8AB7-F6B08208968E}">
      <dsp:nvSpPr>
        <dsp:cNvPr id="0" name=""/>
        <dsp:cNvSpPr/>
      </dsp:nvSpPr>
      <dsp:spPr>
        <a:xfrm>
          <a:off x="0" y="2681585"/>
          <a:ext cx="5680587" cy="0"/>
        </a:xfrm>
        <a:prstGeom prst="line">
          <a:avLst/>
        </a:prstGeom>
        <a:gradFill rotWithShape="0">
          <a:gsLst>
            <a:gs pos="0">
              <a:schemeClr val="dk2">
                <a:hueOff val="0"/>
                <a:satOff val="0"/>
                <a:lumOff val="0"/>
                <a:alphaOff val="0"/>
                <a:tint val="100000"/>
                <a:shade val="85000"/>
                <a:satMod val="100000"/>
                <a:lumMod val="100000"/>
              </a:schemeClr>
            </a:gs>
            <a:gs pos="100000">
              <a:schemeClr val="dk2">
                <a:hueOff val="0"/>
                <a:satOff val="0"/>
                <a:lumOff val="0"/>
                <a:alphaOff val="0"/>
                <a:tint val="90000"/>
                <a:shade val="100000"/>
                <a:satMod val="150000"/>
                <a:lumMod val="100000"/>
              </a:schemeClr>
            </a:gs>
          </a:gsLst>
          <a:path path="circle">
            <a:fillToRect l="100000" t="100000" r="100000" b="100000"/>
          </a:path>
        </a:gradFill>
        <a:ln w="9525" cap="flat" cmpd="sng" algn="ctr">
          <a:solidFill>
            <a:schemeClr val="dk2">
              <a:hueOff val="0"/>
              <a:satOff val="0"/>
              <a:lumOff val="0"/>
              <a:alphaOff val="0"/>
            </a:schemeClr>
          </a:solidFill>
          <a:prstDash val="solid"/>
        </a:ln>
        <a:effectLst>
          <a:outerShdw blurRad="50800" dist="12700" dir="5400000" algn="ctr" rotWithShape="0">
            <a:srgbClr val="000000">
              <a:alpha val="50000"/>
            </a:srgbClr>
          </a:outerShdw>
        </a:effectLst>
      </dsp:spPr>
      <dsp:style>
        <a:lnRef idx="1">
          <a:scrgbClr r="0" g="0" b="0"/>
        </a:lnRef>
        <a:fillRef idx="3">
          <a:scrgbClr r="0" g="0" b="0"/>
        </a:fillRef>
        <a:effectRef idx="2">
          <a:scrgbClr r="0" g="0" b="0"/>
        </a:effectRef>
        <a:fontRef idx="minor">
          <a:schemeClr val="lt1"/>
        </a:fontRef>
      </dsp:style>
    </dsp:sp>
    <dsp:sp modelId="{FAF72F7D-DBC9-4754-B6A8-0C5BD9887F0B}">
      <dsp:nvSpPr>
        <dsp:cNvPr id="0" name=""/>
        <dsp:cNvSpPr/>
      </dsp:nvSpPr>
      <dsp:spPr>
        <a:xfrm>
          <a:off x="0" y="2681585"/>
          <a:ext cx="5680587" cy="1339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pl-PL" sz="2300" kern="1200" dirty="0"/>
            <a:t>status wniosku – argument z przeciwieństwa, jako argument niededukcyjny, nie powinien mieć roszczeń do pewności, a jedynie do prawdopodobieństwa</a:t>
          </a:r>
          <a:endParaRPr lang="en-US" sz="2300" kern="1200" dirty="0"/>
        </a:p>
      </dsp:txBody>
      <dsp:txXfrm>
        <a:off x="0" y="2681585"/>
        <a:ext cx="5680587" cy="1339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altLang="pl-PL" sz="1700" kern="1200" dirty="0"/>
            <a:t>prawdziwość przypisania – aby argument </a:t>
          </a:r>
          <a:r>
            <a:rPr lang="pl-PL" altLang="pl-PL" sz="1700" i="1" kern="1200" dirty="0"/>
            <a:t>ad </a:t>
          </a:r>
          <a:r>
            <a:rPr lang="pl-PL" altLang="pl-PL" sz="1700" i="1" kern="1200" dirty="0" err="1"/>
            <a:t>hominem</a:t>
          </a:r>
          <a:r>
            <a:rPr lang="pl-PL" altLang="pl-PL" sz="1700" i="1" kern="1200" dirty="0"/>
            <a:t> </a:t>
          </a:r>
          <a:r>
            <a:rPr lang="pl-PL" altLang="pl-PL" sz="1700" kern="1200" dirty="0"/>
            <a:t>był wiarygodny przywoływane okoliczności muszą być prawdziwe</a:t>
          </a:r>
        </a:p>
      </dsp:txBody>
      <dsp:txXfrm>
        <a:off x="0" y="0"/>
        <a:ext cx="5680587" cy="1005840"/>
      </dsp:txXfrm>
    </dsp:sp>
    <dsp:sp modelId="{D6C52092-798C-4E55-9BC8-243F4DC2EECD}">
      <dsp:nvSpPr>
        <dsp:cNvPr id="0" name=""/>
        <dsp:cNvSpPr/>
      </dsp:nvSpPr>
      <dsp:spPr>
        <a:xfrm>
          <a:off x="0" y="100584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100584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istotność przypisania – okoliczności te muszą też być relewantne dla wniosku, nie chodzi tu zatem o każdy możliwy atak na rozmówcę</a:t>
          </a:r>
          <a:endParaRPr lang="en-US" sz="1700" kern="1200" dirty="0"/>
        </a:p>
      </dsp:txBody>
      <dsp:txXfrm>
        <a:off x="0" y="1005840"/>
        <a:ext cx="5680587" cy="1005840"/>
      </dsp:txXfrm>
    </dsp:sp>
    <dsp:sp modelId="{396A08BC-AD51-4054-AAC8-880D861544FD}">
      <dsp:nvSpPr>
        <dsp:cNvPr id="0" name=""/>
        <dsp:cNvSpPr/>
      </dsp:nvSpPr>
      <dsp:spPr>
        <a:xfrm>
          <a:off x="0" y="201168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201168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szacunek dla rozmówcy – argument ten nie może przyjmować postaci obrażania rozmówcy</a:t>
          </a:r>
          <a:endParaRPr lang="en-US" sz="1700" kern="1200" dirty="0"/>
        </a:p>
      </dsp:txBody>
      <dsp:txXfrm>
        <a:off x="0" y="2011680"/>
        <a:ext cx="5680587" cy="1005840"/>
      </dsp:txXfrm>
    </dsp:sp>
    <dsp:sp modelId="{7FD80A08-FF44-4B7D-8BB9-B670D82DE2D3}">
      <dsp:nvSpPr>
        <dsp:cNvPr id="0" name=""/>
        <dsp:cNvSpPr/>
      </dsp:nvSpPr>
      <dsp:spPr>
        <a:xfrm>
          <a:off x="0" y="301752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3017520"/>
          <a:ext cx="5680587" cy="1005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just" defTabSz="755650">
            <a:lnSpc>
              <a:spcPct val="90000"/>
            </a:lnSpc>
            <a:spcBef>
              <a:spcPct val="0"/>
            </a:spcBef>
            <a:spcAft>
              <a:spcPct val="35000"/>
            </a:spcAft>
            <a:buNone/>
          </a:pPr>
          <a:r>
            <a:rPr lang="pl-PL" sz="1700" kern="1200" dirty="0"/>
            <a:t>status wniosku – </a:t>
          </a:r>
          <a:r>
            <a:rPr lang="pl-PL" sz="1700" i="1" kern="1200" dirty="0"/>
            <a:t>ad </a:t>
          </a:r>
          <a:r>
            <a:rPr lang="pl-PL" sz="1700" i="1" kern="1200" dirty="0" err="1"/>
            <a:t>hominem</a:t>
          </a:r>
          <a:r>
            <a:rPr lang="pl-PL" sz="1700" i="1" kern="1200" dirty="0"/>
            <a:t> </a:t>
          </a:r>
          <a:r>
            <a:rPr lang="pl-PL" sz="1700" kern="1200" dirty="0"/>
            <a:t>jest argumentem uprawdopodobniającym, a zatem warunkiem poprawności jego zastosowania jest także to, że nie są z nim łączone roszczenia do pewności wniosku </a:t>
          </a:r>
          <a:endParaRPr lang="en-US" sz="1700" kern="1200" dirty="0"/>
        </a:p>
      </dsp:txBody>
      <dsp:txXfrm>
        <a:off x="0" y="3017520"/>
        <a:ext cx="5680587" cy="10058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6DB69-B48F-4EA6-9B82-71F9E8717A88}">
      <dsp:nvSpPr>
        <dsp:cNvPr id="0" name=""/>
        <dsp:cNvSpPr/>
      </dsp:nvSpPr>
      <dsp:spPr>
        <a:xfrm>
          <a:off x="614381" y="503862"/>
          <a:ext cx="1749937" cy="1749937"/>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6A6D6A-920F-467B-8015-27CC5740BD96}">
      <dsp:nvSpPr>
        <dsp:cNvPr id="0" name=""/>
        <dsp:cNvSpPr/>
      </dsp:nvSpPr>
      <dsp:spPr>
        <a:xfrm>
          <a:off x="987318" y="876800"/>
          <a:ext cx="1004062" cy="1004062"/>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F66509-E02B-4EE6-9265-3CFD1E3D0B5C}">
      <dsp:nvSpPr>
        <dsp:cNvPr id="0" name=""/>
        <dsp:cNvSpPr/>
      </dsp:nvSpPr>
      <dsp:spPr>
        <a:xfrm>
          <a:off x="54974"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argument </a:t>
          </a:r>
          <a:r>
            <a:rPr lang="pl-PL" sz="2800" i="1" kern="1200"/>
            <a:t>ad verecundiam</a:t>
          </a:r>
          <a:endParaRPr lang="en-US" sz="2800" kern="1200"/>
        </a:p>
      </dsp:txBody>
      <dsp:txXfrm>
        <a:off x="54974" y="2798862"/>
        <a:ext cx="2868750" cy="720000"/>
      </dsp:txXfrm>
    </dsp:sp>
    <dsp:sp modelId="{8E9F6DA8-D8ED-428F-B5C1-D5E61F7F47B9}">
      <dsp:nvSpPr>
        <dsp:cNvPr id="0" name=""/>
        <dsp:cNvSpPr/>
      </dsp:nvSpPr>
      <dsp:spPr>
        <a:xfrm>
          <a:off x="3985162" y="503862"/>
          <a:ext cx="1749937" cy="1749937"/>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4D958-59EF-42E6-8ADC-4E82441EFB91}">
      <dsp:nvSpPr>
        <dsp:cNvPr id="0" name=""/>
        <dsp:cNvSpPr/>
      </dsp:nvSpPr>
      <dsp:spPr>
        <a:xfrm>
          <a:off x="4358099" y="876800"/>
          <a:ext cx="1004062" cy="100406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23EE1C-3E06-450C-808D-D4539E900A66}">
      <dsp:nvSpPr>
        <dsp:cNvPr id="0" name=""/>
        <dsp:cNvSpPr/>
      </dsp:nvSpPr>
      <dsp:spPr>
        <a:xfrm>
          <a:off x="3425756"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„oślepianie nauką”</a:t>
          </a:r>
          <a:endParaRPr lang="en-US" sz="2800" kern="1200"/>
        </a:p>
      </dsp:txBody>
      <dsp:txXfrm>
        <a:off x="3425756" y="2798862"/>
        <a:ext cx="2868750" cy="720000"/>
      </dsp:txXfrm>
    </dsp:sp>
    <dsp:sp modelId="{BD8A8532-3C30-4E08-B850-CCA9B9D13074}">
      <dsp:nvSpPr>
        <dsp:cNvPr id="0" name=""/>
        <dsp:cNvSpPr/>
      </dsp:nvSpPr>
      <dsp:spPr>
        <a:xfrm>
          <a:off x="7355943" y="503862"/>
          <a:ext cx="1749937" cy="1749937"/>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AE597B-92A2-48E6-AD34-E2B2BDCB81EE}">
      <dsp:nvSpPr>
        <dsp:cNvPr id="0" name=""/>
        <dsp:cNvSpPr/>
      </dsp:nvSpPr>
      <dsp:spPr>
        <a:xfrm>
          <a:off x="7728881" y="876800"/>
          <a:ext cx="1004062" cy="10040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CB14A9-B56F-446E-B5DC-FB0AF06995D8}">
      <dsp:nvSpPr>
        <dsp:cNvPr id="0" name=""/>
        <dsp:cNvSpPr/>
      </dsp:nvSpPr>
      <dsp:spPr>
        <a:xfrm>
          <a:off x="6796537" y="2798862"/>
          <a:ext cx="28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pl-PL" sz="2800" kern="1200"/>
            <a:t>„każde dziecko wie…”</a:t>
          </a:r>
          <a:endParaRPr lang="en-US" sz="2800" kern="1200"/>
        </a:p>
      </dsp:txBody>
      <dsp:txXfrm>
        <a:off x="6796537" y="2798862"/>
        <a:ext cx="2868750" cy="72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06CE8-B52C-4036-9BE7-DAE0D35532FE}">
      <dsp:nvSpPr>
        <dsp:cNvPr id="0" name=""/>
        <dsp:cNvSpPr/>
      </dsp:nvSpPr>
      <dsp:spPr>
        <a:xfrm>
          <a:off x="0" y="0"/>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E927359-BA3F-4ACF-BEE4-1D5DD03CB8C5}">
      <dsp:nvSpPr>
        <dsp:cNvPr id="0" name=""/>
        <dsp:cNvSpPr/>
      </dsp:nvSpPr>
      <dsp:spPr>
        <a:xfrm>
          <a:off x="0" y="0"/>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altLang="pl-PL" sz="1200" kern="1200" dirty="0"/>
            <a:t>prawdopodobieństwo konsekwencji – im bardziej wiarygodne jest nastąpienie konsekwencji wskazanych w argumencie, tym jest on silniejszy; w przypadku konsekwencji wskazanych zupełnie arbitralnie mówimy o sofizmacie fabrykowania konsekwencji </a:t>
          </a:r>
        </a:p>
      </dsp:txBody>
      <dsp:txXfrm>
        <a:off x="0" y="0"/>
        <a:ext cx="5680587" cy="996695"/>
      </dsp:txXfrm>
    </dsp:sp>
    <dsp:sp modelId="{D6C52092-798C-4E55-9BC8-243F4DC2EECD}">
      <dsp:nvSpPr>
        <dsp:cNvPr id="0" name=""/>
        <dsp:cNvSpPr/>
      </dsp:nvSpPr>
      <dsp:spPr>
        <a:xfrm>
          <a:off x="0" y="996695"/>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1309E52-23D9-4E91-86F9-F6746A8BCB8E}">
      <dsp:nvSpPr>
        <dsp:cNvPr id="0" name=""/>
        <dsp:cNvSpPr/>
      </dsp:nvSpPr>
      <dsp:spPr>
        <a:xfrm>
          <a:off x="0" y="996695"/>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poprawność oceny konsekwencji – im bardziej ocena konsekwencji jest przekonująca, tym argument mocniejszy; może być bowiem tak, że zgadzamy się na zachodzenie wysokiego prawdopodobieństwa nastąpienia określonych konsekwencji, ale nie zgadzamy się na ich jednoznacznie negatywną ocenę, a więc na to, że są one niepożądane </a:t>
          </a:r>
          <a:endParaRPr lang="en-US" sz="1200" kern="1200" dirty="0"/>
        </a:p>
      </dsp:txBody>
      <dsp:txXfrm>
        <a:off x="0" y="996695"/>
        <a:ext cx="5680587" cy="996695"/>
      </dsp:txXfrm>
    </dsp:sp>
    <dsp:sp modelId="{396A08BC-AD51-4054-AAC8-880D861544FD}">
      <dsp:nvSpPr>
        <dsp:cNvPr id="0" name=""/>
        <dsp:cNvSpPr/>
      </dsp:nvSpPr>
      <dsp:spPr>
        <a:xfrm>
          <a:off x="0" y="1993391"/>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65F203E-4406-4B2D-B9FF-87150E3B52A8}">
      <dsp:nvSpPr>
        <dsp:cNvPr id="0" name=""/>
        <dsp:cNvSpPr/>
      </dsp:nvSpPr>
      <dsp:spPr>
        <a:xfrm>
          <a:off x="0" y="1993391"/>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r>
            <a:rPr lang="pl-PL" sz="1200" kern="1200" dirty="0"/>
            <a:t>akceptacja zasadności oceniania w świetle konsekwencji -  argument z konsekwencji zakłada, że są one istotnym kryterium oceny tego, co je wywołuje; podważenie tego argumentu może też więc polegać na tym, że ktoś kwestionuje samą zasadność oceniania czegoś przez pryzmat konsekwencji (np. I. Kant twierdził, że nie powinniśmy rozpatrywać zasadności dopuszczalności kary śmierci w świetle skutków społecznych jej stosowania, gdyż taka perspektywa oznacza instrumentalne traktowanie osoby i życia skazanego)   </a:t>
          </a:r>
          <a:endParaRPr lang="en-US" sz="1200" kern="1200" dirty="0"/>
        </a:p>
      </dsp:txBody>
      <dsp:txXfrm>
        <a:off x="0" y="1993391"/>
        <a:ext cx="5680587" cy="996695"/>
      </dsp:txXfrm>
    </dsp:sp>
    <dsp:sp modelId="{7FD80A08-FF44-4B7D-8BB9-B670D82DE2D3}">
      <dsp:nvSpPr>
        <dsp:cNvPr id="0" name=""/>
        <dsp:cNvSpPr/>
      </dsp:nvSpPr>
      <dsp:spPr>
        <a:xfrm>
          <a:off x="0" y="2990087"/>
          <a:ext cx="568058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C1F17D1-21EE-4747-AF88-B455A5A8473E}">
      <dsp:nvSpPr>
        <dsp:cNvPr id="0" name=""/>
        <dsp:cNvSpPr/>
      </dsp:nvSpPr>
      <dsp:spPr>
        <a:xfrm>
          <a:off x="0" y="2990087"/>
          <a:ext cx="5680587" cy="99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just" defTabSz="533400">
            <a:lnSpc>
              <a:spcPct val="90000"/>
            </a:lnSpc>
            <a:spcBef>
              <a:spcPct val="0"/>
            </a:spcBef>
            <a:spcAft>
              <a:spcPct val="35000"/>
            </a:spcAft>
            <a:buNone/>
          </a:pPr>
          <a:endParaRPr lang="en-US" sz="1200" kern="1200" dirty="0"/>
        </a:p>
      </dsp:txBody>
      <dsp:txXfrm>
        <a:off x="0" y="2990087"/>
        <a:ext cx="5680587" cy="9966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19.10.2020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19.10.2020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19.10.2020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19.10.2020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19.10.2020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19.10.2020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19.10.2020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19.10.2020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19.10.2020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19.10.2020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19.10.2020</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svg"/><Relationship Id="rId7" Type="http://schemas.openxmlformats.org/officeDocument/2006/relationships/diagramColors" Target="../diagrams/colors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6.svg"/><Relationship Id="rId7" Type="http://schemas.openxmlformats.org/officeDocument/2006/relationships/diagramColors" Target="../diagrams/colors4.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2.svg"/><Relationship Id="rId7" Type="http://schemas.openxmlformats.org/officeDocument/2006/relationships/diagramColors" Target="../diagrams/colors5.xml"/><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8.svg"/><Relationship Id="rId7" Type="http://schemas.openxmlformats.org/officeDocument/2006/relationships/diagramColors" Target="../diagrams/colors7.xml"/><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Logika dla prawników</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a:t>I SSP</a:t>
            </a:r>
          </a:p>
          <a:p>
            <a:r>
              <a:rPr lang="pl-PL" dirty="0"/>
              <a:t>Wykład 2020/2021</a:t>
            </a:r>
          </a:p>
          <a:p>
            <a:endParaRPr lang="pl-PL" dirty="0"/>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8BEE651-F773-480C-B619-7276755B522A}"/>
              </a:ext>
            </a:extLst>
          </p:cNvPr>
          <p:cNvSpPr>
            <a:spLocks noGrp="1"/>
          </p:cNvSpPr>
          <p:nvPr>
            <p:ph type="title"/>
          </p:nvPr>
        </p:nvSpPr>
        <p:spPr>
          <a:xfrm>
            <a:off x="964788" y="804333"/>
            <a:ext cx="3391900" cy="5249334"/>
          </a:xfrm>
        </p:spPr>
        <p:txBody>
          <a:bodyPr>
            <a:normAutofit/>
          </a:bodyPr>
          <a:lstStyle/>
          <a:p>
            <a:pPr algn="r"/>
            <a:r>
              <a:rPr lang="pl-PL" sz="3900"/>
              <a:t>Błąd bezpodstawności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D92A11-5CAF-428E-8E43-B8913A6FEF6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przynajmniej jedna z przesłanek jest zdaniem, co do którego wartości logicznej mamy wątpliwości. Mówimy też w tym kontekście o błędzie </a:t>
            </a:r>
            <a:r>
              <a:rPr lang="pl-PL" i="1" dirty="0"/>
              <a:t>petitio prinicipii</a:t>
            </a:r>
            <a:r>
              <a:rPr lang="pl-PL" dirty="0"/>
              <a:t>.  </a:t>
            </a:r>
          </a:p>
          <a:p>
            <a:pPr algn="just"/>
            <a:r>
              <a:rPr lang="pl-PL" dirty="0"/>
              <a:t>Tak jak błąd materialny, również błąd bezpodstawności nie dotyczy samej struktury wnioskowania, lecz jakości przesłanek. </a:t>
            </a:r>
          </a:p>
        </p:txBody>
      </p:sp>
    </p:spTree>
    <p:extLst>
      <p:ext uri="{BB962C8B-B14F-4D97-AF65-F5344CB8AC3E}">
        <p14:creationId xmlns:p14="http://schemas.microsoft.com/office/powerpoint/2010/main" val="868760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2" name="Tytuł 1">
            <a:extLst>
              <a:ext uri="{FF2B5EF4-FFF2-40B4-BE49-F238E27FC236}">
                <a16:creationId xmlns:a16="http://schemas.microsoft.com/office/drawing/2014/main" id="{5B975785-3CF2-4C8B-A346-F2A59536C103}"/>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dedukcyjny</a:t>
            </a:r>
          </a:p>
        </p:txBody>
      </p:sp>
      <p:sp>
        <p:nvSpPr>
          <p:cNvPr id="40963" name="Symbol zastępczy zawartości 2">
            <a:extLst>
              <a:ext uri="{FF2B5EF4-FFF2-40B4-BE49-F238E27FC236}">
                <a16:creationId xmlns:a16="http://schemas.microsoft.com/office/drawing/2014/main" id="{BDAFAA4E-393C-4D84-8D99-93E1C036516A}"/>
              </a:ext>
            </a:extLst>
          </p:cNvPr>
          <p:cNvSpPr>
            <a:spLocks noGrp="1"/>
          </p:cNvSpPr>
          <p:nvPr>
            <p:ph idx="1"/>
          </p:nvPr>
        </p:nvSpPr>
        <p:spPr>
          <a:xfrm>
            <a:off x="4951048" y="804333"/>
            <a:ext cx="6306003" cy="5249334"/>
          </a:xfrm>
        </p:spPr>
        <p:txBody>
          <a:bodyPr anchor="ctr">
            <a:normAutofit/>
          </a:bodyPr>
          <a:lstStyle/>
          <a:p>
            <a:pPr algn="just"/>
            <a:r>
              <a:rPr lang="pl-PL" altLang="pl-PL" dirty="0"/>
              <a:t>Argument dedukcyjny, to argument w którym wniosek wynika logicznie z przesłanek, co oznacza, że jeśli przesłanki są prawdziwe, to i wniosek jest prawdziwy. Innymi słowy, argument dedukcyjny daje nam pewność, jeśli tylko jesteśmy pewni prawdziwości przesłanek. W tym kontekście mówimy również o argumentach (wnioskowaniach) niezawodnych. </a:t>
            </a:r>
          </a:p>
          <a:p>
            <a:pPr algn="just"/>
            <a:endParaRPr lang="pl-PL" altLang="pl-PL" dirty="0"/>
          </a:p>
          <a:p>
            <a:pPr algn="just"/>
            <a:r>
              <a:rPr lang="pl-PL" altLang="pl-PL" dirty="0"/>
              <a:t>Jeśli więc struktura ma charakter dedukcyjny, to jedynym sposobem odrzucenia wniosku jest podważenie którejś z przesłanek.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B5737B-B145-4405-A8E1-6D0A56B11E6F}"/>
              </a:ext>
            </a:extLst>
          </p:cNvPr>
          <p:cNvSpPr>
            <a:spLocks noGrp="1"/>
          </p:cNvSpPr>
          <p:nvPr>
            <p:ph type="title"/>
          </p:nvPr>
        </p:nvSpPr>
        <p:spPr>
          <a:xfrm>
            <a:off x="964788" y="804333"/>
            <a:ext cx="3391900" cy="5249334"/>
          </a:xfrm>
        </p:spPr>
        <p:txBody>
          <a:bodyPr>
            <a:normAutofit/>
          </a:bodyPr>
          <a:lstStyle/>
          <a:p>
            <a:pPr algn="r"/>
            <a:r>
              <a:rPr lang="pl-PL" dirty="0"/>
              <a:t>Sylogizm jako przykład argumentu dedukcyjnego</a:t>
            </a:r>
            <a:endParaRPr lang="pl-PL"/>
          </a:p>
        </p:txBody>
      </p:sp>
      <p:cxnSp>
        <p:nvCxnSpPr>
          <p:cNvPr id="11" name="Straight Connector 10">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ymbol zastępczy zawartości 2">
            <a:extLst>
              <a:ext uri="{FF2B5EF4-FFF2-40B4-BE49-F238E27FC236}">
                <a16:creationId xmlns:a16="http://schemas.microsoft.com/office/drawing/2014/main" id="{792CF824-2C09-42BF-89C3-EA48CF4AD7FF}"/>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Przesłanka większa: </a:t>
            </a:r>
            <a:r>
              <a:rPr lang="pl-PL" altLang="pl-PL" i="1" dirty="0"/>
              <a:t>Wszyscy ludzie są śmiertelni</a:t>
            </a:r>
            <a:r>
              <a:rPr lang="pl-PL" altLang="pl-PL" dirty="0"/>
              <a:t>.</a:t>
            </a:r>
          </a:p>
          <a:p>
            <a:pPr>
              <a:buFont typeface="Wingdings 2" panose="05020102010507070707" pitchFamily="18" charset="2"/>
              <a:buNone/>
            </a:pPr>
            <a:r>
              <a:rPr lang="pl-PL" altLang="pl-PL" dirty="0"/>
              <a:t>Przesłanka mniejsza: </a:t>
            </a:r>
            <a:r>
              <a:rPr lang="pl-PL" altLang="pl-PL" i="1" dirty="0"/>
              <a:t>Czytający te słowa jest człowiekiem.</a:t>
            </a:r>
          </a:p>
          <a:p>
            <a:pPr>
              <a:buFont typeface="Wingdings 2" panose="05020102010507070707" pitchFamily="18" charset="2"/>
              <a:buNone/>
            </a:pPr>
            <a:r>
              <a:rPr lang="pl-PL" altLang="pl-PL" dirty="0"/>
              <a:t>Wniosek: </a:t>
            </a:r>
            <a:r>
              <a:rPr lang="pl-PL" altLang="pl-PL" i="1" dirty="0"/>
              <a:t>Czytający te słowa jest śmiertelny</a:t>
            </a:r>
            <a:r>
              <a:rPr lang="pl-PL" altLang="pl-PL" dirty="0"/>
              <a:t>. </a:t>
            </a:r>
          </a:p>
        </p:txBody>
      </p:sp>
    </p:spTree>
    <p:extLst>
      <p:ext uri="{BB962C8B-B14F-4D97-AF65-F5344CB8AC3E}">
        <p14:creationId xmlns:p14="http://schemas.microsoft.com/office/powerpoint/2010/main" val="57977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43887B9-D35F-497C-8115-FF8C0D346C14}"/>
              </a:ext>
            </a:extLst>
          </p:cNvPr>
          <p:cNvSpPr>
            <a:spLocks noGrp="1"/>
          </p:cNvSpPr>
          <p:nvPr>
            <p:ph type="title"/>
          </p:nvPr>
        </p:nvSpPr>
        <p:spPr>
          <a:xfrm>
            <a:off x="964788" y="804333"/>
            <a:ext cx="3391900" cy="5249334"/>
          </a:xfrm>
        </p:spPr>
        <p:txBody>
          <a:bodyPr>
            <a:normAutofit/>
          </a:bodyPr>
          <a:lstStyle/>
          <a:p>
            <a:pPr algn="r"/>
            <a:r>
              <a:rPr lang="pl-PL" dirty="0"/>
              <a:t>Struktura tautologiczna jako przykład argumentu dedukcyjnego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AD097B2-EF34-48C5-B605-7C1F626F2B57}"/>
              </a:ext>
            </a:extLst>
          </p:cNvPr>
          <p:cNvSpPr>
            <a:spLocks noGrp="1"/>
          </p:cNvSpPr>
          <p:nvPr>
            <p:ph idx="1"/>
          </p:nvPr>
        </p:nvSpPr>
        <p:spPr>
          <a:xfrm>
            <a:off x="4999330" y="804333"/>
            <a:ext cx="6257721" cy="5249334"/>
          </a:xfrm>
        </p:spPr>
        <p:txBody>
          <a:bodyPr anchor="ctr">
            <a:normAutofit/>
          </a:bodyPr>
          <a:lstStyle/>
          <a:p>
            <a:pPr>
              <a:buFont typeface="Wingdings 2" panose="05020102010507070707" pitchFamily="18" charset="2"/>
              <a:buNone/>
            </a:pPr>
            <a:r>
              <a:rPr lang="pl-PL" altLang="pl-PL" dirty="0"/>
              <a:t>/P1/ </a:t>
            </a:r>
            <a:r>
              <a:rPr lang="pl-PL" altLang="pl-PL" i="1" dirty="0"/>
              <a:t>Jan jest w kinie, albo w domu.</a:t>
            </a:r>
          </a:p>
          <a:p>
            <a:pPr>
              <a:buFont typeface="Wingdings 2" panose="05020102010507070707" pitchFamily="18" charset="2"/>
              <a:buNone/>
            </a:pPr>
            <a:r>
              <a:rPr lang="pl-PL" altLang="pl-PL" dirty="0"/>
              <a:t>/P2/ </a:t>
            </a:r>
            <a:r>
              <a:rPr lang="pl-PL" altLang="pl-PL" i="1" dirty="0"/>
              <a:t>Jednak Jana nie ma w kinie.</a:t>
            </a:r>
          </a:p>
          <a:p>
            <a:pPr>
              <a:buFont typeface="Wingdings 2" panose="05020102010507070707" pitchFamily="18" charset="2"/>
              <a:buNone/>
            </a:pPr>
            <a:r>
              <a:rPr lang="pl-PL" altLang="pl-PL" dirty="0"/>
              <a:t>/W/ </a:t>
            </a:r>
            <a:r>
              <a:rPr lang="pl-PL" altLang="pl-PL" i="1" dirty="0"/>
              <a:t>W takim razie Jan jest w domu.</a:t>
            </a:r>
          </a:p>
          <a:p>
            <a:endParaRPr lang="pl-PL" dirty="0"/>
          </a:p>
        </p:txBody>
      </p:sp>
    </p:spTree>
    <p:extLst>
      <p:ext uri="{BB962C8B-B14F-4D97-AF65-F5344CB8AC3E}">
        <p14:creationId xmlns:p14="http://schemas.microsoft.com/office/powerpoint/2010/main" val="3495485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95B18F-3603-4A37-B1A7-7358E2922B14}"/>
              </a:ext>
            </a:extLst>
          </p:cNvPr>
          <p:cNvSpPr>
            <a:spLocks noGrp="1"/>
          </p:cNvSpPr>
          <p:nvPr>
            <p:ph type="title"/>
          </p:nvPr>
        </p:nvSpPr>
        <p:spPr>
          <a:xfrm>
            <a:off x="964788" y="804333"/>
            <a:ext cx="3391900" cy="5249334"/>
          </a:xfrm>
        </p:spPr>
        <p:txBody>
          <a:bodyPr>
            <a:normAutofit/>
          </a:bodyPr>
          <a:lstStyle/>
          <a:p>
            <a:pPr algn="r"/>
            <a:r>
              <a:rPr lang="pl-PL" dirty="0"/>
              <a:t>Argument dedukcyjny – zalety i wady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F07D4D-79CC-4296-BB9A-445D2E549FFA}"/>
              </a:ext>
            </a:extLst>
          </p:cNvPr>
          <p:cNvSpPr>
            <a:spLocks noGrp="1"/>
          </p:cNvSpPr>
          <p:nvPr>
            <p:ph idx="1"/>
          </p:nvPr>
        </p:nvSpPr>
        <p:spPr>
          <a:xfrm>
            <a:off x="4999330" y="804333"/>
            <a:ext cx="6257721" cy="5249334"/>
          </a:xfrm>
        </p:spPr>
        <p:txBody>
          <a:bodyPr anchor="ctr">
            <a:normAutofit/>
          </a:bodyPr>
          <a:lstStyle/>
          <a:p>
            <a:pPr algn="just"/>
            <a:r>
              <a:rPr lang="pl-PL" dirty="0"/>
              <a:t>Zaletą argumentu dedukcyjnego jest to, że daje on nam pewność (a nie jedynie prawdopodobieństwo), jeśli jesteśmy pewni przesłanek.</a:t>
            </a:r>
          </a:p>
          <a:p>
            <a:pPr algn="just"/>
            <a:endParaRPr lang="pl-PL" dirty="0"/>
          </a:p>
          <a:p>
            <a:pPr algn="just"/>
            <a:r>
              <a:rPr lang="pl-PL" dirty="0"/>
              <a:t>Wadą argumentu dedukcyjnego jest to, że stosunkowo rzadko daje się go zastosować w dyskursie dotyczącym życia codziennego lub prawa.</a:t>
            </a:r>
          </a:p>
        </p:txBody>
      </p:sp>
    </p:spTree>
    <p:extLst>
      <p:ext uri="{BB962C8B-B14F-4D97-AF65-F5344CB8AC3E}">
        <p14:creationId xmlns:p14="http://schemas.microsoft.com/office/powerpoint/2010/main" val="4092316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39E336C-89EC-410B-B8D3-B98BFE46311B}"/>
              </a:ext>
            </a:extLst>
          </p:cNvPr>
          <p:cNvSpPr>
            <a:spLocks noGrp="1"/>
          </p:cNvSpPr>
          <p:nvPr>
            <p:ph type="title"/>
          </p:nvPr>
        </p:nvSpPr>
        <p:spPr>
          <a:xfrm>
            <a:off x="964788" y="804333"/>
            <a:ext cx="3391900" cy="5249334"/>
          </a:xfrm>
        </p:spPr>
        <p:txBody>
          <a:bodyPr>
            <a:normAutofit/>
          </a:bodyPr>
          <a:lstStyle/>
          <a:p>
            <a:pPr algn="r"/>
            <a:r>
              <a:rPr lang="pl-PL" sz="3900">
                <a:solidFill>
                  <a:srgbClr val="FFFFFF"/>
                </a:solidFill>
              </a:rPr>
              <a:t>Argument niededukcyjny – wstępna charakterystyka</a:t>
            </a:r>
          </a:p>
        </p:txBody>
      </p:sp>
      <p:sp>
        <p:nvSpPr>
          <p:cNvPr id="3" name="Symbol zastępczy zawartości 2">
            <a:extLst>
              <a:ext uri="{FF2B5EF4-FFF2-40B4-BE49-F238E27FC236}">
                <a16:creationId xmlns:a16="http://schemas.microsoft.com/office/drawing/2014/main" id="{B9448413-8708-40E4-B548-D1D24748A04B}"/>
              </a:ext>
            </a:extLst>
          </p:cNvPr>
          <p:cNvSpPr>
            <a:spLocks noGrp="1"/>
          </p:cNvSpPr>
          <p:nvPr>
            <p:ph idx="1"/>
          </p:nvPr>
        </p:nvSpPr>
        <p:spPr>
          <a:xfrm>
            <a:off x="4951048" y="804333"/>
            <a:ext cx="6306003" cy="5249334"/>
          </a:xfrm>
        </p:spPr>
        <p:txBody>
          <a:bodyPr anchor="ctr">
            <a:normAutofit/>
          </a:bodyPr>
          <a:lstStyle/>
          <a:p>
            <a:pPr algn="just"/>
            <a:r>
              <a:rPr lang="pl-PL" dirty="0"/>
              <a:t>Poprawnie skonstruowany argument niededukcyjny nie daje nam pewności co do prawdziwości wniosku, a jedynie prawdopodobieństwo. A zatem może być tak, że wniosek argumentu niededukcyjnego jest fałszywy, mimo prawdziwości jego przesłanek. W dyskursie dotyczącym codzienności znacznie częściej używamy argumentów niededukcyjnych niż dedukcyjnych. Zwykle więc nasze wysiłki argumentacyjne dążą do uprawdopodobnienia wniosku.   </a:t>
            </a:r>
          </a:p>
        </p:txBody>
      </p:sp>
    </p:spTree>
    <p:extLst>
      <p:ext uri="{BB962C8B-B14F-4D97-AF65-F5344CB8AC3E}">
        <p14:creationId xmlns:p14="http://schemas.microsoft.com/office/powerpoint/2010/main" val="565372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47F247E-B679-44E9-93C2-B2DD5EFB2B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EE15661-B0F2-42AE-A75B-0999B2CF59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72744" y="484632"/>
            <a:ext cx="8948150" cy="5880916"/>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9E51FC9-1146-425B-9CB5-8FD64288F37F}"/>
              </a:ext>
            </a:extLst>
          </p:cNvPr>
          <p:cNvSpPr>
            <a:spLocks noGrp="1"/>
          </p:cNvSpPr>
          <p:nvPr>
            <p:ph type="title"/>
          </p:nvPr>
        </p:nvSpPr>
        <p:spPr>
          <a:xfrm>
            <a:off x="3469327" y="788416"/>
            <a:ext cx="7923264" cy="1499616"/>
          </a:xfrm>
        </p:spPr>
        <p:txBody>
          <a:bodyPr>
            <a:normAutofit/>
          </a:bodyPr>
          <a:lstStyle/>
          <a:p>
            <a:r>
              <a:rPr lang="pl-PL" dirty="0">
                <a:solidFill>
                  <a:srgbClr val="FFFFFF"/>
                </a:solidFill>
              </a:rPr>
              <a:t>Uwaga!</a:t>
            </a:r>
          </a:p>
        </p:txBody>
      </p:sp>
      <p:sp>
        <p:nvSpPr>
          <p:cNvPr id="12" name="Rectangle 11">
            <a:extLst>
              <a:ext uri="{FF2B5EF4-FFF2-40B4-BE49-F238E27FC236}">
                <a16:creationId xmlns:a16="http://schemas.microsoft.com/office/drawing/2014/main" id="{354706C1-38B7-4C23-8749-906CB0DC8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152" y="484632"/>
            <a:ext cx="2128933"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CD161189-7A5B-4B2B-93DC-7771029947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07198" y="1029524"/>
            <a:ext cx="0" cy="914400"/>
          </a:xfrm>
          <a:prstGeom prst="line">
            <a:avLst/>
          </a:prstGeom>
          <a:ln w="19050">
            <a:solidFill>
              <a:schemeClr val="accent1">
                <a:alpha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5D4A64-FC0A-4A21-8DC7-CE00F959E3B2}"/>
              </a:ext>
            </a:extLst>
          </p:cNvPr>
          <p:cNvSpPr>
            <a:spLocks noGrp="1"/>
          </p:cNvSpPr>
          <p:nvPr>
            <p:ph idx="1"/>
          </p:nvPr>
        </p:nvSpPr>
        <p:spPr>
          <a:xfrm>
            <a:off x="3469327" y="2489202"/>
            <a:ext cx="7923264" cy="3554614"/>
          </a:xfrm>
        </p:spPr>
        <p:txBody>
          <a:bodyPr>
            <a:normAutofit/>
          </a:bodyPr>
          <a:lstStyle/>
          <a:p>
            <a:pPr algn="just"/>
            <a:r>
              <a:rPr lang="pl-PL" sz="2000" dirty="0">
                <a:solidFill>
                  <a:srgbClr val="FFFFFF"/>
                </a:solidFill>
              </a:rPr>
              <a:t>Należy odróżnić od siebie następujące kwestie:</a:t>
            </a:r>
          </a:p>
          <a:p>
            <a:pPr marL="457200" indent="-457200" algn="just">
              <a:buAutoNum type="alphaLcParenR"/>
            </a:pPr>
            <a:r>
              <a:rPr lang="pl-PL" sz="2000" dirty="0">
                <a:solidFill>
                  <a:srgbClr val="FFFFFF"/>
                </a:solidFill>
              </a:rPr>
              <a:t>Rozpoznanie typu argumentu (np. analogia, abdukcja). </a:t>
            </a:r>
          </a:p>
          <a:p>
            <a:pPr marL="457200" indent="-457200" algn="just">
              <a:buAutoNum type="alphaLcParenR"/>
            </a:pPr>
            <a:r>
              <a:rPr lang="pl-PL" sz="2000" dirty="0">
                <a:solidFill>
                  <a:srgbClr val="FFFFFF"/>
                </a:solidFill>
              </a:rPr>
              <a:t>Rozpoznanie poprawności (siły) argumentu (np. siły danej, konkretnej analogii).</a:t>
            </a:r>
          </a:p>
          <a:p>
            <a:pPr marL="457200" indent="-457200" algn="just">
              <a:buAutoNum type="alphaLcParenR"/>
            </a:pPr>
            <a:r>
              <a:rPr lang="pl-PL" sz="2000" dirty="0">
                <a:solidFill>
                  <a:srgbClr val="FFFFFF"/>
                </a:solidFill>
              </a:rPr>
              <a:t>Twierdzenie dotyczące samej tylko prawdziwości lub fałszywości wniosku. Wniosek  argumentu niededukcyjnego (uprawdopodobniającego) może być bowiem fałszywy mimo poprawnej konstrukcji argumentu lub prawdziwy mimo konstrukcji niepoprawnej.</a:t>
            </a:r>
          </a:p>
          <a:p>
            <a:pPr marL="457200" indent="-457200">
              <a:buAutoNum type="alphaLcParenR"/>
            </a:pPr>
            <a:endParaRPr lang="pl-PL" sz="2000" dirty="0">
              <a:solidFill>
                <a:srgbClr val="FFFFFF"/>
              </a:solidFill>
            </a:endParaRPr>
          </a:p>
          <a:p>
            <a:pPr marL="457200" indent="-457200">
              <a:buAutoNum type="alphaLcParenR"/>
            </a:pPr>
            <a:endParaRPr lang="pl-PL" sz="2000" dirty="0">
              <a:solidFill>
                <a:srgbClr val="FFFFFF"/>
              </a:solidFill>
            </a:endParaRPr>
          </a:p>
        </p:txBody>
      </p:sp>
    </p:spTree>
    <p:extLst>
      <p:ext uri="{BB962C8B-B14F-4D97-AF65-F5344CB8AC3E}">
        <p14:creationId xmlns:p14="http://schemas.microsoft.com/office/powerpoint/2010/main" val="3500786185"/>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27837C-A9D6-4D7C-9925-E56542906683}"/>
              </a:ext>
            </a:extLst>
          </p:cNvPr>
          <p:cNvSpPr>
            <a:spLocks noGrp="1"/>
          </p:cNvSpPr>
          <p:nvPr>
            <p:ph type="title"/>
          </p:nvPr>
        </p:nvSpPr>
        <p:spPr>
          <a:xfrm>
            <a:off x="643468" y="643467"/>
            <a:ext cx="3415612" cy="5571066"/>
          </a:xfrm>
        </p:spPr>
        <p:txBody>
          <a:bodyPr>
            <a:normAutofit/>
          </a:bodyPr>
          <a:lstStyle/>
          <a:p>
            <a:r>
              <a:rPr lang="pl-PL">
                <a:solidFill>
                  <a:srgbClr val="FFFFFF"/>
                </a:solidFill>
              </a:rPr>
              <a:t>Argument niededukcyjny – wybrane typy</a:t>
            </a:r>
          </a:p>
        </p:txBody>
      </p:sp>
      <p:graphicFrame>
        <p:nvGraphicFramePr>
          <p:cNvPr id="5" name="Symbol zastępczy zawartości 2">
            <a:extLst>
              <a:ext uri="{FF2B5EF4-FFF2-40B4-BE49-F238E27FC236}">
                <a16:creationId xmlns:a16="http://schemas.microsoft.com/office/drawing/2014/main" id="{055C31CE-3F32-450C-94CF-FBFB782176CE}"/>
              </a:ext>
            </a:extLst>
          </p:cNvPr>
          <p:cNvGraphicFramePr>
            <a:graphicFrameLocks noGrp="1"/>
          </p:cNvGraphicFramePr>
          <p:nvPr>
            <p:ph idx="1"/>
            <p:extLst>
              <p:ext uri="{D42A27DB-BD31-4B8C-83A1-F6EECF244321}">
                <p14:modId xmlns:p14="http://schemas.microsoft.com/office/powerpoint/2010/main" val="1484460702"/>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3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6DE9064-0735-46D3-868F-84D19C5C2A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analogii</a:t>
            </a:r>
          </a:p>
        </p:txBody>
      </p:sp>
      <p:sp>
        <p:nvSpPr>
          <p:cNvPr id="3" name="Symbol zastępczy zawartości 2">
            <a:extLst>
              <a:ext uri="{FF2B5EF4-FFF2-40B4-BE49-F238E27FC236}">
                <a16:creationId xmlns:a16="http://schemas.microsoft.com/office/drawing/2014/main" id="{EC18EF90-C0A8-41B1-9F0A-091CE93B4AD0}"/>
              </a:ext>
            </a:extLst>
          </p:cNvPr>
          <p:cNvSpPr>
            <a:spLocks noGrp="1"/>
          </p:cNvSpPr>
          <p:nvPr>
            <p:ph idx="1"/>
          </p:nvPr>
        </p:nvSpPr>
        <p:spPr>
          <a:xfrm>
            <a:off x="4951048" y="804333"/>
            <a:ext cx="6306003" cy="5249334"/>
          </a:xfrm>
        </p:spPr>
        <p:txBody>
          <a:bodyPr anchor="ctr">
            <a:normAutofit/>
          </a:bodyPr>
          <a:lstStyle/>
          <a:p>
            <a:r>
              <a:rPr lang="pl-PL" dirty="0"/>
              <a:t>Argument oparty na zasadzie podobieństwa</a:t>
            </a:r>
          </a:p>
        </p:txBody>
      </p:sp>
    </p:spTree>
    <p:extLst>
      <p:ext uri="{BB962C8B-B14F-4D97-AF65-F5344CB8AC3E}">
        <p14:creationId xmlns:p14="http://schemas.microsoft.com/office/powerpoint/2010/main" val="1521174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BD419D8-40FE-4A31-BF2C-F48518798C27}"/>
              </a:ext>
            </a:extLst>
          </p:cNvPr>
          <p:cNvSpPr>
            <a:spLocks noGrp="1"/>
          </p:cNvSpPr>
          <p:nvPr>
            <p:ph type="title"/>
          </p:nvPr>
        </p:nvSpPr>
        <p:spPr>
          <a:xfrm>
            <a:off x="964788" y="804333"/>
            <a:ext cx="3391900" cy="5249334"/>
          </a:xfrm>
        </p:spPr>
        <p:txBody>
          <a:bodyPr>
            <a:normAutofit/>
          </a:bodyPr>
          <a:lstStyle/>
          <a:p>
            <a:pPr algn="r"/>
            <a:r>
              <a:rPr lang="pl-PL" dirty="0"/>
              <a:t>Typ podstawowy analogii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5CB461-1213-4612-B16E-2548837CF7BA}"/>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A i B są podobne po względem p.</a:t>
            </a:r>
          </a:p>
          <a:p>
            <a:pPr marL="320040" indent="-320040">
              <a:spcAft>
                <a:spcPts val="0"/>
              </a:spcAft>
              <a:buNone/>
              <a:defRPr/>
            </a:pPr>
            <a:r>
              <a:rPr lang="pl-PL" dirty="0"/>
              <a:t>    /P2/ </a:t>
            </a:r>
            <a:r>
              <a:rPr lang="pl-PL" i="1" dirty="0"/>
              <a:t>Twierdzenie T jest prawdziwe w stosunku do A.</a:t>
            </a:r>
          </a:p>
          <a:p>
            <a:pPr marL="320040" indent="-320040">
              <a:spcAft>
                <a:spcPts val="0"/>
              </a:spcAft>
              <a:buNone/>
              <a:defRPr/>
            </a:pPr>
            <a:r>
              <a:rPr lang="pl-PL" dirty="0"/>
              <a:t>    /W/ </a:t>
            </a:r>
            <a:r>
              <a:rPr lang="pl-PL" i="1" dirty="0"/>
              <a:t>Twierdzenie T  jest prawdziwe w stosunku do B.</a:t>
            </a:r>
          </a:p>
        </p:txBody>
      </p:sp>
    </p:spTree>
    <p:extLst>
      <p:ext uri="{BB962C8B-B14F-4D97-AF65-F5344CB8AC3E}">
        <p14:creationId xmlns:p14="http://schemas.microsoft.com/office/powerpoint/2010/main" val="9259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3" name="Rectangle 71">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534"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2535" name="Straight Connector 75">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2536" name="Rectangle 77">
            <a:extLst>
              <a:ext uri="{FF2B5EF4-FFF2-40B4-BE49-F238E27FC236}">
                <a16:creationId xmlns:a16="http://schemas.microsoft.com/office/drawing/2014/main" id="{9ABC736F-FD1E-4980-876D-E5C3877393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7" name="Rectangle 79">
            <a:extLst>
              <a:ext uri="{FF2B5EF4-FFF2-40B4-BE49-F238E27FC236}">
                <a16:creationId xmlns:a16="http://schemas.microsoft.com/office/drawing/2014/main" id="{8D98EE46-797C-45B8-8337-491B94E058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title"/>
          </p:nvPr>
        </p:nvSpPr>
        <p:spPr>
          <a:xfrm>
            <a:off x="634501" y="640080"/>
            <a:ext cx="4019429" cy="3339348"/>
          </a:xfrm>
        </p:spPr>
        <p:txBody>
          <a:bodyPr vert="horz" lIns="91440" tIns="45720" rIns="91440" bIns="45720" rtlCol="0" anchor="b">
            <a:normAutofit/>
          </a:bodyPr>
          <a:lstStyle/>
          <a:p>
            <a:pPr algn="r">
              <a:defRPr/>
            </a:pPr>
            <a:r>
              <a:rPr lang="pl-PL" sz="4400" spc="200">
                <a:solidFill>
                  <a:srgbClr val="FFFFFF"/>
                </a:solidFill>
              </a:rPr>
              <a:t>Wykład 2-3</a:t>
            </a:r>
            <a:br>
              <a:rPr lang="pl-PL" sz="4400" spc="200" dirty="0">
                <a:solidFill>
                  <a:srgbClr val="FFFFFF"/>
                </a:solidFill>
              </a:rPr>
            </a:br>
            <a:r>
              <a:rPr lang="en-US" sz="4400" spc="200" dirty="0" err="1">
                <a:solidFill>
                  <a:srgbClr val="FFFFFF"/>
                </a:solidFill>
              </a:rPr>
              <a:t>Argumenty</a:t>
            </a:r>
            <a:br>
              <a:rPr lang="en-US" sz="4400" spc="200" dirty="0">
                <a:solidFill>
                  <a:srgbClr val="FFFFFF"/>
                </a:solidFill>
              </a:rPr>
            </a:br>
            <a:endParaRPr lang="en-US" sz="4400" spc="200" dirty="0">
              <a:solidFill>
                <a:srgbClr val="FFFFFF"/>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4294967295"/>
          </p:nvPr>
        </p:nvSpPr>
        <p:spPr>
          <a:xfrm>
            <a:off x="638921" y="4315017"/>
            <a:ext cx="4015009" cy="1893939"/>
          </a:xfrm>
        </p:spPr>
        <p:txBody>
          <a:bodyPr vert="horz" lIns="91440" tIns="45720" rIns="91440" bIns="45720" rtlCol="0" anchor="t">
            <a:normAutofit/>
          </a:bodyPr>
          <a:lstStyle/>
          <a:p>
            <a:pPr marL="0" indent="0" algn="r">
              <a:lnSpc>
                <a:spcPct val="100000"/>
              </a:lnSpc>
              <a:spcBef>
                <a:spcPts val="0"/>
              </a:spcBef>
              <a:buNone/>
            </a:pPr>
            <a:endParaRPr lang="en-US" altLang="pl-PL" sz="1600">
              <a:solidFill>
                <a:srgbClr val="FFFFFF"/>
              </a:solidFill>
            </a:endParaRPr>
          </a:p>
          <a:p>
            <a:pPr marL="0" indent="0" algn="r">
              <a:lnSpc>
                <a:spcPct val="100000"/>
              </a:lnSpc>
              <a:spcBef>
                <a:spcPts val="0"/>
              </a:spcBef>
              <a:buNone/>
            </a:pPr>
            <a:endParaRPr lang="en-US" altLang="pl-PL" sz="1600">
              <a:solidFill>
                <a:srgbClr val="FFFFFF"/>
              </a:solidFill>
            </a:endParaRPr>
          </a:p>
        </p:txBody>
      </p:sp>
      <p:cxnSp>
        <p:nvCxnSpPr>
          <p:cNvPr id="22538" name="Straight Connector 81">
            <a:extLst>
              <a:ext uri="{FF2B5EF4-FFF2-40B4-BE49-F238E27FC236}">
                <a16:creationId xmlns:a16="http://schemas.microsoft.com/office/drawing/2014/main" id="{4E4CA735-62CB-4665-AA7D-4A259E3F7C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2539" name="Rectangle 83">
            <a:extLst>
              <a:ext uri="{FF2B5EF4-FFF2-40B4-BE49-F238E27FC236}">
                <a16:creationId xmlns:a16="http://schemas.microsoft.com/office/drawing/2014/main" id="{3915B512-930A-40F0-82A6-4895B71A95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D60B413-E253-47D6-99E9-1B78BC4123A7}"/>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752DD0-EE8D-4FB5-BD72-56192A727C2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a:t>
            </a:r>
          </a:p>
          <a:p>
            <a:pPr marL="320040" indent="-320040">
              <a:spcAft>
                <a:spcPts val="0"/>
              </a:spcAft>
              <a:buNone/>
              <a:defRPr/>
            </a:pPr>
            <a:endParaRPr lang="pl-PL" dirty="0"/>
          </a:p>
          <a:p>
            <a:pPr marL="320040" indent="-320040">
              <a:spcAft>
                <a:spcPts val="0"/>
              </a:spcAft>
              <a:buNone/>
              <a:defRPr/>
            </a:pPr>
            <a:r>
              <a:rPr lang="pl-PL" dirty="0"/>
              <a:t>     /P1/ </a:t>
            </a:r>
            <a:r>
              <a:rPr lang="pl-PL" i="1" dirty="0"/>
              <a:t>Jan i Tomasz uczyli się do egzaminu sumiennie i każdy z nich rozwiązywał zadania z wykładów.</a:t>
            </a:r>
          </a:p>
          <a:p>
            <a:pPr marL="320040" indent="-320040">
              <a:spcAft>
                <a:spcPts val="0"/>
              </a:spcAft>
              <a:buNone/>
              <a:defRPr/>
            </a:pPr>
            <a:r>
              <a:rPr lang="pl-PL" dirty="0"/>
              <a:t>    /P2/ </a:t>
            </a:r>
            <a:r>
              <a:rPr lang="pl-PL" i="1" dirty="0"/>
              <a:t>Jan ocenił egzamin jako łatwy.</a:t>
            </a:r>
          </a:p>
          <a:p>
            <a:pPr marL="320040" indent="-320040">
              <a:spcAft>
                <a:spcPts val="0"/>
              </a:spcAft>
              <a:buNone/>
              <a:defRPr/>
            </a:pPr>
            <a:r>
              <a:rPr lang="pl-PL" dirty="0"/>
              <a:t>    /W/ </a:t>
            </a:r>
            <a:r>
              <a:rPr lang="pl-PL" i="1" dirty="0"/>
              <a:t>Najprawdopodobniej dla Tomasza egzamin też okaże się łatwy.</a:t>
            </a:r>
          </a:p>
          <a:p>
            <a:endParaRPr lang="pl-PL" dirty="0"/>
          </a:p>
        </p:txBody>
      </p:sp>
    </p:spTree>
    <p:extLst>
      <p:ext uri="{BB962C8B-B14F-4D97-AF65-F5344CB8AC3E}">
        <p14:creationId xmlns:p14="http://schemas.microsoft.com/office/powerpoint/2010/main" val="363742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FF66391-9AA6-412C-9C09-7222A4014E0F}"/>
              </a:ext>
            </a:extLst>
          </p:cNvPr>
          <p:cNvSpPr>
            <a:spLocks noGrp="1"/>
          </p:cNvSpPr>
          <p:nvPr>
            <p:ph type="title"/>
          </p:nvPr>
        </p:nvSpPr>
        <p:spPr>
          <a:xfrm>
            <a:off x="964788" y="804333"/>
            <a:ext cx="3391900" cy="5249334"/>
          </a:xfrm>
        </p:spPr>
        <p:txBody>
          <a:bodyPr>
            <a:normAutofit/>
          </a:bodyPr>
          <a:lstStyle/>
          <a:p>
            <a:pPr algn="r"/>
            <a:r>
              <a:rPr lang="pl-PL" dirty="0"/>
              <a:t>Typ podstawowy analogii – przykład (2)</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08C17B9D-EDEF-4772-9DE6-64868D587E8F}"/>
              </a:ext>
            </a:extLst>
          </p:cNvPr>
          <p:cNvSpPr>
            <a:spLocks noGrp="1"/>
          </p:cNvSpPr>
          <p:nvPr>
            <p:ph idx="1"/>
          </p:nvPr>
        </p:nvSpPr>
        <p:spPr>
          <a:xfrm>
            <a:off x="4999330" y="804333"/>
            <a:ext cx="6257721" cy="5249334"/>
          </a:xfrm>
        </p:spPr>
        <p:txBody>
          <a:bodyPr anchor="ctr">
            <a:normAutofit/>
          </a:bodyPr>
          <a:lstStyle/>
          <a:p>
            <a:pPr algn="just"/>
            <a:r>
              <a:rPr lang="pl-PL" i="1" dirty="0"/>
              <a:t>Między sprawą pana X i sprawą pana Y istniało wiele podobieństw. Obydwaj byli posądzeni o kradzież, obydwaj przyznali się do winy, obydwaj pierwszy raz weszli w konflikt z prawem, wreszcie obydwaj też wyrazili skruchę z powodu swojego uczynku. Jeśli więc X dostał łagodną karę, to jest spora szansa, że i Y zostanie przez sąd łagodnie potraktowany.</a:t>
            </a:r>
            <a:r>
              <a:rPr lang="pl-PL" dirty="0"/>
              <a:t> </a:t>
            </a:r>
          </a:p>
        </p:txBody>
      </p:sp>
    </p:spTree>
    <p:extLst>
      <p:ext uri="{BB962C8B-B14F-4D97-AF65-F5344CB8AC3E}">
        <p14:creationId xmlns:p14="http://schemas.microsoft.com/office/powerpoint/2010/main" val="3236173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3B3D56B-602C-494E-99E6-17A175E21FD2}"/>
              </a:ext>
            </a:extLst>
          </p:cNvPr>
          <p:cNvSpPr>
            <a:spLocks noGrp="1"/>
          </p:cNvSpPr>
          <p:nvPr>
            <p:ph type="title"/>
          </p:nvPr>
        </p:nvSpPr>
        <p:spPr>
          <a:xfrm>
            <a:off x="964788" y="804333"/>
            <a:ext cx="3391900" cy="5249334"/>
          </a:xfrm>
        </p:spPr>
        <p:txBody>
          <a:bodyPr>
            <a:normAutofit/>
          </a:bodyPr>
          <a:lstStyle/>
          <a:p>
            <a:pPr algn="r"/>
            <a:r>
              <a:rPr lang="pl-PL" dirty="0"/>
              <a:t>Typ indukcyjny analogii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08D8CD-AC6C-4D96-9988-BB9CF6E29ED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A ma cechę X i w stosunku do A prawdziwe jest twierdzenie T.</a:t>
            </a:r>
          </a:p>
          <a:p>
            <a:pPr marL="320040" indent="-320040">
              <a:spcAft>
                <a:spcPts val="0"/>
              </a:spcAft>
              <a:buNone/>
              <a:defRPr/>
            </a:pPr>
            <a:r>
              <a:rPr lang="pl-PL" dirty="0"/>
              <a:t>    /P2/ </a:t>
            </a:r>
            <a:r>
              <a:rPr lang="pl-PL" i="1" dirty="0"/>
              <a:t>B ma cechę X i w stosunku do B prawdziwe jest twierdzenie T.</a:t>
            </a:r>
          </a:p>
          <a:p>
            <a:pPr marL="320040" indent="-320040">
              <a:spcAft>
                <a:spcPts val="0"/>
              </a:spcAft>
              <a:buNone/>
              <a:defRPr/>
            </a:pPr>
            <a:r>
              <a:rPr lang="pl-PL" dirty="0"/>
              <a:t>    /P3/ </a:t>
            </a:r>
            <a:r>
              <a:rPr lang="pl-PL" i="1" dirty="0"/>
              <a:t>C ma cechę X i w stosunku do C prawdziwe jest twierdzenie T.</a:t>
            </a:r>
          </a:p>
          <a:p>
            <a:pPr marL="320040" indent="-320040">
              <a:spcAft>
                <a:spcPts val="0"/>
              </a:spcAft>
              <a:buNone/>
              <a:defRPr/>
            </a:pPr>
            <a:r>
              <a:rPr lang="pl-PL" dirty="0"/>
              <a:t>    /P4/ </a:t>
            </a:r>
            <a:r>
              <a:rPr lang="pl-PL" i="1" dirty="0"/>
              <a:t>D ma cechę X.</a:t>
            </a:r>
          </a:p>
          <a:p>
            <a:pPr marL="320040" indent="-320040">
              <a:spcAft>
                <a:spcPts val="0"/>
              </a:spcAft>
              <a:buNone/>
              <a:defRPr/>
            </a:pPr>
            <a:r>
              <a:rPr lang="pl-PL" dirty="0"/>
              <a:t>    /W/ </a:t>
            </a:r>
            <a:r>
              <a:rPr lang="pl-PL" i="1" dirty="0"/>
              <a:t>W stosunku do D prawdziwe jest twierdzenie T.</a:t>
            </a:r>
          </a:p>
          <a:p>
            <a:endParaRPr lang="pl-PL" dirty="0"/>
          </a:p>
        </p:txBody>
      </p:sp>
    </p:spTree>
    <p:extLst>
      <p:ext uri="{BB962C8B-B14F-4D97-AF65-F5344CB8AC3E}">
        <p14:creationId xmlns:p14="http://schemas.microsoft.com/office/powerpoint/2010/main" val="3150822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F4F7175-9568-408C-95F0-0B6A5DC94D46}"/>
              </a:ext>
            </a:extLst>
          </p:cNvPr>
          <p:cNvSpPr>
            <a:spLocks noGrp="1"/>
          </p:cNvSpPr>
          <p:nvPr>
            <p:ph type="title"/>
          </p:nvPr>
        </p:nvSpPr>
        <p:spPr>
          <a:xfrm>
            <a:off x="964788" y="804333"/>
            <a:ext cx="3391900" cy="5249334"/>
          </a:xfrm>
        </p:spPr>
        <p:txBody>
          <a:bodyPr>
            <a:normAutofit/>
          </a:bodyPr>
          <a:lstStyle/>
          <a:p>
            <a:pPr algn="r"/>
            <a:r>
              <a:rPr lang="pl-PL" dirty="0"/>
              <a:t>Typ indukcyjny analogii – przykład (1)</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BA47C1B-F342-4EC4-A4C3-52C66512875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endParaRPr lang="pl-PL" dirty="0"/>
          </a:p>
          <a:p>
            <a:pPr marL="320040" indent="-320040">
              <a:spcAft>
                <a:spcPts val="0"/>
              </a:spcAft>
              <a:buNone/>
              <a:defRPr/>
            </a:pPr>
            <a:r>
              <a:rPr lang="pl-PL" dirty="0"/>
              <a:t>    /P1/ </a:t>
            </a:r>
            <a:r>
              <a:rPr lang="pl-PL" i="1" dirty="0"/>
              <a:t>Jan uczył się sumiennie i dla Jana egzamin okazał się łatwy.</a:t>
            </a:r>
          </a:p>
          <a:p>
            <a:pPr marL="320040" indent="-320040">
              <a:spcAft>
                <a:spcPts val="0"/>
              </a:spcAft>
              <a:buNone/>
              <a:defRPr/>
            </a:pPr>
            <a:r>
              <a:rPr lang="pl-PL" dirty="0"/>
              <a:t>    /P2/ </a:t>
            </a:r>
            <a:r>
              <a:rPr lang="pl-PL" i="1" dirty="0"/>
              <a:t>Tomasz uczył się sumiennie i dla Tomasza egzamin okazał się łatwy.</a:t>
            </a:r>
          </a:p>
          <a:p>
            <a:pPr marL="320040" indent="-320040">
              <a:spcAft>
                <a:spcPts val="0"/>
              </a:spcAft>
              <a:buNone/>
              <a:defRPr/>
            </a:pPr>
            <a:r>
              <a:rPr lang="pl-PL" dirty="0"/>
              <a:t>    /P3/ </a:t>
            </a:r>
            <a:r>
              <a:rPr lang="pl-PL" i="1" dirty="0"/>
              <a:t>Maciej uczył się sumiennie i dla Macieja egzamin okazał się łatwy.</a:t>
            </a:r>
          </a:p>
          <a:p>
            <a:pPr marL="320040" indent="-320040">
              <a:spcAft>
                <a:spcPts val="0"/>
              </a:spcAft>
              <a:buNone/>
              <a:defRPr/>
            </a:pPr>
            <a:r>
              <a:rPr lang="pl-PL" dirty="0"/>
              <a:t>    /P4/ </a:t>
            </a:r>
            <a:r>
              <a:rPr lang="pl-PL" i="1" dirty="0"/>
              <a:t>Jacek uczył się sumiennie.</a:t>
            </a:r>
          </a:p>
          <a:p>
            <a:pPr marL="320040" indent="-320040">
              <a:spcAft>
                <a:spcPts val="0"/>
              </a:spcAft>
              <a:buNone/>
              <a:defRPr/>
            </a:pPr>
            <a:r>
              <a:rPr lang="pl-PL" dirty="0"/>
              <a:t>    /W/ </a:t>
            </a:r>
            <a:r>
              <a:rPr lang="pl-PL" i="1" dirty="0"/>
              <a:t>Dla Jacka egzamin okaże się łatwy.</a:t>
            </a:r>
          </a:p>
          <a:p>
            <a:endParaRPr lang="pl-PL" dirty="0"/>
          </a:p>
        </p:txBody>
      </p:sp>
    </p:spTree>
    <p:extLst>
      <p:ext uri="{BB962C8B-B14F-4D97-AF65-F5344CB8AC3E}">
        <p14:creationId xmlns:p14="http://schemas.microsoft.com/office/powerpoint/2010/main" val="2206461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DA7052-962A-4799-9DEF-8F78C2A78B59}"/>
              </a:ext>
            </a:extLst>
          </p:cNvPr>
          <p:cNvSpPr>
            <a:spLocks noGrp="1"/>
          </p:cNvSpPr>
          <p:nvPr>
            <p:ph type="title"/>
          </p:nvPr>
        </p:nvSpPr>
        <p:spPr/>
        <p:txBody>
          <a:bodyPr/>
          <a:lstStyle/>
          <a:p>
            <a:r>
              <a:rPr lang="pl-PL" dirty="0"/>
              <a:t>Typ indukcyjny analogii – przykład (2)</a:t>
            </a:r>
          </a:p>
        </p:txBody>
      </p:sp>
      <p:sp>
        <p:nvSpPr>
          <p:cNvPr id="3" name="Symbol zastępczy zawartości 2">
            <a:extLst>
              <a:ext uri="{FF2B5EF4-FFF2-40B4-BE49-F238E27FC236}">
                <a16:creationId xmlns:a16="http://schemas.microsoft.com/office/drawing/2014/main" id="{D090D519-968D-40F3-9529-A7D859C98768}"/>
              </a:ext>
            </a:extLst>
          </p:cNvPr>
          <p:cNvSpPr>
            <a:spLocks noGrp="1"/>
          </p:cNvSpPr>
          <p:nvPr>
            <p:ph idx="1"/>
          </p:nvPr>
        </p:nvSpPr>
        <p:spPr/>
        <p:txBody>
          <a:bodyPr/>
          <a:lstStyle/>
          <a:p>
            <a:pPr algn="just"/>
            <a:r>
              <a:rPr lang="pl-PL" dirty="0"/>
              <a:t>a) </a:t>
            </a:r>
            <a:r>
              <a:rPr lang="pl-PL" i="1" dirty="0"/>
              <a:t>Piotr myślał następująco: Jeśli nie nauczyłem się ścisłego myślenia w szkole podstawowej i nie nauczyłem się w szkole średniej, to zapewne i na studiach już się tego nie nauczę.  </a:t>
            </a:r>
          </a:p>
          <a:p>
            <a:pPr marL="0" indent="0" algn="just">
              <a:buNone/>
            </a:pPr>
            <a:endParaRPr lang="pl-PL" i="1" dirty="0"/>
          </a:p>
          <a:p>
            <a:pPr algn="just"/>
            <a:r>
              <a:rPr lang="pl-PL" dirty="0"/>
              <a:t>b)</a:t>
            </a:r>
            <a:r>
              <a:rPr lang="pl-PL" i="1" dirty="0"/>
              <a:t> Jan wywnioskował, że skoro każdego dnia wschodziło Słońce, to jutro też wzejdzie. </a:t>
            </a:r>
          </a:p>
        </p:txBody>
      </p:sp>
    </p:spTree>
    <p:extLst>
      <p:ext uri="{BB962C8B-B14F-4D97-AF65-F5344CB8AC3E}">
        <p14:creationId xmlns:p14="http://schemas.microsoft.com/office/powerpoint/2010/main" val="3310784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analogii</a:t>
            </a:r>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extLst>
              <p:ext uri="{D42A27DB-BD31-4B8C-83A1-F6EECF244321}">
                <p14:modId xmlns:p14="http://schemas.microsoft.com/office/powerpoint/2010/main" val="197946829"/>
              </p:ext>
            </p:extLst>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0626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2E5BA-1ED7-44C1-ABE7-53DE6BD1AE9D}"/>
              </a:ext>
            </a:extLst>
          </p:cNvPr>
          <p:cNvSpPr>
            <a:spLocks noGrp="1"/>
          </p:cNvSpPr>
          <p:nvPr>
            <p:ph type="title"/>
          </p:nvPr>
        </p:nvSpPr>
        <p:spPr>
          <a:xfrm>
            <a:off x="964788" y="804333"/>
            <a:ext cx="3391900" cy="5249334"/>
          </a:xfrm>
        </p:spPr>
        <p:txBody>
          <a:bodyPr>
            <a:normAutofit/>
          </a:bodyPr>
          <a:lstStyle/>
          <a:p>
            <a:pPr algn="r"/>
            <a:r>
              <a:rPr lang="pl-PL" altLang="pl-PL" dirty="0"/>
              <a:t>Argument </a:t>
            </a:r>
            <a:br>
              <a:rPr lang="pl-PL" altLang="pl-PL" dirty="0"/>
            </a:br>
            <a:r>
              <a:rPr lang="pl-PL" altLang="pl-PL" i="1" dirty="0"/>
              <a:t>a </a:t>
            </a:r>
            <a:r>
              <a:rPr lang="pl-PL" altLang="pl-PL" i="1" dirty="0" err="1"/>
              <a:t>fortiori</a:t>
            </a:r>
            <a:r>
              <a:rPr lang="pl-PL" altLang="pl-PL" i="1" dirty="0"/>
              <a:t> </a:t>
            </a:r>
            <a:r>
              <a:rPr lang="pl-PL" altLang="pl-PL" dirty="0"/>
              <a:t>jako specyficzna odmiana analogii</a:t>
            </a:r>
            <a:endParaRPr lang="pl-PL"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8F0A0A8-6252-4F9D-9F6B-E7649D5943D9}"/>
              </a:ext>
            </a:extLst>
          </p:cNvPr>
          <p:cNvSpPr>
            <a:spLocks noGrp="1"/>
          </p:cNvSpPr>
          <p:nvPr>
            <p:ph idx="1"/>
          </p:nvPr>
        </p:nvSpPr>
        <p:spPr>
          <a:xfrm>
            <a:off x="4999330" y="804333"/>
            <a:ext cx="6257721" cy="5249334"/>
          </a:xfrm>
        </p:spPr>
        <p:txBody>
          <a:bodyPr anchor="ctr">
            <a:normAutofit/>
          </a:bodyPr>
          <a:lstStyle/>
          <a:p>
            <a:pPr algn="just"/>
            <a:r>
              <a:rPr lang="pl-PL" altLang="pl-PL" dirty="0"/>
              <a:t>Różnica w stosunku do standardowej analogii polega na tym, że cecha ze względu na którą porównujemy dwa przypadki występuje w różnym natężeniu.</a:t>
            </a:r>
          </a:p>
          <a:p>
            <a:endParaRPr lang="pl-PL" dirty="0"/>
          </a:p>
        </p:txBody>
      </p:sp>
    </p:spTree>
    <p:extLst>
      <p:ext uri="{BB962C8B-B14F-4D97-AF65-F5344CB8AC3E}">
        <p14:creationId xmlns:p14="http://schemas.microsoft.com/office/powerpoint/2010/main" val="121081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DC2DD1-5A71-44A2-892C-E4F3C19FC732}"/>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5C5FF9-7446-4CD1-94A9-61E62A8FA527}"/>
              </a:ext>
            </a:extLst>
          </p:cNvPr>
          <p:cNvSpPr>
            <a:spLocks noGrp="1"/>
          </p:cNvSpPr>
          <p:nvPr>
            <p:ph idx="1"/>
          </p:nvPr>
        </p:nvSpPr>
        <p:spPr>
          <a:xfrm>
            <a:off x="4999330" y="804333"/>
            <a:ext cx="6257721" cy="5249334"/>
          </a:xfrm>
        </p:spPr>
        <p:txBody>
          <a:bodyPr anchor="ctr">
            <a:normAutofit/>
          </a:bodyPr>
          <a:lstStyle/>
          <a:p>
            <a:pPr>
              <a:buNone/>
            </a:pPr>
            <a:r>
              <a:rPr lang="pl-PL" altLang="pl-PL" dirty="0"/>
              <a:t>   </a:t>
            </a:r>
          </a:p>
          <a:p>
            <a:pPr>
              <a:buNone/>
            </a:pPr>
            <a:r>
              <a:rPr lang="pl-PL" altLang="pl-PL" dirty="0"/>
              <a:t>   /P1/ </a:t>
            </a:r>
            <a:r>
              <a:rPr lang="pl-PL" altLang="pl-PL" i="1" dirty="0"/>
              <a:t>A i B są podobne po względem p.</a:t>
            </a:r>
          </a:p>
          <a:p>
            <a:pPr>
              <a:buNone/>
            </a:pPr>
            <a:r>
              <a:rPr lang="pl-PL" altLang="pl-PL" dirty="0"/>
              <a:t>   /P2/ </a:t>
            </a:r>
            <a:r>
              <a:rPr lang="pl-PL" altLang="pl-PL" i="1" dirty="0"/>
              <a:t>Cecha p występuje w większym natężeniu w B niż w A.</a:t>
            </a:r>
          </a:p>
          <a:p>
            <a:pPr>
              <a:buNone/>
            </a:pPr>
            <a:r>
              <a:rPr lang="pl-PL" altLang="pl-PL" dirty="0"/>
              <a:t>   /P3/ </a:t>
            </a:r>
            <a:r>
              <a:rPr lang="pl-PL" altLang="pl-PL" i="1" dirty="0"/>
              <a:t>Twierdzenie T jest słuszne w stosunku do A.</a:t>
            </a:r>
          </a:p>
          <a:p>
            <a:pPr>
              <a:buNone/>
            </a:pPr>
            <a:r>
              <a:rPr lang="pl-PL" altLang="pl-PL" dirty="0"/>
              <a:t>   /W/ </a:t>
            </a:r>
            <a:r>
              <a:rPr lang="pl-PL" altLang="pl-PL" i="1" dirty="0"/>
              <a:t>Twierdzenie T tym bardziej może być uznane za słuszne w stosunku do B. </a:t>
            </a:r>
          </a:p>
          <a:p>
            <a:endParaRPr lang="pl-PL" dirty="0"/>
          </a:p>
        </p:txBody>
      </p:sp>
    </p:spTree>
    <p:extLst>
      <p:ext uri="{BB962C8B-B14F-4D97-AF65-F5344CB8AC3E}">
        <p14:creationId xmlns:p14="http://schemas.microsoft.com/office/powerpoint/2010/main" val="103769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679273A-C10B-499E-9B37-46E788FB91E0}"/>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 </a:t>
            </a:r>
            <a:r>
              <a:rPr lang="pl-PL" i="1" dirty="0" err="1"/>
              <a:t>Fortiori</a:t>
            </a:r>
            <a:r>
              <a:rPr lang="pl-PL" i="1" dirty="0"/>
              <a:t> </a:t>
            </a:r>
            <a:r>
              <a:rPr lang="pl-PL" dirty="0"/>
              <a:t>-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299F2F7-769D-4455-B684-A8077BA7DC92}"/>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Jan i Tomasz rozwiązywali zadania z wykładów.</a:t>
            </a:r>
          </a:p>
          <a:p>
            <a:pPr>
              <a:buNone/>
            </a:pPr>
            <a:r>
              <a:rPr lang="pl-PL" altLang="pl-PL" dirty="0"/>
              <a:t>   /P2/ </a:t>
            </a:r>
            <a:r>
              <a:rPr lang="pl-PL" altLang="pl-PL" i="1" dirty="0"/>
              <a:t>Tomasz rozwiązał więcej zadań od Jana.</a:t>
            </a:r>
          </a:p>
          <a:p>
            <a:pPr>
              <a:buNone/>
            </a:pPr>
            <a:r>
              <a:rPr lang="pl-PL" altLang="pl-PL" dirty="0"/>
              <a:t>   /P3/ </a:t>
            </a:r>
            <a:r>
              <a:rPr lang="pl-PL" altLang="pl-PL" i="1" dirty="0"/>
              <a:t>Dla Jana egzamin okazał się łatwy.</a:t>
            </a:r>
          </a:p>
          <a:p>
            <a:pPr>
              <a:buNone/>
            </a:pPr>
            <a:r>
              <a:rPr lang="pl-PL" altLang="pl-PL" dirty="0"/>
              <a:t>   /W/ </a:t>
            </a:r>
            <a:r>
              <a:rPr lang="pl-PL" altLang="pl-PL" i="1" dirty="0"/>
              <a:t>Dla Tomasza egzamin tym bardziej będzie łatwy.</a:t>
            </a:r>
          </a:p>
          <a:p>
            <a:endParaRPr lang="pl-PL" dirty="0"/>
          </a:p>
        </p:txBody>
      </p:sp>
    </p:spTree>
    <p:extLst>
      <p:ext uri="{BB962C8B-B14F-4D97-AF65-F5344CB8AC3E}">
        <p14:creationId xmlns:p14="http://schemas.microsoft.com/office/powerpoint/2010/main" val="396527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14B4258-A494-4B55-AE38-65AB8534BE4F}"/>
              </a:ext>
            </a:extLst>
          </p:cNvPr>
          <p:cNvSpPr>
            <a:spLocks noGrp="1"/>
          </p:cNvSpPr>
          <p:nvPr>
            <p:ph type="title"/>
          </p:nvPr>
        </p:nvSpPr>
        <p:spPr>
          <a:xfrm>
            <a:off x="964788" y="804333"/>
            <a:ext cx="3391900" cy="5249334"/>
          </a:xfrm>
        </p:spPr>
        <p:txBody>
          <a:bodyPr>
            <a:normAutofit/>
          </a:bodyPr>
          <a:lstStyle/>
          <a:p>
            <a:pPr algn="r"/>
            <a:r>
              <a:rPr lang="pl-PL" sz="4600">
                <a:solidFill>
                  <a:srgbClr val="FFFFFF"/>
                </a:solidFill>
              </a:rPr>
              <a:t>Argument z przeciwieństwa (</a:t>
            </a:r>
            <a:r>
              <a:rPr lang="pl-PL" sz="4600" i="1">
                <a:solidFill>
                  <a:srgbClr val="FFFFFF"/>
                </a:solidFill>
              </a:rPr>
              <a:t>A contrario</a:t>
            </a:r>
            <a:r>
              <a:rPr lang="pl-PL" sz="4600">
                <a:solidFill>
                  <a:srgbClr val="FFFFFF"/>
                </a:solidFill>
              </a:rPr>
              <a:t>)</a:t>
            </a:r>
          </a:p>
        </p:txBody>
      </p:sp>
      <p:sp>
        <p:nvSpPr>
          <p:cNvPr id="3" name="Symbol zastępczy zawartości 2">
            <a:extLst>
              <a:ext uri="{FF2B5EF4-FFF2-40B4-BE49-F238E27FC236}">
                <a16:creationId xmlns:a16="http://schemas.microsoft.com/office/drawing/2014/main" id="{74E6002A-AC9D-4645-A395-17513906E70C}"/>
              </a:ext>
            </a:extLst>
          </p:cNvPr>
          <p:cNvSpPr>
            <a:spLocks noGrp="1"/>
          </p:cNvSpPr>
          <p:nvPr>
            <p:ph idx="1"/>
          </p:nvPr>
        </p:nvSpPr>
        <p:spPr>
          <a:xfrm>
            <a:off x="4951048" y="804333"/>
            <a:ext cx="6306003" cy="5249334"/>
          </a:xfrm>
        </p:spPr>
        <p:txBody>
          <a:bodyPr anchor="ctr">
            <a:normAutofit/>
          </a:bodyPr>
          <a:lstStyle/>
          <a:p>
            <a:pPr algn="just"/>
            <a:r>
              <a:rPr lang="pl-PL" dirty="0"/>
              <a:t>Argument oparty o różnicę. Argument ten stanowi odwrotność analogii. </a:t>
            </a:r>
          </a:p>
        </p:txBody>
      </p:sp>
    </p:spTree>
    <p:extLst>
      <p:ext uri="{BB962C8B-B14F-4D97-AF65-F5344CB8AC3E}">
        <p14:creationId xmlns:p14="http://schemas.microsoft.com/office/powerpoint/2010/main" val="303148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0BF46458-B860-410C-84D8-239689BFC15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Pojęcie argumentu</a:t>
            </a:r>
          </a:p>
        </p:txBody>
      </p:sp>
      <p:sp>
        <p:nvSpPr>
          <p:cNvPr id="3" name="Symbol zastępczy zawartości 2">
            <a:extLst>
              <a:ext uri="{FF2B5EF4-FFF2-40B4-BE49-F238E27FC236}">
                <a16:creationId xmlns:a16="http://schemas.microsoft.com/office/drawing/2014/main" id="{22C9E591-C799-41E9-BF2D-10360EB39225}"/>
              </a:ext>
            </a:extLst>
          </p:cNvPr>
          <p:cNvSpPr>
            <a:spLocks noGrp="1"/>
          </p:cNvSpPr>
          <p:nvPr>
            <p:ph idx="1"/>
          </p:nvPr>
        </p:nvSpPr>
        <p:spPr>
          <a:xfrm>
            <a:off x="4951048" y="804333"/>
            <a:ext cx="6306003" cy="5249334"/>
          </a:xfrm>
        </p:spPr>
        <p:txBody>
          <a:bodyPr anchor="ctr">
            <a:normAutofit/>
          </a:bodyPr>
          <a:lstStyle/>
          <a:p>
            <a:pPr algn="just"/>
            <a:r>
              <a:rPr lang="pl-PL" dirty="0"/>
              <a:t>Wypowiedź argumentacyjna to wypowiedź w której jakiś sąd (przekonanie, hipoteza) wsparty został innymi twierdzeniami. Z założenia twierdzenia wspierające powinny być mniej problematyczne, niż twierdzenie będące przedmiotem argumentacji. Wypowiedź argumentacyjna zawiera więc jakieś rozumowanie, które pozwala przejść od twierdzeń wspierających do twierdzenia będącego przedmiotem argumentacji.</a:t>
            </a:r>
          </a:p>
          <a:p>
            <a:pPr algn="just"/>
            <a:endParaRPr lang="pl-PL" dirty="0"/>
          </a:p>
          <a:p>
            <a:pPr algn="just"/>
            <a:r>
              <a:rPr lang="pl-PL" dirty="0"/>
              <a:t>Argument to najbardziej podstawowa jednostka wypowiedzi argumentacyjnej.</a:t>
            </a:r>
          </a:p>
          <a:p>
            <a:endParaRPr lang="pl-PL" dirty="0"/>
          </a:p>
          <a:p>
            <a:endParaRPr lang="pl-PL" dirty="0"/>
          </a:p>
        </p:txBody>
      </p:sp>
    </p:spTree>
    <p:extLst>
      <p:ext uri="{BB962C8B-B14F-4D97-AF65-F5344CB8AC3E}">
        <p14:creationId xmlns:p14="http://schemas.microsoft.com/office/powerpoint/2010/main" val="2958052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E74E05-1B44-4B9D-A3F0-1246D370EC68}"/>
              </a:ext>
            </a:extLst>
          </p:cNvPr>
          <p:cNvSpPr>
            <a:spLocks noGrp="1"/>
          </p:cNvSpPr>
          <p:nvPr>
            <p:ph type="title"/>
          </p:nvPr>
        </p:nvSpPr>
        <p:spPr>
          <a:xfrm>
            <a:off x="964788" y="804333"/>
            <a:ext cx="3391900" cy="5249334"/>
          </a:xfrm>
        </p:spPr>
        <p:txBody>
          <a:bodyPr>
            <a:normAutofit/>
          </a:bodyPr>
          <a:lstStyle/>
          <a:p>
            <a:pPr algn="r"/>
            <a:r>
              <a:rPr lang="pl-PL" sz="4600" dirty="0"/>
              <a:t>Argument z przeciwieństwa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E15DD8A-3972-46DE-910A-65E7F756CD08}"/>
              </a:ext>
            </a:extLst>
          </p:cNvPr>
          <p:cNvSpPr>
            <a:spLocks noGrp="1"/>
          </p:cNvSpPr>
          <p:nvPr>
            <p:ph idx="1"/>
          </p:nvPr>
        </p:nvSpPr>
        <p:spPr>
          <a:xfrm>
            <a:off x="4999330" y="804333"/>
            <a:ext cx="6257721" cy="5249334"/>
          </a:xfrm>
        </p:spPr>
        <p:txBody>
          <a:bodyPr anchor="ctr">
            <a:normAutofit/>
          </a:bodyPr>
          <a:lstStyle/>
          <a:p>
            <a:pPr marL="36576" indent="0">
              <a:spcAft>
                <a:spcPts val="0"/>
              </a:spcAft>
              <a:buNone/>
              <a:defRPr/>
            </a:pPr>
            <a:endParaRPr lang="pl-PL" dirty="0"/>
          </a:p>
          <a:p>
            <a:pPr marL="420624" indent="-384048">
              <a:spcAft>
                <a:spcPts val="0"/>
              </a:spcAft>
              <a:buNone/>
              <a:defRPr/>
            </a:pPr>
            <a:r>
              <a:rPr lang="pl-PL" dirty="0"/>
              <a:t> /P1/ </a:t>
            </a:r>
            <a:r>
              <a:rPr lang="pl-PL" i="1" dirty="0"/>
              <a:t>A i B różnią się pod względem p.</a:t>
            </a:r>
          </a:p>
          <a:p>
            <a:pPr marL="420624" indent="-384048">
              <a:spcAft>
                <a:spcPts val="0"/>
              </a:spcAft>
              <a:buNone/>
              <a:defRPr/>
            </a:pPr>
            <a:r>
              <a:rPr lang="pl-PL" dirty="0"/>
              <a:t> /P2/ </a:t>
            </a:r>
            <a:r>
              <a:rPr lang="pl-PL" i="1" dirty="0"/>
              <a:t>Twierdzenie T jest słuszne w stosunku do A.</a:t>
            </a:r>
          </a:p>
          <a:p>
            <a:pPr marL="420624" indent="-384048">
              <a:spcAft>
                <a:spcPts val="0"/>
              </a:spcAft>
              <a:buNone/>
              <a:defRPr/>
            </a:pPr>
            <a:r>
              <a:rPr lang="pl-PL" dirty="0"/>
              <a:t> /W/ </a:t>
            </a:r>
            <a:r>
              <a:rPr lang="pl-PL" i="1" dirty="0"/>
              <a:t>Twierdzenie T nie jest słuszne w stosunku do B.</a:t>
            </a:r>
          </a:p>
          <a:p>
            <a:endParaRPr lang="pl-PL" dirty="0"/>
          </a:p>
        </p:txBody>
      </p:sp>
    </p:spTree>
    <p:extLst>
      <p:ext uri="{BB962C8B-B14F-4D97-AF65-F5344CB8AC3E}">
        <p14:creationId xmlns:p14="http://schemas.microsoft.com/office/powerpoint/2010/main" val="3021783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4216EB-D1FD-4E3F-A1BF-E95CB34A6B39}"/>
              </a:ext>
            </a:extLst>
          </p:cNvPr>
          <p:cNvSpPr>
            <a:spLocks noGrp="1"/>
          </p:cNvSpPr>
          <p:nvPr>
            <p:ph type="title"/>
          </p:nvPr>
        </p:nvSpPr>
        <p:spPr/>
        <p:txBody>
          <a:bodyPr/>
          <a:lstStyle/>
          <a:p>
            <a:r>
              <a:rPr lang="pl-PL" sz="5400" dirty="0"/>
              <a:t>Argument z przeciwieństwa - przykład</a:t>
            </a:r>
            <a:endParaRPr lang="pl-PL" dirty="0"/>
          </a:p>
        </p:txBody>
      </p:sp>
      <p:sp>
        <p:nvSpPr>
          <p:cNvPr id="3" name="Symbol zastępczy zawartości 2">
            <a:extLst>
              <a:ext uri="{FF2B5EF4-FFF2-40B4-BE49-F238E27FC236}">
                <a16:creationId xmlns:a16="http://schemas.microsoft.com/office/drawing/2014/main" id="{47FDB9BE-0FF7-4377-9CE6-20C27E87C608}"/>
              </a:ext>
            </a:extLst>
          </p:cNvPr>
          <p:cNvSpPr>
            <a:spLocks noGrp="1"/>
          </p:cNvSpPr>
          <p:nvPr>
            <p:ph idx="1"/>
          </p:nvPr>
        </p:nvSpPr>
        <p:spPr/>
        <p:txBody>
          <a:bodyPr/>
          <a:lstStyle/>
          <a:p>
            <a:pPr marL="420624" indent="-384048">
              <a:spcAft>
                <a:spcPts val="0"/>
              </a:spcAft>
              <a:buNone/>
              <a:defRPr/>
            </a:pPr>
            <a:r>
              <a:rPr lang="pl-PL" dirty="0"/>
              <a:t> /P1/ </a:t>
            </a:r>
            <a:r>
              <a:rPr lang="pl-PL" i="1" dirty="0"/>
              <a:t>Jan popełnił przestępstwo pierwszy raz, natomiast Tomasz zrobił to po raz piąty   </a:t>
            </a:r>
          </a:p>
          <a:p>
            <a:pPr marL="420624" indent="-384048">
              <a:spcAft>
                <a:spcPts val="0"/>
              </a:spcAft>
              <a:buNone/>
              <a:defRPr/>
            </a:pPr>
            <a:r>
              <a:rPr lang="pl-PL" dirty="0"/>
              <a:t> /P2/ </a:t>
            </a:r>
            <a:r>
              <a:rPr lang="pl-PL" i="1" dirty="0"/>
              <a:t>Sąd potraktował łagodnie Jana.</a:t>
            </a:r>
          </a:p>
          <a:p>
            <a:pPr marL="420624" indent="-384048">
              <a:spcAft>
                <a:spcPts val="0"/>
              </a:spcAft>
              <a:buNone/>
              <a:defRPr/>
            </a:pPr>
            <a:r>
              <a:rPr lang="pl-PL" dirty="0"/>
              <a:t> /W/ </a:t>
            </a:r>
            <a:r>
              <a:rPr lang="pl-PL" i="1" dirty="0"/>
              <a:t>Nie należy się spodziewać, że sąd potraktuje łagodnie Tomasza.</a:t>
            </a:r>
          </a:p>
          <a:p>
            <a:endParaRPr lang="pl-PL" dirty="0"/>
          </a:p>
        </p:txBody>
      </p:sp>
    </p:spTree>
    <p:extLst>
      <p:ext uri="{BB962C8B-B14F-4D97-AF65-F5344CB8AC3E}">
        <p14:creationId xmlns:p14="http://schemas.microsoft.com/office/powerpoint/2010/main" val="254735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9BE4F3-750F-4D48-A4B3-F53E8DB3EF45}"/>
              </a:ext>
            </a:extLst>
          </p:cNvPr>
          <p:cNvSpPr>
            <a:spLocks noGrp="1"/>
          </p:cNvSpPr>
          <p:nvPr>
            <p:ph type="title"/>
          </p:nvPr>
        </p:nvSpPr>
        <p:spPr>
          <a:xfrm>
            <a:off x="1024128" y="585216"/>
            <a:ext cx="9720072" cy="1499616"/>
          </a:xfrm>
        </p:spPr>
        <p:txBody>
          <a:bodyPr>
            <a:normAutofit/>
          </a:bodyPr>
          <a:lstStyle/>
          <a:p>
            <a:r>
              <a:rPr lang="pl-PL" dirty="0"/>
              <a:t>Kryteria poprawności (siły) argumentu z przeciwieństwa</a:t>
            </a:r>
          </a:p>
        </p:txBody>
      </p:sp>
      <p:pic>
        <p:nvPicPr>
          <p:cNvPr id="6" name="Grafika 5" descr="Strzał w dziesiątkę">
            <a:extLst>
              <a:ext uri="{FF2B5EF4-FFF2-40B4-BE49-F238E27FC236}">
                <a16:creationId xmlns:a16="http://schemas.microsoft.com/office/drawing/2014/main" id="{552EC5B0-759D-4EED-812F-1775C99B59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2" name="Symbol zastępczy zawartości 2">
            <a:extLst>
              <a:ext uri="{FF2B5EF4-FFF2-40B4-BE49-F238E27FC236}">
                <a16:creationId xmlns:a16="http://schemas.microsoft.com/office/drawing/2014/main" id="{3FFDED29-34D9-46BA-9C55-1252FE222DC5}"/>
              </a:ext>
            </a:extLst>
          </p:cNvPr>
          <p:cNvGraphicFramePr>
            <a:graphicFrameLocks noGrp="1"/>
          </p:cNvGraphicFramePr>
          <p:nvPr>
            <p:ph idx="1"/>
            <p:extLst>
              <p:ext uri="{D42A27DB-BD31-4B8C-83A1-F6EECF244321}">
                <p14:modId xmlns:p14="http://schemas.microsoft.com/office/powerpoint/2010/main" val="2268355265"/>
              </p:ext>
            </p:extLst>
          </p:nvPr>
        </p:nvGraphicFramePr>
        <p:xfrm>
          <a:off x="5131707" y="2193832"/>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0884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8CF2D957-82BA-404C-BF17-44AFBC7F7F89}"/>
              </a:ext>
            </a:extLst>
          </p:cNvPr>
          <p:cNvSpPr>
            <a:spLocks noGrp="1"/>
          </p:cNvSpPr>
          <p:nvPr>
            <p:ph type="title"/>
          </p:nvPr>
        </p:nvSpPr>
        <p:spPr>
          <a:xfrm>
            <a:off x="964788" y="804333"/>
            <a:ext cx="3391900" cy="5249334"/>
          </a:xfrm>
        </p:spPr>
        <p:txBody>
          <a:bodyPr>
            <a:normAutofit/>
          </a:bodyPr>
          <a:lstStyle/>
          <a:p>
            <a:pPr algn="r"/>
            <a:r>
              <a:rPr lang="pl-PL" altLang="pl-PL">
                <a:solidFill>
                  <a:srgbClr val="FFFFFF"/>
                </a:solidFill>
              </a:rPr>
              <a:t>Argument z indukcji</a:t>
            </a:r>
            <a:br>
              <a:rPr lang="pl-PL" altLang="pl-PL">
                <a:solidFill>
                  <a:srgbClr val="FFFFFF"/>
                </a:solidFill>
              </a:rPr>
            </a:br>
            <a:r>
              <a:rPr lang="pl-PL" altLang="pl-PL">
                <a:solidFill>
                  <a:srgbClr val="FFFFFF"/>
                </a:solidFill>
              </a:rPr>
              <a:t>(indukcja enumeracyjna niezupełna)</a:t>
            </a:r>
            <a:endParaRPr lang="pl-PL">
              <a:solidFill>
                <a:srgbClr val="FFFFFF"/>
              </a:solidFill>
            </a:endParaRPr>
          </a:p>
        </p:txBody>
      </p:sp>
      <p:sp>
        <p:nvSpPr>
          <p:cNvPr id="3" name="Symbol zastępczy zawartości 2">
            <a:extLst>
              <a:ext uri="{FF2B5EF4-FFF2-40B4-BE49-F238E27FC236}">
                <a16:creationId xmlns:a16="http://schemas.microsoft.com/office/drawing/2014/main" id="{0E2C91A1-1BC7-4569-8E8D-D36632445F3B}"/>
              </a:ext>
            </a:extLst>
          </p:cNvPr>
          <p:cNvSpPr>
            <a:spLocks noGrp="1"/>
          </p:cNvSpPr>
          <p:nvPr>
            <p:ph idx="1"/>
          </p:nvPr>
        </p:nvSpPr>
        <p:spPr>
          <a:xfrm>
            <a:off x="4951048" y="804333"/>
            <a:ext cx="6306003" cy="5249334"/>
          </a:xfrm>
        </p:spPr>
        <p:txBody>
          <a:bodyPr anchor="ctr">
            <a:normAutofit/>
          </a:bodyPr>
          <a:lstStyle/>
          <a:p>
            <a:r>
              <a:rPr lang="pl-PL" altLang="pl-PL" dirty="0"/>
              <a:t>Argument oparty na generalizacji</a:t>
            </a:r>
          </a:p>
          <a:p>
            <a:endParaRPr lang="pl-PL" dirty="0"/>
          </a:p>
        </p:txBody>
      </p:sp>
    </p:spTree>
    <p:extLst>
      <p:ext uri="{BB962C8B-B14F-4D97-AF65-F5344CB8AC3E}">
        <p14:creationId xmlns:p14="http://schemas.microsoft.com/office/powerpoint/2010/main" val="34271722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5C73A8-C5BB-4912-83E2-95B8DA2200A8}"/>
              </a:ext>
            </a:extLst>
          </p:cNvPr>
          <p:cNvSpPr>
            <a:spLocks noGrp="1"/>
          </p:cNvSpPr>
          <p:nvPr>
            <p:ph type="title"/>
          </p:nvPr>
        </p:nvSpPr>
        <p:spPr>
          <a:xfrm>
            <a:off x="964788" y="804333"/>
            <a:ext cx="3391900" cy="5249334"/>
          </a:xfrm>
        </p:spPr>
        <p:txBody>
          <a:bodyPr>
            <a:normAutofit/>
          </a:bodyPr>
          <a:lstStyle/>
          <a:p>
            <a:pPr algn="r"/>
            <a:r>
              <a:rPr lang="pl-PL" dirty="0"/>
              <a:t>Argument z indukcji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17D88BA-A3EC-4895-818C-E6EDA97048A1}"/>
              </a:ext>
            </a:extLst>
          </p:cNvPr>
          <p:cNvSpPr>
            <a:spLocks noGrp="1"/>
          </p:cNvSpPr>
          <p:nvPr>
            <p:ph idx="1"/>
          </p:nvPr>
        </p:nvSpPr>
        <p:spPr>
          <a:xfrm>
            <a:off x="4999330" y="804333"/>
            <a:ext cx="6257721" cy="5249334"/>
          </a:xfrm>
        </p:spPr>
        <p:txBody>
          <a:bodyPr anchor="ctr">
            <a:normAutofit/>
          </a:bodyPr>
          <a:lstStyle/>
          <a:p>
            <a:pPr>
              <a:buNone/>
            </a:pPr>
            <a:r>
              <a:rPr lang="pl-PL" altLang="pl-PL" dirty="0"/>
              <a:t> /P1/ </a:t>
            </a:r>
            <a:r>
              <a:rPr lang="pl-PL" altLang="pl-PL" i="1" dirty="0"/>
              <a:t>X1 ma cechę A i X1 ma cechę B.</a:t>
            </a:r>
          </a:p>
          <a:p>
            <a:pPr>
              <a:buNone/>
            </a:pPr>
            <a:r>
              <a:rPr lang="pl-PL" altLang="pl-PL" dirty="0"/>
              <a:t> /P2/ </a:t>
            </a:r>
            <a:r>
              <a:rPr lang="pl-PL" altLang="pl-PL" i="1" dirty="0"/>
              <a:t>X2 ma cechę A i X2 ma cechę B.</a:t>
            </a:r>
          </a:p>
          <a:p>
            <a:pPr>
              <a:buNone/>
            </a:pPr>
            <a:r>
              <a:rPr lang="pl-PL" altLang="pl-PL" dirty="0"/>
              <a:t> /P3/ </a:t>
            </a:r>
            <a:r>
              <a:rPr lang="pl-PL" altLang="pl-PL" i="1" dirty="0" err="1"/>
              <a:t>Xn</a:t>
            </a:r>
            <a:r>
              <a:rPr lang="pl-PL" altLang="pl-PL" i="1" dirty="0"/>
              <a:t> ma cechę A i </a:t>
            </a:r>
            <a:r>
              <a:rPr lang="pl-PL" altLang="pl-PL" i="1" dirty="0" err="1"/>
              <a:t>Xn</a:t>
            </a:r>
            <a:r>
              <a:rPr lang="pl-PL" altLang="pl-PL" i="1" dirty="0"/>
              <a:t> ma cechę B.</a:t>
            </a:r>
          </a:p>
          <a:p>
            <a:pPr>
              <a:buNone/>
            </a:pPr>
            <a:r>
              <a:rPr lang="pl-PL" altLang="pl-PL" dirty="0"/>
              <a:t> /W/ </a:t>
            </a:r>
            <a:r>
              <a:rPr lang="pl-PL" altLang="pl-PL" i="1" dirty="0"/>
              <a:t>Dla każdego X, jeśli X ma cechę A, to X ma cechę B.  </a:t>
            </a:r>
          </a:p>
          <a:p>
            <a:endParaRPr lang="pl-PL" dirty="0"/>
          </a:p>
        </p:txBody>
      </p:sp>
    </p:spTree>
    <p:extLst>
      <p:ext uri="{BB962C8B-B14F-4D97-AF65-F5344CB8AC3E}">
        <p14:creationId xmlns:p14="http://schemas.microsoft.com/office/powerpoint/2010/main" val="21838596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EDB121C-84A2-47B2-9179-681E9E79A827}"/>
              </a:ext>
            </a:extLst>
          </p:cNvPr>
          <p:cNvSpPr>
            <a:spLocks noGrp="1"/>
          </p:cNvSpPr>
          <p:nvPr>
            <p:ph type="title"/>
          </p:nvPr>
        </p:nvSpPr>
        <p:spPr>
          <a:xfrm>
            <a:off x="964788" y="804333"/>
            <a:ext cx="3391900" cy="5249334"/>
          </a:xfrm>
        </p:spPr>
        <p:txBody>
          <a:bodyPr>
            <a:normAutofit/>
          </a:bodyPr>
          <a:lstStyle/>
          <a:p>
            <a:pPr algn="r"/>
            <a:r>
              <a:rPr lang="pl-PL" dirty="0"/>
              <a:t>Argument z indukcji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60FC556-AEDA-4039-ACD2-E6C3C1263866}"/>
              </a:ext>
            </a:extLst>
          </p:cNvPr>
          <p:cNvSpPr>
            <a:spLocks noGrp="1"/>
          </p:cNvSpPr>
          <p:nvPr>
            <p:ph idx="1"/>
          </p:nvPr>
        </p:nvSpPr>
        <p:spPr>
          <a:xfrm>
            <a:off x="4999330" y="804333"/>
            <a:ext cx="6257721" cy="5249334"/>
          </a:xfrm>
        </p:spPr>
        <p:txBody>
          <a:bodyPr anchor="ctr">
            <a:normAutofit/>
          </a:bodyPr>
          <a:lstStyle/>
          <a:p>
            <a:endParaRPr lang="pl-PL" i="1" dirty="0"/>
          </a:p>
          <a:p>
            <a:endParaRPr lang="pl-PL" i="1" dirty="0"/>
          </a:p>
          <a:p>
            <a:endParaRPr lang="pl-PL" i="1" dirty="0"/>
          </a:p>
          <a:p>
            <a:r>
              <a:rPr lang="pl-PL" i="1" dirty="0"/>
              <a:t>/P1/ W Nowym Jorku zwiększono liczbę policyjnych patroli, w Nowym Jorku zmniejszyła się przestępczość.</a:t>
            </a:r>
            <a:endParaRPr lang="pl-PL" dirty="0"/>
          </a:p>
          <a:p>
            <a:r>
              <a:rPr lang="pl-PL" dirty="0"/>
              <a:t>/P2/ </a:t>
            </a:r>
            <a:r>
              <a:rPr lang="pl-PL" i="1" dirty="0"/>
              <a:t>W Warszawie zwiększono liczbę policyjnych patroli, w Warszawie zmniejszyła się  przestępczość.</a:t>
            </a:r>
          </a:p>
          <a:p>
            <a:r>
              <a:rPr lang="pl-PL" i="1" dirty="0"/>
              <a:t>/P3/ We Wrocławiu zwiększono liczbę policyjnych patroli i we Wrocławiu zmniejszyła się przestępczość.</a:t>
            </a:r>
          </a:p>
          <a:p>
            <a:r>
              <a:rPr lang="pl-PL" i="1" dirty="0"/>
              <a:t>/W/ W każdym mieście na świecie, w którym zwiększa się liczbę policyjnych patroli, przestępczość się zmniejsza. </a:t>
            </a:r>
          </a:p>
          <a:p>
            <a:endParaRPr lang="pl-PL" dirty="0"/>
          </a:p>
          <a:p>
            <a:endParaRPr lang="pl-PL" dirty="0"/>
          </a:p>
          <a:p>
            <a:endParaRPr lang="pl-PL" dirty="0"/>
          </a:p>
        </p:txBody>
      </p:sp>
    </p:spTree>
    <p:extLst>
      <p:ext uri="{BB962C8B-B14F-4D97-AF65-F5344CB8AC3E}">
        <p14:creationId xmlns:p14="http://schemas.microsoft.com/office/powerpoint/2010/main" val="18550474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20EE9E-B092-4977-BA53-75921C4C93CF}"/>
              </a:ext>
            </a:extLst>
          </p:cNvPr>
          <p:cNvSpPr>
            <a:spLocks noGrp="1"/>
          </p:cNvSpPr>
          <p:nvPr>
            <p:ph type="title"/>
          </p:nvPr>
        </p:nvSpPr>
        <p:spPr>
          <a:xfrm>
            <a:off x="1024128" y="585216"/>
            <a:ext cx="9720072" cy="1499616"/>
          </a:xfrm>
        </p:spPr>
        <p:txBody>
          <a:bodyPr>
            <a:normAutofit/>
          </a:bodyPr>
          <a:lstStyle/>
          <a:p>
            <a:r>
              <a:rPr lang="pl-PL"/>
              <a:t>Kryteria poprawności (Siły) argumentu z indukcji</a:t>
            </a:r>
          </a:p>
        </p:txBody>
      </p:sp>
      <p:sp>
        <p:nvSpPr>
          <p:cNvPr id="3" name="Symbol zastępczy zawartości 2">
            <a:extLst>
              <a:ext uri="{FF2B5EF4-FFF2-40B4-BE49-F238E27FC236}">
                <a16:creationId xmlns:a16="http://schemas.microsoft.com/office/drawing/2014/main" id="{D725B065-1E4C-4189-9768-FC5223860B9F}"/>
              </a:ext>
            </a:extLst>
          </p:cNvPr>
          <p:cNvSpPr>
            <a:spLocks noGrp="1"/>
          </p:cNvSpPr>
          <p:nvPr>
            <p:ph idx="1"/>
          </p:nvPr>
        </p:nvSpPr>
        <p:spPr>
          <a:xfrm>
            <a:off x="1024128" y="2286000"/>
            <a:ext cx="4754880" cy="4023360"/>
          </a:xfrm>
        </p:spPr>
        <p:txBody>
          <a:bodyPr>
            <a:normAutofit/>
          </a:bodyPr>
          <a:lstStyle/>
          <a:p>
            <a:pPr algn="just"/>
            <a:r>
              <a:rPr lang="pl-PL" altLang="pl-PL" sz="1200" dirty="0"/>
              <a:t>ilość uwzględnionych przypadków – im mniej przypadków jest uwzględnionych w przesłankach, tym indukcja jest słabsza, przy czym wielkość próby ocenia się mając na uwadze zasięg wniosku (np. próba uwzględniająca 8 osób przy wniosku dotyczącym 10 jest duża, zaś próba uwzględniająca  100 osób przy wniosku dotyczącym 100000000 mała); gdy próba jest zbyt mała mówimy o błędzie lub sofizmacie pochopnej generalizacji</a:t>
            </a:r>
          </a:p>
          <a:p>
            <a:pPr algn="just"/>
            <a:r>
              <a:rPr lang="pl-PL" altLang="pl-PL" sz="1200" dirty="0"/>
              <a:t>niereprezentatywność próby – należy odróżnić wielkość próby od jej reprezentatywności: reprezentatywność odnosi się do sposobu doboru próby (np. ustalając preferencje mieszkańców danej dzielnicy, zamieszkałej przez 1000 osób na podstawie ankiety przeprowadzonej wśród 200 mieszkańców mamy dość dobrej wielkości próbę, ale jeśli wszyscy z ankietowanych byliby mężczyznami, to próba byłaby niereprezentatywna)</a:t>
            </a:r>
          </a:p>
          <a:p>
            <a:pPr algn="just"/>
            <a:r>
              <a:rPr lang="pl-PL" sz="1200" dirty="0"/>
              <a:t>status wniosku – argument z indukcji </a:t>
            </a:r>
            <a:r>
              <a:rPr lang="pl-PL" sz="1200" dirty="0" err="1"/>
              <a:t>enumeracyjnej</a:t>
            </a:r>
            <a:r>
              <a:rPr lang="pl-PL" sz="1200" dirty="0"/>
              <a:t> niezupełnej, jako argument niededukcyjny, nie powinien mieć roszczeń do pewności, a jedynie do prawdopodobieństwa</a:t>
            </a:r>
            <a:endParaRPr lang="en-US" sz="1200" dirty="0"/>
          </a:p>
          <a:p>
            <a:endParaRPr lang="pl-PL" altLang="pl-PL" sz="1200" dirty="0"/>
          </a:p>
          <a:p>
            <a:endParaRPr lang="pl-PL" sz="1200" dirty="0"/>
          </a:p>
        </p:txBody>
      </p:sp>
      <p:pic>
        <p:nvPicPr>
          <p:cNvPr id="6" name="Grafika 5" descr="Strzał w dziesiątkę">
            <a:extLst>
              <a:ext uri="{FF2B5EF4-FFF2-40B4-BE49-F238E27FC236}">
                <a16:creationId xmlns:a16="http://schemas.microsoft.com/office/drawing/2014/main" id="{CBDA6FA2-FB3E-4DAD-A9F7-2350CBFBA0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p:blipFill>
        <p:spPr>
          <a:xfrm>
            <a:off x="6469381" y="2286000"/>
            <a:ext cx="4023360" cy="4023360"/>
          </a:xfrm>
          <a:prstGeom prst="rect">
            <a:avLst/>
          </a:prstGeom>
        </p:spPr>
      </p:pic>
    </p:spTree>
    <p:extLst>
      <p:ext uri="{BB962C8B-B14F-4D97-AF65-F5344CB8AC3E}">
        <p14:creationId xmlns:p14="http://schemas.microsoft.com/office/powerpoint/2010/main" val="11173145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751FB6B-B97D-4CF7-AE62-3C4DECD6C50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Abdukcji</a:t>
            </a:r>
          </a:p>
        </p:txBody>
      </p:sp>
      <p:sp>
        <p:nvSpPr>
          <p:cNvPr id="3" name="Symbol zastępczy zawartości 2">
            <a:extLst>
              <a:ext uri="{FF2B5EF4-FFF2-40B4-BE49-F238E27FC236}">
                <a16:creationId xmlns:a16="http://schemas.microsoft.com/office/drawing/2014/main" id="{8E643671-632E-49A9-8579-75CA6ED92005}"/>
              </a:ext>
            </a:extLst>
          </p:cNvPr>
          <p:cNvSpPr>
            <a:spLocks noGrp="1"/>
          </p:cNvSpPr>
          <p:nvPr>
            <p:ph idx="1"/>
          </p:nvPr>
        </p:nvSpPr>
        <p:spPr>
          <a:xfrm>
            <a:off x="4951048" y="804333"/>
            <a:ext cx="6306003" cy="5249334"/>
          </a:xfrm>
        </p:spPr>
        <p:txBody>
          <a:bodyPr anchor="ctr">
            <a:normAutofit/>
          </a:bodyPr>
          <a:lstStyle/>
          <a:p>
            <a:r>
              <a:rPr lang="pl-PL" dirty="0"/>
              <a:t>Argument oparty o hipotezę wyjaśniającą</a:t>
            </a:r>
          </a:p>
        </p:txBody>
      </p:sp>
    </p:spTree>
    <p:extLst>
      <p:ext uri="{BB962C8B-B14F-4D97-AF65-F5344CB8AC3E}">
        <p14:creationId xmlns:p14="http://schemas.microsoft.com/office/powerpoint/2010/main" val="3487967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833EFEF-1B5D-4AF0-A711-FBFF9CC1E71E}"/>
              </a:ext>
            </a:extLst>
          </p:cNvPr>
          <p:cNvSpPr>
            <a:spLocks noGrp="1"/>
          </p:cNvSpPr>
          <p:nvPr>
            <p:ph type="title"/>
          </p:nvPr>
        </p:nvSpPr>
        <p:spPr>
          <a:xfrm>
            <a:off x="964788" y="804333"/>
            <a:ext cx="3391900" cy="5249334"/>
          </a:xfrm>
        </p:spPr>
        <p:txBody>
          <a:bodyPr>
            <a:normAutofit/>
          </a:bodyPr>
          <a:lstStyle/>
          <a:p>
            <a:pPr algn="r"/>
            <a:r>
              <a:rPr lang="pl-PL" dirty="0"/>
              <a:t>Argument z abdukcji - schemat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D0BAE6F-3500-4DB0-8C0F-1B51B99D9072}"/>
              </a:ext>
            </a:extLst>
          </p:cNvPr>
          <p:cNvSpPr>
            <a:spLocks noGrp="1"/>
          </p:cNvSpPr>
          <p:nvPr>
            <p:ph idx="1"/>
          </p:nvPr>
        </p:nvSpPr>
        <p:spPr>
          <a:xfrm>
            <a:off x="4999330" y="804333"/>
            <a:ext cx="6257721" cy="5249334"/>
          </a:xfrm>
        </p:spPr>
        <p:txBody>
          <a:bodyPr anchor="ctr">
            <a:normAutofit/>
          </a:bodyPr>
          <a:lstStyle/>
          <a:p>
            <a:pPr>
              <a:buNone/>
            </a:pPr>
            <a:r>
              <a:rPr lang="pl-PL" altLang="pl-PL" dirty="0"/>
              <a:t>/P1/ </a:t>
            </a:r>
            <a:r>
              <a:rPr lang="pl-PL" altLang="pl-PL" i="1" dirty="0"/>
              <a:t>Zjawisko Z jest niezrozumiałe.</a:t>
            </a:r>
          </a:p>
          <a:p>
            <a:pPr>
              <a:buNone/>
            </a:pPr>
            <a:r>
              <a:rPr lang="pl-PL" altLang="pl-PL" dirty="0"/>
              <a:t>/P2/ </a:t>
            </a:r>
            <a:r>
              <a:rPr lang="pl-PL" altLang="pl-PL" i="1" dirty="0"/>
              <a:t>Gdyby hipoteza H była prawdziwa, to zjawisko Z byłoby zrozumiałe.</a:t>
            </a:r>
          </a:p>
          <a:p>
            <a:pPr>
              <a:buNone/>
            </a:pPr>
            <a:r>
              <a:rPr lang="pl-PL" altLang="pl-PL" dirty="0"/>
              <a:t>/W/ </a:t>
            </a:r>
            <a:r>
              <a:rPr lang="pl-PL" altLang="pl-PL" i="1" dirty="0"/>
              <a:t>Mamy dobry powód do przyjęcia hipotezy H. </a:t>
            </a:r>
          </a:p>
          <a:p>
            <a:endParaRPr lang="pl-PL" dirty="0"/>
          </a:p>
        </p:txBody>
      </p:sp>
    </p:spTree>
    <p:extLst>
      <p:ext uri="{BB962C8B-B14F-4D97-AF65-F5344CB8AC3E}">
        <p14:creationId xmlns:p14="http://schemas.microsoft.com/office/powerpoint/2010/main" val="9305424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F8A54DD-9C57-4603-8B33-E484C2309CD9}"/>
              </a:ext>
            </a:extLst>
          </p:cNvPr>
          <p:cNvSpPr>
            <a:spLocks noGrp="1"/>
          </p:cNvSpPr>
          <p:nvPr>
            <p:ph type="title"/>
          </p:nvPr>
        </p:nvSpPr>
        <p:spPr>
          <a:xfrm>
            <a:off x="964788" y="804333"/>
            <a:ext cx="3391900" cy="5249334"/>
          </a:xfrm>
        </p:spPr>
        <p:txBody>
          <a:bodyPr>
            <a:normAutofit/>
          </a:bodyPr>
          <a:lstStyle/>
          <a:p>
            <a:pPr algn="r"/>
            <a:r>
              <a:rPr lang="pl-PL" dirty="0"/>
              <a:t>Argument z abdukcji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BFF9DBF-ADAF-40BF-9C77-7C77842587C0}"/>
              </a:ext>
            </a:extLst>
          </p:cNvPr>
          <p:cNvSpPr>
            <a:spLocks noGrp="1"/>
          </p:cNvSpPr>
          <p:nvPr>
            <p:ph idx="1"/>
          </p:nvPr>
        </p:nvSpPr>
        <p:spPr>
          <a:xfrm>
            <a:off x="4999330" y="804333"/>
            <a:ext cx="6257721" cy="5249334"/>
          </a:xfrm>
        </p:spPr>
        <p:txBody>
          <a:bodyPr anchor="ctr">
            <a:normAutofit/>
          </a:bodyPr>
          <a:lstStyle/>
          <a:p>
            <a:pPr algn="just">
              <a:buNone/>
            </a:pPr>
            <a:r>
              <a:rPr lang="pl-PL" altLang="pl-PL" dirty="0"/>
              <a:t>/P1/ </a:t>
            </a:r>
            <a:r>
              <a:rPr lang="pl-PL" altLang="pl-PL" i="1" dirty="0"/>
              <a:t>Jan zostawił samochód na parkingu, ale po kilku godzinach samochodu tam już nie znalazł.</a:t>
            </a:r>
          </a:p>
          <a:p>
            <a:pPr algn="just">
              <a:buNone/>
            </a:pPr>
            <a:r>
              <a:rPr lang="pl-PL" altLang="pl-PL" dirty="0"/>
              <a:t>/P2/ </a:t>
            </a:r>
            <a:r>
              <a:rPr lang="pl-PL" altLang="pl-PL" i="1" dirty="0"/>
              <a:t>Gdyby przyjąć, że samochód został skradziony, to niezrozumiałość sytuacji z P1 zostaje wyeliminowana.</a:t>
            </a:r>
          </a:p>
          <a:p>
            <a:pPr algn="just">
              <a:buNone/>
            </a:pPr>
            <a:r>
              <a:rPr lang="pl-PL" altLang="pl-PL" dirty="0"/>
              <a:t>/W/ </a:t>
            </a:r>
            <a:r>
              <a:rPr lang="pl-PL" altLang="pl-PL" i="1" dirty="0"/>
              <a:t>Mamy dobry powód do podejrzewania, że samochód został skradziony.  </a:t>
            </a:r>
          </a:p>
          <a:p>
            <a:endParaRPr lang="pl-PL" dirty="0"/>
          </a:p>
        </p:txBody>
      </p:sp>
    </p:spTree>
    <p:extLst>
      <p:ext uri="{BB962C8B-B14F-4D97-AF65-F5344CB8AC3E}">
        <p14:creationId xmlns:p14="http://schemas.microsoft.com/office/powerpoint/2010/main" val="30590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06670AD-7D4B-4D46-9194-4579C6AB4756}"/>
              </a:ext>
            </a:extLst>
          </p:cNvPr>
          <p:cNvSpPr>
            <a:spLocks noGrp="1"/>
          </p:cNvSpPr>
          <p:nvPr>
            <p:ph type="title"/>
          </p:nvPr>
        </p:nvSpPr>
        <p:spPr>
          <a:xfrm>
            <a:off x="964788" y="804333"/>
            <a:ext cx="3391900" cy="5249334"/>
          </a:xfrm>
        </p:spPr>
        <p:txBody>
          <a:bodyPr>
            <a:normAutofit/>
          </a:bodyPr>
          <a:lstStyle/>
          <a:p>
            <a:pPr algn="r"/>
            <a:r>
              <a:rPr lang="pl-PL" dirty="0"/>
              <a:t>Standaryzacja Argumentu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2D9922-EA11-4022-A006-BBB2EC9A4D59}"/>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Standaryzacja argumentu polega na jego uporządkowaniu, poprzez wyraźne wskazanie zdań pełniących funkcję przesłanek oraz zdania pełniącego funkcję wniosku.</a:t>
            </a:r>
          </a:p>
          <a:p>
            <a:pPr marL="0" indent="0">
              <a:buNone/>
            </a:pPr>
            <a:r>
              <a:rPr lang="pl-PL" dirty="0"/>
              <a:t>Przykład: </a:t>
            </a:r>
          </a:p>
          <a:p>
            <a:r>
              <a:rPr lang="pl-PL" i="1" dirty="0"/>
              <a:t>Jan miał być w kinie albo w domu, a ponieważ w kinie go nie ma, więc pewnie jest w domu. </a:t>
            </a:r>
          </a:p>
          <a:p>
            <a:r>
              <a:rPr lang="pl-PL" dirty="0"/>
              <a:t>Standaryzacja:</a:t>
            </a:r>
            <a:r>
              <a:rPr lang="pl-PL" i="1" dirty="0"/>
              <a:t> </a:t>
            </a:r>
          </a:p>
          <a:p>
            <a:r>
              <a:rPr lang="pl-PL" dirty="0"/>
              <a:t>/P1/ </a:t>
            </a:r>
            <a:r>
              <a:rPr lang="pl-PL" i="1" dirty="0"/>
              <a:t>Jan miał być w kinie albo w domu.</a:t>
            </a:r>
          </a:p>
          <a:p>
            <a:r>
              <a:rPr lang="pl-PL" dirty="0"/>
              <a:t>/P2/ </a:t>
            </a:r>
            <a:r>
              <a:rPr lang="pl-PL" i="1" dirty="0"/>
              <a:t>Jana nie ma w kinie.</a:t>
            </a:r>
          </a:p>
          <a:p>
            <a:r>
              <a:rPr lang="pl-PL" i="1" dirty="0"/>
              <a:t>/W/ Jan jest w domu.</a:t>
            </a:r>
          </a:p>
        </p:txBody>
      </p:sp>
    </p:spTree>
    <p:extLst>
      <p:ext uri="{BB962C8B-B14F-4D97-AF65-F5344CB8AC3E}">
        <p14:creationId xmlns:p14="http://schemas.microsoft.com/office/powerpoint/2010/main" val="194545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5320A3-B204-4E36-AF68-A2F5DA056E1B}"/>
              </a:ext>
            </a:extLst>
          </p:cNvPr>
          <p:cNvSpPr>
            <a:spLocks noGrp="1"/>
          </p:cNvSpPr>
          <p:nvPr>
            <p:ph type="title"/>
          </p:nvPr>
        </p:nvSpPr>
        <p:spPr>
          <a:xfrm>
            <a:off x="1024128" y="585216"/>
            <a:ext cx="5902061" cy="1499616"/>
          </a:xfrm>
        </p:spPr>
        <p:txBody>
          <a:bodyPr>
            <a:normAutofit/>
          </a:bodyPr>
          <a:lstStyle/>
          <a:p>
            <a:r>
              <a:rPr lang="pl-PL" sz="4600"/>
              <a:t>Kryteria poprawności (siły) argumentu z abdukcji </a:t>
            </a:r>
          </a:p>
        </p:txBody>
      </p:sp>
      <p:sp>
        <p:nvSpPr>
          <p:cNvPr id="3" name="Symbol zastępczy zawartości 2">
            <a:extLst>
              <a:ext uri="{FF2B5EF4-FFF2-40B4-BE49-F238E27FC236}">
                <a16:creationId xmlns:a16="http://schemas.microsoft.com/office/drawing/2014/main" id="{C695D8DB-A9A7-4FDE-8202-7B1E64887804}"/>
              </a:ext>
            </a:extLst>
          </p:cNvPr>
          <p:cNvSpPr>
            <a:spLocks noGrp="1"/>
          </p:cNvSpPr>
          <p:nvPr>
            <p:ph idx="1"/>
          </p:nvPr>
        </p:nvSpPr>
        <p:spPr>
          <a:xfrm>
            <a:off x="1024128" y="2286000"/>
            <a:ext cx="5902061" cy="3931920"/>
          </a:xfrm>
        </p:spPr>
        <p:txBody>
          <a:bodyPr>
            <a:normAutofit fontScale="85000" lnSpcReduction="20000"/>
          </a:bodyPr>
          <a:lstStyle/>
          <a:p>
            <a:pPr marL="0" indent="0" algn="just">
              <a:buNone/>
            </a:pPr>
            <a:r>
              <a:rPr lang="pl-PL" altLang="pl-PL" dirty="0"/>
              <a:t>spójność z danymi – im lepiej hipoteza wyjaśniająca pasuje do wszystkich danych jakie mamy, tym argument </a:t>
            </a:r>
            <a:r>
              <a:rPr lang="pl-PL" altLang="pl-PL" dirty="0" err="1"/>
              <a:t>abdukcyjny</a:t>
            </a:r>
            <a:r>
              <a:rPr lang="pl-PL" altLang="pl-PL" dirty="0"/>
              <a:t> jest silniejszy; im więcej jest danych, które nie pasują do postawionej hipotezy (np. parking jest strzeżony), tym argument jest słabszy</a:t>
            </a:r>
          </a:p>
          <a:p>
            <a:pPr algn="just"/>
            <a:r>
              <a:rPr lang="pl-PL" altLang="pl-PL" dirty="0"/>
              <a:t>uwzględnienie hipotez alternatywnych – im więcej jest rozsądnych a pominiętych hipotez alternatywnych, tym argument </a:t>
            </a:r>
            <a:r>
              <a:rPr lang="pl-PL" altLang="pl-PL" dirty="0" err="1"/>
              <a:t>abdukcyjny</a:t>
            </a:r>
            <a:r>
              <a:rPr lang="pl-PL" altLang="pl-PL" dirty="0"/>
              <a:t> jest słabszy</a:t>
            </a:r>
          </a:p>
          <a:p>
            <a:pPr algn="just"/>
            <a:r>
              <a:rPr lang="pl-PL" altLang="pl-PL" dirty="0"/>
              <a:t>unikanie aprioryzmu – aprioryzmem nazywamy w tym kontekście błąd polegający na tym, że w przypadku konfliktu między hipotezą wyjaśniającą a danymi nie modyfikujemy hipotezy, lecz odrzucamy lub zniekształcamy dane </a:t>
            </a:r>
          </a:p>
          <a:p>
            <a:pPr algn="just"/>
            <a:r>
              <a:rPr lang="pl-PL" altLang="pl-PL" dirty="0"/>
              <a:t>ograniczone roszczenie poznawcze – tak jak inne argumenty niededukcyjne, abdukcja nie daje podstaw do pewności, a jedynie do uprawdopodobnienia </a:t>
            </a:r>
          </a:p>
          <a:p>
            <a:endParaRPr lang="pl-PL" dirty="0"/>
          </a:p>
        </p:txBody>
      </p:sp>
      <p:pic>
        <p:nvPicPr>
          <p:cNvPr id="5" name="Grafika 4" descr="Strzał w dziesiątkę">
            <a:extLst>
              <a:ext uri="{FF2B5EF4-FFF2-40B4-BE49-F238E27FC236}">
                <a16:creationId xmlns:a16="http://schemas.microsoft.com/office/drawing/2014/main" id="{6DAC0206-BE74-421F-9D67-576CAFCDE2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34845356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a:t>
            </a:r>
            <a:r>
              <a:rPr lang="pl-PL" i="1">
                <a:solidFill>
                  <a:srgbClr val="FFFFFF"/>
                </a:solidFill>
              </a:rPr>
              <a:t>ad hominem</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r>
              <a:rPr lang="pl-PL" dirty="0"/>
              <a:t> Argument odwołujący się do właściwości rozmówcy</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90088104-6D81-4E32-B6CF-DA72B3A31D2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C034420-55F8-49F6-B4DE-E448363F59B2}"/>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Osoba X twierdzi, że T.</a:t>
            </a:r>
          </a:p>
          <a:p>
            <a:pPr marL="320040" indent="-320040">
              <a:spcAft>
                <a:spcPts val="0"/>
              </a:spcAft>
              <a:buNone/>
              <a:defRPr/>
            </a:pPr>
            <a:r>
              <a:rPr lang="pl-PL" dirty="0"/>
              <a:t> /P2/ </a:t>
            </a:r>
            <a:r>
              <a:rPr lang="pl-PL" i="1" dirty="0"/>
              <a:t>Osoba X ma negatywną cechę C.</a:t>
            </a:r>
          </a:p>
          <a:p>
            <a:pPr marL="320040" indent="-320040">
              <a:spcAft>
                <a:spcPts val="0"/>
              </a:spcAft>
              <a:buNone/>
              <a:defRPr/>
            </a:pPr>
            <a:r>
              <a:rPr lang="pl-PL" dirty="0"/>
              <a:t> /W/ </a:t>
            </a:r>
            <a:r>
              <a:rPr lang="pl-PL" i="1" dirty="0"/>
              <a:t>Twierdzenie T nie jest wiarygodne.</a:t>
            </a:r>
          </a:p>
          <a:p>
            <a:endParaRPr lang="pl-PL" dirty="0"/>
          </a:p>
        </p:txBody>
      </p:sp>
    </p:spTree>
    <p:extLst>
      <p:ext uri="{BB962C8B-B14F-4D97-AF65-F5344CB8AC3E}">
        <p14:creationId xmlns:p14="http://schemas.microsoft.com/office/powerpoint/2010/main" val="891732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F1AA953E-8A1E-40B9-867C-A4388D2E3C31}"/>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przykład 1</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301C4E0-F39A-46A9-9A47-B887A1DF78F6}"/>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Świadek</a:t>
            </a:r>
            <a:r>
              <a:rPr lang="pl-PL" dirty="0"/>
              <a:t> </a:t>
            </a:r>
            <a:r>
              <a:rPr lang="pl-PL" i="1" dirty="0"/>
              <a:t>twierdzi, że widział Jana K. na miejscu zbrodni.</a:t>
            </a:r>
          </a:p>
          <a:p>
            <a:pPr marL="320040" indent="-320040">
              <a:spcAft>
                <a:spcPts val="0"/>
              </a:spcAft>
              <a:buNone/>
              <a:defRPr/>
            </a:pPr>
            <a:r>
              <a:rPr lang="pl-PL" dirty="0"/>
              <a:t> /P2/ </a:t>
            </a:r>
            <a:r>
              <a:rPr lang="pl-PL" i="1" dirty="0"/>
              <a:t>Świadek w przeszłości był karany za składanie fałszywych zeznań.</a:t>
            </a:r>
          </a:p>
          <a:p>
            <a:pPr marL="320040" indent="-320040">
              <a:spcAft>
                <a:spcPts val="0"/>
              </a:spcAft>
              <a:buNone/>
              <a:defRPr/>
            </a:pPr>
            <a:r>
              <a:rPr lang="pl-PL" dirty="0"/>
              <a:t> /W/ </a:t>
            </a:r>
            <a:r>
              <a:rPr lang="pl-PL" i="1" dirty="0"/>
              <a:t>Twierdzenie świadka nie jest wiarygodne. </a:t>
            </a:r>
          </a:p>
          <a:p>
            <a:endParaRPr lang="pl-PL" dirty="0"/>
          </a:p>
        </p:txBody>
      </p:sp>
    </p:spTree>
    <p:extLst>
      <p:ext uri="{BB962C8B-B14F-4D97-AF65-F5344CB8AC3E}">
        <p14:creationId xmlns:p14="http://schemas.microsoft.com/office/powerpoint/2010/main" val="2262701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1B51680-A879-4E2E-B411-0203C4BB9AFF}"/>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FB153AF-9F18-4429-8304-AFFC8C01043A}"/>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Osoba X twierdzi,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nie pasuje do twierdzenia T.</a:t>
            </a:r>
          </a:p>
          <a:p>
            <a:pPr marL="320040" indent="-320040">
              <a:spcAft>
                <a:spcPts val="0"/>
              </a:spcAft>
              <a:buNone/>
              <a:defRPr/>
            </a:pPr>
            <a:r>
              <a:rPr lang="pl-PL" dirty="0"/>
              <a:t> /W/ </a:t>
            </a:r>
            <a:r>
              <a:rPr lang="pl-PL" i="1" dirty="0"/>
              <a:t>Twierdzenie T nie zasługuje na przyjęcie.</a:t>
            </a:r>
          </a:p>
          <a:p>
            <a:endParaRPr lang="pl-PL" dirty="0"/>
          </a:p>
        </p:txBody>
      </p:sp>
    </p:spTree>
    <p:extLst>
      <p:ext uri="{BB962C8B-B14F-4D97-AF65-F5344CB8AC3E}">
        <p14:creationId xmlns:p14="http://schemas.microsoft.com/office/powerpoint/2010/main" val="31820454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40F115A-5838-41DF-8002-4754B19DFCD3}"/>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2 -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689D58-98D9-4CD3-9BCD-E533627E105F}"/>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Jan twierdzi, że kłamstwo jest zawsze rzeczą złą.</a:t>
            </a:r>
          </a:p>
          <a:p>
            <a:pPr marL="320040" indent="-320040">
              <a:spcAft>
                <a:spcPts val="0"/>
              </a:spcAft>
              <a:buNone/>
              <a:defRPr/>
            </a:pPr>
            <a:r>
              <a:rPr lang="pl-PL" dirty="0"/>
              <a:t> /P2/ </a:t>
            </a:r>
            <a:r>
              <a:rPr lang="pl-PL" i="1" dirty="0"/>
              <a:t>Jan czasem nie mówi ludziom takiej</a:t>
            </a:r>
            <a:r>
              <a:rPr lang="pl-PL" dirty="0"/>
              <a:t> </a:t>
            </a:r>
            <a:r>
              <a:rPr lang="pl-PL" i="1" dirty="0"/>
              <a:t>prawdy, która sprawiłaby im przykrość.</a:t>
            </a:r>
          </a:p>
          <a:p>
            <a:pPr marL="320040" indent="-320040">
              <a:spcAft>
                <a:spcPts val="0"/>
              </a:spcAft>
              <a:buNone/>
              <a:defRPr/>
            </a:pPr>
            <a:r>
              <a:rPr lang="pl-PL" dirty="0"/>
              <a:t> /P3/ </a:t>
            </a:r>
            <a:r>
              <a:rPr lang="pl-PL" i="1" dirty="0"/>
              <a:t>To postępowanie Jana nie pasuje do jego twierdzenia.</a:t>
            </a:r>
          </a:p>
          <a:p>
            <a:pPr marL="320040" indent="-320040">
              <a:spcAft>
                <a:spcPts val="0"/>
              </a:spcAft>
              <a:buNone/>
              <a:defRPr/>
            </a:pPr>
            <a:r>
              <a:rPr lang="pl-PL" dirty="0"/>
              <a:t> /W/ </a:t>
            </a:r>
            <a:r>
              <a:rPr lang="pl-PL" i="1" dirty="0"/>
              <a:t>Mamy dobry powód, by odrzucić twierdzenie Jana.</a:t>
            </a:r>
          </a:p>
          <a:p>
            <a:pPr>
              <a:spcAft>
                <a:spcPts val="0"/>
              </a:spcAft>
              <a:buFontTx/>
              <a:buChar char="-"/>
              <a:defRPr/>
            </a:pPr>
            <a:endParaRPr lang="pl-PL" dirty="0"/>
          </a:p>
        </p:txBody>
      </p:sp>
    </p:spTree>
    <p:extLst>
      <p:ext uri="{BB962C8B-B14F-4D97-AF65-F5344CB8AC3E}">
        <p14:creationId xmlns:p14="http://schemas.microsoft.com/office/powerpoint/2010/main" val="22066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DE89A26-F31D-4F06-8472-BE9EB4905B17}"/>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6CF0B1-1C28-4D32-965F-1A234CCE316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/P1/ </a:t>
            </a:r>
            <a:r>
              <a:rPr lang="pl-PL" i="1" dirty="0"/>
              <a:t>Twierdzę, że T.</a:t>
            </a:r>
          </a:p>
          <a:p>
            <a:pPr marL="320040" indent="-320040">
              <a:spcAft>
                <a:spcPts val="0"/>
              </a:spcAft>
              <a:buNone/>
              <a:defRPr/>
            </a:pPr>
            <a:r>
              <a:rPr lang="pl-PL" dirty="0"/>
              <a:t> /P2/ </a:t>
            </a:r>
            <a:r>
              <a:rPr lang="pl-PL" i="1" dirty="0"/>
              <a:t>Osoba X postępuje lub postępowała w sposób P.</a:t>
            </a:r>
          </a:p>
          <a:p>
            <a:pPr marL="320040" indent="-320040">
              <a:spcAft>
                <a:spcPts val="0"/>
              </a:spcAft>
              <a:buNone/>
              <a:defRPr/>
            </a:pPr>
            <a:r>
              <a:rPr lang="pl-PL" dirty="0"/>
              <a:t> /P3/ </a:t>
            </a:r>
            <a:r>
              <a:rPr lang="pl-PL" i="1" dirty="0"/>
              <a:t>Postępowanie P pasuje do twierdzenia T.</a:t>
            </a:r>
          </a:p>
          <a:p>
            <a:pPr marL="320040" indent="-320040">
              <a:spcAft>
                <a:spcPts val="0"/>
              </a:spcAft>
              <a:buNone/>
              <a:defRPr/>
            </a:pPr>
            <a:r>
              <a:rPr lang="pl-PL" dirty="0"/>
              <a:t> /W/ </a:t>
            </a:r>
            <a:r>
              <a:rPr lang="pl-PL" i="1" dirty="0"/>
              <a:t>Osoba X ma dobry powód, by przyjąć twierdzenie T.</a:t>
            </a:r>
          </a:p>
          <a:p>
            <a:endParaRPr lang="pl-PL" dirty="0"/>
          </a:p>
        </p:txBody>
      </p:sp>
    </p:spTree>
    <p:extLst>
      <p:ext uri="{BB962C8B-B14F-4D97-AF65-F5344CB8AC3E}">
        <p14:creationId xmlns:p14="http://schemas.microsoft.com/office/powerpoint/2010/main" val="21787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1957F7A5-C20A-4854-98A9-0A897B923F7E}"/>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hominem</a:t>
            </a:r>
            <a:r>
              <a:rPr lang="pl-PL" i="1" dirty="0"/>
              <a:t> </a:t>
            </a:r>
            <a:r>
              <a:rPr lang="pl-PL" dirty="0"/>
              <a:t>– schemat 3 -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3D5060BE-9033-48B7-9752-900C897F227D}"/>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/P1/ </a:t>
            </a:r>
            <a:r>
              <a:rPr lang="pl-PL" i="1" dirty="0"/>
              <a:t>Zbieram podpisy pod petycją na rzecz urządzenia placu zabaw na osiedlu na którym mieszkam.</a:t>
            </a:r>
          </a:p>
          <a:p>
            <a:pPr marL="320040" indent="-320040">
              <a:spcAft>
                <a:spcPts val="0"/>
              </a:spcAft>
              <a:buNone/>
              <a:defRPr/>
            </a:pPr>
            <a:r>
              <a:rPr lang="pl-PL" dirty="0"/>
              <a:t> /P2/ </a:t>
            </a:r>
            <a:r>
              <a:rPr lang="pl-PL" i="1" dirty="0"/>
              <a:t>Osoba X kilkakrotnie wspominała w różnych dyskusjach, że mieszkańcy powinni czuć się gospodarzami osiedla na którym mieszkają.</a:t>
            </a:r>
          </a:p>
          <a:p>
            <a:pPr marL="320040" indent="-320040">
              <a:spcAft>
                <a:spcPts val="0"/>
              </a:spcAft>
              <a:buNone/>
              <a:defRPr/>
            </a:pPr>
            <a:r>
              <a:rPr lang="pl-PL" dirty="0"/>
              <a:t> /P3/ </a:t>
            </a:r>
            <a:r>
              <a:rPr lang="pl-PL" i="1" dirty="0"/>
              <a:t>Takie twierdzenie pasuje do mojej akcji.</a:t>
            </a:r>
          </a:p>
          <a:p>
            <a:pPr marL="320040" indent="-320040">
              <a:spcAft>
                <a:spcPts val="0"/>
              </a:spcAft>
              <a:buNone/>
              <a:defRPr/>
            </a:pPr>
            <a:r>
              <a:rPr lang="pl-PL" dirty="0"/>
              <a:t> /W/ </a:t>
            </a:r>
            <a:r>
              <a:rPr lang="pl-PL" i="1" dirty="0"/>
              <a:t>Osoba X ma dobry powód, by podpisać petycję. </a:t>
            </a:r>
          </a:p>
          <a:p>
            <a:endParaRPr lang="pl-PL" dirty="0"/>
          </a:p>
        </p:txBody>
      </p:sp>
    </p:spTree>
    <p:extLst>
      <p:ext uri="{BB962C8B-B14F-4D97-AF65-F5344CB8AC3E}">
        <p14:creationId xmlns:p14="http://schemas.microsoft.com/office/powerpoint/2010/main" val="3646927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a:t>
            </a:r>
            <a:r>
              <a:rPr lang="pl-PL" i="1" dirty="0"/>
              <a:t>ad </a:t>
            </a:r>
            <a:r>
              <a:rPr lang="pl-PL" i="1" dirty="0" err="1"/>
              <a:t>hominem</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40233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977779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53A5FDD-99A8-4DDF-B90F-2DA84A4700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autorytetu</a:t>
            </a:r>
          </a:p>
        </p:txBody>
      </p:sp>
      <p:sp>
        <p:nvSpPr>
          <p:cNvPr id="3" name="Symbol zastępczy zawartości 2">
            <a:extLst>
              <a:ext uri="{FF2B5EF4-FFF2-40B4-BE49-F238E27FC236}">
                <a16:creationId xmlns:a16="http://schemas.microsoft.com/office/drawing/2014/main" id="{C2038F66-890E-4977-BDEF-DE8E00B13C01}"/>
              </a:ext>
            </a:extLst>
          </p:cNvPr>
          <p:cNvSpPr>
            <a:spLocks noGrp="1"/>
          </p:cNvSpPr>
          <p:nvPr>
            <p:ph idx="1"/>
          </p:nvPr>
        </p:nvSpPr>
        <p:spPr>
          <a:xfrm>
            <a:off x="4951048" y="804333"/>
            <a:ext cx="6306003" cy="5249334"/>
          </a:xfrm>
        </p:spPr>
        <p:txBody>
          <a:bodyPr anchor="ctr">
            <a:normAutofit/>
          </a:bodyPr>
          <a:lstStyle/>
          <a:p>
            <a:pPr algn="just"/>
            <a:r>
              <a:rPr lang="pl-PL" dirty="0"/>
              <a:t>Argument opiera się na uznaniu kompetencji określonych osób lub instytucji</a:t>
            </a:r>
          </a:p>
        </p:txBody>
      </p:sp>
    </p:spTree>
    <p:extLst>
      <p:ext uri="{BB962C8B-B14F-4D97-AF65-F5344CB8AC3E}">
        <p14:creationId xmlns:p14="http://schemas.microsoft.com/office/powerpoint/2010/main" val="218543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BC4B91-C66E-43F4-B51E-1D6D9DF3F40C}"/>
              </a:ext>
            </a:extLst>
          </p:cNvPr>
          <p:cNvSpPr>
            <a:spLocks noGrp="1"/>
          </p:cNvSpPr>
          <p:nvPr>
            <p:ph type="title"/>
          </p:nvPr>
        </p:nvSpPr>
        <p:spPr>
          <a:xfrm>
            <a:off x="964788" y="804333"/>
            <a:ext cx="3391900" cy="5249334"/>
          </a:xfrm>
        </p:spPr>
        <p:txBody>
          <a:bodyPr>
            <a:normAutofit/>
          </a:bodyPr>
          <a:lstStyle/>
          <a:p>
            <a:pPr algn="r"/>
            <a:r>
              <a:rPr lang="pl-PL" sz="3900"/>
              <a:t>Dwa poziomy analizy wypowiedzi argumentacyjnej</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B756482-0283-4F05-B7F4-BF6B9ECD1EAF}"/>
              </a:ext>
            </a:extLst>
          </p:cNvPr>
          <p:cNvSpPr>
            <a:spLocks noGrp="1"/>
          </p:cNvSpPr>
          <p:nvPr>
            <p:ph idx="1"/>
          </p:nvPr>
        </p:nvSpPr>
        <p:spPr>
          <a:xfrm>
            <a:off x="4999330" y="804333"/>
            <a:ext cx="6257721" cy="5249334"/>
          </a:xfrm>
        </p:spPr>
        <p:txBody>
          <a:bodyPr anchor="ctr">
            <a:normAutofit/>
          </a:bodyPr>
          <a:lstStyle/>
          <a:p>
            <a:r>
              <a:rPr lang="pl-PL" dirty="0"/>
              <a:t>Analiza wypowiedzi argumentacyjnej ma więc dwa poziomy:</a:t>
            </a:r>
          </a:p>
          <a:p>
            <a:r>
              <a:rPr lang="pl-PL" dirty="0"/>
              <a:t>- wyodrębnienie poszczególnych argumentów (może się przy tym zdarzyć, że wypowiedź argumentacyjna zawiera tylko jeden argument),</a:t>
            </a:r>
          </a:p>
          <a:p>
            <a:r>
              <a:rPr lang="pl-PL" dirty="0"/>
              <a:t>- standaryzacja i analiza poszczególnych argumentów.</a:t>
            </a:r>
          </a:p>
        </p:txBody>
      </p:sp>
    </p:spTree>
    <p:extLst>
      <p:ext uri="{BB962C8B-B14F-4D97-AF65-F5344CB8AC3E}">
        <p14:creationId xmlns:p14="http://schemas.microsoft.com/office/powerpoint/2010/main" val="6873328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84756ED9-87D2-4B45-A2CD-2BF57A812304}"/>
              </a:ext>
            </a:extLst>
          </p:cNvPr>
          <p:cNvSpPr>
            <a:spLocks noGrp="1"/>
          </p:cNvSpPr>
          <p:nvPr>
            <p:ph type="title"/>
          </p:nvPr>
        </p:nvSpPr>
        <p:spPr>
          <a:xfrm>
            <a:off x="964788" y="804333"/>
            <a:ext cx="3391900" cy="5249334"/>
          </a:xfrm>
        </p:spPr>
        <p:txBody>
          <a:bodyPr>
            <a:normAutofit/>
          </a:bodyPr>
          <a:lstStyle/>
          <a:p>
            <a:pPr algn="r"/>
            <a:r>
              <a:rPr lang="pl-PL" dirty="0"/>
              <a:t>Argument z autorytetu - schemat</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51AFAD8-7995-4FC7-AAA7-08B230FD6F83}"/>
              </a:ext>
            </a:extLst>
          </p:cNvPr>
          <p:cNvSpPr>
            <a:spLocks noGrp="1"/>
          </p:cNvSpPr>
          <p:nvPr>
            <p:ph idx="1"/>
          </p:nvPr>
        </p:nvSpPr>
        <p:spPr>
          <a:xfrm>
            <a:off x="4999330" y="804333"/>
            <a:ext cx="6257721" cy="5249334"/>
          </a:xfrm>
        </p:spPr>
        <p:txBody>
          <a:bodyPr anchor="ctr">
            <a:normAutofit/>
          </a:bodyPr>
          <a:lstStyle/>
          <a:p>
            <a:pPr marL="320040" indent="-320040">
              <a:spcAft>
                <a:spcPts val="0"/>
              </a:spcAft>
              <a:buNone/>
              <a:defRPr/>
            </a:pPr>
            <a:r>
              <a:rPr lang="pl-PL" dirty="0"/>
              <a:t> /P/ </a:t>
            </a:r>
            <a:r>
              <a:rPr lang="pl-PL" i="1" dirty="0"/>
              <a:t>X, który jest autorytetem, twierdzi, że T.</a:t>
            </a:r>
          </a:p>
          <a:p>
            <a:pPr marL="320040" indent="-320040">
              <a:spcAft>
                <a:spcPts val="0"/>
              </a:spcAft>
              <a:buNone/>
              <a:defRPr/>
            </a:pPr>
            <a:r>
              <a:rPr lang="pl-PL" dirty="0"/>
              <a:t>/W/ </a:t>
            </a:r>
            <a:r>
              <a:rPr lang="pl-PL" i="1" dirty="0"/>
              <a:t>Istnieje dobry powód, by przyjąć, że T.</a:t>
            </a:r>
          </a:p>
          <a:p>
            <a:endParaRPr lang="pl-PL" dirty="0"/>
          </a:p>
        </p:txBody>
      </p:sp>
    </p:spTree>
    <p:extLst>
      <p:ext uri="{BB962C8B-B14F-4D97-AF65-F5344CB8AC3E}">
        <p14:creationId xmlns:p14="http://schemas.microsoft.com/office/powerpoint/2010/main" val="9530302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3A33F1CB-FD32-4DA7-83A5-418A4F682F65}"/>
              </a:ext>
            </a:extLst>
          </p:cNvPr>
          <p:cNvSpPr>
            <a:spLocks noGrp="1"/>
          </p:cNvSpPr>
          <p:nvPr>
            <p:ph type="title"/>
          </p:nvPr>
        </p:nvSpPr>
        <p:spPr>
          <a:xfrm>
            <a:off x="964788" y="804333"/>
            <a:ext cx="3391900" cy="5249334"/>
          </a:xfrm>
        </p:spPr>
        <p:txBody>
          <a:bodyPr>
            <a:normAutofit/>
          </a:bodyPr>
          <a:lstStyle/>
          <a:p>
            <a:pPr algn="r"/>
            <a:r>
              <a:rPr lang="pl-PL" dirty="0"/>
              <a:t>Argument z autorytetu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47E45D1-4D66-4CB9-B561-43CAFE6869F5}"/>
              </a:ext>
            </a:extLst>
          </p:cNvPr>
          <p:cNvSpPr>
            <a:spLocks noGrp="1"/>
          </p:cNvSpPr>
          <p:nvPr>
            <p:ph idx="1"/>
          </p:nvPr>
        </p:nvSpPr>
        <p:spPr>
          <a:xfrm>
            <a:off x="4999330" y="804333"/>
            <a:ext cx="6257721" cy="5249334"/>
          </a:xfrm>
        </p:spPr>
        <p:txBody>
          <a:bodyPr anchor="ctr">
            <a:normAutofit/>
          </a:bodyPr>
          <a:lstStyle/>
          <a:p>
            <a:r>
              <a:rPr lang="pl-PL" dirty="0"/>
              <a:t>/P/ </a:t>
            </a:r>
            <a:r>
              <a:rPr lang="pl-PL" i="1" dirty="0"/>
              <a:t>Lekarz mówi Janowi, jedzenie słodyczy jest dla Jana szkodliwe.</a:t>
            </a:r>
          </a:p>
          <a:p>
            <a:r>
              <a:rPr lang="pl-PL" dirty="0"/>
              <a:t>/W/ </a:t>
            </a:r>
            <a:r>
              <a:rPr lang="pl-PL" i="1" dirty="0"/>
              <a:t>Jan ma rozsądny powód, by przyjąć, że jedzenie słodyczy jest dla niego szkodliwe.</a:t>
            </a:r>
          </a:p>
        </p:txBody>
      </p:sp>
    </p:spTree>
    <p:extLst>
      <p:ext uri="{BB962C8B-B14F-4D97-AF65-F5344CB8AC3E}">
        <p14:creationId xmlns:p14="http://schemas.microsoft.com/office/powerpoint/2010/main" val="2916555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3DEBE4-3B3C-45FC-8C3A-0B6F764533A4}"/>
              </a:ext>
            </a:extLst>
          </p:cNvPr>
          <p:cNvSpPr>
            <a:spLocks noGrp="1"/>
          </p:cNvSpPr>
          <p:nvPr>
            <p:ph type="title"/>
          </p:nvPr>
        </p:nvSpPr>
        <p:spPr>
          <a:xfrm>
            <a:off x="1024128" y="585216"/>
            <a:ext cx="5902061" cy="1499616"/>
          </a:xfrm>
        </p:spPr>
        <p:txBody>
          <a:bodyPr>
            <a:normAutofit/>
          </a:bodyPr>
          <a:lstStyle/>
          <a:p>
            <a:r>
              <a:rPr lang="pl-PL" sz="4600"/>
              <a:t>Kryteria poprawności (siły) argumentu z autorytetu</a:t>
            </a:r>
          </a:p>
        </p:txBody>
      </p:sp>
      <p:sp>
        <p:nvSpPr>
          <p:cNvPr id="8" name="Content Placeholder 7">
            <a:extLst>
              <a:ext uri="{FF2B5EF4-FFF2-40B4-BE49-F238E27FC236}">
                <a16:creationId xmlns:a16="http://schemas.microsoft.com/office/drawing/2014/main" id="{71EE4DD3-813B-4616-B6E8-C6E0A85B46B9}"/>
              </a:ext>
            </a:extLst>
          </p:cNvPr>
          <p:cNvSpPr>
            <a:spLocks noGrp="1"/>
          </p:cNvSpPr>
          <p:nvPr>
            <p:ph idx="1"/>
          </p:nvPr>
        </p:nvSpPr>
        <p:spPr>
          <a:xfrm>
            <a:off x="1024128" y="2286000"/>
            <a:ext cx="5902061" cy="3931920"/>
          </a:xfrm>
        </p:spPr>
        <p:txBody>
          <a:bodyPr>
            <a:normAutofit/>
          </a:bodyPr>
          <a:lstStyle/>
          <a:p>
            <a:pPr marL="320040" indent="-320040" algn="just">
              <a:spcAft>
                <a:spcPts val="0"/>
              </a:spcAft>
              <a:buNone/>
              <a:defRPr/>
            </a:pPr>
            <a:r>
              <a:rPr lang="pl-PL" dirty="0"/>
              <a:t>precyzja wskazania powołanej osoby lub źródła</a:t>
            </a:r>
          </a:p>
          <a:p>
            <a:pPr marL="320040" indent="-320040" algn="just">
              <a:spcAft>
                <a:spcPts val="0"/>
              </a:spcAft>
              <a:buNone/>
              <a:defRPr/>
            </a:pPr>
            <a:r>
              <a:rPr lang="pl-PL" dirty="0"/>
              <a:t>poprawność i staranność rekonstrukcji powoływanego stanowiska</a:t>
            </a:r>
          </a:p>
          <a:p>
            <a:pPr marL="320040" indent="-320040" algn="just">
              <a:spcAft>
                <a:spcPts val="0"/>
              </a:spcAft>
              <a:buNone/>
              <a:defRPr/>
            </a:pPr>
            <a:r>
              <a:rPr lang="pl-PL" dirty="0"/>
              <a:t>rzeczywiste kompetencje powoływanej osoby w zakresie dyskutowanej kwestii</a:t>
            </a:r>
          </a:p>
          <a:p>
            <a:pPr marL="320040" indent="-320040" algn="just">
              <a:spcAft>
                <a:spcPts val="0"/>
              </a:spcAft>
              <a:buNone/>
              <a:defRPr/>
            </a:pPr>
            <a:r>
              <a:rPr lang="pl-PL" dirty="0"/>
              <a:t>bezstronność powoływanej osoby lub źródła</a:t>
            </a:r>
          </a:p>
          <a:p>
            <a:pPr marL="320040" indent="-320040" algn="just">
              <a:spcAft>
                <a:spcPts val="0"/>
              </a:spcAft>
              <a:buNone/>
              <a:defRPr/>
            </a:pPr>
            <a:r>
              <a:rPr lang="pl-PL" dirty="0"/>
              <a:t>reprezentatywność wskazanej wypowiedzi dla poglądów danej osoby</a:t>
            </a:r>
          </a:p>
          <a:p>
            <a:pPr marL="320040" indent="-320040" algn="just">
              <a:spcAft>
                <a:spcPts val="0"/>
              </a:spcAft>
              <a:buNone/>
              <a:defRPr/>
            </a:pPr>
            <a:r>
              <a:rPr lang="pl-PL" dirty="0"/>
              <a:t>zgodność i opiniami innych ekspertów </a:t>
            </a:r>
          </a:p>
          <a:p>
            <a:endParaRPr lang="en-US" dirty="0"/>
          </a:p>
        </p:txBody>
      </p:sp>
      <p:pic>
        <p:nvPicPr>
          <p:cNvPr id="4" name="Symbol zastępczy zawartości 3" descr="Strzał w dziesiątkę">
            <a:extLst>
              <a:ext uri="{FF2B5EF4-FFF2-40B4-BE49-F238E27FC236}">
                <a16:creationId xmlns:a16="http://schemas.microsoft.com/office/drawing/2014/main" id="{060AE9A2-C5F1-49DE-AD98-2EDC678E20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2267" y="1429173"/>
            <a:ext cx="3999654" cy="3999654"/>
          </a:xfrm>
          <a:prstGeom prst="rect">
            <a:avLst/>
          </a:prstGeom>
        </p:spPr>
      </p:pic>
    </p:spTree>
    <p:extLst>
      <p:ext uri="{BB962C8B-B14F-4D97-AF65-F5344CB8AC3E}">
        <p14:creationId xmlns:p14="http://schemas.microsoft.com/office/powerpoint/2010/main" val="24822056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FC50FC-A866-4E2F-A0F8-8AE139F8B05E}"/>
              </a:ext>
            </a:extLst>
          </p:cNvPr>
          <p:cNvSpPr>
            <a:spLocks noGrp="1"/>
          </p:cNvSpPr>
          <p:nvPr>
            <p:ph type="title"/>
          </p:nvPr>
        </p:nvSpPr>
        <p:spPr>
          <a:xfrm>
            <a:off x="1024128" y="585216"/>
            <a:ext cx="9720072" cy="1499616"/>
          </a:xfrm>
        </p:spPr>
        <p:txBody>
          <a:bodyPr>
            <a:normAutofit/>
          </a:bodyPr>
          <a:lstStyle/>
          <a:p>
            <a:r>
              <a:rPr lang="pl-PL"/>
              <a:t>Typowe Sofizmaty związane z naruszeniem zasad argumentacji z autorytetu</a:t>
            </a:r>
            <a:endParaRPr lang="pl-PL" dirty="0"/>
          </a:p>
        </p:txBody>
      </p:sp>
      <p:graphicFrame>
        <p:nvGraphicFramePr>
          <p:cNvPr id="5" name="Symbol zastępczy zawartości 2">
            <a:extLst>
              <a:ext uri="{FF2B5EF4-FFF2-40B4-BE49-F238E27FC236}">
                <a16:creationId xmlns:a16="http://schemas.microsoft.com/office/drawing/2014/main" id="{58A89AE4-5CC6-416A-B943-68032AF8D345}"/>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02492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2A769E-93E4-4563-8B04-222F6A3F1C74}"/>
              </a:ext>
            </a:extLst>
          </p:cNvPr>
          <p:cNvSpPr>
            <a:spLocks noGrp="1"/>
          </p:cNvSpPr>
          <p:nvPr>
            <p:ph type="title"/>
          </p:nvPr>
        </p:nvSpPr>
        <p:spPr>
          <a:xfrm>
            <a:off x="1024128" y="585216"/>
            <a:ext cx="9720072" cy="1499616"/>
          </a:xfrm>
        </p:spPr>
        <p:txBody>
          <a:bodyPr>
            <a:normAutofit/>
          </a:bodyPr>
          <a:lstStyle/>
          <a:p>
            <a:r>
              <a:rPr lang="pl-PL" dirty="0"/>
              <a:t>Argument </a:t>
            </a:r>
            <a:r>
              <a:rPr lang="pl-PL" i="1" dirty="0"/>
              <a:t>ad </a:t>
            </a:r>
            <a:r>
              <a:rPr lang="pl-PL" i="1" dirty="0" err="1"/>
              <a:t>verecundiam</a:t>
            </a:r>
            <a:endParaRPr lang="pl-PL" i="1" dirty="0"/>
          </a:p>
        </p:txBody>
      </p:sp>
      <p:pic>
        <p:nvPicPr>
          <p:cNvPr id="7" name="Graphic 6" descr="Znak zapytania">
            <a:extLst>
              <a:ext uri="{FF2B5EF4-FFF2-40B4-BE49-F238E27FC236}">
                <a16:creationId xmlns:a16="http://schemas.microsoft.com/office/drawing/2014/main" id="{9493A83E-8EDB-4AD6-8263-D43F3CD55D5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7647C5A7-135A-4C62-BBC4-095ACA58A2AA}"/>
              </a:ext>
            </a:extLst>
          </p:cNvPr>
          <p:cNvSpPr>
            <a:spLocks noGrp="1"/>
          </p:cNvSpPr>
          <p:nvPr>
            <p:ph idx="1"/>
          </p:nvPr>
        </p:nvSpPr>
        <p:spPr>
          <a:xfrm>
            <a:off x="5063613" y="2286000"/>
            <a:ext cx="5680587" cy="4023360"/>
          </a:xfrm>
        </p:spPr>
        <p:txBody>
          <a:bodyPr>
            <a:normAutofit/>
          </a:bodyPr>
          <a:lstStyle/>
          <a:p>
            <a:pPr algn="just"/>
            <a:r>
              <a:rPr lang="pl-PL" dirty="0"/>
              <a:t>Argument odwołujący się do nieśmiałości – sofizmat polegający na fałszywym powołaniu się na autorytet (a więc takim powołaniu, które narusza wskazane wyżej warunki poprawności) przy wykorzystywaniu niepewności siebie rozmówcy, a więc tego, że z braku wiedzy lub innych powodów nie ma on śmiałości kwestionować powołanego autorytetu.  </a:t>
            </a:r>
          </a:p>
          <a:p>
            <a:endParaRPr lang="pl-PL" dirty="0"/>
          </a:p>
        </p:txBody>
      </p:sp>
    </p:spTree>
    <p:extLst>
      <p:ext uri="{BB962C8B-B14F-4D97-AF65-F5344CB8AC3E}">
        <p14:creationId xmlns:p14="http://schemas.microsoft.com/office/powerpoint/2010/main" val="42137903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C03CC8-B8AC-4CD3-AD4F-254C4F2615AC}"/>
              </a:ext>
            </a:extLst>
          </p:cNvPr>
          <p:cNvSpPr>
            <a:spLocks noGrp="1"/>
          </p:cNvSpPr>
          <p:nvPr>
            <p:ph type="title"/>
          </p:nvPr>
        </p:nvSpPr>
        <p:spPr>
          <a:xfrm>
            <a:off x="1024128" y="585216"/>
            <a:ext cx="9720072" cy="1499616"/>
          </a:xfrm>
        </p:spPr>
        <p:txBody>
          <a:bodyPr>
            <a:normAutofit/>
          </a:bodyPr>
          <a:lstStyle/>
          <a:p>
            <a:r>
              <a:rPr lang="pl-PL" dirty="0"/>
              <a:t>„oślepianie nauką”</a:t>
            </a:r>
          </a:p>
        </p:txBody>
      </p:sp>
      <p:pic>
        <p:nvPicPr>
          <p:cNvPr id="7" name="Graphic 6" descr="Kolba">
            <a:extLst>
              <a:ext uri="{FF2B5EF4-FFF2-40B4-BE49-F238E27FC236}">
                <a16:creationId xmlns:a16="http://schemas.microsoft.com/office/drawing/2014/main" id="{FDDF8E3F-CD14-4B59-87A1-105EA584E0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1CEA7AE2-B979-4E60-B0DB-8B1543267D55}"/>
              </a:ext>
            </a:extLst>
          </p:cNvPr>
          <p:cNvSpPr>
            <a:spLocks noGrp="1"/>
          </p:cNvSpPr>
          <p:nvPr>
            <p:ph idx="1"/>
          </p:nvPr>
        </p:nvSpPr>
        <p:spPr>
          <a:xfrm>
            <a:off x="5063613" y="2286000"/>
            <a:ext cx="5680587" cy="4023360"/>
          </a:xfrm>
        </p:spPr>
        <p:txBody>
          <a:bodyPr>
            <a:normAutofit/>
          </a:bodyPr>
          <a:lstStyle/>
          <a:p>
            <a:pPr algn="just"/>
            <a:r>
              <a:rPr lang="pl-PL" dirty="0"/>
              <a:t>Używanie skomplikowanego, nieprzystępnego dla drugiego rozmówcy języka do wyrażania prostych treści, które da się przekazać w łatwiejszy dla rozmówcy sposób. </a:t>
            </a:r>
          </a:p>
        </p:txBody>
      </p:sp>
    </p:spTree>
    <p:extLst>
      <p:ext uri="{BB962C8B-B14F-4D97-AF65-F5344CB8AC3E}">
        <p14:creationId xmlns:p14="http://schemas.microsoft.com/office/powerpoint/2010/main" val="8515290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8F7BDB-8800-4ACB-A0D7-E4BB1AF95F8C}"/>
              </a:ext>
            </a:extLst>
          </p:cNvPr>
          <p:cNvSpPr>
            <a:spLocks noGrp="1"/>
          </p:cNvSpPr>
          <p:nvPr>
            <p:ph type="title"/>
          </p:nvPr>
        </p:nvSpPr>
        <p:spPr>
          <a:xfrm>
            <a:off x="1024128" y="585216"/>
            <a:ext cx="9720072" cy="1499616"/>
          </a:xfrm>
        </p:spPr>
        <p:txBody>
          <a:bodyPr>
            <a:normAutofit/>
          </a:bodyPr>
          <a:lstStyle/>
          <a:p>
            <a:r>
              <a:rPr lang="pl-PL" dirty="0"/>
              <a:t>„Każde dziecko wie”</a:t>
            </a:r>
          </a:p>
        </p:txBody>
      </p:sp>
      <p:pic>
        <p:nvPicPr>
          <p:cNvPr id="7" name="Graphic 6" descr="Dziecko">
            <a:extLst>
              <a:ext uri="{FF2B5EF4-FFF2-40B4-BE49-F238E27FC236}">
                <a16:creationId xmlns:a16="http://schemas.microsoft.com/office/drawing/2014/main" id="{AE1B3071-0215-4EC1-870B-B0E7B580AC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107504" y="2386051"/>
            <a:ext cx="3448851" cy="3448851"/>
          </a:xfrm>
          <a:prstGeom prst="rect">
            <a:avLst/>
          </a:prstGeom>
        </p:spPr>
      </p:pic>
      <p:sp>
        <p:nvSpPr>
          <p:cNvPr id="3" name="Symbol zastępczy zawartości 2">
            <a:extLst>
              <a:ext uri="{FF2B5EF4-FFF2-40B4-BE49-F238E27FC236}">
                <a16:creationId xmlns:a16="http://schemas.microsoft.com/office/drawing/2014/main" id="{60868F01-3433-443A-B095-EC12CB10E2B0}"/>
              </a:ext>
            </a:extLst>
          </p:cNvPr>
          <p:cNvSpPr>
            <a:spLocks noGrp="1"/>
          </p:cNvSpPr>
          <p:nvPr>
            <p:ph idx="1"/>
          </p:nvPr>
        </p:nvSpPr>
        <p:spPr>
          <a:xfrm>
            <a:off x="5063613" y="2286000"/>
            <a:ext cx="5680587" cy="4023360"/>
          </a:xfrm>
        </p:spPr>
        <p:txBody>
          <a:bodyPr>
            <a:normAutofit/>
          </a:bodyPr>
          <a:lstStyle/>
          <a:p>
            <a:pPr algn="just"/>
            <a:r>
              <a:rPr lang="pl-PL" dirty="0"/>
              <a:t>Sofizmat polegający na opatrywaniu własnego stanowiska takimi zwrotami perswazyjnymi jak: „każdy inteligentny człowiek zgodzi się, że…”, „jeśli tylko trochę pomyślimy, to zgodzimy się, że”, „każdy dojrzały człowiek przyzna, że…”. Zwroty takie nie zawsze muszą być nieuzasadnione, niemniej jednak często są wykorzystywane – świadomie lub nie – jako środek nacisku na rozmówcę, by ten przystał na prezentowane stanowisko.   </a:t>
            </a:r>
          </a:p>
        </p:txBody>
      </p:sp>
    </p:spTree>
    <p:extLst>
      <p:ext uri="{BB962C8B-B14F-4D97-AF65-F5344CB8AC3E}">
        <p14:creationId xmlns:p14="http://schemas.microsoft.com/office/powerpoint/2010/main" val="3308788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EECFD62-1DB8-4E09-A56B-BB3356482795}"/>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Argument z konsekwencji</a:t>
            </a:r>
          </a:p>
        </p:txBody>
      </p:sp>
      <p:sp>
        <p:nvSpPr>
          <p:cNvPr id="3" name="Symbol zastępczy zawartości 2">
            <a:extLst>
              <a:ext uri="{FF2B5EF4-FFF2-40B4-BE49-F238E27FC236}">
                <a16:creationId xmlns:a16="http://schemas.microsoft.com/office/drawing/2014/main" id="{54D3457C-6D4D-47EC-9E94-62F604485B1A}"/>
              </a:ext>
            </a:extLst>
          </p:cNvPr>
          <p:cNvSpPr>
            <a:spLocks noGrp="1"/>
          </p:cNvSpPr>
          <p:nvPr>
            <p:ph idx="1"/>
          </p:nvPr>
        </p:nvSpPr>
        <p:spPr>
          <a:xfrm>
            <a:off x="4951048" y="804333"/>
            <a:ext cx="6306003" cy="5249334"/>
          </a:xfrm>
        </p:spPr>
        <p:txBody>
          <a:bodyPr anchor="ctr">
            <a:normAutofit/>
          </a:bodyPr>
          <a:lstStyle/>
          <a:p>
            <a:pPr algn="just"/>
            <a:r>
              <a:rPr lang="pl-PL" dirty="0"/>
              <a:t>Argument odwołujący się do skutków jakiegoś rozwiązania lub poglądu </a:t>
            </a:r>
          </a:p>
        </p:txBody>
      </p:sp>
    </p:spTree>
    <p:extLst>
      <p:ext uri="{BB962C8B-B14F-4D97-AF65-F5344CB8AC3E}">
        <p14:creationId xmlns:p14="http://schemas.microsoft.com/office/powerpoint/2010/main" val="2363257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6683A0A8-2181-4A5E-9448-9747B184EABC}"/>
              </a:ext>
            </a:extLst>
          </p:cNvPr>
          <p:cNvSpPr>
            <a:spLocks noGrp="1"/>
          </p:cNvSpPr>
          <p:nvPr>
            <p:ph type="title"/>
          </p:nvPr>
        </p:nvSpPr>
        <p:spPr>
          <a:xfrm>
            <a:off x="964788" y="804333"/>
            <a:ext cx="3391900" cy="5249334"/>
          </a:xfrm>
        </p:spPr>
        <p:txBody>
          <a:bodyPr>
            <a:normAutofit/>
          </a:bodyPr>
          <a:lstStyle/>
          <a:p>
            <a:pPr algn="r"/>
            <a:r>
              <a:rPr lang="pl-PL" dirty="0"/>
              <a:t>Argument z konsekwencji - schemat</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32C2CC5-28EF-4C66-91F8-5E5999766A61}"/>
              </a:ext>
            </a:extLst>
          </p:cNvPr>
          <p:cNvSpPr>
            <a:spLocks noGrp="1"/>
          </p:cNvSpPr>
          <p:nvPr>
            <p:ph idx="1"/>
          </p:nvPr>
        </p:nvSpPr>
        <p:spPr>
          <a:xfrm>
            <a:off x="4999330" y="804333"/>
            <a:ext cx="6257721" cy="5249334"/>
          </a:xfrm>
        </p:spPr>
        <p:txBody>
          <a:bodyPr anchor="ctr">
            <a:normAutofit/>
          </a:bodyPr>
          <a:lstStyle/>
          <a:p>
            <a:pPr marL="0" indent="0">
              <a:spcAft>
                <a:spcPts val="0"/>
              </a:spcAft>
              <a:buNone/>
              <a:defRPr/>
            </a:pPr>
            <a:endParaRPr lang="pl-PL" dirty="0"/>
          </a:p>
          <a:p>
            <a:pPr marL="320040" indent="-320040">
              <a:spcAft>
                <a:spcPts val="0"/>
              </a:spcAft>
              <a:buNone/>
              <a:defRPr/>
            </a:pPr>
            <a:r>
              <a:rPr lang="pl-PL" dirty="0"/>
              <a:t> /P1/ </a:t>
            </a:r>
            <a:r>
              <a:rPr lang="pl-PL" i="1" dirty="0"/>
              <a:t>P prowadzi do konsekwencji K</a:t>
            </a:r>
            <a:r>
              <a:rPr lang="pl-PL" dirty="0"/>
              <a:t>.</a:t>
            </a:r>
          </a:p>
          <a:p>
            <a:pPr marL="320040" indent="-320040">
              <a:spcAft>
                <a:spcPts val="0"/>
              </a:spcAft>
              <a:buNone/>
              <a:defRPr/>
            </a:pPr>
            <a:r>
              <a:rPr lang="pl-PL" dirty="0"/>
              <a:t> /P2/ </a:t>
            </a:r>
            <a:r>
              <a:rPr lang="pl-PL" i="1" dirty="0"/>
              <a:t>Konsekwencje K są wyraźnie niekorzystne/korzystne.</a:t>
            </a:r>
          </a:p>
          <a:p>
            <a:pPr marL="320040" indent="-320040">
              <a:spcAft>
                <a:spcPts val="0"/>
              </a:spcAft>
              <a:buNone/>
              <a:defRPr/>
            </a:pPr>
            <a:r>
              <a:rPr lang="pl-PL" dirty="0"/>
              <a:t> /W/ </a:t>
            </a:r>
            <a:r>
              <a:rPr lang="pl-PL" i="1" dirty="0"/>
              <a:t>P powinno zostać odrzucone/przyjęte.</a:t>
            </a:r>
          </a:p>
          <a:p>
            <a:endParaRPr lang="pl-PL" dirty="0"/>
          </a:p>
        </p:txBody>
      </p:sp>
    </p:spTree>
    <p:extLst>
      <p:ext uri="{BB962C8B-B14F-4D97-AF65-F5344CB8AC3E}">
        <p14:creationId xmlns:p14="http://schemas.microsoft.com/office/powerpoint/2010/main" val="36959946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73B4B-7004-4297-99F4-B45E72AD3FB6}"/>
              </a:ext>
            </a:extLst>
          </p:cNvPr>
          <p:cNvSpPr>
            <a:spLocks noGrp="1"/>
          </p:cNvSpPr>
          <p:nvPr>
            <p:ph type="title"/>
          </p:nvPr>
        </p:nvSpPr>
        <p:spPr/>
        <p:txBody>
          <a:bodyPr/>
          <a:lstStyle/>
          <a:p>
            <a:r>
              <a:rPr lang="pl-PL" dirty="0"/>
              <a:t>Argument z konsekwencji - przykład</a:t>
            </a:r>
          </a:p>
        </p:txBody>
      </p:sp>
      <p:sp>
        <p:nvSpPr>
          <p:cNvPr id="3" name="Symbol zastępczy zawartości 2">
            <a:extLst>
              <a:ext uri="{FF2B5EF4-FFF2-40B4-BE49-F238E27FC236}">
                <a16:creationId xmlns:a16="http://schemas.microsoft.com/office/drawing/2014/main" id="{556692AE-C0FF-405D-916B-5E8E823E8DEF}"/>
              </a:ext>
            </a:extLst>
          </p:cNvPr>
          <p:cNvSpPr>
            <a:spLocks noGrp="1"/>
          </p:cNvSpPr>
          <p:nvPr>
            <p:ph idx="1"/>
          </p:nvPr>
        </p:nvSpPr>
        <p:spPr/>
        <p:txBody>
          <a:bodyPr/>
          <a:lstStyle/>
          <a:p>
            <a:r>
              <a:rPr lang="pl-PL" dirty="0"/>
              <a:t>/P1/ </a:t>
            </a:r>
            <a:r>
              <a:rPr lang="pl-PL" i="1" dirty="0"/>
              <a:t>Uczenie się języków obcych zwiększa możliwości zawodowe.</a:t>
            </a:r>
          </a:p>
          <a:p>
            <a:r>
              <a:rPr lang="pl-PL" dirty="0"/>
              <a:t>/P2/ </a:t>
            </a:r>
            <a:r>
              <a:rPr lang="pl-PL" i="1" dirty="0"/>
              <a:t>Szerokie możliwości zawodowe są czymś korzystnym.</a:t>
            </a:r>
          </a:p>
          <a:p>
            <a:r>
              <a:rPr lang="pl-PL" dirty="0"/>
              <a:t>/W/ </a:t>
            </a:r>
            <a:r>
              <a:rPr lang="pl-PL" i="1" dirty="0"/>
              <a:t>Warto uczyć się języków obcych. </a:t>
            </a:r>
          </a:p>
        </p:txBody>
      </p:sp>
    </p:spTree>
    <p:extLst>
      <p:ext uri="{BB962C8B-B14F-4D97-AF65-F5344CB8AC3E}">
        <p14:creationId xmlns:p14="http://schemas.microsoft.com/office/powerpoint/2010/main" val="2605473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71"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6" name="Tytuł 1">
            <a:extLst>
              <a:ext uri="{FF2B5EF4-FFF2-40B4-BE49-F238E27FC236}">
                <a16:creationId xmlns:a16="http://schemas.microsoft.com/office/drawing/2014/main" id="{44959ADE-F7C9-436C-989A-AA430FDC177A}"/>
              </a:ext>
            </a:extLst>
          </p:cNvPr>
          <p:cNvSpPr>
            <a:spLocks noGrp="1"/>
          </p:cNvSpPr>
          <p:nvPr>
            <p:ph type="title"/>
          </p:nvPr>
        </p:nvSpPr>
        <p:spPr>
          <a:xfrm>
            <a:off x="643468" y="643467"/>
            <a:ext cx="3415612" cy="5571066"/>
          </a:xfrm>
        </p:spPr>
        <p:txBody>
          <a:bodyPr>
            <a:normAutofit/>
          </a:bodyPr>
          <a:lstStyle/>
          <a:p>
            <a:r>
              <a:rPr lang="pl-PL" altLang="pl-PL">
                <a:solidFill>
                  <a:srgbClr val="FFFFFF"/>
                </a:solidFill>
              </a:rPr>
              <a:t>Podstawowe błędy w argumentacji</a:t>
            </a:r>
            <a:br>
              <a:rPr lang="pl-PL" altLang="pl-PL">
                <a:solidFill>
                  <a:srgbClr val="FFFFFF"/>
                </a:solidFill>
              </a:rPr>
            </a:br>
            <a:endParaRPr lang="pl-PL" altLang="pl-PL">
              <a:solidFill>
                <a:srgbClr val="FFFFFF"/>
              </a:solidFill>
            </a:endParaRPr>
          </a:p>
        </p:txBody>
      </p:sp>
      <p:graphicFrame>
        <p:nvGraphicFramePr>
          <p:cNvPr id="36872" name="Symbol zastępczy zawartości 2">
            <a:extLst>
              <a:ext uri="{FF2B5EF4-FFF2-40B4-BE49-F238E27FC236}">
                <a16:creationId xmlns:a16="http://schemas.microsoft.com/office/drawing/2014/main" id="{212F16AD-6327-40E9-842F-0218CBDD0FDD}"/>
              </a:ext>
            </a:extLst>
          </p:cNvPr>
          <p:cNvGraphicFramePr>
            <a:graphicFrameLocks noGrp="1"/>
          </p:cNvGraphicFramePr>
          <p:nvPr>
            <p:ph idx="1"/>
            <p:extLst>
              <p:ext uri="{D42A27DB-BD31-4B8C-83A1-F6EECF244321}">
                <p14:modId xmlns:p14="http://schemas.microsoft.com/office/powerpoint/2010/main" val="31688856"/>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42DF94-5FE9-4255-B12F-74F1064EF658}"/>
              </a:ext>
            </a:extLst>
          </p:cNvPr>
          <p:cNvSpPr>
            <a:spLocks noGrp="1"/>
          </p:cNvSpPr>
          <p:nvPr>
            <p:ph type="title"/>
          </p:nvPr>
        </p:nvSpPr>
        <p:spPr>
          <a:xfrm>
            <a:off x="1024128" y="585216"/>
            <a:ext cx="9720072" cy="1499616"/>
          </a:xfrm>
        </p:spPr>
        <p:txBody>
          <a:bodyPr>
            <a:normAutofit/>
          </a:bodyPr>
          <a:lstStyle/>
          <a:p>
            <a:r>
              <a:rPr lang="pl-PL" dirty="0"/>
              <a:t>Kryteria poprawności (siły) argumentu z konsekwencji</a:t>
            </a:r>
            <a:endParaRPr lang="pl-PL" i="1" dirty="0"/>
          </a:p>
        </p:txBody>
      </p:sp>
      <p:pic>
        <p:nvPicPr>
          <p:cNvPr id="4" name="Grafika 3" descr="Strzał w dziesiątkę">
            <a:extLst>
              <a:ext uri="{FF2B5EF4-FFF2-40B4-BE49-F238E27FC236}">
                <a16:creationId xmlns:a16="http://schemas.microsoft.com/office/drawing/2014/main" id="{B1AB955E-30DD-412D-BD43-1461DB1AC48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07504" y="2386051"/>
            <a:ext cx="3448851" cy="3448851"/>
          </a:xfrm>
          <a:prstGeom prst="rect">
            <a:avLst/>
          </a:prstGeom>
        </p:spPr>
      </p:pic>
      <p:graphicFrame>
        <p:nvGraphicFramePr>
          <p:cNvPr id="16" name="Symbol zastępczy zawartości 2">
            <a:extLst>
              <a:ext uri="{FF2B5EF4-FFF2-40B4-BE49-F238E27FC236}">
                <a16:creationId xmlns:a16="http://schemas.microsoft.com/office/drawing/2014/main" id="{85576DD4-8A8F-4C68-A4E6-2FDEE60FF8EC}"/>
              </a:ext>
            </a:extLst>
          </p:cNvPr>
          <p:cNvGraphicFramePr>
            <a:graphicFrameLocks noGrp="1"/>
          </p:cNvGraphicFramePr>
          <p:nvPr>
            <p:ph idx="1"/>
          </p:nvPr>
        </p:nvGraphicFramePr>
        <p:xfrm>
          <a:off x="5063613" y="2286000"/>
          <a:ext cx="5680587" cy="39867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210635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35BD72B-2858-4D2A-8F2D-3E76731F5FCD}"/>
              </a:ext>
            </a:extLst>
          </p:cNvPr>
          <p:cNvSpPr>
            <a:spLocks noGrp="1"/>
          </p:cNvSpPr>
          <p:nvPr>
            <p:ph type="title"/>
          </p:nvPr>
        </p:nvSpPr>
        <p:spPr>
          <a:xfrm>
            <a:off x="964788" y="804333"/>
            <a:ext cx="3391900" cy="5249334"/>
          </a:xfrm>
        </p:spPr>
        <p:txBody>
          <a:bodyPr>
            <a:normAutofit/>
          </a:bodyPr>
          <a:lstStyle/>
          <a:p>
            <a:pPr algn="r"/>
            <a:r>
              <a:rPr lang="pl-PL" dirty="0"/>
              <a:t>Równia pochyła jako typ argumentu z konsekwencji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47F0FD4-EBB1-430B-9982-C8E0636A01D7}"/>
              </a:ext>
            </a:extLst>
          </p:cNvPr>
          <p:cNvSpPr>
            <a:spLocks noGrp="1"/>
          </p:cNvSpPr>
          <p:nvPr>
            <p:ph idx="1"/>
          </p:nvPr>
        </p:nvSpPr>
        <p:spPr>
          <a:xfrm>
            <a:off x="4999330" y="804333"/>
            <a:ext cx="6257721" cy="5249334"/>
          </a:xfrm>
        </p:spPr>
        <p:txBody>
          <a:bodyPr anchor="ctr">
            <a:normAutofit/>
          </a:bodyPr>
          <a:lstStyle/>
          <a:p>
            <a:pPr algn="just"/>
            <a:r>
              <a:rPr lang="pl-PL" dirty="0"/>
              <a:t>Od zwykłego argumentu z konsekwencji równia pochyła różni się tym, że wskazuje się w niej na uruchomienie całego ciągu następujących po sobie konsekwencji.</a:t>
            </a:r>
          </a:p>
          <a:p>
            <a:pPr algn="just"/>
            <a:r>
              <a:rPr lang="pl-PL" dirty="0"/>
              <a:t>Np.</a:t>
            </a:r>
          </a:p>
          <a:p>
            <a:pPr algn="just"/>
            <a:r>
              <a:rPr lang="pl-PL" i="1" dirty="0"/>
              <a:t>Jeśli dziś zgodzimy się na przywrócenie kary śmierci za zabójstwa, to w niedalekiej przyszłości pojawią się żądania jej wprowadzenia za inne przestępstwa, takie jak pobicie, czy kradzież mienia dużej wartości, aż w końcu stanie się ona zupełnie rutynowo stosowaną sankcją. </a:t>
            </a:r>
          </a:p>
          <a:p>
            <a:pPr algn="just"/>
            <a:endParaRPr lang="pl-PL" i="1" dirty="0"/>
          </a:p>
        </p:txBody>
      </p:sp>
    </p:spTree>
    <p:extLst>
      <p:ext uri="{BB962C8B-B14F-4D97-AF65-F5344CB8AC3E}">
        <p14:creationId xmlns:p14="http://schemas.microsoft.com/office/powerpoint/2010/main" val="27069763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91C8C6F-3374-4730-AA01-C1ABC57334CA}"/>
              </a:ext>
            </a:extLst>
          </p:cNvPr>
          <p:cNvSpPr>
            <a:spLocks noGrp="1"/>
          </p:cNvSpPr>
          <p:nvPr>
            <p:ph type="title"/>
          </p:nvPr>
        </p:nvSpPr>
        <p:spPr>
          <a:xfrm>
            <a:off x="964788" y="804333"/>
            <a:ext cx="3391900" cy="5249334"/>
          </a:xfrm>
        </p:spPr>
        <p:txBody>
          <a:bodyPr>
            <a:normAutofit/>
          </a:bodyPr>
          <a:lstStyle/>
          <a:p>
            <a:pPr algn="r"/>
            <a:r>
              <a:rPr lang="pl-PL" dirty="0"/>
              <a:t>Pozorny dylemat jako  typ argumentu z konsekwencji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0F2DCC2-685E-462A-BA5D-B5C843A50437}"/>
              </a:ext>
            </a:extLst>
          </p:cNvPr>
          <p:cNvSpPr>
            <a:spLocks noGrp="1"/>
          </p:cNvSpPr>
          <p:nvPr>
            <p:ph idx="1"/>
          </p:nvPr>
        </p:nvSpPr>
        <p:spPr>
          <a:xfrm>
            <a:off x="4999330" y="804333"/>
            <a:ext cx="6257721" cy="5249334"/>
          </a:xfrm>
        </p:spPr>
        <p:txBody>
          <a:bodyPr anchor="ctr">
            <a:normAutofit/>
          </a:bodyPr>
          <a:lstStyle/>
          <a:p>
            <a:pPr algn="just"/>
            <a:r>
              <a:rPr lang="pl-PL" altLang="pl-PL" dirty="0"/>
              <a:t>Argument polegający na tym, że jeden z rozmówców „rozpisuje” jakieś rozwiązanie (decyzję) do którego chce przekonać, na przynajmniej dwa możliwe scenariusze, a następnie pokazuje, że każdy z nich pociąga za sobą pozytywne konsekwencje. Ewentualnie, w przypadku rozwiązania do którego rozmówca chce zniechęcić – pokazuje, że wszystkie scenariusze są niekorzystne. </a:t>
            </a:r>
          </a:p>
          <a:p>
            <a:pPr algn="just"/>
            <a:r>
              <a:rPr lang="pl-PL" altLang="pl-PL" dirty="0"/>
              <a:t>Tak skonstruowany argument jest sofistyczny, jeśli wskazywane scenariusze nie są w rzeczywistości jedynymi możliwościami lub jeśli ich ocena jest niewiarygodna.   </a:t>
            </a:r>
          </a:p>
          <a:p>
            <a:endParaRPr lang="pl-PL" dirty="0"/>
          </a:p>
        </p:txBody>
      </p:sp>
    </p:spTree>
    <p:extLst>
      <p:ext uri="{BB962C8B-B14F-4D97-AF65-F5344CB8AC3E}">
        <p14:creationId xmlns:p14="http://schemas.microsoft.com/office/powerpoint/2010/main" val="18093865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65B205F-054F-4A37-A841-DD89555A1152}"/>
              </a:ext>
            </a:extLst>
          </p:cNvPr>
          <p:cNvSpPr>
            <a:spLocks noGrp="1"/>
          </p:cNvSpPr>
          <p:nvPr>
            <p:ph type="title"/>
          </p:nvPr>
        </p:nvSpPr>
        <p:spPr>
          <a:xfrm>
            <a:off x="964788" y="804333"/>
            <a:ext cx="3391900" cy="5249334"/>
          </a:xfrm>
        </p:spPr>
        <p:txBody>
          <a:bodyPr>
            <a:normAutofit/>
          </a:bodyPr>
          <a:lstStyle/>
          <a:p>
            <a:pPr algn="r"/>
            <a:r>
              <a:rPr lang="pl-PL" dirty="0"/>
              <a:t>Pozorny dylemat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EDDA2-001C-4258-A498-CDD4DF6DA398}"/>
              </a:ext>
            </a:extLst>
          </p:cNvPr>
          <p:cNvSpPr>
            <a:spLocks noGrp="1"/>
          </p:cNvSpPr>
          <p:nvPr>
            <p:ph idx="1"/>
          </p:nvPr>
        </p:nvSpPr>
        <p:spPr>
          <a:xfrm>
            <a:off x="4999330" y="804333"/>
            <a:ext cx="6257721" cy="5249334"/>
          </a:xfrm>
        </p:spPr>
        <p:txBody>
          <a:bodyPr anchor="ctr">
            <a:normAutofit/>
          </a:bodyPr>
          <a:lstStyle/>
          <a:p>
            <a:pPr algn="just"/>
            <a:r>
              <a:rPr lang="pl-PL" i="1" dirty="0"/>
              <a:t>Jeśli zwiększymy zatrudnienie w  naszym przedsiębiorstwie, to albo spowoduje to zwiększenie  produkcji, albo nie. Jeśli spowoduje zwiększenie produkcji, to utrwali się w naszej firmie myślenie, że zwiększyć produkcję można tylko poprzez dołączanie cudzej pracy, nie zaś przez podnoszenie wydajności własnej, a to nie będzie dobry rezultat. Jeśli zaś produkcja się nie zwiększy, to wyjdzie na to, że tylko niepotrzebnie podnosimy koszty i to też nie będzie dobry rezultat. A zatem jakby sprawy się nie potoczyły, zwiększenie zatrudnienia nie doprowadzi do dobrych rezultatów.</a:t>
            </a:r>
            <a:r>
              <a:rPr lang="pl-PL" dirty="0"/>
              <a:t>   </a:t>
            </a:r>
          </a:p>
        </p:txBody>
      </p:sp>
    </p:spTree>
    <p:extLst>
      <p:ext uri="{BB962C8B-B14F-4D97-AF65-F5344CB8AC3E}">
        <p14:creationId xmlns:p14="http://schemas.microsoft.com/office/powerpoint/2010/main" val="8919408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argumentów,</a:t>
            </a:r>
          </a:p>
          <a:p>
            <a:pPr algn="just"/>
            <a:r>
              <a:rPr lang="pl-PL" dirty="0"/>
              <a:t>- rozpoznawaniu błędów w argumentacji i ocenie jakości argumentów,</a:t>
            </a:r>
          </a:p>
          <a:p>
            <a:pPr algn="just"/>
            <a:r>
              <a:rPr lang="pl-PL" dirty="0"/>
              <a:t>- konstruowaniu poprawnych argumentów określonego typu (na przykład argumentu z analogii, argumentu z indukcji itp.)</a:t>
            </a:r>
          </a:p>
        </p:txBody>
      </p:sp>
    </p:spTree>
    <p:extLst>
      <p:ext uri="{BB962C8B-B14F-4D97-AF65-F5344CB8AC3E}">
        <p14:creationId xmlns:p14="http://schemas.microsoft.com/office/powerpoint/2010/main" val="27144175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85000" lnSpcReduction="20000"/>
          </a:bodyPr>
          <a:lstStyle/>
          <a:p>
            <a:pPr marL="0" indent="0" algn="just">
              <a:buNone/>
            </a:pPr>
            <a:endParaRPr lang="pl-PL" b="1" dirty="0"/>
          </a:p>
          <a:p>
            <a:pPr marL="0" indent="0" algn="just">
              <a:buNone/>
            </a:pPr>
            <a:endParaRPr lang="pl-PL" b="1" dirty="0"/>
          </a:p>
          <a:p>
            <a:pPr marL="0" indent="0" algn="just">
              <a:buNone/>
            </a:pPr>
            <a:r>
              <a:rPr lang="pl-PL" b="1" dirty="0"/>
              <a:t>Określ który z siedmiu argumentów niededukcyjnych został użyty oraz oceń jego siłę. Uzasadnij krótko odpowiedź. </a:t>
            </a:r>
          </a:p>
          <a:p>
            <a:pPr marL="0" indent="0" algn="just">
              <a:buNone/>
            </a:pPr>
            <a:endParaRPr lang="pl-PL" b="1" dirty="0"/>
          </a:p>
          <a:p>
            <a:pPr lvl="0" algn="just"/>
            <a:r>
              <a:rPr lang="pl-PL" dirty="0"/>
              <a:t>a) </a:t>
            </a:r>
            <a:r>
              <a:rPr lang="pl-PL" i="1" dirty="0"/>
              <a:t>Jeśli Wrocław, Warszawa, Katowice i Poznań mają poważne problemy z budżetem, to najprawdopodobniej Ustrzyki Górne też mają takie problemy.  </a:t>
            </a:r>
          </a:p>
          <a:p>
            <a:pPr algn="just"/>
            <a:r>
              <a:rPr lang="pl-PL" dirty="0"/>
              <a:t>b) </a:t>
            </a:r>
            <a:r>
              <a:rPr lang="pl-PL" i="1" dirty="0"/>
              <a:t>Student X doradza określony sposób przygotowania się do egzaminu, ale student ten zwykle ma kłopoty ze zdaniem sesji, dlatego też do jego rad powinniśmy podejść z dużą rezerwą.  </a:t>
            </a:r>
          </a:p>
          <a:p>
            <a:pPr marL="0" indent="0" algn="just">
              <a:buNone/>
            </a:pPr>
            <a:r>
              <a:rPr lang="pl-PL" dirty="0"/>
              <a:t>c) </a:t>
            </a:r>
            <a:r>
              <a:rPr lang="pl-PL" i="1" dirty="0"/>
              <a:t>Jeśli Jan wychodząc z sali zostawił książkę na ławce, a po jego powrocie książki na ławce nie było, to najwidoczniej ktoś musiał ją ukraść.  </a:t>
            </a:r>
          </a:p>
          <a:p>
            <a:pPr marL="0" indent="0" algn="just">
              <a:buNone/>
            </a:pPr>
            <a:r>
              <a:rPr lang="pl-PL" dirty="0"/>
              <a:t>d) </a:t>
            </a:r>
            <a:r>
              <a:rPr lang="pl-PL" i="1" dirty="0"/>
              <a:t>Nie ulega wątpliwości, że po przyjęciu przez Polskę waluty Euro ceny wzrosną. Do tej pory tak było w Niemczech, we Włoszech, czy też ostatnio ceny także wzrosły na Słowenii. Dlaczego więc w Polsce miałoby być inaczej. </a:t>
            </a:r>
          </a:p>
          <a:p>
            <a:pPr marL="0" indent="0" algn="just">
              <a:buNone/>
            </a:pPr>
            <a:endParaRPr lang="pl-PL" b="1" dirty="0"/>
          </a:p>
          <a:p>
            <a:pPr algn="just"/>
            <a:endParaRPr lang="pl-PL" dirty="0"/>
          </a:p>
          <a:p>
            <a:pPr algn="just"/>
            <a:endParaRPr lang="pl-PL" dirty="0"/>
          </a:p>
          <a:p>
            <a:endParaRPr lang="pl-PL" sz="2000" dirty="0"/>
          </a:p>
        </p:txBody>
      </p:sp>
    </p:spTree>
    <p:extLst>
      <p:ext uri="{BB962C8B-B14F-4D97-AF65-F5344CB8AC3E}">
        <p14:creationId xmlns:p14="http://schemas.microsoft.com/office/powerpoint/2010/main" val="42066609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fontScale="85000" lnSpcReduction="20000"/>
          </a:bodyPr>
          <a:lstStyle/>
          <a:p>
            <a:pPr algn="just"/>
            <a:r>
              <a:rPr lang="pl-PL" b="1" dirty="0"/>
              <a:t>Określ który z siedmiu argumentów niededukcyjnych został użyty oraz oceń jego siłę. Uzasadnij krótko odpowiedź. </a:t>
            </a:r>
          </a:p>
          <a:p>
            <a:pPr algn="just"/>
            <a:r>
              <a:rPr lang="pl-PL" dirty="0"/>
              <a:t>a) </a:t>
            </a:r>
            <a:r>
              <a:rPr lang="pl-PL" i="1" dirty="0"/>
              <a:t>Świadek X zeznaje,  że widział Jana, znajdującego się po drugiej stronnie ulicy. Jednak trzeba pamiętać, że X jest krótkowidzem i dlatego też jego świadectwa w tej sprawie nie należy przyjmować. </a:t>
            </a:r>
          </a:p>
          <a:p>
            <a:pPr algn="just"/>
            <a:r>
              <a:rPr lang="pl-PL" dirty="0"/>
              <a:t>b) </a:t>
            </a:r>
            <a:r>
              <a:rPr lang="pl-PL" i="1" dirty="0"/>
              <a:t>Co prawda zarówno Jan, jak i Tomasz podpisali umowy bez przeczytania ich, to jednak o ile Tomasza można jeszcze jakoś zrozumieć, bo zwykle zajmuje się zupełnie innymi sprawami, o tyle zachowanie Jana jest już trudniej wytłumaczyć, bo przecież skończył studia prawnicze.  </a:t>
            </a:r>
          </a:p>
          <a:p>
            <a:pPr lvl="0"/>
            <a:r>
              <a:rPr lang="pl-PL" dirty="0"/>
              <a:t>c) </a:t>
            </a:r>
            <a:r>
              <a:rPr lang="pl-PL" i="1" dirty="0"/>
              <a:t>Czy można poważnie traktować Pana głos w dyskusji na temat zwalczania przestępczości, skoro jak mi wiadomo z mediów, Pana syn został niedawno przyłapany na niszczeniu wiaty przystankowej pod wpływem alkoholu?</a:t>
            </a:r>
          </a:p>
          <a:p>
            <a:r>
              <a:rPr lang="pl-PL" dirty="0"/>
              <a:t>d) </a:t>
            </a:r>
            <a:r>
              <a:rPr lang="pl-PL" i="1" dirty="0"/>
              <a:t>Jak to nie wiadomo kto dokonał zamachu na Kennedy’ego? Zamachu dokonały tajne służby we współpracy w najwyższymi urzędnikami państwowymi, które wykorzystały swoją władzę do usunięcia wszystkich dowodów. </a:t>
            </a:r>
          </a:p>
          <a:p>
            <a:pPr algn="just"/>
            <a:r>
              <a:rPr lang="pl-PL" dirty="0"/>
              <a:t> </a:t>
            </a:r>
          </a:p>
          <a:p>
            <a:endParaRPr lang="pl-PL" dirty="0"/>
          </a:p>
        </p:txBody>
      </p:sp>
    </p:spTree>
    <p:extLst>
      <p:ext uri="{BB962C8B-B14F-4D97-AF65-F5344CB8AC3E}">
        <p14:creationId xmlns:p14="http://schemas.microsoft.com/office/powerpoint/2010/main" val="2095052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a:t>
            </a:r>
            <a:r>
              <a:rPr lang="pl-PL" i="1" dirty="0"/>
              <a:t>ad </a:t>
            </a:r>
            <a:r>
              <a:rPr lang="pl-PL" i="1" dirty="0" err="1"/>
              <a:t>hominem</a:t>
            </a:r>
            <a:endParaRPr lang="pl-PL" i="1" dirty="0"/>
          </a:p>
          <a:p>
            <a:endParaRPr lang="pl-PL" dirty="0"/>
          </a:p>
          <a:p>
            <a:r>
              <a:rPr lang="pl-PL" dirty="0"/>
              <a:t>b) z autorytetu</a:t>
            </a:r>
          </a:p>
          <a:p>
            <a:endParaRPr lang="pl-PL" dirty="0"/>
          </a:p>
          <a:p>
            <a:r>
              <a:rPr lang="pl-PL" dirty="0"/>
              <a:t>c) z konsekwencji</a:t>
            </a:r>
          </a:p>
        </p:txBody>
      </p:sp>
    </p:spTree>
    <p:extLst>
      <p:ext uri="{BB962C8B-B14F-4D97-AF65-F5344CB8AC3E}">
        <p14:creationId xmlns:p14="http://schemas.microsoft.com/office/powerpoint/2010/main" val="30109750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(4)</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92500" lnSpcReduction="20000"/>
          </a:bodyPr>
          <a:lstStyle/>
          <a:p>
            <a:pPr algn="just"/>
            <a:r>
              <a:rPr lang="pl-PL" b="1" dirty="0"/>
              <a:t>Określ jakiego typu argument został użyty poniżej oraz oceń jego siłę. Uzasadnij krótko odpowiedź. </a:t>
            </a:r>
          </a:p>
          <a:p>
            <a:pPr algn="just"/>
            <a:endParaRPr lang="pl-PL" dirty="0"/>
          </a:p>
          <a:p>
            <a:pPr lvl="0" algn="just"/>
            <a:r>
              <a:rPr lang="pl-PL" dirty="0"/>
              <a:t>a) </a:t>
            </a:r>
            <a:r>
              <a:rPr lang="pl-PL" i="1" dirty="0"/>
              <a:t>Troje mieszkańców dzielnicy X (z których każdy miał między 60 a 70 lat) stwierdziło, że w dzielnicy tej mieszka się bardzo dobrze. W takim razie możemy przyjąć, że dzielnica ta rzeczywiście jest dobrym do zamieszkania miejscem. </a:t>
            </a:r>
          </a:p>
          <a:p>
            <a:pPr algn="just"/>
            <a:r>
              <a:rPr lang="pl-PL" dirty="0"/>
              <a:t>b) </a:t>
            </a:r>
            <a:r>
              <a:rPr lang="pl-PL" i="1" dirty="0"/>
              <a:t>Jan wywnioskował, że Piotr jest na niego o coś obrażony, ponieważ Piotr przechodząc koło Jana nie spojrzał w jego stronę i nie odpowiedział na przywianie.</a:t>
            </a:r>
          </a:p>
          <a:p>
            <a:pPr algn="just"/>
            <a:r>
              <a:rPr lang="pl-PL" i="1" dirty="0"/>
              <a:t>c) Demokracja to ustrój, w którym ludzie sami decydują o najważniejszych kwestiach. Przypomina to przedsiębiorstwo, w którym wszyscy pracownicy podejmują decyzję, ile chcą pracować i zarabiać. Nie ma wątpliwości, że takie przedsiębiorstwo szybko by zbankrutowało. Można zatem sądzić, że demokracja jest równie irracjonalnym ustrojem i wkrótce upadnie. </a:t>
            </a:r>
          </a:p>
          <a:p>
            <a:pPr algn="just"/>
            <a:r>
              <a:rPr lang="pl-PL" dirty="0"/>
              <a:t>d) </a:t>
            </a:r>
            <a:r>
              <a:rPr lang="pl-PL" i="1" dirty="0"/>
              <a:t>Oskarżony odmówił składania wyjaśnień. Jest to najlepszy dowód na to, że jest on winny zarzucanego mu czynu. </a:t>
            </a:r>
          </a:p>
          <a:p>
            <a:pPr algn="just"/>
            <a:endParaRPr lang="pl-PL" dirty="0"/>
          </a:p>
          <a:p>
            <a:endParaRPr lang="pl-PL" sz="2000" dirty="0"/>
          </a:p>
        </p:txBody>
      </p:sp>
    </p:spTree>
    <p:extLst>
      <p:ext uri="{BB962C8B-B14F-4D97-AF65-F5344CB8AC3E}">
        <p14:creationId xmlns:p14="http://schemas.microsoft.com/office/powerpoint/2010/main" val="2848558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(5)</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lnSpcReduction="10000"/>
          </a:bodyPr>
          <a:lstStyle/>
          <a:p>
            <a:pPr algn="just"/>
            <a:r>
              <a:rPr lang="pl-PL" b="1" dirty="0"/>
              <a:t>Określ jakiego typu argument został użyty poniżej oraz oceń jego siłę. Uzasadnij krótko odpowiedź. </a:t>
            </a:r>
          </a:p>
          <a:p>
            <a:pPr algn="just"/>
            <a:endParaRPr lang="pl-PL" dirty="0"/>
          </a:p>
          <a:p>
            <a:pPr algn="just"/>
            <a:r>
              <a:rPr lang="pl-PL" dirty="0"/>
              <a:t>a) </a:t>
            </a:r>
            <a:r>
              <a:rPr lang="pl-PL" i="1" dirty="0"/>
              <a:t>Przeprowadzona wśród studentów prawa ankieta dotycząca podejścia do zagadnień etycznych wypadła bardzo budująco. Zdecydowana większość zadeklarowała poważne podejście do norm etycznych. Można więc z tego wnosić, że prawnicy poważnie podchodzą do przestrzegania norm etycznych.</a:t>
            </a:r>
          </a:p>
          <a:p>
            <a:pPr algn="just"/>
            <a:r>
              <a:rPr lang="pl-PL" dirty="0"/>
              <a:t>b) </a:t>
            </a:r>
            <a:r>
              <a:rPr lang="pl-PL" i="1" dirty="0"/>
              <a:t>Kawiarnia X przynosi swojemu właścicielowi straty finansowe. Widać z tego, że zatrudnieni tam pracownicy na pewno oszukują swojego szefa i podkradają pieniądze.</a:t>
            </a:r>
          </a:p>
          <a:p>
            <a:pPr algn="just"/>
            <a:r>
              <a:rPr lang="pl-PL" dirty="0"/>
              <a:t>c) </a:t>
            </a:r>
            <a:r>
              <a:rPr lang="pl-PL" i="1" dirty="0"/>
              <a:t>Jeśli Warszawa, Kraków, Poznań i Wrocław mają problemy z budżetem, to z tego wynika, że wszystkie polskie miasta mają problemy z budżetem.</a:t>
            </a:r>
            <a:endParaRPr lang="pl-PL" dirty="0"/>
          </a:p>
          <a:p>
            <a:pPr algn="just"/>
            <a:endParaRPr lang="pl-PL" dirty="0"/>
          </a:p>
          <a:p>
            <a:pPr algn="just"/>
            <a:endParaRPr lang="pl-PL" dirty="0"/>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E049C8A-1C7C-45E3-BCD0-E7811EED0C3F}"/>
              </a:ext>
            </a:extLst>
          </p:cNvPr>
          <p:cNvSpPr>
            <a:spLocks noGrp="1"/>
          </p:cNvSpPr>
          <p:nvPr>
            <p:ph type="title"/>
          </p:nvPr>
        </p:nvSpPr>
        <p:spPr>
          <a:xfrm>
            <a:off x="964788" y="804333"/>
            <a:ext cx="3391900" cy="5249334"/>
          </a:xfrm>
        </p:spPr>
        <p:txBody>
          <a:bodyPr>
            <a:normAutofit/>
          </a:bodyPr>
          <a:lstStyle/>
          <a:p>
            <a:pPr algn="r"/>
            <a:r>
              <a:rPr lang="pl-PL" sz="3900" dirty="0"/>
              <a:t>Błąd wystarczającego związku między przesłankami a wnioskiem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3B339AD-0C03-447D-88F3-3D704B5F56C1}"/>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przesłanki nie uwiarygodniają wniosku w sposób dostateczny. </a:t>
            </a:r>
          </a:p>
        </p:txBody>
      </p:sp>
    </p:spTree>
    <p:extLst>
      <p:ext uri="{BB962C8B-B14F-4D97-AF65-F5344CB8AC3E}">
        <p14:creationId xmlns:p14="http://schemas.microsoft.com/office/powerpoint/2010/main" val="7929062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5E804F7-4265-433F-9D71-57B884A52EA2}"/>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(6)</a:t>
            </a:r>
          </a:p>
        </p:txBody>
      </p:sp>
      <p:sp>
        <p:nvSpPr>
          <p:cNvPr id="3" name="Symbol zastępczy zawartości 2">
            <a:extLst>
              <a:ext uri="{FF2B5EF4-FFF2-40B4-BE49-F238E27FC236}">
                <a16:creationId xmlns:a16="http://schemas.microsoft.com/office/drawing/2014/main" id="{AE04D475-2EA7-4BDD-BB12-DA527F21D543}"/>
              </a:ext>
            </a:extLst>
          </p:cNvPr>
          <p:cNvSpPr>
            <a:spLocks noGrp="1"/>
          </p:cNvSpPr>
          <p:nvPr>
            <p:ph idx="1"/>
          </p:nvPr>
        </p:nvSpPr>
        <p:spPr>
          <a:xfrm>
            <a:off x="4951048" y="804333"/>
            <a:ext cx="6306003" cy="5249334"/>
          </a:xfrm>
        </p:spPr>
        <p:txBody>
          <a:bodyPr anchor="ctr">
            <a:normAutofit/>
          </a:bodyPr>
          <a:lstStyle/>
          <a:p>
            <a:pPr algn="just"/>
            <a:r>
              <a:rPr lang="pl-PL" sz="2000" b="1" dirty="0"/>
              <a:t>Określ jakiego typu argument został użyty poniżej oraz oceń jego siłę. Uzasadnij krótko odpowiedź. </a:t>
            </a:r>
          </a:p>
          <a:p>
            <a:pPr algn="just"/>
            <a:endParaRPr lang="pl-PL" sz="2000" b="1" dirty="0"/>
          </a:p>
          <a:p>
            <a:pPr lvl="0" algn="just"/>
            <a:r>
              <a:rPr lang="pl-PL" sz="2000" dirty="0"/>
              <a:t>a) </a:t>
            </a:r>
            <a:r>
              <a:rPr lang="pl-PL" sz="2000" i="1" dirty="0"/>
              <a:t>Masz wątpliwości, co do winy Jana? Jan przez wiele lat był biednym człowiekiem, a następnie w ciągu jednego roku stał się bogaczem. Jest więc jasne, że wkroczył on na drogę przestępczą, a brak dowodów wynika tylko i wyłącznie z nieporadności organów ścigania.</a:t>
            </a:r>
            <a:endParaRPr lang="pl-PL" sz="2000" dirty="0"/>
          </a:p>
          <a:p>
            <a:pPr algn="just"/>
            <a:r>
              <a:rPr lang="pl-PL" sz="2000" dirty="0"/>
              <a:t>b) </a:t>
            </a:r>
            <a:r>
              <a:rPr lang="pl-PL" sz="2000" i="1" dirty="0"/>
              <a:t>Polscy studenci w nie czytają w ogóle filozofii. Wiem to, bo słyszałem wypowiedź trzech studentów (pierwszy studiował matematykę, drugi chemię, trzeci fizykę), jasno twierdzących, że nie czytają i nie zamierzają czytać dzieł filozoficznych. </a:t>
            </a:r>
            <a:endParaRPr lang="pl-PL" sz="2000" dirty="0"/>
          </a:p>
          <a:p>
            <a:pPr algn="just"/>
            <a:r>
              <a:rPr lang="pl-PL" sz="2000" dirty="0"/>
              <a:t>c) </a:t>
            </a:r>
            <a:r>
              <a:rPr lang="pl-PL" sz="2000" i="1" dirty="0"/>
              <a:t>Jeśli Jan próbował oszukiwać na swoich pierwszych trzech egzaminach zdawanych na studiach, to najprawdopodobniej na czwartym również będzie próbował oszukać.</a:t>
            </a:r>
            <a:endParaRPr lang="pl-PL" sz="2000" dirty="0"/>
          </a:p>
          <a:p>
            <a:endParaRPr lang="pl-PL" sz="2000" dirty="0"/>
          </a:p>
        </p:txBody>
      </p:sp>
    </p:spTree>
    <p:extLst>
      <p:ext uri="{BB962C8B-B14F-4D97-AF65-F5344CB8AC3E}">
        <p14:creationId xmlns:p14="http://schemas.microsoft.com/office/powerpoint/2010/main" val="997618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(7)</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Skonstruuj poprawny argument (za lub przeciw) w kwestii postulatu zwiększenia dostępu do broni palnej w Polsce, tak by stanowił on przykład argumentu:</a:t>
            </a:r>
          </a:p>
          <a:p>
            <a:endParaRPr lang="pl-PL" dirty="0"/>
          </a:p>
          <a:p>
            <a:r>
              <a:rPr lang="pl-PL" dirty="0"/>
              <a:t>a) z analogii</a:t>
            </a:r>
          </a:p>
          <a:p>
            <a:endParaRPr lang="pl-PL" dirty="0"/>
          </a:p>
          <a:p>
            <a:r>
              <a:rPr lang="pl-PL" dirty="0"/>
              <a:t>b) z indukcji </a:t>
            </a:r>
            <a:r>
              <a:rPr lang="pl-PL" dirty="0" err="1"/>
              <a:t>enumeracyjnej</a:t>
            </a:r>
            <a:r>
              <a:rPr lang="pl-PL" dirty="0"/>
              <a:t> niezupełnej</a:t>
            </a:r>
          </a:p>
          <a:p>
            <a:endParaRPr lang="pl-PL" dirty="0"/>
          </a:p>
          <a:p>
            <a:r>
              <a:rPr lang="pl-PL" dirty="0"/>
              <a:t>c) z abdukcji</a:t>
            </a:r>
          </a:p>
        </p:txBody>
      </p:sp>
    </p:spTree>
    <p:extLst>
      <p:ext uri="{BB962C8B-B14F-4D97-AF65-F5344CB8AC3E}">
        <p14:creationId xmlns:p14="http://schemas.microsoft.com/office/powerpoint/2010/main" val="209621473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a:bodyPr>
          <a:lstStyle/>
          <a:p>
            <a:pPr marL="0" indent="0" algn="just">
              <a:buNone/>
            </a:pPr>
            <a:endParaRPr lang="pl-PL" sz="1800" dirty="0"/>
          </a:p>
          <a:p>
            <a:pPr marL="0" indent="0" algn="just">
              <a:buNone/>
            </a:pPr>
            <a:endParaRPr lang="pl-PL" sz="1800" dirty="0"/>
          </a:p>
          <a:p>
            <a:pPr marL="0" indent="0" algn="just">
              <a:buNone/>
            </a:pPr>
            <a:r>
              <a:rPr lang="pl-PL" sz="1800" dirty="0"/>
              <a:t>T. Hołówka, </a:t>
            </a:r>
            <a:r>
              <a:rPr lang="pl-PL" sz="1800" i="1" dirty="0"/>
              <a:t>Kultura logiczna w przykładach</a:t>
            </a:r>
            <a:r>
              <a:rPr lang="pl-PL" sz="1800" dirty="0"/>
              <a:t>, Warszawa 2007.</a:t>
            </a:r>
          </a:p>
          <a:p>
            <a:pPr marL="0" indent="0" algn="just">
              <a:buNone/>
            </a:pPr>
            <a:endParaRPr lang="pl-PL" sz="1800" dirty="0"/>
          </a:p>
          <a:p>
            <a:pPr marL="0" indent="0" algn="just">
              <a:buNone/>
            </a:pPr>
            <a:r>
              <a:rPr lang="pl-PL" sz="1800" dirty="0"/>
              <a:t>W. </a:t>
            </a:r>
            <a:r>
              <a:rPr lang="pl-PL" sz="1800" dirty="0" err="1"/>
              <a:t>Gromski</a:t>
            </a:r>
            <a:r>
              <a:rPr lang="pl-PL" sz="1800" dirty="0"/>
              <a:t>, P. Jabłoński, J. Kaczor, M. Paździora, M. Pichlak, </a:t>
            </a:r>
            <a:r>
              <a:rPr lang="pl-PL" sz="1800" i="1" dirty="0"/>
              <a:t>Warsztaty prawnicze. Logika praktyczna z elementami argumentacji prawniczej</a:t>
            </a:r>
            <a:r>
              <a:rPr lang="pl-PL" sz="1800" dirty="0"/>
              <a:t>, </a:t>
            </a:r>
            <a:r>
              <a:rPr lang="pl-PL" sz="1800" dirty="0" err="1"/>
              <a:t>Od.Nowa</a:t>
            </a:r>
            <a:r>
              <a:rPr lang="pl-PL" sz="1800" dirty="0"/>
              <a:t>, Bielsko-Biała 2015.</a:t>
            </a:r>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02707DD-08A7-416A-8320-41531D410B24}"/>
              </a:ext>
            </a:extLst>
          </p:cNvPr>
          <p:cNvSpPr>
            <a:spLocks noGrp="1"/>
          </p:cNvSpPr>
          <p:nvPr>
            <p:ph type="title"/>
          </p:nvPr>
        </p:nvSpPr>
        <p:spPr>
          <a:xfrm>
            <a:off x="964788" y="804333"/>
            <a:ext cx="3391900" cy="5249334"/>
          </a:xfrm>
        </p:spPr>
        <p:txBody>
          <a:bodyPr>
            <a:normAutofit/>
          </a:bodyPr>
          <a:lstStyle/>
          <a:p>
            <a:pPr algn="r"/>
            <a:r>
              <a:rPr lang="pl-PL" dirty="0"/>
              <a:t>Błędne koło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D936ADC-7A66-404E-8975-2F22801B5442}"/>
              </a:ext>
            </a:extLst>
          </p:cNvPr>
          <p:cNvSpPr>
            <a:spLocks noGrp="1"/>
          </p:cNvSpPr>
          <p:nvPr>
            <p:ph idx="1"/>
          </p:nvPr>
        </p:nvSpPr>
        <p:spPr>
          <a:xfrm>
            <a:off x="4999330" y="804333"/>
            <a:ext cx="6257721" cy="5249334"/>
          </a:xfrm>
        </p:spPr>
        <p:txBody>
          <a:bodyPr anchor="ctr">
            <a:normAutofit/>
          </a:bodyPr>
          <a:lstStyle/>
          <a:p>
            <a:pPr algn="just"/>
            <a:r>
              <a:rPr lang="pl-PL" dirty="0"/>
              <a:t>Błąd ten polega na tym, że wniosek jest powtórzeniem jednej z przesłanek. Błąd ten dotyczy zatem struktury wnioskowania. </a:t>
            </a:r>
          </a:p>
        </p:txBody>
      </p:sp>
    </p:spTree>
    <p:extLst>
      <p:ext uri="{BB962C8B-B14F-4D97-AF65-F5344CB8AC3E}">
        <p14:creationId xmlns:p14="http://schemas.microsoft.com/office/powerpoint/2010/main" val="3567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6E3940A-858B-4D63-A0BF-283CFFEB71AD}"/>
              </a:ext>
            </a:extLst>
          </p:cNvPr>
          <p:cNvSpPr>
            <a:spLocks noGrp="1"/>
          </p:cNvSpPr>
          <p:nvPr>
            <p:ph type="title"/>
          </p:nvPr>
        </p:nvSpPr>
        <p:spPr>
          <a:xfrm>
            <a:off x="964788" y="804333"/>
            <a:ext cx="3391900" cy="5249334"/>
          </a:xfrm>
        </p:spPr>
        <p:txBody>
          <a:bodyPr>
            <a:normAutofit/>
          </a:bodyPr>
          <a:lstStyle/>
          <a:p>
            <a:pPr algn="r"/>
            <a:r>
              <a:rPr lang="pl-PL" dirty="0"/>
              <a:t>Błąd materialny</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C0B4384-46A0-4072-B16A-1F2F87B7E3DB}"/>
              </a:ext>
            </a:extLst>
          </p:cNvPr>
          <p:cNvSpPr>
            <a:spLocks noGrp="1"/>
          </p:cNvSpPr>
          <p:nvPr>
            <p:ph idx="1"/>
          </p:nvPr>
        </p:nvSpPr>
        <p:spPr>
          <a:xfrm>
            <a:off x="4999330" y="804333"/>
            <a:ext cx="6257721" cy="5249334"/>
          </a:xfrm>
        </p:spPr>
        <p:txBody>
          <a:bodyPr anchor="ctr">
            <a:normAutofit/>
          </a:bodyPr>
          <a:lstStyle/>
          <a:p>
            <a:r>
              <a:rPr lang="pl-PL" dirty="0"/>
              <a:t>Błąd ten polega na tym, że przynajmniej jedna z przesłanek jest fałszywa. Nie dotyczy on więc samej struktury wnioskowania, lecz jakości przesłanek.</a:t>
            </a:r>
          </a:p>
        </p:txBody>
      </p:sp>
    </p:spTree>
    <p:extLst>
      <p:ext uri="{BB962C8B-B14F-4D97-AF65-F5344CB8AC3E}">
        <p14:creationId xmlns:p14="http://schemas.microsoft.com/office/powerpoint/2010/main" val="35062689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769</TotalTime>
  <Words>4205</Words>
  <Application>Microsoft Office PowerPoint</Application>
  <PresentationFormat>Panoramiczny</PresentationFormat>
  <Paragraphs>315</Paragraphs>
  <Slides>72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72</vt:i4>
      </vt:variant>
    </vt:vector>
  </HeadingPairs>
  <TitlesOfParts>
    <vt:vector size="78" baseType="lpstr">
      <vt:lpstr>Calibri</vt:lpstr>
      <vt:lpstr>Tw Cen MT</vt:lpstr>
      <vt:lpstr>Tw Cen MT Condensed</vt:lpstr>
      <vt:lpstr>Wingdings 2</vt:lpstr>
      <vt:lpstr>Wingdings 3</vt:lpstr>
      <vt:lpstr>Integralny</vt:lpstr>
      <vt:lpstr>Logika dla prawników Paweł jabłoński </vt:lpstr>
      <vt:lpstr>Wykład 2-3 Argumenty </vt:lpstr>
      <vt:lpstr>Pojęcie argumentu</vt:lpstr>
      <vt:lpstr>Standaryzacja Argumentu</vt:lpstr>
      <vt:lpstr>Dwa poziomy analizy wypowiedzi argumentacyjnej</vt:lpstr>
      <vt:lpstr>Podstawowe błędy w argumentacji </vt:lpstr>
      <vt:lpstr>Błąd wystarczającego związku między przesłankami a wnioskiem</vt:lpstr>
      <vt:lpstr>Błędne koło</vt:lpstr>
      <vt:lpstr>Błąd materialny</vt:lpstr>
      <vt:lpstr>Błąd bezpodstawności</vt:lpstr>
      <vt:lpstr>Argument dedukcyjny</vt:lpstr>
      <vt:lpstr>Sylogizm jako przykład argumentu dedukcyjnego</vt:lpstr>
      <vt:lpstr>Struktura tautologiczna jako przykład argumentu dedukcyjnego</vt:lpstr>
      <vt:lpstr>Argument dedukcyjny – zalety i wady</vt:lpstr>
      <vt:lpstr>Argument niededukcyjny – wstępna charakterystyka</vt:lpstr>
      <vt:lpstr>Uwaga!</vt:lpstr>
      <vt:lpstr>Argument niededukcyjny – wybrane typy</vt:lpstr>
      <vt:lpstr>Argument z analogii</vt:lpstr>
      <vt:lpstr>Typ podstawowy analogii - schemat</vt:lpstr>
      <vt:lpstr>Typ podstawowy analogii – przykład (1)</vt:lpstr>
      <vt:lpstr>Typ podstawowy analogii – przykład (2)</vt:lpstr>
      <vt:lpstr>Typ indukcyjny analogii - schemat</vt:lpstr>
      <vt:lpstr>Typ indukcyjny analogii – przykład (1)</vt:lpstr>
      <vt:lpstr>Typ indukcyjny analogii – przykład (2)</vt:lpstr>
      <vt:lpstr>Kryteria poprawności (siły) argumentu z analogii</vt:lpstr>
      <vt:lpstr>Argument  a fortiori jako specyficzna odmiana analogii</vt:lpstr>
      <vt:lpstr>Argument A Fortiori - schemat</vt:lpstr>
      <vt:lpstr>Argument A Fortiori - Przykład</vt:lpstr>
      <vt:lpstr>Argument z przeciwieństwa (A contrario)</vt:lpstr>
      <vt:lpstr>Argument z przeciwieństwa - schemat</vt:lpstr>
      <vt:lpstr>Argument z przeciwieństwa - przykład</vt:lpstr>
      <vt:lpstr>Kryteria poprawności (siły) argumentu z przeciwieństwa</vt:lpstr>
      <vt:lpstr>Argument z indukcji (indukcja enumeracyjna niezupełna)</vt:lpstr>
      <vt:lpstr>Argument z indukcji - schemat</vt:lpstr>
      <vt:lpstr>Argument z indukcji - przykład</vt:lpstr>
      <vt:lpstr>Kryteria poprawności (Siły) argumentu z indukcji</vt:lpstr>
      <vt:lpstr>Argument z Abdukcji</vt:lpstr>
      <vt:lpstr>Argument z abdukcji - schemat </vt:lpstr>
      <vt:lpstr>Argument z abdukcji - przykład</vt:lpstr>
      <vt:lpstr>Kryteria poprawności (siły) argumentu z abdukcji </vt:lpstr>
      <vt:lpstr>Argument ad hominem</vt:lpstr>
      <vt:lpstr>Argument ad hominem – schemat 1</vt:lpstr>
      <vt:lpstr>Argument ad hominem – przykład 1</vt:lpstr>
      <vt:lpstr>Argument ad hominem – schemat 2</vt:lpstr>
      <vt:lpstr>Argument ad hominem – schemat 2 - przykład</vt:lpstr>
      <vt:lpstr>Argument ad hominem – schemat 3</vt:lpstr>
      <vt:lpstr>Argument ad hominem – schemat 3 - przykład</vt:lpstr>
      <vt:lpstr>Kryteria poprawności (siły) argumentu ad hominem</vt:lpstr>
      <vt:lpstr>Argument z autorytetu</vt:lpstr>
      <vt:lpstr>Argument z autorytetu - schemat</vt:lpstr>
      <vt:lpstr>Argument z autorytetu - przykład</vt:lpstr>
      <vt:lpstr>Kryteria poprawności (siły) argumentu z autorytetu</vt:lpstr>
      <vt:lpstr>Typowe Sofizmaty związane z naruszeniem zasad argumentacji z autorytetu</vt:lpstr>
      <vt:lpstr>Argument ad verecundiam</vt:lpstr>
      <vt:lpstr>„oślepianie nauką”</vt:lpstr>
      <vt:lpstr>„Każde dziecko wie”</vt:lpstr>
      <vt:lpstr>Argument z konsekwencji</vt:lpstr>
      <vt:lpstr>Argument z konsekwencji - schemat</vt:lpstr>
      <vt:lpstr>Argument z konsekwencji - przykład</vt:lpstr>
      <vt:lpstr>Kryteria poprawności (siły) argumentu z konsekwencji</vt:lpstr>
      <vt:lpstr>Równia pochyła jako typ argumentu z konsekwencji</vt:lpstr>
      <vt:lpstr>Pozorny dylemat jako  typ argumentu z konsekwencji </vt:lpstr>
      <vt:lpstr>Pozorny dylemat - przykład</vt:lpstr>
      <vt:lpstr>Zadania</vt:lpstr>
      <vt:lpstr>Przykładowe zadanie (1)</vt:lpstr>
      <vt:lpstr>Przykładowe zadanie (2)</vt:lpstr>
      <vt:lpstr>Przykładowe zadanie (3)</vt:lpstr>
      <vt:lpstr>Przykładowe zadanie (4)</vt:lpstr>
      <vt:lpstr>Przykładowe zadanie (5)</vt:lpstr>
      <vt:lpstr>Przykładowe zadanie (6)</vt:lpstr>
      <vt:lpstr>Przykładowe zadanie (7)</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dc:title>
  <dc:creator>Paweł Jabłoński</dc:creator>
  <cp:lastModifiedBy>Paweł Jabłoński</cp:lastModifiedBy>
  <cp:revision>24</cp:revision>
  <dcterms:created xsi:type="dcterms:W3CDTF">2020-04-01T08:27:15Z</dcterms:created>
  <dcterms:modified xsi:type="dcterms:W3CDTF">2020-10-19T10:47:38Z</dcterms:modified>
</cp:coreProperties>
</file>