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9" r:id="rId3"/>
    <p:sldId id="275" r:id="rId4"/>
    <p:sldId id="295" r:id="rId5"/>
    <p:sldId id="304" r:id="rId6"/>
    <p:sldId id="272" r:id="rId7"/>
    <p:sldId id="308" r:id="rId8"/>
    <p:sldId id="271" r:id="rId9"/>
    <p:sldId id="306" r:id="rId10"/>
    <p:sldId id="307" r:id="rId11"/>
    <p:sldId id="270" r:id="rId12"/>
    <p:sldId id="265" r:id="rId13"/>
    <p:sldId id="264" r:id="rId14"/>
    <p:sldId id="263" r:id="rId15"/>
    <p:sldId id="262" r:id="rId16"/>
    <p:sldId id="332" r:id="rId17"/>
    <p:sldId id="261" r:id="rId18"/>
    <p:sldId id="260" r:id="rId19"/>
    <p:sldId id="257" r:id="rId20"/>
    <p:sldId id="258" r:id="rId21"/>
    <p:sldId id="297" r:id="rId22"/>
    <p:sldId id="298" r:id="rId23"/>
    <p:sldId id="300" r:id="rId24"/>
    <p:sldId id="276" r:id="rId25"/>
    <p:sldId id="277" r:id="rId26"/>
    <p:sldId id="289" r:id="rId27"/>
    <p:sldId id="348" r:id="rId28"/>
    <p:sldId id="374" r:id="rId29"/>
    <p:sldId id="373" r:id="rId30"/>
    <p:sldId id="372" r:id="rId31"/>
    <p:sldId id="371" r:id="rId32"/>
    <p:sldId id="379" r:id="rId33"/>
    <p:sldId id="378" r:id="rId34"/>
    <p:sldId id="377" r:id="rId35"/>
    <p:sldId id="380" r:id="rId36"/>
    <p:sldId id="376" r:id="rId37"/>
    <p:sldId id="382" r:id="rId38"/>
    <p:sldId id="383" r:id="rId39"/>
    <p:sldId id="381" r:id="rId40"/>
    <p:sldId id="309" r:id="rId41"/>
    <p:sldId id="310" r:id="rId42"/>
    <p:sldId id="311" r:id="rId43"/>
    <p:sldId id="312" r:id="rId44"/>
    <p:sldId id="313" r:id="rId45"/>
    <p:sldId id="338" r:id="rId46"/>
    <p:sldId id="337" r:id="rId47"/>
    <p:sldId id="341" r:id="rId48"/>
    <p:sldId id="340" r:id="rId49"/>
    <p:sldId id="333" r:id="rId50"/>
    <p:sldId id="343" r:id="rId51"/>
    <p:sldId id="342" r:id="rId52"/>
    <p:sldId id="345" r:id="rId53"/>
    <p:sldId id="344" r:id="rId54"/>
    <p:sldId id="347" r:id="rId55"/>
    <p:sldId id="353" r:id="rId56"/>
    <p:sldId id="359" r:id="rId57"/>
    <p:sldId id="358" r:id="rId58"/>
    <p:sldId id="357" r:id="rId59"/>
    <p:sldId id="356" r:id="rId60"/>
    <p:sldId id="422" r:id="rId61"/>
    <p:sldId id="424" r:id="rId62"/>
    <p:sldId id="423" r:id="rId63"/>
    <p:sldId id="426" r:id="rId64"/>
    <p:sldId id="425" r:id="rId65"/>
    <p:sldId id="421" r:id="rId66"/>
    <p:sldId id="346" r:id="rId67"/>
    <p:sldId id="385" r:id="rId68"/>
    <p:sldId id="384" r:id="rId69"/>
    <p:sldId id="391" r:id="rId70"/>
    <p:sldId id="392" r:id="rId71"/>
    <p:sldId id="390" r:id="rId72"/>
    <p:sldId id="322" r:id="rId73"/>
    <p:sldId id="324" r:id="rId74"/>
    <p:sldId id="389" r:id="rId75"/>
    <p:sldId id="388" r:id="rId76"/>
    <p:sldId id="386" r:id="rId77"/>
    <p:sldId id="393" r:id="rId78"/>
    <p:sldId id="394" r:id="rId79"/>
    <p:sldId id="402" r:id="rId80"/>
    <p:sldId id="401" r:id="rId81"/>
    <p:sldId id="400" r:id="rId82"/>
    <p:sldId id="399" r:id="rId83"/>
    <p:sldId id="331" r:id="rId84"/>
    <p:sldId id="325" r:id="rId85"/>
    <p:sldId id="321" r:id="rId86"/>
    <p:sldId id="405" r:id="rId87"/>
    <p:sldId id="419" r:id="rId88"/>
    <p:sldId id="420" r:id="rId89"/>
    <p:sldId id="418" r:id="rId90"/>
    <p:sldId id="316" r:id="rId91"/>
    <p:sldId id="320" r:id="rId92"/>
    <p:sldId id="317" r:id="rId93"/>
    <p:sldId id="327" r:id="rId94"/>
    <p:sldId id="407" r:id="rId95"/>
    <p:sldId id="406" r:id="rId96"/>
    <p:sldId id="411" r:id="rId97"/>
    <p:sldId id="410" r:id="rId98"/>
    <p:sldId id="409" r:id="rId99"/>
    <p:sldId id="408" r:id="rId100"/>
    <p:sldId id="415" r:id="rId101"/>
    <p:sldId id="414" r:id="rId102"/>
    <p:sldId id="413" r:id="rId103"/>
    <p:sldId id="417" r:id="rId104"/>
    <p:sldId id="367" r:id="rId105"/>
    <p:sldId id="370" r:id="rId106"/>
    <p:sldId id="369" r:id="rId107"/>
    <p:sldId id="368" r:id="rId108"/>
    <p:sldId id="326" r:id="rId109"/>
    <p:sldId id="329" r:id="rId110"/>
    <p:sldId id="362" r:id="rId111"/>
    <p:sldId id="361" r:id="rId112"/>
    <p:sldId id="360" r:id="rId113"/>
    <p:sldId id="318" r:id="rId114"/>
    <p:sldId id="364" r:id="rId115"/>
    <p:sldId id="366" r:id="rId116"/>
    <p:sldId id="365" r:id="rId117"/>
    <p:sldId id="363" r:id="rId1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p:scale>
          <a:sx n="100" d="100"/>
          <a:sy n="100" d="100"/>
        </p:scale>
        <p:origin x="-1920" y="-4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presProps" Target="pres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t>10/14/2020</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t>10/14/2020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t>10/14/2020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t>10/14/2020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CF2E0-CCC4-4E1E-9902-C3C36AB3FDA4}" type="datetimeFigureOut">
              <a:rPr lang="en-US" smtClean="0"/>
              <a:t>10/14/2020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F42FDE4-A7DD-41A7-A0A6-9B649FB43336}" type="slidenum">
              <a:rPr kumimoji="0" lang="en-US" smtClean="0"/>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t>10/14/2020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CF2E0-CCC4-4E1E-9902-C3C36AB3FDA4}" type="datetimeFigureOut">
              <a:rPr lang="en-US" smtClean="0"/>
              <a:t>10/14/2020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t>10/14/2020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CF2E0-CCC4-4E1E-9902-C3C36AB3FDA4}" type="datetimeFigureOut">
              <a:rPr lang="en-US" smtClean="0"/>
              <a:t>10/14/2020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t>10/14/2020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t>10/14/2020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6F42FDE4-A7DD-41A7-A0A6-9B649FB43336}" type="slidenum">
              <a:rPr kumimoji="0" lang="en-US" smtClean="0"/>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t>10/14/2020</a:t>
            </a:fld>
            <a:endParaRPr lang="en-US" sz="14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European_Commission" TargetMode="External"/><Relationship Id="rId3" Type="http://schemas.openxmlformats.org/officeDocument/2006/relationships/hyperlink" Target="https://en.wikipedia.org/wiki/Intergovernmentalism" TargetMode="External"/><Relationship Id="rId7" Type="http://schemas.openxmlformats.org/officeDocument/2006/relationships/hyperlink" Target="https://en.wikipedia.org/wiki/European_Parliament" TargetMode="External"/><Relationship Id="rId2" Type="http://schemas.openxmlformats.org/officeDocument/2006/relationships/hyperlink" Target="https://en.wikipedia.org/wiki/Supranational_union" TargetMode="External"/><Relationship Id="rId1" Type="http://schemas.openxmlformats.org/officeDocument/2006/relationships/slideLayout" Target="../slideLayouts/slideLayout2.xml"/><Relationship Id="rId6" Type="http://schemas.openxmlformats.org/officeDocument/2006/relationships/hyperlink" Target="https://en.wikipedia.org/wiki/Council_of_the_European_Union" TargetMode="External"/><Relationship Id="rId11" Type="http://schemas.openxmlformats.org/officeDocument/2006/relationships/hyperlink" Target="https://en.wikipedia.org/wiki/European_Court_of_Auditors" TargetMode="External"/><Relationship Id="rId5" Type="http://schemas.openxmlformats.org/officeDocument/2006/relationships/hyperlink" Target="https://en.wikipedia.org/wiki/European_Council" TargetMode="External"/><Relationship Id="rId10" Type="http://schemas.openxmlformats.org/officeDocument/2006/relationships/hyperlink" Target="https://en.wikipedia.org/wiki/European_Central_Bank" TargetMode="External"/><Relationship Id="rId4" Type="http://schemas.openxmlformats.org/officeDocument/2006/relationships/hyperlink" Target="https://en.wikipedia.org/wiki/Institutions_of_the_European_Union" TargetMode="External"/><Relationship Id="rId9" Type="http://schemas.openxmlformats.org/officeDocument/2006/relationships/hyperlink" Target="https://en.wikipedia.org/wiki/Court_of_Justice_of_the_European_Union"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2012_Nobel_Peace_Prize"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Estonian_language" TargetMode="External"/><Relationship Id="rId13" Type="http://schemas.openxmlformats.org/officeDocument/2006/relationships/hyperlink" Target="https://en.wikipedia.org/wiki/Hungarian_language" TargetMode="External"/><Relationship Id="rId18" Type="http://schemas.openxmlformats.org/officeDocument/2006/relationships/hyperlink" Target="https://en.wikipedia.org/wiki/Maltese_language" TargetMode="External"/><Relationship Id="rId3" Type="http://schemas.openxmlformats.org/officeDocument/2006/relationships/hyperlink" Target="https://en.wikipedia.org/wiki/Croatian_language" TargetMode="External"/><Relationship Id="rId21" Type="http://schemas.openxmlformats.org/officeDocument/2006/relationships/hyperlink" Target="https://en.wikipedia.org/wiki/Romanian_language" TargetMode="External"/><Relationship Id="rId7" Type="http://schemas.openxmlformats.org/officeDocument/2006/relationships/hyperlink" Target="https://en.wikipedia.org/wiki/English_language" TargetMode="External"/><Relationship Id="rId12" Type="http://schemas.openxmlformats.org/officeDocument/2006/relationships/hyperlink" Target="https://en.wikipedia.org/wiki/Greek_language" TargetMode="External"/><Relationship Id="rId17" Type="http://schemas.openxmlformats.org/officeDocument/2006/relationships/hyperlink" Target="https://en.wikipedia.org/wiki/Lithuanian_language" TargetMode="External"/><Relationship Id="rId25" Type="http://schemas.openxmlformats.org/officeDocument/2006/relationships/hyperlink" Target="https://en.wikipedia.org/wiki/Swedish_language" TargetMode="External"/><Relationship Id="rId2" Type="http://schemas.openxmlformats.org/officeDocument/2006/relationships/hyperlink" Target="https://en.wikipedia.org/wiki/Bulgarian_language" TargetMode="External"/><Relationship Id="rId16" Type="http://schemas.openxmlformats.org/officeDocument/2006/relationships/hyperlink" Target="https://en.wikipedia.org/wiki/Latvian_language" TargetMode="External"/><Relationship Id="rId20" Type="http://schemas.openxmlformats.org/officeDocument/2006/relationships/hyperlink" Target="https://en.wikipedia.org/wiki/Portuguese_language" TargetMode="External"/><Relationship Id="rId1" Type="http://schemas.openxmlformats.org/officeDocument/2006/relationships/slideLayout" Target="../slideLayouts/slideLayout2.xml"/><Relationship Id="rId6" Type="http://schemas.openxmlformats.org/officeDocument/2006/relationships/hyperlink" Target="https://en.wikipedia.org/wiki/Dutch_language" TargetMode="External"/><Relationship Id="rId11" Type="http://schemas.openxmlformats.org/officeDocument/2006/relationships/hyperlink" Target="https://en.wikipedia.org/wiki/German_language" TargetMode="External"/><Relationship Id="rId24" Type="http://schemas.openxmlformats.org/officeDocument/2006/relationships/hyperlink" Target="https://en.wikipedia.org/wiki/Spanish_language" TargetMode="External"/><Relationship Id="rId5" Type="http://schemas.openxmlformats.org/officeDocument/2006/relationships/hyperlink" Target="https://en.wikipedia.org/wiki/Danish_language" TargetMode="External"/><Relationship Id="rId15" Type="http://schemas.openxmlformats.org/officeDocument/2006/relationships/hyperlink" Target="https://en.wikipedia.org/wiki/Irish_language" TargetMode="External"/><Relationship Id="rId23" Type="http://schemas.openxmlformats.org/officeDocument/2006/relationships/hyperlink" Target="https://en.wikipedia.org/wiki/Slovene_language" TargetMode="External"/><Relationship Id="rId10" Type="http://schemas.openxmlformats.org/officeDocument/2006/relationships/hyperlink" Target="https://en.wikipedia.org/wiki/French_language" TargetMode="External"/><Relationship Id="rId19" Type="http://schemas.openxmlformats.org/officeDocument/2006/relationships/hyperlink" Target="https://en.wikipedia.org/wiki/Polish_language" TargetMode="External"/><Relationship Id="rId4" Type="http://schemas.openxmlformats.org/officeDocument/2006/relationships/hyperlink" Target="https://en.wikipedia.org/wiki/Czech_language" TargetMode="External"/><Relationship Id="rId9" Type="http://schemas.openxmlformats.org/officeDocument/2006/relationships/hyperlink" Target="https://en.wikipedia.org/wiki/Finnish_language" TargetMode="External"/><Relationship Id="rId14" Type="http://schemas.openxmlformats.org/officeDocument/2006/relationships/hyperlink" Target="https://en.wikipedia.org/wiki/Italian_language" TargetMode="External"/><Relationship Id="rId22" Type="http://schemas.openxmlformats.org/officeDocument/2006/relationships/hyperlink" Target="https://en.wikipedia.org/wiki/Slovak_languag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Protestant" TargetMode="External"/><Relationship Id="rId2" Type="http://schemas.openxmlformats.org/officeDocument/2006/relationships/hyperlink" Target="https://en.wikipedia.org/wiki/Catholic_Church" TargetMode="External"/><Relationship Id="rId1" Type="http://schemas.openxmlformats.org/officeDocument/2006/relationships/slideLayout" Target="../slideLayouts/slideLayout2.xml"/><Relationship Id="rId6" Type="http://schemas.openxmlformats.org/officeDocument/2006/relationships/hyperlink" Target="https://en.wikipedia.org/wiki/Islam" TargetMode="External"/><Relationship Id="rId5" Type="http://schemas.openxmlformats.org/officeDocument/2006/relationships/hyperlink" Target="https://en.wikipedia.org/wiki/Atheist" TargetMode="External"/><Relationship Id="rId4" Type="http://schemas.openxmlformats.org/officeDocument/2006/relationships/hyperlink" Target="https://en.wikipedia.org/wiki/Orthodox_Christianit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Flag_day" TargetMode="External"/><Relationship Id="rId2" Type="http://schemas.openxmlformats.org/officeDocument/2006/relationships/hyperlink" Target="https://en.wikipedia.org/wiki/Flag_of_Europe" TargetMode="External"/><Relationship Id="rId1" Type="http://schemas.openxmlformats.org/officeDocument/2006/relationships/slideLayout" Target="../slideLayouts/slideLayout2.xml"/><Relationship Id="rId4" Type="http://schemas.openxmlformats.org/officeDocument/2006/relationships/hyperlink" Target="https://en.wikipedia.org/wiki/Europe_Day"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Ode_to_Joy" TargetMode="External"/><Relationship Id="rId2" Type="http://schemas.openxmlformats.org/officeDocument/2006/relationships/hyperlink" Target="https://en.wikipedia.org/wiki/Anthem_of_Europe" TargetMode="External"/><Relationship Id="rId1" Type="http://schemas.openxmlformats.org/officeDocument/2006/relationships/slideLayout" Target="../slideLayouts/slideLayout2.xml"/><Relationship Id="rId5" Type="http://schemas.openxmlformats.org/officeDocument/2006/relationships/hyperlink" Target="https://en.wikipedia.org/wiki/Symphony_No._9_(Beethoven)" TargetMode="External"/><Relationship Id="rId4" Type="http://schemas.openxmlformats.org/officeDocument/2006/relationships/hyperlink" Target="https://en.wikipedia.org/wiki/Ludwig_van_Beethoven"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en.wikipedia.org/wiki/Motto_of_the_European_Un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uropa.eu/european-union/about-eu/symbols/europe-day/schuman-declaration_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uropa.eu/youreurope/citizens/residence/elections-abroad/index_en.htm" TargetMode="External"/><Relationship Id="rId2" Type="http://schemas.openxmlformats.org/officeDocument/2006/relationships/hyperlink" Target="https://europa.eu/youreurope/citizens/residence/residence-rights/index_en.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ombudsman.europa.eu/en/make-a-complaint" TargetMode="External"/><Relationship Id="rId2" Type="http://schemas.openxmlformats.org/officeDocument/2006/relationships/hyperlink" Target="http://www.europarl.europa.eu/at-your-service/en/be-heard/petitions" TargetMode="External"/><Relationship Id="rId1" Type="http://schemas.openxmlformats.org/officeDocument/2006/relationships/slideLayout" Target="../slideLayouts/slideLayout2.xml"/><Relationship Id="rId4" Type="http://schemas.openxmlformats.org/officeDocument/2006/relationships/hyperlink" Target="http://ec.europa.eu/consularprotection/index.actio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europa.eu/european-union/about-eu/institutions-bodies/european-commission_en" TargetMode="External"/><Relationship Id="rId2" Type="http://schemas.openxmlformats.org/officeDocument/2006/relationships/hyperlink" Target="https://europa.eu/european-union/about-eu/institutions-bodies/european-central-bank_en" TargetMode="External"/><Relationship Id="rId1" Type="http://schemas.openxmlformats.org/officeDocument/2006/relationships/slideLayout" Target="../slideLayouts/slideLayout2.xml"/><Relationship Id="rId4" Type="http://schemas.openxmlformats.org/officeDocument/2006/relationships/hyperlink" Target="https://ec.europa.eu/info/business-economy-euro/euro-area_en"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europa.eu/european-union/about-eu/countries/member-countries_en" TargetMode="External"/><Relationship Id="rId3" Type="http://schemas.openxmlformats.org/officeDocument/2006/relationships/hyperlink" Target="https://europa.eu/european-union/topics/climate-action_en" TargetMode="External"/><Relationship Id="rId7" Type="http://schemas.openxmlformats.org/officeDocument/2006/relationships/hyperlink" Target="https://europa.eu/european-union/topics/justice-home-affairs_en" TargetMode="External"/><Relationship Id="rId2" Type="http://schemas.openxmlformats.org/officeDocument/2006/relationships/hyperlink" Target="https://europa.eu/european-union/topics_en" TargetMode="External"/><Relationship Id="rId1" Type="http://schemas.openxmlformats.org/officeDocument/2006/relationships/slideLayout" Target="../slideLayouts/slideLayout2.xml"/><Relationship Id="rId6" Type="http://schemas.openxmlformats.org/officeDocument/2006/relationships/hyperlink" Target="https://europa.eu/european-union/topics/foreign-security-policy_en" TargetMode="External"/><Relationship Id="rId11" Type="http://schemas.openxmlformats.org/officeDocument/2006/relationships/hyperlink" Target="https://europa.eu/european-union/about-eu/institutions-bodies/council-eu_en" TargetMode="External"/><Relationship Id="rId5" Type="http://schemas.openxmlformats.org/officeDocument/2006/relationships/hyperlink" Target="https://europa.eu/european-union/topics/health_en" TargetMode="External"/><Relationship Id="rId10" Type="http://schemas.openxmlformats.org/officeDocument/2006/relationships/hyperlink" Target="https://europa.eu/european-union/about-eu/institutions-bodies/european-council_en" TargetMode="External"/><Relationship Id="rId4" Type="http://schemas.openxmlformats.org/officeDocument/2006/relationships/hyperlink" Target="https://europa.eu/european-union/topics/environment_en" TargetMode="External"/><Relationship Id="rId9" Type="http://schemas.openxmlformats.org/officeDocument/2006/relationships/hyperlink" Target="https://europa.eu/european-union/about-eu/institutions-bodies/european-parliament_e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eur-lex.europa.eu/legal-content/EN/TXT/?uri=OJ:C:2007:306:TOC" TargetMode="External"/><Relationship Id="rId2" Type="http://schemas.openxmlformats.org/officeDocument/2006/relationships/hyperlink" Target="https://europa.eu/european-union/topics/human-rights_en" TargetMode="External"/><Relationship Id="rId1" Type="http://schemas.openxmlformats.org/officeDocument/2006/relationships/slideLayout" Target="../slideLayouts/slideLayout2.xml"/><Relationship Id="rId4" Type="http://schemas.openxmlformats.org/officeDocument/2006/relationships/hyperlink" Target="http://eur-lex.europa.eu/legal-content/EN/TXT/?qid=1461071212712&amp;uri=URISERV:l33501"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uropa.eu/european-union/about-eu/symbols/europe-day/schuman-declaration_en" TargetMode="External"/><Relationship Id="rId2" Type="http://schemas.openxmlformats.org/officeDocument/2006/relationships/hyperlink" Target="https://europa.eu/european-union/about-eu/symbols/europe-day_en" TargetMode="External"/><Relationship Id="rId1" Type="http://schemas.openxmlformats.org/officeDocument/2006/relationships/slideLayout" Target="../slideLayouts/slideLayout2.xml"/><Relationship Id="rId4" Type="http://schemas.openxmlformats.org/officeDocument/2006/relationships/hyperlink" Target="https://europa.eu/european-union/law/treaties_e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europa.eu/european-union/topics/customs_en" TargetMode="External"/><Relationship Id="rId2" Type="http://schemas.openxmlformats.org/officeDocument/2006/relationships/hyperlink" Target="https://europa.eu/european-union/topics/single-market_en" TargetMode="External"/><Relationship Id="rId1" Type="http://schemas.openxmlformats.org/officeDocument/2006/relationships/slideLayout" Target="../slideLayouts/slideLayout2.xml"/><Relationship Id="rId4" Type="http://schemas.openxmlformats.org/officeDocument/2006/relationships/hyperlink" Target="https://europa.eu/european-union/topics/trade_en"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Schengen_Area" TargetMode="External"/><Relationship Id="rId3" Type="http://schemas.openxmlformats.org/officeDocument/2006/relationships/hyperlink" Target="https://en.wikipedia.org/wiki/Economic_union" TargetMode="External"/><Relationship Id="rId7" Type="http://schemas.openxmlformats.org/officeDocument/2006/relationships/hyperlink" Target="https://en.wikipedia.org/wiki/Single_market" TargetMode="External"/><Relationship Id="rId2" Type="http://schemas.openxmlformats.org/officeDocument/2006/relationships/hyperlink" Target="https://en.wikipedia.org/wiki/Political_union" TargetMode="External"/><Relationship Id="rId1" Type="http://schemas.openxmlformats.org/officeDocument/2006/relationships/slideLayout" Target="../slideLayouts/slideLayout2.xml"/><Relationship Id="rId6" Type="http://schemas.openxmlformats.org/officeDocument/2006/relationships/hyperlink" Target="https://en.wikipedia.org/wiki/European_Single_Market" TargetMode="External"/><Relationship Id="rId11" Type="http://schemas.openxmlformats.org/officeDocument/2006/relationships/hyperlink" Target="https://en.wikipedia.org/wiki/Euro_currency" TargetMode="External"/><Relationship Id="rId5" Type="http://schemas.openxmlformats.org/officeDocument/2006/relationships/hyperlink" Target="https://en.wikipedia.org/wiki/Europe" TargetMode="External"/><Relationship Id="rId10" Type="http://schemas.openxmlformats.org/officeDocument/2006/relationships/hyperlink" Target="https://en.wikipedia.org/wiki/Eurozone" TargetMode="External"/><Relationship Id="rId4" Type="http://schemas.openxmlformats.org/officeDocument/2006/relationships/hyperlink" Target="https://en.wikipedia.org/wiki/Member_state_of_the_European_Union" TargetMode="External"/><Relationship Id="rId9" Type="http://schemas.openxmlformats.org/officeDocument/2006/relationships/hyperlink" Target="https://en.wikipedia.org/wiki/Passport_control"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europa.eu/european-union/about-eu/euro_en" TargetMode="External"/><Relationship Id="rId2" Type="http://schemas.openxmlformats.org/officeDocument/2006/relationships/hyperlink" Target="https://europa.eu/european-union/about-eu/history/1970-1979_e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europarl.europa.eu/news/en/news-room/" TargetMode="External"/><Relationship Id="rId2" Type="http://schemas.openxmlformats.org/officeDocument/2006/relationships/hyperlink" Target="http://www.europarl.europa.eu/meps/en/search.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europa.eu/legislation_summaries/institutional_affairs/treaties/treaties_singleact_en.htm" TargetMode="External"/><Relationship Id="rId2" Type="http://schemas.openxmlformats.org/officeDocument/2006/relationships/hyperlink" Target="https://europa.eu/european-union/topics/trade_en" TargetMode="External"/><Relationship Id="rId1" Type="http://schemas.openxmlformats.org/officeDocument/2006/relationships/slideLayout" Target="../slideLayouts/slideLayout2.xml"/><Relationship Id="rId4" Type="http://schemas.openxmlformats.org/officeDocument/2006/relationships/hyperlink" Target="https://europa.eu/european-union/topics/environment_en"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eur-lex.europa.eu/legal-content/EN/TXT/?uri=URISERV:xy0026"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europa.eu/european-union/law/treaties_e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ec.europa.eu/citizens-initiative/public/welcome"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en.wikipedia.org/wiki/Maastricht_Treaty"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en.wikipedia.org/wiki/Three_pillars_of_the_European_Union" TargetMode="External"/><Relationship Id="rId2" Type="http://schemas.openxmlformats.org/officeDocument/2006/relationships/hyperlink" Target="https://en.wikipedia.org/wiki/Treaty_of_Lisbon" TargetMode="External"/><Relationship Id="rId1" Type="http://schemas.openxmlformats.org/officeDocument/2006/relationships/slideLayout" Target="../slideLayouts/slideLayout2.xml"/><Relationship Id="rId6" Type="http://schemas.openxmlformats.org/officeDocument/2006/relationships/hyperlink" Target="https://en.wikipedia.org/wiki/High_Representative_of_the_Union_for_Foreign_Affairs_and_Security_Policy" TargetMode="External"/><Relationship Id="rId5" Type="http://schemas.openxmlformats.org/officeDocument/2006/relationships/hyperlink" Target="https://en.wikipedia.org/wiki/President_of_the_European_Council" TargetMode="External"/><Relationship Id="rId4" Type="http://schemas.openxmlformats.org/officeDocument/2006/relationships/hyperlink" Target="https://en.wikipedia.org/wiki/Legal_personality"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en.wikipedia.org/wiki/Subsidiarity#European_Union_law" TargetMode="External"/><Relationship Id="rId2" Type="http://schemas.openxmlformats.org/officeDocument/2006/relationships/hyperlink" Target="https://en.wikipedia.org/wiki/Principle_of_conferral"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European_Community" TargetMode="External"/><Relationship Id="rId2" Type="http://schemas.openxmlformats.org/officeDocument/2006/relationships/hyperlink" Target="https://en.wikipedia.org/wiki/Maastricht_Treaty"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Legal_personality" TargetMode="External"/><Relationship Id="rId2" Type="http://schemas.openxmlformats.org/officeDocument/2006/relationships/hyperlink" Target="https://en.wikipedia.org/wiki/Three_pillars_of_the_European_Union" TargetMode="External"/><Relationship Id="rId1" Type="http://schemas.openxmlformats.org/officeDocument/2006/relationships/slideLayout" Target="../slideLayouts/slideLayout2.xml"/><Relationship Id="rId5" Type="http://schemas.openxmlformats.org/officeDocument/2006/relationships/hyperlink" Target="https://en.wikipedia.org/wiki/High_Representative_of_the_Union_for_Foreign_Affairs_and_Security_Policy" TargetMode="External"/><Relationship Id="rId4" Type="http://schemas.openxmlformats.org/officeDocument/2006/relationships/hyperlink" Target="https://en.wikipedia.org/wiki/President_of_the_European_Counci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ec.europa.eu/enlargement/countries/detailed-country-information/montenegro/index_en.htm" TargetMode="External"/><Relationship Id="rId2" Type="http://schemas.openxmlformats.org/officeDocument/2006/relationships/hyperlink" Target="http://ec.europa.eu/enlargement/countries/detailed-country-information/albania/index_en.htm" TargetMode="External"/><Relationship Id="rId1" Type="http://schemas.openxmlformats.org/officeDocument/2006/relationships/slideLayout" Target="../slideLayouts/slideLayout2.xml"/><Relationship Id="rId6" Type="http://schemas.openxmlformats.org/officeDocument/2006/relationships/hyperlink" Target="http://ec.europa.eu/enlargement/countries/detailed-country-information/turkey/index_en.htm" TargetMode="External"/><Relationship Id="rId5" Type="http://schemas.openxmlformats.org/officeDocument/2006/relationships/hyperlink" Target="http://ec.europa.eu/enlargement/countries/detailed-country-information/fyrom/index_en.htm" TargetMode="External"/><Relationship Id="rId4" Type="http://schemas.openxmlformats.org/officeDocument/2006/relationships/hyperlink" Target="http://ec.europa.eu/enlargement/countries/detailed-country-information/serbia/index_en.htm"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ec.europa.eu/enlargement/countries/detailed-country-information/kosovo/index_en.htm" TargetMode="External"/><Relationship Id="rId2" Type="http://schemas.openxmlformats.org/officeDocument/2006/relationships/hyperlink" Target="http://ec.europa.eu/enlargement/countries/detailed-country-information/bosnia-herzegovina/index_en.htm"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GB" sz="5400" dirty="0" smtClean="0"/>
              <a:t>General Issues</a:t>
            </a:r>
            <a:endParaRPr lang="en-GB" sz="5400" dirty="0"/>
          </a:p>
        </p:txBody>
      </p:sp>
      <p:sp>
        <p:nvSpPr>
          <p:cNvPr id="3" name="Title 2"/>
          <p:cNvSpPr>
            <a:spLocks noGrp="1"/>
          </p:cNvSpPr>
          <p:nvPr>
            <p:ph type="ctrTitle"/>
          </p:nvPr>
        </p:nvSpPr>
        <p:spPr/>
        <p:txBody>
          <a:bodyPr>
            <a:normAutofit/>
          </a:bodyPr>
          <a:lstStyle/>
          <a:p>
            <a:r>
              <a:rPr lang="pl-PL" sz="6000" dirty="0">
                <a:latin typeface="Times New Roman" panose="02020603050405020304" pitchFamily="18" charset="0"/>
                <a:cs typeface="Times New Roman" panose="02020603050405020304" pitchFamily="18" charset="0"/>
              </a:rPr>
              <a:t>The European Union</a:t>
            </a:r>
            <a:endParaRPr lang="en-US" sz="6000" dirty="0"/>
          </a:p>
        </p:txBody>
      </p:sp>
    </p:spTree>
    <p:extLst>
      <p:ext uri="{BB962C8B-B14F-4D97-AF65-F5344CB8AC3E}">
        <p14:creationId xmlns:p14="http://schemas.microsoft.com/office/powerpoint/2010/main" val="3953349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EU Institutional System </a:t>
            </a:r>
            <a:endParaRPr lang="en-GB" dirty="0"/>
          </a:p>
        </p:txBody>
      </p:sp>
      <p:sp>
        <p:nvSpPr>
          <p:cNvPr id="3" name="Symbol zastępczy zawartości 2"/>
          <p:cNvSpPr>
            <a:spLocks noGrp="1"/>
          </p:cNvSpPr>
          <p:nvPr>
            <p:ph sz="quarter" idx="1"/>
          </p:nvPr>
        </p:nvSpPr>
        <p:spPr>
          <a:xfrm>
            <a:off x="238125" y="1447800"/>
            <a:ext cx="8448675" cy="4572000"/>
          </a:xfrm>
        </p:spPr>
        <p:txBody>
          <a:bodyPr/>
          <a:lstStyle/>
          <a:p>
            <a:pPr>
              <a:lnSpc>
                <a:spcPct val="115000"/>
              </a:lnSpc>
              <a:spcAft>
                <a:spcPts val="1000"/>
              </a:spcAft>
              <a:buClr>
                <a:srgbClr val="D34817"/>
              </a:buClr>
            </a:pPr>
            <a:r>
              <a:rPr lang="en-GB" sz="2800" dirty="0">
                <a:solidFill>
                  <a:prstClr val="black"/>
                </a:solidFill>
                <a:ea typeface="Times New Roman"/>
                <a:cs typeface="Times New Roman"/>
              </a:rPr>
              <a:t>The EU operates through a </a:t>
            </a:r>
            <a:r>
              <a:rPr lang="en-GB" sz="2800" dirty="0">
                <a:solidFill>
                  <a:srgbClr val="FF0000"/>
                </a:solidFill>
                <a:ea typeface="Times New Roman"/>
                <a:cs typeface="Times New Roman"/>
              </a:rPr>
              <a:t>hybrid system </a:t>
            </a:r>
            <a:r>
              <a:rPr lang="en-GB" sz="2800" dirty="0">
                <a:solidFill>
                  <a:prstClr val="black"/>
                </a:solidFill>
                <a:ea typeface="Times New Roman"/>
                <a:cs typeface="Times New Roman"/>
              </a:rPr>
              <a:t>of </a:t>
            </a:r>
            <a:r>
              <a:rPr lang="en-GB" sz="2800" u="sng" dirty="0">
                <a:solidFill>
                  <a:srgbClr val="0000FF"/>
                </a:solidFill>
                <a:ea typeface="Times New Roman"/>
                <a:cs typeface="Times New Roman"/>
                <a:hlinkClick r:id="rId2" tooltip="Supranational union"/>
              </a:rPr>
              <a:t>supranational</a:t>
            </a:r>
            <a:r>
              <a:rPr lang="en-GB" sz="2800" dirty="0">
                <a:solidFill>
                  <a:prstClr val="black"/>
                </a:solidFill>
                <a:ea typeface="Times New Roman"/>
                <a:cs typeface="Times New Roman"/>
              </a:rPr>
              <a:t> and </a:t>
            </a:r>
            <a:r>
              <a:rPr lang="en-GB" sz="2800" u="sng" dirty="0">
                <a:solidFill>
                  <a:srgbClr val="0000FF"/>
                </a:solidFill>
                <a:ea typeface="Times New Roman"/>
                <a:cs typeface="Times New Roman"/>
                <a:hlinkClick r:id="rId3" tooltip="Intergovernmentalism"/>
              </a:rPr>
              <a:t>intergovernmental</a:t>
            </a:r>
            <a:r>
              <a:rPr lang="en-GB" sz="2800" dirty="0">
                <a:solidFill>
                  <a:prstClr val="black"/>
                </a:solidFill>
                <a:ea typeface="Times New Roman"/>
                <a:cs typeface="Times New Roman"/>
              </a:rPr>
              <a:t> decision-making. </a:t>
            </a:r>
            <a:endParaRPr lang="pl-PL" sz="2800" dirty="0">
              <a:solidFill>
                <a:prstClr val="black"/>
              </a:solidFill>
              <a:ea typeface="Times New Roman"/>
              <a:cs typeface="Times New Roman"/>
            </a:endParaRPr>
          </a:p>
          <a:p>
            <a:pPr>
              <a:lnSpc>
                <a:spcPct val="115000"/>
              </a:lnSpc>
              <a:spcAft>
                <a:spcPts val="1000"/>
              </a:spcAft>
              <a:buClr>
                <a:srgbClr val="D34817"/>
              </a:buClr>
            </a:pPr>
            <a:r>
              <a:rPr lang="en-GB" sz="2800" dirty="0">
                <a:solidFill>
                  <a:prstClr val="black"/>
                </a:solidFill>
                <a:ea typeface="Times New Roman"/>
                <a:cs typeface="Times New Roman"/>
              </a:rPr>
              <a:t>The seven principal decision-making bodies—known as the </a:t>
            </a:r>
            <a:r>
              <a:rPr lang="en-GB" sz="2800" u="sng" dirty="0">
                <a:solidFill>
                  <a:srgbClr val="0000FF"/>
                </a:solidFill>
                <a:ea typeface="Times New Roman"/>
                <a:cs typeface="Times New Roman"/>
                <a:hlinkClick r:id="rId4" tooltip="Institutions of the European Union"/>
              </a:rPr>
              <a:t>institutions of the European Union</a:t>
            </a:r>
            <a:r>
              <a:rPr lang="en-GB" sz="2800" dirty="0">
                <a:solidFill>
                  <a:prstClr val="black"/>
                </a:solidFill>
                <a:ea typeface="Times New Roman"/>
                <a:cs typeface="Times New Roman"/>
              </a:rPr>
              <a:t>—are the </a:t>
            </a:r>
            <a:r>
              <a:rPr lang="en-GB" sz="2800" u="sng" dirty="0">
                <a:solidFill>
                  <a:srgbClr val="0000FF"/>
                </a:solidFill>
                <a:ea typeface="Times New Roman"/>
                <a:cs typeface="Times New Roman"/>
                <a:hlinkClick r:id="rId5" tooltip="European Council"/>
              </a:rPr>
              <a:t>European Council</a:t>
            </a:r>
            <a:r>
              <a:rPr lang="en-GB" sz="2800" dirty="0">
                <a:solidFill>
                  <a:prstClr val="black"/>
                </a:solidFill>
                <a:ea typeface="Times New Roman"/>
                <a:cs typeface="Times New Roman"/>
              </a:rPr>
              <a:t>, the </a:t>
            </a:r>
            <a:r>
              <a:rPr lang="en-GB" sz="2800" u="sng" dirty="0">
                <a:solidFill>
                  <a:srgbClr val="0000FF"/>
                </a:solidFill>
                <a:ea typeface="Times New Roman"/>
                <a:cs typeface="Times New Roman"/>
                <a:hlinkClick r:id="rId6" tooltip="Council of the European Union"/>
              </a:rPr>
              <a:t>Council of the European Union</a:t>
            </a:r>
            <a:r>
              <a:rPr lang="en-GB" sz="2800" dirty="0">
                <a:solidFill>
                  <a:prstClr val="black"/>
                </a:solidFill>
                <a:ea typeface="Times New Roman"/>
                <a:cs typeface="Times New Roman"/>
              </a:rPr>
              <a:t>, the </a:t>
            </a:r>
            <a:r>
              <a:rPr lang="en-GB" sz="2800" u="sng" dirty="0">
                <a:solidFill>
                  <a:srgbClr val="0000FF"/>
                </a:solidFill>
                <a:ea typeface="Times New Roman"/>
                <a:cs typeface="Times New Roman"/>
                <a:hlinkClick r:id="rId7" tooltip="European Parliament"/>
              </a:rPr>
              <a:t>European Parliament</a:t>
            </a:r>
            <a:r>
              <a:rPr lang="en-GB" sz="2800" dirty="0">
                <a:solidFill>
                  <a:prstClr val="black"/>
                </a:solidFill>
                <a:ea typeface="Times New Roman"/>
                <a:cs typeface="Times New Roman"/>
              </a:rPr>
              <a:t>, the </a:t>
            </a:r>
            <a:r>
              <a:rPr lang="en-GB" sz="2800" u="sng" dirty="0">
                <a:solidFill>
                  <a:srgbClr val="0000FF"/>
                </a:solidFill>
                <a:ea typeface="Times New Roman"/>
                <a:cs typeface="Times New Roman"/>
                <a:hlinkClick r:id="rId8" tooltip="European Commission"/>
              </a:rPr>
              <a:t>European Commission</a:t>
            </a:r>
            <a:r>
              <a:rPr lang="en-GB" sz="2800" dirty="0">
                <a:solidFill>
                  <a:prstClr val="black"/>
                </a:solidFill>
                <a:ea typeface="Times New Roman"/>
                <a:cs typeface="Times New Roman"/>
              </a:rPr>
              <a:t>, the </a:t>
            </a:r>
            <a:r>
              <a:rPr lang="en-GB" sz="2800" u="sng" dirty="0">
                <a:solidFill>
                  <a:srgbClr val="0000FF"/>
                </a:solidFill>
                <a:ea typeface="Times New Roman"/>
                <a:cs typeface="Times New Roman"/>
                <a:hlinkClick r:id="rId9" tooltip="Court of Justice of the European Union"/>
              </a:rPr>
              <a:t>Court of Justice of the European Union</a:t>
            </a:r>
            <a:r>
              <a:rPr lang="en-GB" sz="2800" dirty="0">
                <a:solidFill>
                  <a:prstClr val="black"/>
                </a:solidFill>
                <a:ea typeface="Times New Roman"/>
                <a:cs typeface="Times New Roman"/>
              </a:rPr>
              <a:t>, the </a:t>
            </a:r>
            <a:r>
              <a:rPr lang="en-GB" sz="2800" u="sng" dirty="0">
                <a:solidFill>
                  <a:srgbClr val="0000FF"/>
                </a:solidFill>
                <a:ea typeface="Times New Roman"/>
                <a:cs typeface="Times New Roman"/>
                <a:hlinkClick r:id="rId10" tooltip="European Central Bank"/>
              </a:rPr>
              <a:t>European Central Bank</a:t>
            </a:r>
            <a:r>
              <a:rPr lang="en-GB" sz="2800" dirty="0">
                <a:solidFill>
                  <a:prstClr val="black"/>
                </a:solidFill>
                <a:ea typeface="Times New Roman"/>
                <a:cs typeface="Times New Roman"/>
              </a:rPr>
              <a:t>, and the </a:t>
            </a:r>
            <a:r>
              <a:rPr lang="en-GB" sz="2800" u="sng" dirty="0">
                <a:solidFill>
                  <a:srgbClr val="0000FF"/>
                </a:solidFill>
                <a:ea typeface="Times New Roman"/>
                <a:cs typeface="Times New Roman"/>
                <a:hlinkClick r:id="rId11" tooltip="European Court of Auditors"/>
              </a:rPr>
              <a:t>European Court of Auditors</a:t>
            </a:r>
            <a:r>
              <a:rPr lang="en-GB" sz="2800" dirty="0">
                <a:solidFill>
                  <a:prstClr val="black"/>
                </a:solidFill>
                <a:ea typeface="Times New Roman"/>
                <a:cs typeface="Times New Roman"/>
              </a:rPr>
              <a:t>.</a:t>
            </a:r>
            <a:endParaRPr lang="pl-PL" sz="2800" dirty="0">
              <a:solidFill>
                <a:prstClr val="black"/>
              </a:solidFill>
              <a:ea typeface="Calibri"/>
              <a:cs typeface="Times New Roman"/>
            </a:endParaRPr>
          </a:p>
          <a:p>
            <a:pPr marL="0" indent="0">
              <a:buNone/>
            </a:pPr>
            <a:endParaRPr lang="en-GB" dirty="0"/>
          </a:p>
        </p:txBody>
      </p:sp>
    </p:spTree>
    <p:extLst>
      <p:ext uri="{BB962C8B-B14F-4D97-AF65-F5344CB8AC3E}">
        <p14:creationId xmlns:p14="http://schemas.microsoft.com/office/powerpoint/2010/main" val="143716589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54: Ratification</a:t>
            </a:r>
            <a:endParaRPr lang="en-GB" dirty="0"/>
          </a:p>
        </p:txBody>
      </p:sp>
      <p:sp>
        <p:nvSpPr>
          <p:cNvPr id="3" name="Symbol zastępczy zawartości 2"/>
          <p:cNvSpPr>
            <a:spLocks noGrp="1"/>
          </p:cNvSpPr>
          <p:nvPr>
            <p:ph sz="quarter" idx="1"/>
          </p:nvPr>
        </p:nvSpPr>
        <p:spPr>
          <a:xfrm>
            <a:off x="209550" y="1447800"/>
            <a:ext cx="8610600" cy="4572000"/>
          </a:xfrm>
        </p:spPr>
        <p:txBody>
          <a:bodyPr/>
          <a:lstStyle/>
          <a:p>
            <a:pPr marL="0" lvl="0" indent="0">
              <a:buClr>
                <a:srgbClr val="D34817"/>
              </a:buClr>
              <a:buNone/>
            </a:pPr>
            <a:r>
              <a:rPr lang="en-GB" dirty="0">
                <a:solidFill>
                  <a:prstClr val="black"/>
                </a:solidFill>
              </a:rPr>
              <a:t>„This Treaty shall be ratified by the High Contracting Parties in accordance with their respective constitutional requirements. The instruments of ratification shall be deposited with the Government of the Italian Republic”.</a:t>
            </a:r>
          </a:p>
          <a:p>
            <a:pPr marL="0" lvl="0" indent="0">
              <a:buClr>
                <a:srgbClr val="D34817"/>
              </a:buClr>
              <a:buNone/>
            </a:pPr>
            <a:r>
              <a:rPr lang="en-GB" dirty="0">
                <a:solidFill>
                  <a:srgbClr val="FF3399"/>
                </a:solidFill>
              </a:rPr>
              <a:t>Ratification</a:t>
            </a:r>
            <a:r>
              <a:rPr lang="en-GB" dirty="0">
                <a:solidFill>
                  <a:prstClr val="black"/>
                </a:solidFill>
              </a:rPr>
              <a:t> means „the international act so named whereby a State establishes on the international plane its consent to by bound by a treaty”.</a:t>
            </a:r>
          </a:p>
          <a:p>
            <a:endParaRPr lang="en-GB" dirty="0"/>
          </a:p>
        </p:txBody>
      </p:sp>
    </p:spTree>
    <p:extLst>
      <p:ext uri="{BB962C8B-B14F-4D97-AF65-F5344CB8AC3E}">
        <p14:creationId xmlns:p14="http://schemas.microsoft.com/office/powerpoint/2010/main" val="354833267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55: Language issues</a:t>
            </a:r>
            <a:endParaRPr lang="en-GB" dirty="0"/>
          </a:p>
        </p:txBody>
      </p:sp>
      <p:sp>
        <p:nvSpPr>
          <p:cNvPr id="3" name="Symbol zastępczy zawartości 2"/>
          <p:cNvSpPr>
            <a:spLocks noGrp="1"/>
          </p:cNvSpPr>
          <p:nvPr>
            <p:ph sz="quarter" idx="1"/>
          </p:nvPr>
        </p:nvSpPr>
        <p:spPr>
          <a:xfrm>
            <a:off x="152399" y="1447800"/>
            <a:ext cx="8791575" cy="4572000"/>
          </a:xfrm>
        </p:spPr>
        <p:txBody>
          <a:bodyPr>
            <a:normAutofit lnSpcReduction="10000"/>
          </a:bodyPr>
          <a:lstStyle/>
          <a:p>
            <a:pPr marL="0" lvl="0" indent="0">
              <a:buClr>
                <a:srgbClr val="D34817"/>
              </a:buClr>
              <a:buNone/>
            </a:pPr>
            <a:r>
              <a:rPr lang="pl-PL" dirty="0">
                <a:solidFill>
                  <a:prstClr val="black"/>
                </a:solidFill>
              </a:rPr>
              <a:t>„</a:t>
            </a:r>
            <a:r>
              <a:rPr lang="en-US" dirty="0">
                <a:solidFill>
                  <a:prstClr val="black"/>
                </a:solidFill>
              </a:rPr>
              <a:t>This Treaty, drawn up in a single original in the Bulgarian, Croatian, Czech, Danish, Dutch, English, Estonian, Finnish, French, German, Greek, Hungarian, Irish, Italian, Latvian, Lithuanian, Maltese, Polish, Portuguese, Romanian, Slovak, Slovenian, Spanish and Swedish languages, the texts in each of these languages being equally authentic, shall be deposited in the archives of the Government of the Italian Republic, which will transmit a certified copy to each of the governments of the other signatory States</a:t>
            </a:r>
            <a:r>
              <a:rPr lang="pl-PL" dirty="0">
                <a:solidFill>
                  <a:prstClr val="black"/>
                </a:solidFill>
              </a:rPr>
              <a:t>”</a:t>
            </a:r>
            <a:r>
              <a:rPr lang="en-US" dirty="0">
                <a:solidFill>
                  <a:prstClr val="black"/>
                </a:solidFill>
              </a:rPr>
              <a:t>.</a:t>
            </a:r>
            <a:endParaRPr lang="pl-PL" dirty="0">
              <a:solidFill>
                <a:prstClr val="black"/>
              </a:solidFill>
            </a:endParaRPr>
          </a:p>
          <a:p>
            <a:pPr lvl="0">
              <a:buClr>
                <a:srgbClr val="D34817"/>
              </a:buClr>
              <a:buFont typeface="Arial" panose="020B0604020202020204" pitchFamily="34" charset="0"/>
              <a:buChar char="•"/>
            </a:pPr>
            <a:r>
              <a:rPr lang="en-GB" dirty="0">
                <a:solidFill>
                  <a:prstClr val="black"/>
                </a:solidFill>
              </a:rPr>
              <a:t>The language clause in para. 1 determines the </a:t>
            </a:r>
            <a:r>
              <a:rPr lang="en-GB" dirty="0">
                <a:solidFill>
                  <a:srgbClr val="FF3399"/>
                </a:solidFill>
              </a:rPr>
              <a:t>authentic Treaty languages. </a:t>
            </a:r>
            <a:endParaRPr lang="pl-PL" dirty="0">
              <a:solidFill>
                <a:srgbClr val="FF3399"/>
              </a:solidFill>
            </a:endParaRPr>
          </a:p>
          <a:p>
            <a:pPr lvl="0">
              <a:buClr>
                <a:srgbClr val="D34817"/>
              </a:buClr>
              <a:buFont typeface="Arial" panose="020B0604020202020204" pitchFamily="34" charset="0"/>
              <a:buChar char="•"/>
            </a:pPr>
            <a:r>
              <a:rPr lang="en-GB" dirty="0">
                <a:solidFill>
                  <a:prstClr val="black"/>
                </a:solidFill>
              </a:rPr>
              <a:t>The TEU is </a:t>
            </a:r>
            <a:r>
              <a:rPr lang="en-GB" dirty="0">
                <a:solidFill>
                  <a:srgbClr val="FF3399"/>
                </a:solidFill>
              </a:rPr>
              <a:t>authentic in 24 languages. </a:t>
            </a:r>
          </a:p>
          <a:p>
            <a:endParaRPr lang="en-GB" dirty="0"/>
          </a:p>
        </p:txBody>
      </p:sp>
    </p:spTree>
    <p:extLst>
      <p:ext uri="{BB962C8B-B14F-4D97-AF65-F5344CB8AC3E}">
        <p14:creationId xmlns:p14="http://schemas.microsoft.com/office/powerpoint/2010/main" val="143451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55: Language issues</a:t>
            </a:r>
            <a:endParaRPr lang="en-GB" dirty="0"/>
          </a:p>
        </p:txBody>
      </p:sp>
      <p:sp>
        <p:nvSpPr>
          <p:cNvPr id="3" name="Symbol zastępczy zawartości 2"/>
          <p:cNvSpPr>
            <a:spLocks noGrp="1"/>
          </p:cNvSpPr>
          <p:nvPr>
            <p:ph sz="quarter" idx="1"/>
          </p:nvPr>
        </p:nvSpPr>
        <p:spPr/>
        <p:txBody>
          <a:bodyPr/>
          <a:lstStyle/>
          <a:p>
            <a:pPr marL="0" lvl="0" indent="0">
              <a:buClr>
                <a:srgbClr val="D34817"/>
              </a:buClr>
              <a:buNone/>
            </a:pPr>
            <a:r>
              <a:rPr lang="en-GB" dirty="0">
                <a:solidFill>
                  <a:prstClr val="black"/>
                </a:solidFill>
              </a:rPr>
              <a:t>The authentic Treaty languages must be distinguished from: </a:t>
            </a:r>
          </a:p>
          <a:p>
            <a:pPr lvl="0">
              <a:buClr>
                <a:srgbClr val="D34817"/>
              </a:buClr>
            </a:pPr>
            <a:r>
              <a:rPr lang="en-GB" dirty="0">
                <a:solidFill>
                  <a:srgbClr val="00B050"/>
                </a:solidFill>
              </a:rPr>
              <a:t>the official and working languages of the EU’s institutions</a:t>
            </a:r>
            <a:r>
              <a:rPr lang="en-GB" dirty="0">
                <a:solidFill>
                  <a:prstClr val="black"/>
                </a:solidFill>
              </a:rPr>
              <a:t>;</a:t>
            </a:r>
          </a:p>
          <a:p>
            <a:pPr lvl="0">
              <a:buClr>
                <a:srgbClr val="D34817"/>
              </a:buClr>
            </a:pPr>
            <a:r>
              <a:rPr lang="en-GB" dirty="0">
                <a:solidFill>
                  <a:prstClr val="black"/>
                </a:solidFill>
              </a:rPr>
              <a:t> the languages used in the </a:t>
            </a:r>
            <a:r>
              <a:rPr lang="en-GB" dirty="0">
                <a:solidFill>
                  <a:srgbClr val="00B050"/>
                </a:solidFill>
              </a:rPr>
              <a:t>judicial procedures </a:t>
            </a:r>
            <a:r>
              <a:rPr lang="en-GB" dirty="0">
                <a:solidFill>
                  <a:prstClr val="black"/>
                </a:solidFill>
              </a:rPr>
              <a:t>of the ECJ;</a:t>
            </a:r>
          </a:p>
          <a:p>
            <a:pPr lvl="0">
              <a:buClr>
                <a:srgbClr val="D34817"/>
              </a:buClr>
            </a:pPr>
            <a:r>
              <a:rPr lang="en-GB" dirty="0">
                <a:solidFill>
                  <a:prstClr val="black"/>
                </a:solidFill>
              </a:rPr>
              <a:t> specific provisions for further EU institutions (Art. 342 TFEU).</a:t>
            </a:r>
          </a:p>
          <a:p>
            <a:endParaRPr lang="en-GB" dirty="0"/>
          </a:p>
        </p:txBody>
      </p:sp>
    </p:spTree>
    <p:extLst>
      <p:ext uri="{BB962C8B-B14F-4D97-AF65-F5344CB8AC3E}">
        <p14:creationId xmlns:p14="http://schemas.microsoft.com/office/powerpoint/2010/main" val="202429366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55: Language issues</a:t>
            </a:r>
            <a:endParaRPr lang="en-GB" dirty="0"/>
          </a:p>
        </p:txBody>
      </p:sp>
      <p:sp>
        <p:nvSpPr>
          <p:cNvPr id="3" name="Symbol zastępczy zawartości 2"/>
          <p:cNvSpPr>
            <a:spLocks noGrp="1"/>
          </p:cNvSpPr>
          <p:nvPr>
            <p:ph sz="quarter" idx="1"/>
          </p:nvPr>
        </p:nvSpPr>
        <p:spPr>
          <a:xfrm>
            <a:off x="200025" y="1447800"/>
            <a:ext cx="8667750" cy="4572000"/>
          </a:xfrm>
        </p:spPr>
        <p:txBody>
          <a:bodyPr/>
          <a:lstStyle/>
          <a:p>
            <a:pPr lvl="0">
              <a:buClr>
                <a:srgbClr val="D34817"/>
              </a:buClr>
            </a:pPr>
            <a:r>
              <a:rPr lang="en-GB" dirty="0">
                <a:solidFill>
                  <a:srgbClr val="00B050"/>
                </a:solidFill>
              </a:rPr>
              <a:t>Interpretation of divergent wording</a:t>
            </a:r>
            <a:r>
              <a:rPr lang="en-GB" dirty="0">
                <a:solidFill>
                  <a:prstClr val="black"/>
                </a:solidFill>
              </a:rPr>
              <a:t>. The authentic languages constitute the basis for interpreting the Treaties. </a:t>
            </a:r>
            <a:r>
              <a:rPr lang="en-GB" dirty="0">
                <a:solidFill>
                  <a:srgbClr val="C00000"/>
                </a:solidFill>
              </a:rPr>
              <a:t>Each wording is equally binding.</a:t>
            </a:r>
            <a:r>
              <a:rPr lang="en-GB" dirty="0">
                <a:solidFill>
                  <a:prstClr val="black"/>
                </a:solidFill>
              </a:rPr>
              <a:t> So, there is a presumption that the terms and expressions of each Treaty version have the same meaning (See; Art. 33 para. 4 the Vienna Convention).</a:t>
            </a:r>
          </a:p>
          <a:p>
            <a:pPr lvl="0">
              <a:buClr>
                <a:srgbClr val="D34817"/>
              </a:buClr>
            </a:pPr>
            <a:r>
              <a:rPr lang="en-GB" dirty="0">
                <a:solidFill>
                  <a:prstClr val="black"/>
                </a:solidFill>
              </a:rPr>
              <a:t> </a:t>
            </a:r>
            <a:r>
              <a:rPr lang="en-GB" dirty="0">
                <a:solidFill>
                  <a:srgbClr val="00B050"/>
                </a:solidFill>
              </a:rPr>
              <a:t>Depositary.</a:t>
            </a:r>
            <a:r>
              <a:rPr lang="en-GB" dirty="0">
                <a:solidFill>
                  <a:prstClr val="black"/>
                </a:solidFill>
              </a:rPr>
              <a:t> The single original of the Treaty, like instruments of ratification, are deposited in the archives of the Italian Government. The same applies for the agreements of accession with new MS.   </a:t>
            </a:r>
          </a:p>
          <a:p>
            <a:pPr marL="0" lvl="0" indent="0">
              <a:buClr>
                <a:srgbClr val="D34817"/>
              </a:buClr>
              <a:buNone/>
            </a:pPr>
            <a:endParaRPr lang="en-GB" dirty="0">
              <a:solidFill>
                <a:prstClr val="black"/>
              </a:solidFill>
            </a:endParaRPr>
          </a:p>
          <a:p>
            <a:endParaRPr lang="en-GB" dirty="0"/>
          </a:p>
        </p:txBody>
      </p:sp>
    </p:spTree>
    <p:extLst>
      <p:ext uri="{BB962C8B-B14F-4D97-AF65-F5344CB8AC3E}">
        <p14:creationId xmlns:p14="http://schemas.microsoft.com/office/powerpoint/2010/main" val="278000141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indent="0" algn="ctr">
              <a:buNone/>
            </a:pPr>
            <a:r>
              <a:rPr lang="en-US" sz="6000" dirty="0">
                <a:solidFill>
                  <a:srgbClr val="FF0000"/>
                </a:solidFill>
              </a:rPr>
              <a:t>A new strategic agenda for the EU 2019-2024</a:t>
            </a:r>
          </a:p>
          <a:p>
            <a:endParaRPr lang="en-GB" dirty="0"/>
          </a:p>
        </p:txBody>
      </p:sp>
    </p:spTree>
    <p:extLst>
      <p:ext uri="{BB962C8B-B14F-4D97-AF65-F5344CB8AC3E}">
        <p14:creationId xmlns:p14="http://schemas.microsoft.com/office/powerpoint/2010/main" val="33816391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t>European Union priorities for 2019-2024 </a:t>
            </a:r>
            <a:endParaRPr lang="en-GB" sz="2800" dirty="0"/>
          </a:p>
        </p:txBody>
      </p:sp>
      <p:sp>
        <p:nvSpPr>
          <p:cNvPr id="3" name="Symbol zastępczy zawartości 2"/>
          <p:cNvSpPr>
            <a:spLocks noGrp="1"/>
          </p:cNvSpPr>
          <p:nvPr>
            <p:ph sz="quarter" idx="1"/>
          </p:nvPr>
        </p:nvSpPr>
        <p:spPr>
          <a:xfrm>
            <a:off x="228599" y="1447799"/>
            <a:ext cx="8562975" cy="5038725"/>
          </a:xfrm>
        </p:spPr>
        <p:txBody>
          <a:bodyPr/>
          <a:lstStyle/>
          <a:p>
            <a:pPr marL="0" indent="0">
              <a:buNone/>
            </a:pPr>
            <a:r>
              <a:rPr lang="en-US" dirty="0"/>
              <a:t>At its meeting in Brussels on 20 June 2019, the European Council agreed on an </a:t>
            </a:r>
            <a:r>
              <a:rPr lang="en-US" b="1" dirty="0"/>
              <a:t>agenda for the EU for the next five years</a:t>
            </a:r>
            <a:r>
              <a:rPr lang="en-US" dirty="0"/>
              <a:t>. 'A new strategic agenda 2019-2024' sets out the priority areas that will steer the work of the European Council and provide guidance for the work programmes of other EU institutions. </a:t>
            </a:r>
          </a:p>
          <a:p>
            <a:pPr marL="0" indent="0">
              <a:buNone/>
            </a:pPr>
            <a:r>
              <a:rPr lang="en-US" dirty="0">
                <a:solidFill>
                  <a:srgbClr val="C00000"/>
                </a:solidFill>
              </a:rPr>
              <a:t>The strategic agenda focuses on four main priorities: </a:t>
            </a:r>
          </a:p>
          <a:p>
            <a:pPr>
              <a:buFont typeface="Arial"/>
              <a:buChar char="•"/>
            </a:pPr>
            <a:r>
              <a:rPr lang="en-US" dirty="0"/>
              <a:t>protecting citizens and </a:t>
            </a:r>
            <a:r>
              <a:rPr lang="en-US" dirty="0" smtClean="0"/>
              <a:t>freedoms</a:t>
            </a:r>
            <a:r>
              <a:rPr lang="pl-PL" dirty="0" smtClean="0"/>
              <a:t>;</a:t>
            </a:r>
            <a:endParaRPr lang="en-US" dirty="0"/>
          </a:p>
          <a:p>
            <a:pPr>
              <a:buFont typeface="Arial"/>
              <a:buChar char="•"/>
            </a:pPr>
            <a:r>
              <a:rPr lang="en-US" dirty="0"/>
              <a:t>developing a strong and vibrant economic </a:t>
            </a:r>
            <a:r>
              <a:rPr lang="en-US" dirty="0" smtClean="0"/>
              <a:t>base</a:t>
            </a:r>
            <a:r>
              <a:rPr lang="pl-PL" dirty="0" smtClean="0"/>
              <a:t>;</a:t>
            </a:r>
            <a:endParaRPr lang="en-US" dirty="0"/>
          </a:p>
          <a:p>
            <a:pPr>
              <a:buFont typeface="Arial"/>
              <a:buChar char="•"/>
            </a:pPr>
            <a:r>
              <a:rPr lang="en-US" dirty="0"/>
              <a:t>building a climate-neutral, green, fair and social </a:t>
            </a:r>
            <a:r>
              <a:rPr lang="en-US" dirty="0" smtClean="0"/>
              <a:t>Europe</a:t>
            </a:r>
            <a:r>
              <a:rPr lang="pl-PL" dirty="0" smtClean="0"/>
              <a:t>;</a:t>
            </a:r>
            <a:endParaRPr lang="en-US" dirty="0"/>
          </a:p>
          <a:p>
            <a:pPr>
              <a:buFont typeface="Arial"/>
              <a:buChar char="•"/>
            </a:pPr>
            <a:r>
              <a:rPr lang="en-US" dirty="0"/>
              <a:t>promoting European interests and values on the global </a:t>
            </a:r>
            <a:r>
              <a:rPr lang="en-US" dirty="0" smtClean="0"/>
              <a:t>stage</a:t>
            </a:r>
            <a:r>
              <a:rPr lang="pl-PL" dirty="0" smtClean="0"/>
              <a:t>.</a:t>
            </a:r>
            <a:r>
              <a:rPr lang="en-US" dirty="0" smtClean="0"/>
              <a:t> </a:t>
            </a:r>
            <a:endParaRPr lang="en-US" dirty="0"/>
          </a:p>
          <a:p>
            <a:pPr marL="0" indent="0">
              <a:buNone/>
            </a:pPr>
            <a:endParaRPr lang="en-GB" dirty="0"/>
          </a:p>
        </p:txBody>
      </p:sp>
    </p:spTree>
    <p:extLst>
      <p:ext uri="{BB962C8B-B14F-4D97-AF65-F5344CB8AC3E}">
        <p14:creationId xmlns:p14="http://schemas.microsoft.com/office/powerpoint/2010/main" val="164425867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2800" dirty="0">
                <a:solidFill>
                  <a:srgbClr val="696464"/>
                </a:solidFill>
              </a:rPr>
              <a:t>European Union priorities for 2019-2024 </a:t>
            </a:r>
            <a:endParaRPr lang="en-GB" dirty="0"/>
          </a:p>
        </p:txBody>
      </p:sp>
      <p:sp>
        <p:nvSpPr>
          <p:cNvPr id="3" name="Symbol zastępczy zawartości 2"/>
          <p:cNvSpPr>
            <a:spLocks noGrp="1"/>
          </p:cNvSpPr>
          <p:nvPr>
            <p:ph sz="quarter" idx="1"/>
          </p:nvPr>
        </p:nvSpPr>
        <p:spPr>
          <a:xfrm>
            <a:off x="142875" y="1447800"/>
            <a:ext cx="8829675" cy="4572000"/>
          </a:xfrm>
        </p:spPr>
        <p:txBody>
          <a:bodyPr>
            <a:normAutofit lnSpcReduction="10000"/>
          </a:bodyPr>
          <a:lstStyle/>
          <a:p>
            <a:r>
              <a:rPr lang="en-US" b="1" dirty="0"/>
              <a:t>Protecting citizens and freedoms</a:t>
            </a:r>
          </a:p>
          <a:p>
            <a:pPr marL="0" indent="0">
              <a:buNone/>
            </a:pPr>
            <a:r>
              <a:rPr lang="en-US" dirty="0"/>
              <a:t>Effective control of the EU’s external borders and further developing a comprehensive migration policy. Fighting against terrorism, cross-border and online crime, increasing the EU's resilience against both natural and man-made disasters.</a:t>
            </a:r>
          </a:p>
          <a:p>
            <a:r>
              <a:rPr lang="en-US" b="1" dirty="0"/>
              <a:t>Developing a strong and vibrant economic base</a:t>
            </a:r>
          </a:p>
          <a:p>
            <a:pPr marL="0" indent="0">
              <a:buNone/>
            </a:pPr>
            <a:r>
              <a:rPr lang="en-US" dirty="0"/>
              <a:t>Building a resilient economy by deepening the Economic and Monetary Union, completing the banking and capital markets union, strengthening the international role of the euro, investing in skills and education, supporting Europe’s businesses, embracing the digital transformation, and developing a robust industrial policy.</a:t>
            </a:r>
          </a:p>
          <a:p>
            <a:endParaRPr lang="en-GB" dirty="0"/>
          </a:p>
        </p:txBody>
      </p:sp>
    </p:spTree>
    <p:extLst>
      <p:ext uri="{BB962C8B-B14F-4D97-AF65-F5344CB8AC3E}">
        <p14:creationId xmlns:p14="http://schemas.microsoft.com/office/powerpoint/2010/main" val="374133655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2800" dirty="0">
                <a:solidFill>
                  <a:srgbClr val="696464"/>
                </a:solidFill>
              </a:rPr>
              <a:t>European Union priorities for 2019-2024 </a:t>
            </a:r>
            <a:endParaRPr lang="en-GB" dirty="0"/>
          </a:p>
        </p:txBody>
      </p:sp>
      <p:sp>
        <p:nvSpPr>
          <p:cNvPr id="3" name="Symbol zastępczy zawartości 2"/>
          <p:cNvSpPr>
            <a:spLocks noGrp="1"/>
          </p:cNvSpPr>
          <p:nvPr>
            <p:ph sz="quarter" idx="1"/>
          </p:nvPr>
        </p:nvSpPr>
        <p:spPr>
          <a:xfrm>
            <a:off x="114300" y="1447800"/>
            <a:ext cx="8915400" cy="4572000"/>
          </a:xfrm>
        </p:spPr>
        <p:txBody>
          <a:bodyPr>
            <a:normAutofit fontScale="92500" lnSpcReduction="20000"/>
          </a:bodyPr>
          <a:lstStyle/>
          <a:p>
            <a:r>
              <a:rPr lang="en-US" b="1" dirty="0"/>
              <a:t>Building a climate-neutral, green, fair and social Europe</a:t>
            </a:r>
          </a:p>
          <a:p>
            <a:pPr marL="0" indent="0">
              <a:buNone/>
            </a:pPr>
            <a:r>
              <a:rPr lang="en-US" dirty="0"/>
              <a:t>Investing in green initiatives that improve air and water quality, promote sustainable agriculture and preserve environmental systems and biodiversity. Creating an effective circular economy and a well-functioning EU energy market that provides sustainable, secure and affordable energy. A faster transition to renewables and energy efficiency, while reducing the EU’s dependency on outside energy sources. Implementing the European Pillar of Social Rights.</a:t>
            </a:r>
          </a:p>
          <a:p>
            <a:r>
              <a:rPr lang="en-US" b="1" dirty="0"/>
              <a:t>Promoting European interests and values on the global stage</a:t>
            </a:r>
          </a:p>
          <a:p>
            <a:pPr marL="0" indent="0">
              <a:buNone/>
            </a:pPr>
            <a:r>
              <a:rPr lang="en-US" dirty="0"/>
              <a:t>Building a robust foreign policy with an ambitious neighbourhood policy and a comprehensive partnership with Africa. Promoting global peace, stability, democracy and human rights. Pursuing robust trade in line with multilateralism and the global rules-based international order. Taking greater responsibility for security and defence, while cooperating closely with NATO.</a:t>
            </a:r>
          </a:p>
          <a:p>
            <a:endParaRPr lang="en-GB" dirty="0"/>
          </a:p>
        </p:txBody>
      </p:sp>
    </p:spTree>
    <p:extLst>
      <p:ext uri="{BB962C8B-B14F-4D97-AF65-F5344CB8AC3E}">
        <p14:creationId xmlns:p14="http://schemas.microsoft.com/office/powerpoint/2010/main" val="7012118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dirty="0">
              <a:latin typeface="+mn-lt"/>
            </a:endParaRPr>
          </a:p>
        </p:txBody>
      </p:sp>
      <p:sp>
        <p:nvSpPr>
          <p:cNvPr id="3" name="Symbol zastępczy zawartości 2"/>
          <p:cNvSpPr>
            <a:spLocks noGrp="1"/>
          </p:cNvSpPr>
          <p:nvPr>
            <p:ph sz="quarter" idx="1"/>
          </p:nvPr>
        </p:nvSpPr>
        <p:spPr>
          <a:xfrm>
            <a:off x="247649" y="1447800"/>
            <a:ext cx="8715375" cy="4572000"/>
          </a:xfrm>
        </p:spPr>
        <p:txBody>
          <a:bodyPr/>
          <a:lstStyle/>
          <a:p>
            <a:pPr marL="0" lvl="0" indent="0" algn="ctr">
              <a:buClr>
                <a:srgbClr val="D34817"/>
              </a:buClr>
              <a:buNone/>
            </a:pPr>
            <a:r>
              <a:rPr lang="en-GB" sz="6000" dirty="0">
                <a:solidFill>
                  <a:srgbClr val="00B050"/>
                </a:solidFill>
              </a:rPr>
              <a:t>An international organization or something else</a:t>
            </a:r>
            <a:r>
              <a:rPr lang="pl-PL" sz="6000" dirty="0">
                <a:solidFill>
                  <a:srgbClr val="00B050"/>
                </a:solidFill>
              </a:rPr>
              <a:t>?</a:t>
            </a:r>
            <a:endParaRPr lang="en-GB" sz="6000" dirty="0">
              <a:solidFill>
                <a:srgbClr val="00B050"/>
              </a:solidFill>
            </a:endParaRPr>
          </a:p>
          <a:p>
            <a:pPr marL="0" lvl="0" indent="0" defTabSz="457200">
              <a:spcBef>
                <a:spcPct val="20000"/>
              </a:spcBef>
              <a:spcAft>
                <a:spcPts val="600"/>
              </a:spcAft>
              <a:buClr>
                <a:prstClr val="black">
                  <a:lumMod val="75000"/>
                  <a:lumOff val="25000"/>
                </a:prstClr>
              </a:buClr>
              <a:buSzTx/>
              <a:buNone/>
            </a:pPr>
            <a:endParaRPr lang="en-GB" dirty="0"/>
          </a:p>
        </p:txBody>
      </p:sp>
    </p:spTree>
    <p:extLst>
      <p:ext uri="{BB962C8B-B14F-4D97-AF65-F5344CB8AC3E}">
        <p14:creationId xmlns:p14="http://schemas.microsoft.com/office/powerpoint/2010/main" val="130564688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800" dirty="0">
                <a:solidFill>
                  <a:srgbClr val="696464"/>
                </a:solidFill>
              </a:rPr>
              <a:t>An international organization or something else</a:t>
            </a:r>
            <a:r>
              <a:rPr lang="pl-PL" sz="2800" dirty="0">
                <a:solidFill>
                  <a:srgbClr val="696464"/>
                </a:solidFill>
              </a:rPr>
              <a:t>?</a:t>
            </a:r>
            <a:endParaRPr lang="en-GB" dirty="0">
              <a:latin typeface="+mn-lt"/>
            </a:endParaRPr>
          </a:p>
        </p:txBody>
      </p:sp>
      <p:sp>
        <p:nvSpPr>
          <p:cNvPr id="3" name="Symbol zastępczy zawartości 2"/>
          <p:cNvSpPr>
            <a:spLocks noGrp="1"/>
          </p:cNvSpPr>
          <p:nvPr>
            <p:ph sz="quarter" idx="1"/>
          </p:nvPr>
        </p:nvSpPr>
        <p:spPr>
          <a:xfrm>
            <a:off x="190500" y="1447800"/>
            <a:ext cx="8801100" cy="4572000"/>
          </a:xfrm>
        </p:spPr>
        <p:txBody>
          <a:bodyPr/>
          <a:lstStyle/>
          <a:p>
            <a:pPr lvl="0">
              <a:buClr>
                <a:srgbClr val="D34817"/>
              </a:buClr>
            </a:pPr>
            <a:r>
              <a:rPr lang="en-GB" dirty="0">
                <a:solidFill>
                  <a:prstClr val="black"/>
                </a:solidFill>
                <a:ea typeface="Times New Roman"/>
              </a:rPr>
              <a:t>The difficulties of classification involve the difference between </a:t>
            </a:r>
            <a:r>
              <a:rPr lang="en-GB" u="sng" dirty="0">
                <a:solidFill>
                  <a:prstClr val="black"/>
                </a:solidFill>
                <a:ea typeface="Times New Roman"/>
              </a:rPr>
              <a:t>national law </a:t>
            </a:r>
            <a:r>
              <a:rPr lang="en-GB" dirty="0">
                <a:solidFill>
                  <a:prstClr val="black"/>
                </a:solidFill>
                <a:ea typeface="Times New Roman"/>
              </a:rPr>
              <a:t>(where the subjects of the law include natural persons and corporations) and </a:t>
            </a:r>
            <a:r>
              <a:rPr lang="en-GB" u="sng" dirty="0">
                <a:solidFill>
                  <a:prstClr val="black"/>
                </a:solidFill>
                <a:ea typeface="Times New Roman"/>
                <a:cs typeface="Times New Roman"/>
              </a:rPr>
              <a:t>international</a:t>
            </a:r>
            <a:r>
              <a:rPr lang="pl-PL" u="sng" dirty="0">
                <a:solidFill>
                  <a:prstClr val="black"/>
                </a:solidFill>
                <a:ea typeface="Times New Roman"/>
                <a:cs typeface="Times New Roman"/>
              </a:rPr>
              <a:t> law</a:t>
            </a:r>
            <a:r>
              <a:rPr lang="en-GB" u="sng" dirty="0">
                <a:solidFill>
                  <a:prstClr val="black"/>
                </a:solidFill>
                <a:ea typeface="Times New Roman"/>
              </a:rPr>
              <a:t> </a:t>
            </a:r>
            <a:r>
              <a:rPr lang="en-GB" dirty="0">
                <a:solidFill>
                  <a:prstClr val="black"/>
                </a:solidFill>
                <a:ea typeface="Times New Roman"/>
              </a:rPr>
              <a:t>(where the subjects include sovereign states and international organisations).</a:t>
            </a:r>
            <a:endParaRPr lang="pl-PL" dirty="0">
              <a:solidFill>
                <a:prstClr val="black"/>
              </a:solidFill>
              <a:ea typeface="Times New Roman"/>
            </a:endParaRPr>
          </a:p>
          <a:p>
            <a:pPr marL="0" lvl="0" indent="0">
              <a:buClr>
                <a:srgbClr val="D34817"/>
              </a:buClr>
              <a:buNone/>
            </a:pPr>
            <a:endParaRPr lang="pl-PL" dirty="0">
              <a:solidFill>
                <a:prstClr val="black"/>
              </a:solidFill>
              <a:ea typeface="Times New Roman"/>
            </a:endParaRPr>
          </a:p>
          <a:p>
            <a:pPr lvl="0">
              <a:lnSpc>
                <a:spcPct val="115000"/>
              </a:lnSpc>
              <a:spcAft>
                <a:spcPts val="1000"/>
              </a:spcAft>
              <a:buClr>
                <a:srgbClr val="D34817"/>
              </a:buClr>
            </a:pPr>
            <a:r>
              <a:rPr lang="en-GB" dirty="0">
                <a:solidFill>
                  <a:prstClr val="black"/>
                </a:solidFill>
                <a:ea typeface="Times New Roman"/>
                <a:cs typeface="Times New Roman"/>
              </a:rPr>
              <a:t>Professor Andrew </a:t>
            </a:r>
            <a:r>
              <a:rPr lang="en-GB" dirty="0" err="1">
                <a:solidFill>
                  <a:prstClr val="black"/>
                </a:solidFill>
                <a:ea typeface="Times New Roman"/>
                <a:cs typeface="Times New Roman"/>
              </a:rPr>
              <a:t>Moravcsik</a:t>
            </a:r>
            <a:r>
              <a:rPr lang="en-GB" dirty="0">
                <a:solidFill>
                  <a:prstClr val="black"/>
                </a:solidFill>
                <a:ea typeface="Times New Roman"/>
                <a:cs typeface="Times New Roman"/>
              </a:rPr>
              <a:t> claims that </a:t>
            </a:r>
            <a:r>
              <a:rPr lang="en-GB" dirty="0">
                <a:solidFill>
                  <a:srgbClr val="FF0000"/>
                </a:solidFill>
                <a:ea typeface="Times New Roman"/>
                <a:cs typeface="Times New Roman"/>
              </a:rPr>
              <a:t>the EU is unlikely to develop further into a federal state, but instead has reached maturity as a constitutional system. </a:t>
            </a:r>
            <a:endParaRPr lang="pl-PL" sz="2800" dirty="0">
              <a:solidFill>
                <a:srgbClr val="FF0000"/>
              </a:solidFill>
              <a:ea typeface="Calibri"/>
              <a:cs typeface="Times New Roman"/>
            </a:endParaRPr>
          </a:p>
          <a:p>
            <a:endParaRPr lang="en-GB" dirty="0"/>
          </a:p>
        </p:txBody>
      </p:sp>
    </p:spTree>
    <p:extLst>
      <p:ext uri="{BB962C8B-B14F-4D97-AF65-F5344CB8AC3E}">
        <p14:creationId xmlns:p14="http://schemas.microsoft.com/office/powerpoint/2010/main" val="2331964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solidFill>
                  <a:srgbClr val="696464"/>
                </a:solidFill>
              </a:rPr>
              <a:t>The Nobel Peace Prize</a:t>
            </a:r>
            <a:endParaRPr lang="en-GB" dirty="0"/>
          </a:p>
        </p:txBody>
      </p:sp>
      <p:sp>
        <p:nvSpPr>
          <p:cNvPr id="3" name="Symbol zastępczy zawartości 2"/>
          <p:cNvSpPr>
            <a:spLocks noGrp="1"/>
          </p:cNvSpPr>
          <p:nvPr>
            <p:ph sz="quarter" idx="1"/>
          </p:nvPr>
        </p:nvSpPr>
        <p:spPr>
          <a:xfrm>
            <a:off x="358140" y="1447800"/>
            <a:ext cx="8328660" cy="4572000"/>
          </a:xfrm>
        </p:spPr>
        <p:txBody>
          <a:bodyPr/>
          <a:lstStyle/>
          <a:p>
            <a:pPr marL="0" lvl="0" indent="0">
              <a:buClr>
                <a:srgbClr val="D34817"/>
              </a:buClr>
              <a:buNone/>
            </a:pPr>
            <a:r>
              <a:rPr lang="en-GB" sz="3600" dirty="0">
                <a:solidFill>
                  <a:prstClr val="black"/>
                </a:solidFill>
                <a:ea typeface="Times New Roman"/>
              </a:rPr>
              <a:t>In 2012, the EU received the </a:t>
            </a:r>
            <a:r>
              <a:rPr lang="en-GB" sz="3600" u="sng" dirty="0">
                <a:solidFill>
                  <a:srgbClr val="0000FF"/>
                </a:solidFill>
                <a:ea typeface="Times New Roman"/>
                <a:cs typeface="Times New Roman"/>
                <a:hlinkClick r:id="rId2" tooltip="2012 Nobel Peace Prize"/>
              </a:rPr>
              <a:t>Nobel Peace Prize</a:t>
            </a:r>
            <a:r>
              <a:rPr lang="en-GB" sz="3600" dirty="0">
                <a:solidFill>
                  <a:prstClr val="black"/>
                </a:solidFill>
                <a:ea typeface="Times New Roman"/>
              </a:rPr>
              <a:t> for having "contributed to the advancement of peace and reconciliation, democracy, and human rights in Europe." </a:t>
            </a:r>
            <a:endParaRPr lang="en-GB" sz="3600" dirty="0">
              <a:solidFill>
                <a:prstClr val="black"/>
              </a:solidFill>
            </a:endParaRPr>
          </a:p>
          <a:p>
            <a:endParaRPr lang="en-GB" dirty="0"/>
          </a:p>
        </p:txBody>
      </p:sp>
    </p:spTree>
    <p:extLst>
      <p:ext uri="{BB962C8B-B14F-4D97-AF65-F5344CB8AC3E}">
        <p14:creationId xmlns:p14="http://schemas.microsoft.com/office/powerpoint/2010/main" val="225539084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800" dirty="0">
                <a:solidFill>
                  <a:srgbClr val="696464"/>
                </a:solidFill>
              </a:rPr>
              <a:t>An international organization or something else</a:t>
            </a:r>
            <a:r>
              <a:rPr lang="pl-PL" sz="2800" dirty="0">
                <a:solidFill>
                  <a:srgbClr val="696464"/>
                </a:solidFill>
              </a:rPr>
              <a:t>?</a:t>
            </a:r>
            <a:endParaRPr lang="en-GB" dirty="0"/>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4000" dirty="0" smtClean="0">
              <a:solidFill>
                <a:srgbClr val="FF0000"/>
              </a:solidFill>
            </a:endParaRPr>
          </a:p>
          <a:p>
            <a:pPr marL="0" lvl="0" indent="0" algn="ctr">
              <a:buClr>
                <a:srgbClr val="D34817"/>
              </a:buClr>
              <a:buNone/>
            </a:pPr>
            <a:r>
              <a:rPr lang="en-GB" sz="4000" dirty="0" smtClean="0">
                <a:solidFill>
                  <a:srgbClr val="FF0000"/>
                </a:solidFill>
              </a:rPr>
              <a:t>The </a:t>
            </a:r>
            <a:r>
              <a:rPr lang="en-GB" sz="4000" dirty="0">
                <a:solidFill>
                  <a:srgbClr val="FF0000"/>
                </a:solidFill>
              </a:rPr>
              <a:t>EU is not an intergovernmental organization as traditionally understood, nor is it a partially formed state. </a:t>
            </a:r>
          </a:p>
          <a:p>
            <a:endParaRPr lang="en-GB" dirty="0"/>
          </a:p>
        </p:txBody>
      </p:sp>
    </p:spTree>
    <p:extLst>
      <p:ext uri="{BB962C8B-B14F-4D97-AF65-F5344CB8AC3E}">
        <p14:creationId xmlns:p14="http://schemas.microsoft.com/office/powerpoint/2010/main" val="122629562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800" dirty="0">
                <a:solidFill>
                  <a:srgbClr val="696464"/>
                </a:solidFill>
              </a:rPr>
              <a:t>An international organization or something else</a:t>
            </a:r>
            <a:r>
              <a:rPr lang="pl-PL" sz="2800" dirty="0">
                <a:solidFill>
                  <a:srgbClr val="696464"/>
                </a:solidFill>
              </a:rPr>
              <a:t>?</a:t>
            </a:r>
            <a:endParaRPr lang="en-GB" dirty="0"/>
          </a:p>
        </p:txBody>
      </p:sp>
      <p:sp>
        <p:nvSpPr>
          <p:cNvPr id="3" name="Symbol zastępczy zawartości 2"/>
          <p:cNvSpPr>
            <a:spLocks noGrp="1"/>
          </p:cNvSpPr>
          <p:nvPr>
            <p:ph sz="quarter" idx="1"/>
          </p:nvPr>
        </p:nvSpPr>
        <p:spPr>
          <a:xfrm>
            <a:off x="209550" y="1447800"/>
            <a:ext cx="8801100" cy="4572000"/>
          </a:xfrm>
        </p:spPr>
        <p:txBody>
          <a:bodyPr/>
          <a:lstStyle/>
          <a:p>
            <a:pPr marL="0" lvl="0" indent="0">
              <a:buClr>
                <a:srgbClr val="D34817"/>
              </a:buClr>
              <a:buNone/>
            </a:pPr>
            <a:r>
              <a:rPr lang="en-GB" sz="2800" dirty="0">
                <a:solidFill>
                  <a:srgbClr val="FF0000"/>
                </a:solidFill>
              </a:rPr>
              <a:t>The </a:t>
            </a:r>
            <a:r>
              <a:rPr lang="pl-PL" sz="2800" dirty="0">
                <a:solidFill>
                  <a:srgbClr val="FF0000"/>
                </a:solidFill>
              </a:rPr>
              <a:t>EU </a:t>
            </a:r>
            <a:r>
              <a:rPr lang="en-GB" sz="2800" dirty="0">
                <a:solidFill>
                  <a:srgbClr val="FF0000"/>
                </a:solidFill>
              </a:rPr>
              <a:t>is an entity which interacts with third countries and international organizations (and even with its own Member States), in ways which are legally and politically distinguishable from its constitutive Member States. </a:t>
            </a:r>
            <a:endParaRPr lang="pl-PL" sz="2800" dirty="0">
              <a:solidFill>
                <a:srgbClr val="FF0000"/>
              </a:solidFill>
            </a:endParaRPr>
          </a:p>
          <a:p>
            <a:pPr marL="0" lvl="0" indent="0">
              <a:buClr>
                <a:srgbClr val="D34817"/>
              </a:buClr>
              <a:buNone/>
            </a:pPr>
            <a:endParaRPr lang="pl-PL" sz="2800" dirty="0">
              <a:solidFill>
                <a:srgbClr val="FF0000"/>
              </a:solidFill>
            </a:endParaRPr>
          </a:p>
          <a:p>
            <a:pPr marL="0" lvl="0" indent="0">
              <a:buClr>
                <a:srgbClr val="D34817"/>
              </a:buClr>
              <a:buNone/>
            </a:pPr>
            <a:r>
              <a:rPr lang="en-GB" sz="2800" dirty="0">
                <a:solidFill>
                  <a:prstClr val="black"/>
                </a:solidFill>
              </a:rPr>
              <a:t>In the global context, </a:t>
            </a:r>
            <a:r>
              <a:rPr lang="en-GB" sz="2800" dirty="0">
                <a:solidFill>
                  <a:srgbClr val="0070C0"/>
                </a:solidFill>
              </a:rPr>
              <a:t>this entity has a stand-alone identity composed of values, interests and policies which it seeks to define and promote internationally as its own. </a:t>
            </a:r>
          </a:p>
        </p:txBody>
      </p:sp>
    </p:spTree>
    <p:extLst>
      <p:ext uri="{BB962C8B-B14F-4D97-AF65-F5344CB8AC3E}">
        <p14:creationId xmlns:p14="http://schemas.microsoft.com/office/powerpoint/2010/main" val="47128427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800" dirty="0">
                <a:solidFill>
                  <a:srgbClr val="696464"/>
                </a:solidFill>
              </a:rPr>
              <a:t>An international organization or something else</a:t>
            </a:r>
            <a:r>
              <a:rPr lang="pl-PL" sz="2800" dirty="0">
                <a:solidFill>
                  <a:srgbClr val="696464"/>
                </a:solidFill>
              </a:rPr>
              <a:t>?</a:t>
            </a:r>
            <a:endParaRPr lang="en-GB" dirty="0"/>
          </a:p>
        </p:txBody>
      </p:sp>
      <p:sp>
        <p:nvSpPr>
          <p:cNvPr id="3" name="Symbol zastępczy zawartości 2"/>
          <p:cNvSpPr>
            <a:spLocks noGrp="1"/>
          </p:cNvSpPr>
          <p:nvPr>
            <p:ph sz="quarter" idx="1"/>
          </p:nvPr>
        </p:nvSpPr>
        <p:spPr>
          <a:xfrm>
            <a:off x="228599" y="1447800"/>
            <a:ext cx="8715375" cy="4572000"/>
          </a:xfrm>
        </p:spPr>
        <p:txBody>
          <a:bodyPr/>
          <a:lstStyle/>
          <a:p>
            <a:pPr marL="0" lvl="0" indent="0">
              <a:buClr>
                <a:srgbClr val="D34817"/>
              </a:buClr>
              <a:buNone/>
            </a:pPr>
            <a:r>
              <a:rPr lang="en-GB" dirty="0">
                <a:solidFill>
                  <a:srgbClr val="FF0000"/>
                </a:solidFill>
              </a:rPr>
              <a:t>The term „supranational” refers to the particular set of relationships between Member States, Union institutions and individuals of which the principal characteristics are as follows:</a:t>
            </a:r>
          </a:p>
          <a:p>
            <a:pPr lvl="0">
              <a:buClr>
                <a:srgbClr val="D34817"/>
              </a:buClr>
            </a:pPr>
            <a:r>
              <a:rPr lang="en-GB" dirty="0">
                <a:solidFill>
                  <a:srgbClr val="00B050"/>
                </a:solidFill>
              </a:rPr>
              <a:t>Independent institutions: </a:t>
            </a:r>
            <a:r>
              <a:rPr lang="en-GB" dirty="0">
                <a:solidFill>
                  <a:prstClr val="black"/>
                </a:solidFill>
              </a:rPr>
              <a:t>The Union has institutions which act independently of the Member States in terms of their composition and manner of operation;</a:t>
            </a:r>
          </a:p>
          <a:p>
            <a:pPr lvl="0">
              <a:buClr>
                <a:srgbClr val="D34817"/>
              </a:buClr>
            </a:pPr>
            <a:r>
              <a:rPr lang="en-GB" dirty="0">
                <a:solidFill>
                  <a:srgbClr val="00B050"/>
                </a:solidFill>
              </a:rPr>
              <a:t>Autonomous decision-making</a:t>
            </a:r>
            <a:r>
              <a:rPr lang="pl-PL" dirty="0">
                <a:solidFill>
                  <a:prstClr val="black"/>
                </a:solidFill>
              </a:rPr>
              <a:t>. </a:t>
            </a:r>
            <a:r>
              <a:rPr lang="en-GB" dirty="0">
                <a:solidFill>
                  <a:prstClr val="black"/>
                </a:solidFill>
              </a:rPr>
              <a:t>The Union may take decisions by a majority, yet they will bind all the Member States;</a:t>
            </a:r>
          </a:p>
          <a:p>
            <a:endParaRPr lang="en-GB" dirty="0"/>
          </a:p>
        </p:txBody>
      </p:sp>
    </p:spTree>
    <p:extLst>
      <p:ext uri="{BB962C8B-B14F-4D97-AF65-F5344CB8AC3E}">
        <p14:creationId xmlns:p14="http://schemas.microsoft.com/office/powerpoint/2010/main" val="71440900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2800" dirty="0">
                <a:solidFill>
                  <a:srgbClr val="696464"/>
                </a:solidFill>
              </a:rPr>
              <a:t>An international organization or something else</a:t>
            </a:r>
            <a:r>
              <a:rPr lang="pl-PL" sz="2800" dirty="0">
                <a:solidFill>
                  <a:srgbClr val="696464"/>
                </a:solidFill>
              </a:rPr>
              <a:t>?</a:t>
            </a:r>
            <a:endParaRPr lang="en-GB" dirty="0">
              <a:latin typeface="+mn-lt"/>
            </a:endParaRPr>
          </a:p>
        </p:txBody>
      </p:sp>
      <p:sp>
        <p:nvSpPr>
          <p:cNvPr id="3" name="Symbol zastępczy zawartości 2"/>
          <p:cNvSpPr>
            <a:spLocks noGrp="1"/>
          </p:cNvSpPr>
          <p:nvPr>
            <p:ph sz="quarter" idx="1"/>
          </p:nvPr>
        </p:nvSpPr>
        <p:spPr>
          <a:xfrm>
            <a:off x="381000" y="1447800"/>
            <a:ext cx="8305800" cy="4572000"/>
          </a:xfrm>
        </p:spPr>
        <p:txBody>
          <a:bodyPr/>
          <a:lstStyle/>
          <a:p>
            <a:pPr lvl="0">
              <a:buClr>
                <a:srgbClr val="D34817"/>
              </a:buClr>
            </a:pPr>
            <a:r>
              <a:rPr lang="en-GB" dirty="0">
                <a:solidFill>
                  <a:srgbClr val="00B050"/>
                </a:solidFill>
              </a:rPr>
              <a:t>Implementation of decisions</a:t>
            </a:r>
            <a:r>
              <a:rPr lang="pl-PL" dirty="0">
                <a:solidFill>
                  <a:prstClr val="black"/>
                </a:solidFill>
              </a:rPr>
              <a:t>: </a:t>
            </a:r>
            <a:r>
              <a:rPr lang="en-GB" dirty="0">
                <a:solidFill>
                  <a:prstClr val="black"/>
                </a:solidFill>
              </a:rPr>
              <a:t>The institutions of the Union implement those decisions or are responsible for supervising that they are properly implemented by the member States;</a:t>
            </a:r>
          </a:p>
          <a:p>
            <a:pPr lvl="0">
              <a:buClr>
                <a:srgbClr val="D34817"/>
              </a:buClr>
            </a:pPr>
            <a:r>
              <a:rPr lang="en-GB" dirty="0">
                <a:solidFill>
                  <a:srgbClr val="00B050"/>
                </a:solidFill>
              </a:rPr>
              <a:t>Separate legal order</a:t>
            </a:r>
            <a:r>
              <a:rPr lang="pl-PL" dirty="0">
                <a:solidFill>
                  <a:prstClr val="black"/>
                </a:solidFill>
              </a:rPr>
              <a:t>: </a:t>
            </a:r>
            <a:r>
              <a:rPr lang="en-GB" dirty="0">
                <a:solidFill>
                  <a:prstClr val="black"/>
                </a:solidFill>
              </a:rPr>
              <a:t>The founding treaties and decisions of the Union may give rise to rights and obligations on the part of individuals which are directly enforceable by courts in the </a:t>
            </a:r>
            <a:r>
              <a:rPr lang="pl-PL" dirty="0">
                <a:solidFill>
                  <a:prstClr val="black"/>
                </a:solidFill>
              </a:rPr>
              <a:t>M</a:t>
            </a:r>
            <a:r>
              <a:rPr lang="en-GB" dirty="0">
                <a:solidFill>
                  <a:prstClr val="black"/>
                </a:solidFill>
              </a:rPr>
              <a:t>ember States, even in the presence of conflicting provisions of national law.</a:t>
            </a:r>
            <a:r>
              <a:rPr lang="pl-PL" dirty="0">
                <a:solidFill>
                  <a:prstClr val="black"/>
                </a:solidFill>
              </a:rPr>
              <a:t> </a:t>
            </a:r>
            <a:r>
              <a:rPr lang="en-GB" dirty="0">
                <a:solidFill>
                  <a:prstClr val="black"/>
                </a:solidFill>
              </a:rPr>
              <a:t>The Union constitute a legal order in their own right, which is different from the legal orders commonly created by international treaties.  </a:t>
            </a:r>
          </a:p>
          <a:p>
            <a:endParaRPr lang="en-GB" dirty="0"/>
          </a:p>
        </p:txBody>
      </p:sp>
    </p:spTree>
    <p:extLst>
      <p:ext uri="{BB962C8B-B14F-4D97-AF65-F5344CB8AC3E}">
        <p14:creationId xmlns:p14="http://schemas.microsoft.com/office/powerpoint/2010/main" val="411213988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800" dirty="0">
                <a:solidFill>
                  <a:srgbClr val="696464"/>
                </a:solidFill>
              </a:rPr>
              <a:t>An international organization or something else</a:t>
            </a:r>
            <a:r>
              <a:rPr lang="pl-PL" sz="2800" dirty="0">
                <a:solidFill>
                  <a:srgbClr val="696464"/>
                </a:solidFill>
              </a:rPr>
              <a:t>?</a:t>
            </a:r>
            <a:endParaRPr lang="en-GB" dirty="0"/>
          </a:p>
        </p:txBody>
      </p:sp>
      <p:sp>
        <p:nvSpPr>
          <p:cNvPr id="3" name="Symbol zastępczy zawartości 2"/>
          <p:cNvSpPr>
            <a:spLocks noGrp="1"/>
          </p:cNvSpPr>
          <p:nvPr>
            <p:ph sz="quarter" idx="1"/>
          </p:nvPr>
        </p:nvSpPr>
        <p:spPr>
          <a:xfrm>
            <a:off x="190499" y="1447800"/>
            <a:ext cx="8829675" cy="4572000"/>
          </a:xfrm>
        </p:spPr>
        <p:txBody>
          <a:bodyPr/>
          <a:lstStyle/>
          <a:p>
            <a:pPr marL="0" lvl="0" indent="0">
              <a:buClr>
                <a:srgbClr val="D34817"/>
              </a:buClr>
              <a:buNone/>
            </a:pPr>
            <a:r>
              <a:rPr lang="en-GB" sz="2800" dirty="0">
                <a:solidFill>
                  <a:srgbClr val="FF0000"/>
                </a:solidFill>
              </a:rPr>
              <a:t>The </a:t>
            </a:r>
            <a:r>
              <a:rPr lang="pl-PL" sz="2800" dirty="0">
                <a:solidFill>
                  <a:srgbClr val="FF0000"/>
                </a:solidFill>
              </a:rPr>
              <a:t>EU </a:t>
            </a:r>
            <a:r>
              <a:rPr lang="en-GB" sz="2800" dirty="0">
                <a:solidFill>
                  <a:srgbClr val="FF0000"/>
                </a:solidFill>
              </a:rPr>
              <a:t>is an entity which interacts with third countries and international organizations (and even with its own Member States), in ways which are legally and politically distinguishable from its constitutive Member States. </a:t>
            </a:r>
            <a:endParaRPr lang="pl-PL" sz="2800" dirty="0">
              <a:solidFill>
                <a:srgbClr val="FF0000"/>
              </a:solidFill>
            </a:endParaRPr>
          </a:p>
          <a:p>
            <a:pPr marL="0" lvl="0" indent="0">
              <a:buClr>
                <a:srgbClr val="D34817"/>
              </a:buClr>
              <a:buNone/>
            </a:pPr>
            <a:endParaRPr lang="pl-PL" sz="2800" dirty="0">
              <a:solidFill>
                <a:srgbClr val="FF0000"/>
              </a:solidFill>
            </a:endParaRPr>
          </a:p>
          <a:p>
            <a:pPr marL="0" lvl="0" indent="0">
              <a:buClr>
                <a:srgbClr val="D34817"/>
              </a:buClr>
              <a:buNone/>
            </a:pPr>
            <a:r>
              <a:rPr lang="en-GB" sz="2800" dirty="0">
                <a:solidFill>
                  <a:prstClr val="black"/>
                </a:solidFill>
              </a:rPr>
              <a:t>In the global context, </a:t>
            </a:r>
            <a:r>
              <a:rPr lang="en-GB" sz="2800" dirty="0">
                <a:solidFill>
                  <a:srgbClr val="0070C0"/>
                </a:solidFill>
              </a:rPr>
              <a:t>this entity has a stand-alone identity composed of values, interests and policies which it seeks to define and promote internationally as its own. </a:t>
            </a:r>
          </a:p>
          <a:p>
            <a:endParaRPr lang="en-GB" dirty="0"/>
          </a:p>
        </p:txBody>
      </p:sp>
    </p:spTree>
    <p:extLst>
      <p:ext uri="{BB962C8B-B14F-4D97-AF65-F5344CB8AC3E}">
        <p14:creationId xmlns:p14="http://schemas.microsoft.com/office/powerpoint/2010/main" val="173874088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Supranational character of the EU</a:t>
            </a:r>
            <a:endParaRPr lang="en-GB" dirty="0"/>
          </a:p>
        </p:txBody>
      </p:sp>
      <p:sp>
        <p:nvSpPr>
          <p:cNvPr id="3" name="Symbol zastępczy zawartości 2"/>
          <p:cNvSpPr>
            <a:spLocks noGrp="1"/>
          </p:cNvSpPr>
          <p:nvPr>
            <p:ph sz="quarter" idx="1"/>
          </p:nvPr>
        </p:nvSpPr>
        <p:spPr>
          <a:xfrm>
            <a:off x="190499" y="1447800"/>
            <a:ext cx="8734425" cy="4572000"/>
          </a:xfrm>
        </p:spPr>
        <p:txBody>
          <a:bodyPr/>
          <a:lstStyle/>
          <a:p>
            <a:pPr lvl="0">
              <a:buClr>
                <a:srgbClr val="D34817"/>
              </a:buClr>
            </a:pPr>
            <a:r>
              <a:rPr lang="en-GB" dirty="0">
                <a:solidFill>
                  <a:prstClr val="black"/>
                </a:solidFill>
              </a:rPr>
              <a:t>It is generally accepted that this term refers to the particular set of relationships between the </a:t>
            </a:r>
            <a:r>
              <a:rPr lang="pl-PL" dirty="0">
                <a:solidFill>
                  <a:prstClr val="black"/>
                </a:solidFill>
              </a:rPr>
              <a:t>Me</a:t>
            </a:r>
            <a:r>
              <a:rPr lang="en-GB" dirty="0" err="1">
                <a:solidFill>
                  <a:prstClr val="black"/>
                </a:solidFill>
              </a:rPr>
              <a:t>mber</a:t>
            </a:r>
            <a:r>
              <a:rPr lang="en-GB" dirty="0">
                <a:solidFill>
                  <a:prstClr val="black"/>
                </a:solidFill>
              </a:rPr>
              <a:t> States, Union institutions and individuals, of which the principal characteristics are as follows:</a:t>
            </a:r>
          </a:p>
          <a:p>
            <a:pPr lvl="0">
              <a:buClr>
                <a:srgbClr val="D34817"/>
              </a:buClr>
            </a:pPr>
            <a:r>
              <a:rPr lang="en-GB" dirty="0">
                <a:solidFill>
                  <a:prstClr val="black"/>
                </a:solidFill>
              </a:rPr>
              <a:t>The EU has its institutions which act independently of the </a:t>
            </a:r>
            <a:r>
              <a:rPr lang="pl-PL" dirty="0">
                <a:solidFill>
                  <a:prstClr val="black"/>
                </a:solidFill>
              </a:rPr>
              <a:t>M</a:t>
            </a:r>
            <a:r>
              <a:rPr lang="en-GB" dirty="0">
                <a:solidFill>
                  <a:prstClr val="black"/>
                </a:solidFill>
              </a:rPr>
              <a:t>ember </a:t>
            </a:r>
            <a:r>
              <a:rPr lang="pl-PL" dirty="0">
                <a:solidFill>
                  <a:prstClr val="black"/>
                </a:solidFill>
              </a:rPr>
              <a:t>S</a:t>
            </a:r>
            <a:r>
              <a:rPr lang="en-GB" dirty="0">
                <a:solidFill>
                  <a:prstClr val="black"/>
                </a:solidFill>
              </a:rPr>
              <a:t>tates in term of their composition and manner of operation;</a:t>
            </a:r>
          </a:p>
          <a:p>
            <a:pPr lvl="0">
              <a:buClr>
                <a:srgbClr val="D34817"/>
              </a:buClr>
            </a:pPr>
            <a:r>
              <a:rPr lang="en-GB" dirty="0">
                <a:solidFill>
                  <a:prstClr val="black"/>
                </a:solidFill>
              </a:rPr>
              <a:t>The EU may take decisions by a majority, which bind all the Member States;</a:t>
            </a:r>
          </a:p>
          <a:p>
            <a:endParaRPr lang="en-GB" dirty="0"/>
          </a:p>
        </p:txBody>
      </p:sp>
    </p:spTree>
    <p:extLst>
      <p:ext uri="{BB962C8B-B14F-4D97-AF65-F5344CB8AC3E}">
        <p14:creationId xmlns:p14="http://schemas.microsoft.com/office/powerpoint/2010/main" val="403639914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Supranational character of the EU</a:t>
            </a:r>
            <a:endParaRPr lang="en-GB" dirty="0"/>
          </a:p>
        </p:txBody>
      </p:sp>
      <p:sp>
        <p:nvSpPr>
          <p:cNvPr id="3" name="Symbol zastępczy zawartości 2"/>
          <p:cNvSpPr>
            <a:spLocks noGrp="1"/>
          </p:cNvSpPr>
          <p:nvPr>
            <p:ph sz="quarter" idx="1"/>
          </p:nvPr>
        </p:nvSpPr>
        <p:spPr>
          <a:xfrm>
            <a:off x="238125" y="1447800"/>
            <a:ext cx="8696325" cy="4572000"/>
          </a:xfrm>
        </p:spPr>
        <p:txBody>
          <a:bodyPr/>
          <a:lstStyle/>
          <a:p>
            <a:pPr lvl="0">
              <a:buClr>
                <a:srgbClr val="D34817"/>
              </a:buClr>
            </a:pPr>
            <a:r>
              <a:rPr lang="en-GB" sz="2800" dirty="0">
                <a:solidFill>
                  <a:prstClr val="black"/>
                </a:solidFill>
              </a:rPr>
              <a:t>The institutions of the EU implement those decisions or are responsible for supervising that they are properly implemented by the Member States;</a:t>
            </a:r>
          </a:p>
          <a:p>
            <a:pPr lvl="0">
              <a:buClr>
                <a:srgbClr val="D34817"/>
              </a:buClr>
            </a:pPr>
            <a:r>
              <a:rPr lang="en-GB" sz="2800" dirty="0">
                <a:solidFill>
                  <a:prstClr val="black"/>
                </a:solidFill>
              </a:rPr>
              <a:t>The founding Treaties and decisions of the EU may give rise to rights and obligations on the part of individuals which are directly enforceable by the courts in the Member States, even in the presence of conflicting provisions of national law. </a:t>
            </a:r>
          </a:p>
          <a:p>
            <a:endParaRPr lang="en-GB" dirty="0"/>
          </a:p>
        </p:txBody>
      </p:sp>
    </p:spTree>
    <p:extLst>
      <p:ext uri="{BB962C8B-B14F-4D97-AF65-F5344CB8AC3E}">
        <p14:creationId xmlns:p14="http://schemas.microsoft.com/office/powerpoint/2010/main" val="366938146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Supranational character of the EU</a:t>
            </a:r>
            <a:endParaRPr lang="en-GB" dirty="0"/>
          </a:p>
        </p:txBody>
      </p:sp>
      <p:sp>
        <p:nvSpPr>
          <p:cNvPr id="3" name="Symbol zastępczy zawartości 2"/>
          <p:cNvSpPr>
            <a:spLocks noGrp="1"/>
          </p:cNvSpPr>
          <p:nvPr>
            <p:ph sz="quarter" idx="1"/>
          </p:nvPr>
        </p:nvSpPr>
        <p:spPr>
          <a:xfrm>
            <a:off x="219075" y="1447800"/>
            <a:ext cx="8772525" cy="4572000"/>
          </a:xfrm>
        </p:spPr>
        <p:txBody>
          <a:bodyPr/>
          <a:lstStyle/>
          <a:p>
            <a:pPr lvl="0">
              <a:buClr>
                <a:srgbClr val="D34817"/>
              </a:buClr>
            </a:pPr>
            <a:r>
              <a:rPr lang="en-GB" sz="3200" dirty="0">
                <a:solidFill>
                  <a:prstClr val="black"/>
                </a:solidFill>
              </a:rPr>
              <a:t>Consequently, the term „supranationalism” fits the sui generis nature of the Union.</a:t>
            </a:r>
          </a:p>
          <a:p>
            <a:pPr lvl="0">
              <a:buClr>
                <a:srgbClr val="D34817"/>
              </a:buClr>
            </a:pPr>
            <a:r>
              <a:rPr lang="en-GB" sz="3200" dirty="0">
                <a:solidFill>
                  <a:prstClr val="black"/>
                </a:solidFill>
              </a:rPr>
              <a:t>In addition, those factors express the dynamic nature of the integration process which has been taking in place within the Union. </a:t>
            </a:r>
          </a:p>
          <a:p>
            <a:endParaRPr lang="en-GB" dirty="0"/>
          </a:p>
        </p:txBody>
      </p:sp>
    </p:spTree>
    <p:extLst>
      <p:ext uri="{BB962C8B-B14F-4D97-AF65-F5344CB8AC3E}">
        <p14:creationId xmlns:p14="http://schemas.microsoft.com/office/powerpoint/2010/main" val="601183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dirty="0">
                <a:solidFill>
                  <a:srgbClr val="696464"/>
                </a:solidFill>
              </a:rPr>
              <a:t>Demographics</a:t>
            </a:r>
            <a:endParaRPr lang="en-GB" dirty="0"/>
          </a:p>
        </p:txBody>
      </p:sp>
      <p:sp>
        <p:nvSpPr>
          <p:cNvPr id="3" name="Symbol zastępczy zawartości 2"/>
          <p:cNvSpPr>
            <a:spLocks noGrp="1"/>
          </p:cNvSpPr>
          <p:nvPr>
            <p:ph sz="quarter" idx="1"/>
          </p:nvPr>
        </p:nvSpPr>
        <p:spPr>
          <a:xfrm>
            <a:off x="190500" y="1447800"/>
            <a:ext cx="8820150" cy="4572000"/>
          </a:xfrm>
        </p:spPr>
        <p:txBody>
          <a:bodyPr/>
          <a:lstStyle/>
          <a:p>
            <a:pPr>
              <a:buClr>
                <a:srgbClr val="D34817"/>
              </a:buClr>
            </a:pPr>
            <a:r>
              <a:rPr lang="en-US" sz="4000" dirty="0"/>
              <a:t>The EU covers over </a:t>
            </a:r>
            <a:r>
              <a:rPr lang="en-US" sz="4000" dirty="0">
                <a:solidFill>
                  <a:srgbClr val="FF0000"/>
                </a:solidFill>
              </a:rPr>
              <a:t>4 million km² </a:t>
            </a:r>
            <a:r>
              <a:rPr lang="en-US" sz="4000" dirty="0"/>
              <a:t>and has </a:t>
            </a:r>
            <a:r>
              <a:rPr lang="en-US" sz="4000" dirty="0">
                <a:solidFill>
                  <a:srgbClr val="FF0000"/>
                </a:solidFill>
              </a:rPr>
              <a:t>446 million inhabitants</a:t>
            </a:r>
            <a:r>
              <a:rPr lang="en-US" sz="4000" dirty="0"/>
              <a:t> - the world’s third largest population after China and India. </a:t>
            </a:r>
            <a:endParaRPr lang="pl-PL" sz="4000" dirty="0"/>
          </a:p>
          <a:p>
            <a:pPr>
              <a:buClr>
                <a:srgbClr val="D34817"/>
              </a:buClr>
            </a:pPr>
            <a:r>
              <a:rPr lang="en-US" sz="4000" dirty="0" smtClean="0"/>
              <a:t>By </a:t>
            </a:r>
            <a:r>
              <a:rPr lang="en-US" sz="4000" dirty="0"/>
              <a:t>surface area, France is the biggest EU country and Malta the smallest.</a:t>
            </a:r>
            <a:endParaRPr lang="en-GB" sz="4000" dirty="0">
              <a:solidFill>
                <a:srgbClr val="FF0000"/>
              </a:solidFill>
              <a:latin typeface="Times New Roman"/>
              <a:ea typeface="Times New Roman"/>
            </a:endParaRPr>
          </a:p>
          <a:p>
            <a:pPr marL="0" indent="0">
              <a:buNone/>
            </a:pPr>
            <a:endParaRPr lang="en-GB" dirty="0"/>
          </a:p>
        </p:txBody>
      </p:sp>
    </p:spTree>
    <p:extLst>
      <p:ext uri="{BB962C8B-B14F-4D97-AF65-F5344CB8AC3E}">
        <p14:creationId xmlns:p14="http://schemas.microsoft.com/office/powerpoint/2010/main" val="1067603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50620" y="137160"/>
            <a:ext cx="7536180" cy="1074420"/>
          </a:xfrm>
        </p:spPr>
        <p:txBody>
          <a:bodyPr>
            <a:normAutofit fontScale="90000"/>
          </a:bodyPr>
          <a:lstStyle/>
          <a:p>
            <a:pPr algn="ctr"/>
            <a:r>
              <a:rPr lang="en-GB" sz="3600" b="1" dirty="0">
                <a:solidFill>
                  <a:srgbClr val="696464"/>
                </a:solidFill>
                <a:latin typeface="Times New Roman" panose="02020603050405020304" pitchFamily="18" charset="0"/>
                <a:ea typeface="Times New Roman"/>
                <a:cs typeface="Times New Roman" panose="02020603050405020304" pitchFamily="18" charset="0"/>
              </a:rPr>
              <a:t>Languages</a:t>
            </a:r>
            <a:r>
              <a:rPr lang="en-GB" sz="3200" dirty="0">
                <a:solidFill>
                  <a:srgbClr val="696464"/>
                </a:solidFill>
                <a:latin typeface="Times New Roman" panose="02020603050405020304" pitchFamily="18" charset="0"/>
                <a:ea typeface="Calibri"/>
                <a:cs typeface="Times New Roman" panose="02020603050405020304" pitchFamily="18" charset="0"/>
              </a:rPr>
              <a:t/>
            </a:r>
            <a:br>
              <a:rPr lang="en-GB" sz="3200" dirty="0">
                <a:solidFill>
                  <a:srgbClr val="696464"/>
                </a:solidFill>
                <a:latin typeface="Times New Roman" panose="02020603050405020304" pitchFamily="18" charset="0"/>
                <a:ea typeface="Calibri"/>
                <a:cs typeface="Times New Roman" panose="02020603050405020304" pitchFamily="18" charset="0"/>
              </a:rPr>
            </a:br>
            <a:endParaRPr lang="en-GB" dirty="0"/>
          </a:p>
        </p:txBody>
      </p:sp>
      <p:sp>
        <p:nvSpPr>
          <p:cNvPr id="3" name="Symbol zastępczy zawartości 2"/>
          <p:cNvSpPr>
            <a:spLocks noGrp="1"/>
          </p:cNvSpPr>
          <p:nvPr>
            <p:ph sz="quarter" idx="1"/>
          </p:nvPr>
        </p:nvSpPr>
        <p:spPr>
          <a:xfrm>
            <a:off x="388620" y="1447800"/>
            <a:ext cx="8298180" cy="4572000"/>
          </a:xfrm>
        </p:spPr>
        <p:txBody>
          <a:bodyPr/>
          <a:lstStyle/>
          <a:p>
            <a:pPr marL="0" lvl="0" indent="0">
              <a:lnSpc>
                <a:spcPct val="115000"/>
              </a:lnSpc>
              <a:spcAft>
                <a:spcPts val="1000"/>
              </a:spcAft>
              <a:buClr>
                <a:srgbClr val="D34817"/>
              </a:buClr>
              <a:buNone/>
            </a:pPr>
            <a:r>
              <a:rPr lang="en-GB" dirty="0">
                <a:solidFill>
                  <a:prstClr val="black"/>
                </a:solidFill>
                <a:latin typeface="Times New Roman"/>
                <a:ea typeface="Times New Roman"/>
                <a:cs typeface="Times New Roman"/>
              </a:rPr>
              <a:t>The EU has 24 official and working languages: </a:t>
            </a:r>
            <a:r>
              <a:rPr lang="en-GB" u="sng" dirty="0">
                <a:solidFill>
                  <a:srgbClr val="0000FF"/>
                </a:solidFill>
                <a:latin typeface="Times New Roman"/>
                <a:ea typeface="Times New Roman"/>
                <a:cs typeface="Times New Roman"/>
                <a:hlinkClick r:id="rId2" tooltip="Bulgarian language"/>
              </a:rPr>
              <a:t>Bulgarian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3" tooltip="Croatian language"/>
              </a:rPr>
              <a:t>Croatian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4" tooltip="Czech language"/>
              </a:rPr>
              <a:t>Czech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5" tooltip="Danish language"/>
              </a:rPr>
              <a:t>Danish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6" tooltip="Dutch language"/>
              </a:rPr>
              <a:t>Dutch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7" tooltip="English language"/>
              </a:rPr>
              <a:t>English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8" tooltip="Estonian language"/>
              </a:rPr>
              <a:t>Estonian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9" tooltip="Finnish language"/>
              </a:rPr>
              <a:t>Finnish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0" tooltip="French language"/>
              </a:rPr>
              <a:t>French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1" tooltip="German language"/>
              </a:rPr>
              <a:t>German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2" tooltip="Greek language"/>
              </a:rPr>
              <a:t>Greek</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3" tooltip="Hungarian language"/>
              </a:rPr>
              <a:t>Hungarian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4" tooltip="Italian language"/>
              </a:rPr>
              <a:t>Italian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5" tooltip="Irish language"/>
              </a:rPr>
              <a:t>Irish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6" tooltip="Latvian language"/>
              </a:rPr>
              <a:t>Latvian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7" tooltip="Lithuanian language"/>
              </a:rPr>
              <a:t>Lithuanian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8" tooltip="Maltese language"/>
              </a:rPr>
              <a:t>Maltese</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19" tooltip="Polish language"/>
              </a:rPr>
              <a:t>Polish</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20" tooltip="Portuguese language"/>
              </a:rPr>
              <a:t>Portuguese</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21" tooltip="Romanian language"/>
              </a:rPr>
              <a:t>Romanian</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22" tooltip="Slovak language"/>
              </a:rPr>
              <a:t>Slovak</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23" tooltip="Slovene language"/>
              </a:rPr>
              <a:t>Slovene</a:t>
            </a:r>
            <a:r>
              <a:rPr lang="en-GB" dirty="0">
                <a:solidFill>
                  <a:prstClr val="black"/>
                </a:solidFill>
                <a:latin typeface="Times New Roman"/>
                <a:ea typeface="Times New Roman"/>
                <a:cs typeface="Times New Roman"/>
              </a:rPr>
              <a:t>, </a:t>
            </a:r>
            <a:r>
              <a:rPr lang="en-GB" u="sng" dirty="0">
                <a:solidFill>
                  <a:srgbClr val="0000FF"/>
                </a:solidFill>
                <a:latin typeface="Times New Roman"/>
                <a:ea typeface="Times New Roman"/>
                <a:cs typeface="Times New Roman"/>
                <a:hlinkClick r:id="rId24" tooltip="Spanish language"/>
              </a:rPr>
              <a:t>Spanish</a:t>
            </a:r>
            <a:r>
              <a:rPr lang="en-GB" dirty="0">
                <a:solidFill>
                  <a:prstClr val="black"/>
                </a:solidFill>
                <a:latin typeface="Times New Roman"/>
                <a:ea typeface="Times New Roman"/>
                <a:cs typeface="Times New Roman"/>
              </a:rPr>
              <a:t>, and </a:t>
            </a:r>
            <a:r>
              <a:rPr lang="en-GB" u="sng" dirty="0">
                <a:solidFill>
                  <a:srgbClr val="0000FF"/>
                </a:solidFill>
                <a:latin typeface="Times New Roman"/>
                <a:ea typeface="Times New Roman"/>
                <a:cs typeface="Times New Roman"/>
                <a:hlinkClick r:id="rId25" tooltip="Swedish language"/>
              </a:rPr>
              <a:t>Swedish</a:t>
            </a:r>
            <a:r>
              <a:rPr lang="en-GB" dirty="0">
                <a:solidFill>
                  <a:prstClr val="black"/>
                </a:solidFill>
                <a:latin typeface="Times New Roman"/>
                <a:ea typeface="Times New Roman"/>
                <a:cs typeface="Times New Roman"/>
              </a:rPr>
              <a:t>. </a:t>
            </a:r>
            <a:endParaRPr lang="pl-PL" dirty="0">
              <a:solidFill>
                <a:prstClr val="black"/>
              </a:solidFill>
              <a:latin typeface="Times New Roman"/>
              <a:ea typeface="Times New Roman"/>
              <a:cs typeface="Times New Roman"/>
            </a:endParaRPr>
          </a:p>
          <a:p>
            <a:pPr marL="0" lvl="0" indent="0">
              <a:lnSpc>
                <a:spcPct val="115000"/>
              </a:lnSpc>
              <a:spcAft>
                <a:spcPts val="1000"/>
              </a:spcAft>
              <a:buClr>
                <a:srgbClr val="D34817"/>
              </a:buClr>
              <a:buNone/>
            </a:pPr>
            <a:r>
              <a:rPr lang="en-GB" dirty="0">
                <a:solidFill>
                  <a:prstClr val="black"/>
                </a:solidFill>
                <a:latin typeface="Times New Roman"/>
                <a:ea typeface="Times New Roman"/>
                <a:cs typeface="Times New Roman"/>
              </a:rPr>
              <a:t>Important documents, such as legislation, are translated into every official language.</a:t>
            </a:r>
            <a:endParaRPr lang="en-GB" sz="2800" dirty="0">
              <a:solidFill>
                <a:prstClr val="black"/>
              </a:solidFill>
              <a:ea typeface="Calibri"/>
              <a:cs typeface="Times New Roman"/>
            </a:endParaRPr>
          </a:p>
          <a:p>
            <a:pPr marL="0" indent="0">
              <a:buNone/>
            </a:pPr>
            <a:endParaRPr lang="en-GB" dirty="0"/>
          </a:p>
        </p:txBody>
      </p:sp>
    </p:spTree>
    <p:extLst>
      <p:ext uri="{BB962C8B-B14F-4D97-AF65-F5344CB8AC3E}">
        <p14:creationId xmlns:p14="http://schemas.microsoft.com/office/powerpoint/2010/main" val="2079209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3600" b="1" dirty="0">
                <a:solidFill>
                  <a:srgbClr val="696464"/>
                </a:solidFill>
                <a:latin typeface="Times New Roman" panose="02020603050405020304" pitchFamily="18" charset="0"/>
                <a:ea typeface="Times New Roman"/>
                <a:cs typeface="Times New Roman" panose="02020603050405020304" pitchFamily="18" charset="0"/>
              </a:rPr>
              <a:t>Religion</a:t>
            </a:r>
            <a:r>
              <a:rPr lang="pl-PL" sz="3200" dirty="0">
                <a:solidFill>
                  <a:srgbClr val="696464"/>
                </a:solidFill>
                <a:latin typeface="Times New Roman" panose="02020603050405020304" pitchFamily="18" charset="0"/>
                <a:ea typeface="Calibri"/>
                <a:cs typeface="Times New Roman" panose="02020603050405020304" pitchFamily="18" charset="0"/>
              </a:rPr>
              <a:t/>
            </a:r>
            <a:br>
              <a:rPr lang="pl-PL" sz="3200" dirty="0">
                <a:solidFill>
                  <a:srgbClr val="696464"/>
                </a:solidFill>
                <a:latin typeface="Times New Roman" panose="02020603050405020304" pitchFamily="18" charset="0"/>
                <a:ea typeface="Calibri"/>
                <a:cs typeface="Times New Roman" panose="02020603050405020304" pitchFamily="18" charset="0"/>
              </a:rPr>
            </a:br>
            <a:endParaRPr lang="en-GB" dirty="0"/>
          </a:p>
        </p:txBody>
      </p:sp>
      <p:sp>
        <p:nvSpPr>
          <p:cNvPr id="3" name="Symbol zastępczy zawartości 2"/>
          <p:cNvSpPr>
            <a:spLocks noGrp="1"/>
          </p:cNvSpPr>
          <p:nvPr>
            <p:ph sz="quarter" idx="1"/>
          </p:nvPr>
        </p:nvSpPr>
        <p:spPr>
          <a:xfrm>
            <a:off x="624840" y="1234440"/>
            <a:ext cx="8061960" cy="4785360"/>
          </a:xfrm>
        </p:spPr>
        <p:txBody>
          <a:bodyPr>
            <a:normAutofit/>
          </a:bodyPr>
          <a:lstStyle/>
          <a:p>
            <a:pPr marL="0" lvl="0" indent="0">
              <a:lnSpc>
                <a:spcPct val="115000"/>
              </a:lnSpc>
              <a:spcAft>
                <a:spcPts val="1000"/>
              </a:spcAft>
              <a:buClr>
                <a:srgbClr val="D34817"/>
              </a:buClr>
              <a:buNone/>
            </a:pPr>
            <a:r>
              <a:rPr lang="en-GB" sz="2400" dirty="0">
                <a:solidFill>
                  <a:prstClr val="black"/>
                </a:solidFill>
                <a:latin typeface="Times New Roman"/>
                <a:ea typeface="Times New Roman"/>
                <a:cs typeface="Times New Roman"/>
              </a:rPr>
              <a:t>Self described religion in the European Union (</a:t>
            </a:r>
            <a:r>
              <a:rPr lang="en-GB" sz="2400" dirty="0" smtClean="0">
                <a:solidFill>
                  <a:prstClr val="black"/>
                </a:solidFill>
                <a:latin typeface="Times New Roman"/>
                <a:ea typeface="Times New Roman"/>
                <a:cs typeface="Times New Roman"/>
              </a:rPr>
              <a:t>201</a:t>
            </a:r>
            <a:r>
              <a:rPr lang="pl-PL" sz="2400" dirty="0">
                <a:solidFill>
                  <a:prstClr val="black"/>
                </a:solidFill>
                <a:latin typeface="Times New Roman"/>
                <a:ea typeface="Times New Roman"/>
                <a:cs typeface="Times New Roman"/>
              </a:rPr>
              <a:t>7</a:t>
            </a:r>
            <a:r>
              <a:rPr lang="en-GB" sz="2400" dirty="0" smtClean="0">
                <a:solidFill>
                  <a:prstClr val="black"/>
                </a:solidFill>
                <a:latin typeface="Times New Roman"/>
                <a:ea typeface="Times New Roman"/>
                <a:cs typeface="Times New Roman"/>
              </a:rPr>
              <a:t>) </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a:t>
            </a:r>
            <a:r>
              <a:rPr lang="en-GB" sz="2400" u="sng" dirty="0">
                <a:solidFill>
                  <a:srgbClr val="0000FF"/>
                </a:solidFill>
                <a:latin typeface="Times New Roman"/>
                <a:ea typeface="Times New Roman"/>
                <a:cs typeface="Times New Roman"/>
                <a:hlinkClick r:id="rId2" tooltip="Catholic Church"/>
              </a:rPr>
              <a:t>Catholic</a:t>
            </a:r>
            <a:r>
              <a:rPr lang="en-GB" sz="2400" dirty="0">
                <a:solidFill>
                  <a:prstClr val="black"/>
                </a:solidFill>
                <a:latin typeface="Times New Roman"/>
                <a:ea typeface="Times New Roman"/>
                <a:cs typeface="Times New Roman"/>
              </a:rPr>
              <a:t> (48%)</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a:t>
            </a:r>
            <a:r>
              <a:rPr lang="en-GB" sz="2400" u="sng" dirty="0">
                <a:solidFill>
                  <a:srgbClr val="0000FF"/>
                </a:solidFill>
                <a:latin typeface="Times New Roman"/>
                <a:ea typeface="Times New Roman"/>
                <a:cs typeface="Times New Roman"/>
                <a:hlinkClick r:id="rId3" tooltip="Protestant"/>
              </a:rPr>
              <a:t>Protestant</a:t>
            </a:r>
            <a:r>
              <a:rPr lang="en-GB" sz="2400" dirty="0">
                <a:solidFill>
                  <a:prstClr val="black"/>
                </a:solidFill>
                <a:latin typeface="Times New Roman"/>
                <a:ea typeface="Times New Roman"/>
                <a:cs typeface="Times New Roman"/>
              </a:rPr>
              <a:t> (12%)</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a:t>
            </a:r>
            <a:r>
              <a:rPr lang="en-GB" sz="2400" u="sng" dirty="0">
                <a:solidFill>
                  <a:srgbClr val="0000FF"/>
                </a:solidFill>
                <a:latin typeface="Times New Roman"/>
                <a:ea typeface="Times New Roman"/>
                <a:cs typeface="Times New Roman"/>
                <a:hlinkClick r:id="rId4" tooltip="Orthodox Christianity"/>
              </a:rPr>
              <a:t>Orthodox</a:t>
            </a:r>
            <a:r>
              <a:rPr lang="en-GB" sz="2400" dirty="0">
                <a:solidFill>
                  <a:prstClr val="black"/>
                </a:solidFill>
                <a:latin typeface="Times New Roman"/>
                <a:ea typeface="Times New Roman"/>
                <a:cs typeface="Times New Roman"/>
              </a:rPr>
              <a:t> (8%)</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Other Christian (4%)</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Non believer/Agnostic (16%)</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a:t>
            </a:r>
            <a:r>
              <a:rPr lang="en-GB" sz="2400" u="sng" dirty="0">
                <a:solidFill>
                  <a:srgbClr val="0000FF"/>
                </a:solidFill>
                <a:latin typeface="Times New Roman"/>
                <a:ea typeface="Times New Roman"/>
                <a:cs typeface="Times New Roman"/>
                <a:hlinkClick r:id="rId5" tooltip="Atheist"/>
              </a:rPr>
              <a:t>Atheist</a:t>
            </a:r>
            <a:r>
              <a:rPr lang="en-GB" sz="2400" dirty="0">
                <a:solidFill>
                  <a:prstClr val="black"/>
                </a:solidFill>
                <a:latin typeface="Times New Roman"/>
                <a:ea typeface="Times New Roman"/>
                <a:cs typeface="Times New Roman"/>
              </a:rPr>
              <a:t> (7%)</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a:t>
            </a:r>
            <a:r>
              <a:rPr lang="en-GB" sz="2400" u="sng" dirty="0">
                <a:solidFill>
                  <a:srgbClr val="0000FF"/>
                </a:solidFill>
                <a:latin typeface="Times New Roman"/>
                <a:ea typeface="Times New Roman"/>
                <a:cs typeface="Times New Roman"/>
                <a:hlinkClick r:id="rId6" tooltip="Islam"/>
              </a:rPr>
              <a:t>Muslim</a:t>
            </a:r>
            <a:r>
              <a:rPr lang="en-GB" sz="2400" dirty="0">
                <a:solidFill>
                  <a:prstClr val="black"/>
                </a:solidFill>
                <a:latin typeface="Times New Roman"/>
                <a:ea typeface="Times New Roman"/>
                <a:cs typeface="Times New Roman"/>
              </a:rPr>
              <a:t> (2%)</a:t>
            </a:r>
            <a:endParaRPr lang="en-GB" dirty="0">
              <a:solidFill>
                <a:prstClr val="black"/>
              </a:solidFill>
              <a:ea typeface="Calibri"/>
              <a:cs typeface="Times New Roman"/>
            </a:endParaRPr>
          </a:p>
          <a:p>
            <a:pPr lvl="0">
              <a:lnSpc>
                <a:spcPct val="115000"/>
              </a:lnSpc>
              <a:buClr>
                <a:srgbClr val="D34817"/>
              </a:buClr>
            </a:pPr>
            <a:r>
              <a:rPr lang="en-GB" sz="2400" dirty="0">
                <a:solidFill>
                  <a:prstClr val="black"/>
                </a:solidFill>
                <a:latin typeface="Times New Roman"/>
                <a:ea typeface="Times New Roman"/>
                <a:cs typeface="Times New Roman"/>
              </a:rPr>
              <a:t>  Other religion/None stated (3%)</a:t>
            </a:r>
            <a:endParaRPr lang="en-GB" dirty="0">
              <a:solidFill>
                <a:prstClr val="black"/>
              </a:solidFill>
              <a:ea typeface="Calibri"/>
              <a:cs typeface="Times New Roman"/>
            </a:endParaRPr>
          </a:p>
          <a:p>
            <a:pPr marL="0" indent="0">
              <a:buNone/>
            </a:pPr>
            <a:endParaRPr lang="en-GB" dirty="0"/>
          </a:p>
        </p:txBody>
      </p:sp>
    </p:spTree>
    <p:extLst>
      <p:ext uri="{BB962C8B-B14F-4D97-AF65-F5344CB8AC3E}">
        <p14:creationId xmlns:p14="http://schemas.microsoft.com/office/powerpoint/2010/main" val="3488899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solidFill>
                  <a:srgbClr val="696464"/>
                </a:solidFill>
                <a:latin typeface="Times New Roman" panose="02020603050405020304" pitchFamily="18" charset="0"/>
                <a:cs typeface="Times New Roman" panose="02020603050405020304" pitchFamily="18" charset="0"/>
              </a:rPr>
              <a:t>Religion- Article 17 TFEU</a:t>
            </a:r>
            <a:endParaRPr lang="en-GB" dirty="0"/>
          </a:p>
        </p:txBody>
      </p:sp>
      <p:sp>
        <p:nvSpPr>
          <p:cNvPr id="3" name="Symbol zastępczy zawartości 2"/>
          <p:cNvSpPr>
            <a:spLocks noGrp="1"/>
          </p:cNvSpPr>
          <p:nvPr>
            <p:ph sz="quarter" idx="1"/>
          </p:nvPr>
        </p:nvSpPr>
        <p:spPr>
          <a:xfrm>
            <a:off x="541020" y="1447800"/>
            <a:ext cx="8145780" cy="4572000"/>
          </a:xfrm>
        </p:spPr>
        <p:txBody>
          <a:bodyPr/>
          <a:lstStyle/>
          <a:p>
            <a:pPr marL="0" lvl="0" indent="0">
              <a:lnSpc>
                <a:spcPct val="115000"/>
              </a:lnSpc>
              <a:spcAft>
                <a:spcPts val="1000"/>
              </a:spcAft>
              <a:buClr>
                <a:srgbClr val="D34817"/>
              </a:buClr>
              <a:buNone/>
            </a:pPr>
            <a:r>
              <a:rPr lang="en-GB" sz="2800" dirty="0" smtClean="0">
                <a:solidFill>
                  <a:srgbClr val="00B050"/>
                </a:solidFill>
                <a:ea typeface="Times New Roman"/>
                <a:cs typeface="Times New Roman"/>
              </a:rPr>
              <a:t>The EU has no formal connection to any religion. </a:t>
            </a:r>
          </a:p>
          <a:p>
            <a:pPr marL="0" lvl="0" indent="0">
              <a:lnSpc>
                <a:spcPct val="115000"/>
              </a:lnSpc>
              <a:spcAft>
                <a:spcPts val="1000"/>
              </a:spcAft>
              <a:buClr>
                <a:srgbClr val="D34817"/>
              </a:buClr>
              <a:buNone/>
            </a:pPr>
            <a:r>
              <a:rPr lang="en-GB" sz="2800" dirty="0" smtClean="0">
                <a:solidFill>
                  <a:prstClr val="black"/>
                </a:solidFill>
                <a:ea typeface="Times New Roman"/>
                <a:cs typeface="Times New Roman"/>
              </a:rPr>
              <a:t>The EU </a:t>
            </a:r>
            <a:r>
              <a:rPr lang="en-GB" sz="2800" dirty="0" smtClean="0">
                <a:solidFill>
                  <a:srgbClr val="FF0000"/>
                </a:solidFill>
                <a:ea typeface="Times New Roman"/>
                <a:cs typeface="Times New Roman"/>
              </a:rPr>
              <a:t>respects  </a:t>
            </a:r>
            <a:r>
              <a:rPr lang="en-GB" sz="2800" dirty="0" smtClean="0">
                <a:solidFill>
                  <a:prstClr val="black"/>
                </a:solidFill>
                <a:ea typeface="Times New Roman"/>
                <a:cs typeface="Times New Roman"/>
              </a:rPr>
              <a:t>the "status under national law of churches and religious associations </a:t>
            </a:r>
            <a:r>
              <a:rPr lang="en-GB" sz="2800" dirty="0" smtClean="0"/>
              <a:t>or communities in the Member States</a:t>
            </a:r>
            <a:r>
              <a:rPr lang="en-GB" sz="2800" dirty="0" smtClean="0">
                <a:solidFill>
                  <a:prstClr val="black"/>
                </a:solidFill>
                <a:ea typeface="Times New Roman"/>
                <a:cs typeface="Times New Roman"/>
              </a:rPr>
              <a:t>”.</a:t>
            </a:r>
          </a:p>
          <a:p>
            <a:pPr marL="0" lvl="0" indent="0">
              <a:lnSpc>
                <a:spcPct val="115000"/>
              </a:lnSpc>
              <a:spcAft>
                <a:spcPts val="1000"/>
              </a:spcAft>
              <a:buClr>
                <a:srgbClr val="D34817"/>
              </a:buClr>
              <a:buNone/>
            </a:pPr>
            <a:r>
              <a:rPr lang="en-GB" sz="2800" dirty="0" smtClean="0"/>
              <a:t>Recognising their identity and their specific contribution, </a:t>
            </a:r>
            <a:r>
              <a:rPr lang="en-GB" sz="2800" dirty="0" smtClean="0">
                <a:solidFill>
                  <a:srgbClr val="0070C0"/>
                </a:solidFill>
              </a:rPr>
              <a:t>the Union maintain</a:t>
            </a:r>
            <a:r>
              <a:rPr lang="pl-PL" sz="2800" dirty="0" smtClean="0">
                <a:solidFill>
                  <a:srgbClr val="0070C0"/>
                </a:solidFill>
              </a:rPr>
              <a:t>s</a:t>
            </a:r>
            <a:r>
              <a:rPr lang="en-GB" sz="2800" dirty="0" smtClean="0">
                <a:solidFill>
                  <a:srgbClr val="0070C0"/>
                </a:solidFill>
              </a:rPr>
              <a:t> an open, transparent and regular dialogue with these churches and organisations.</a:t>
            </a:r>
            <a:endParaRPr lang="en-GB" sz="2800" dirty="0" smtClean="0">
              <a:solidFill>
                <a:srgbClr val="0070C0"/>
              </a:solidFill>
              <a:ea typeface="Times New Roman"/>
              <a:cs typeface="Times New Roman"/>
            </a:endParaRPr>
          </a:p>
          <a:p>
            <a:pPr marL="0" lvl="0" indent="0">
              <a:lnSpc>
                <a:spcPct val="115000"/>
              </a:lnSpc>
              <a:spcAft>
                <a:spcPts val="1000"/>
              </a:spcAft>
              <a:buClr>
                <a:srgbClr val="D34817"/>
              </a:buClr>
              <a:buNone/>
            </a:pPr>
            <a:endParaRPr lang="en-GB" dirty="0"/>
          </a:p>
        </p:txBody>
      </p:sp>
    </p:spTree>
    <p:extLst>
      <p:ext uri="{BB962C8B-B14F-4D97-AF65-F5344CB8AC3E}">
        <p14:creationId xmlns:p14="http://schemas.microsoft.com/office/powerpoint/2010/main" val="4115748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latin typeface="Times New Roman" panose="02020603050405020304" pitchFamily="18" charset="0"/>
                <a:cs typeface="Times New Roman" panose="02020603050405020304" pitchFamily="18" charset="0"/>
              </a:rPr>
              <a:t>Religion- Article 17 TFEU</a:t>
            </a:r>
            <a:endParaRPr lang="en-GB" dirty="0"/>
          </a:p>
        </p:txBody>
      </p:sp>
      <p:sp>
        <p:nvSpPr>
          <p:cNvPr id="3" name="Symbol zastępczy zawartości 2"/>
          <p:cNvSpPr>
            <a:spLocks noGrp="1"/>
          </p:cNvSpPr>
          <p:nvPr>
            <p:ph sz="quarter" idx="1"/>
          </p:nvPr>
        </p:nvSpPr>
        <p:spPr>
          <a:xfrm>
            <a:off x="285749" y="1447800"/>
            <a:ext cx="8715375" cy="4838700"/>
          </a:xfrm>
        </p:spPr>
        <p:txBody>
          <a:bodyPr/>
          <a:lstStyle/>
          <a:p>
            <a:r>
              <a:rPr lang="en-GB" dirty="0" smtClean="0"/>
              <a:t>It contains aspects of a collective right to freedom of religion.</a:t>
            </a:r>
          </a:p>
          <a:p>
            <a:r>
              <a:rPr lang="en-GB" dirty="0" smtClean="0"/>
              <a:t>Article 17(1) recognises the various organisational forms of religious communities that can be found and are legally accepted within the EU Member State.</a:t>
            </a:r>
          </a:p>
          <a:p>
            <a:r>
              <a:rPr lang="en-GB" dirty="0" smtClean="0"/>
              <a:t>Article 17(2) guarantees the same status and the same protection to philosophical and non-confessional organisations. </a:t>
            </a:r>
          </a:p>
          <a:p>
            <a:r>
              <a:rPr lang="en-GB" dirty="0" smtClean="0"/>
              <a:t>A duty to respect and the duty not to prejudice.</a:t>
            </a:r>
          </a:p>
          <a:p>
            <a:r>
              <a:rPr lang="en-GB" dirty="0" smtClean="0"/>
              <a:t>It contains a prohibition of a legal harmonisation which prevents the EU from introducing even minor legislative acts concerning religion and religious communities. </a:t>
            </a:r>
            <a:endParaRPr lang="en-GB" dirty="0"/>
          </a:p>
        </p:txBody>
      </p:sp>
    </p:spTree>
    <p:extLst>
      <p:ext uri="{BB962C8B-B14F-4D97-AF65-F5344CB8AC3E}">
        <p14:creationId xmlns:p14="http://schemas.microsoft.com/office/powerpoint/2010/main" val="3205845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3600" b="1" dirty="0">
                <a:solidFill>
                  <a:srgbClr val="696464"/>
                </a:solidFill>
                <a:latin typeface="Times New Roman"/>
                <a:ea typeface="Times New Roman"/>
                <a:cs typeface="Times New Roman"/>
              </a:rPr>
              <a:t>Symbols</a:t>
            </a:r>
            <a:r>
              <a:rPr lang="en-GB" sz="3200" dirty="0">
                <a:solidFill>
                  <a:srgbClr val="696464"/>
                </a:solidFill>
                <a:ea typeface="Calibri"/>
                <a:cs typeface="Times New Roman"/>
              </a:rPr>
              <a:t/>
            </a:r>
            <a:br>
              <a:rPr lang="en-GB" sz="3200" dirty="0">
                <a:solidFill>
                  <a:srgbClr val="696464"/>
                </a:solidFill>
                <a:ea typeface="Calibri"/>
                <a:cs typeface="Times New Roman"/>
              </a:rPr>
            </a:br>
            <a:endParaRPr lang="en-GB" dirty="0"/>
          </a:p>
        </p:txBody>
      </p:sp>
      <p:sp>
        <p:nvSpPr>
          <p:cNvPr id="3" name="Symbol zastępczy zawartości 2"/>
          <p:cNvSpPr>
            <a:spLocks noGrp="1"/>
          </p:cNvSpPr>
          <p:nvPr>
            <p:ph sz="quarter" idx="1"/>
          </p:nvPr>
        </p:nvSpPr>
        <p:spPr>
          <a:xfrm>
            <a:off x="228600" y="1287780"/>
            <a:ext cx="8686800" cy="4732020"/>
          </a:xfrm>
        </p:spPr>
        <p:txBody>
          <a:bodyPr>
            <a:normAutofit/>
          </a:bodyPr>
          <a:lstStyle/>
          <a:p>
            <a:pPr marL="0" lvl="0" indent="0">
              <a:lnSpc>
                <a:spcPct val="115000"/>
              </a:lnSpc>
              <a:spcAft>
                <a:spcPts val="1000"/>
              </a:spcAft>
              <a:buClr>
                <a:srgbClr val="D34817"/>
              </a:buClr>
              <a:buNone/>
            </a:pPr>
            <a:r>
              <a:rPr lang="en-GB" sz="2800" dirty="0">
                <a:solidFill>
                  <a:prstClr val="black"/>
                </a:solidFill>
                <a:ea typeface="Times New Roman"/>
                <a:cs typeface="Times New Roman"/>
              </a:rPr>
              <a:t>The </a:t>
            </a:r>
            <a:r>
              <a:rPr lang="en-GB" sz="2800" u="sng" dirty="0">
                <a:solidFill>
                  <a:srgbClr val="0000FF"/>
                </a:solidFill>
                <a:ea typeface="Times New Roman"/>
                <a:cs typeface="Times New Roman"/>
                <a:hlinkClick r:id="rId2" tooltip="Flag of Europe"/>
              </a:rPr>
              <a:t>flag of the Union</a:t>
            </a:r>
            <a:r>
              <a:rPr lang="en-GB" sz="2800" dirty="0">
                <a:solidFill>
                  <a:prstClr val="black"/>
                </a:solidFill>
                <a:ea typeface="Times New Roman"/>
                <a:cs typeface="Times New Roman"/>
              </a:rPr>
              <a:t> consists of a circle of  12 golden stars on a blue background. The blue represents the West, while the number and position of the stars represent completeness and unity, respectively. Originally designed in 1955 for the Council of Europe, the flag was adopted by the EC, in 1986.</a:t>
            </a:r>
            <a:r>
              <a:rPr lang="en-GB" sz="2800" dirty="0">
                <a:solidFill>
                  <a:prstClr val="black"/>
                </a:solidFill>
                <a:ea typeface="Times New Roman"/>
              </a:rPr>
              <a:t> </a:t>
            </a:r>
            <a:endParaRPr lang="pl-PL" sz="2800" dirty="0">
              <a:solidFill>
                <a:prstClr val="black"/>
              </a:solidFill>
              <a:ea typeface="Times New Roman"/>
            </a:endParaRPr>
          </a:p>
          <a:p>
            <a:pPr marL="0" lvl="0" indent="0">
              <a:lnSpc>
                <a:spcPct val="115000"/>
              </a:lnSpc>
              <a:spcAft>
                <a:spcPts val="1000"/>
              </a:spcAft>
              <a:buClr>
                <a:srgbClr val="D34817"/>
              </a:buClr>
              <a:buNone/>
            </a:pPr>
            <a:r>
              <a:rPr lang="en-GB" dirty="0">
                <a:solidFill>
                  <a:prstClr val="black"/>
                </a:solidFill>
                <a:ea typeface="Times New Roman"/>
              </a:rPr>
              <a:t>Since 1985, the </a:t>
            </a:r>
            <a:r>
              <a:rPr lang="en-GB" u="sng" dirty="0">
                <a:solidFill>
                  <a:srgbClr val="0000FF"/>
                </a:solidFill>
                <a:ea typeface="Times New Roman"/>
                <a:cs typeface="Times New Roman"/>
                <a:hlinkClick r:id="rId3" tooltip="Flag day"/>
              </a:rPr>
              <a:t>flag day</a:t>
            </a:r>
            <a:r>
              <a:rPr lang="en-GB" dirty="0">
                <a:solidFill>
                  <a:prstClr val="black"/>
                </a:solidFill>
                <a:ea typeface="Times New Roman"/>
              </a:rPr>
              <a:t> of the Union has been </a:t>
            </a:r>
            <a:r>
              <a:rPr lang="en-GB" u="sng" dirty="0">
                <a:solidFill>
                  <a:srgbClr val="0000FF"/>
                </a:solidFill>
                <a:ea typeface="Times New Roman"/>
                <a:cs typeface="Times New Roman"/>
                <a:hlinkClick r:id="rId4" tooltip="Europe Day"/>
              </a:rPr>
              <a:t>Europe Day</a:t>
            </a:r>
            <a:r>
              <a:rPr lang="en-GB" dirty="0">
                <a:solidFill>
                  <a:prstClr val="black"/>
                </a:solidFill>
                <a:ea typeface="Times New Roman"/>
              </a:rPr>
              <a:t>, on 9 May (the date of the 1950 </a:t>
            </a:r>
            <a:r>
              <a:rPr lang="en-GB" dirty="0">
                <a:ea typeface="Times New Roman"/>
                <a:cs typeface="Times New Roman"/>
              </a:rPr>
              <a:t>Schuman declaration</a:t>
            </a:r>
            <a:r>
              <a:rPr lang="en-GB" dirty="0">
                <a:solidFill>
                  <a:prstClr val="black"/>
                </a:solidFill>
                <a:ea typeface="Times New Roman"/>
              </a:rPr>
              <a:t>). </a:t>
            </a:r>
            <a:endParaRPr lang="en-GB" dirty="0">
              <a:solidFill>
                <a:prstClr val="black"/>
              </a:solidFill>
              <a:ea typeface="Calibri"/>
              <a:cs typeface="Times New Roman"/>
            </a:endParaRPr>
          </a:p>
          <a:p>
            <a:pPr marL="0" indent="0">
              <a:buNone/>
            </a:pPr>
            <a:endParaRPr lang="en-GB" dirty="0"/>
          </a:p>
        </p:txBody>
      </p:sp>
    </p:spTree>
    <p:extLst>
      <p:ext uri="{BB962C8B-B14F-4D97-AF65-F5344CB8AC3E}">
        <p14:creationId xmlns:p14="http://schemas.microsoft.com/office/powerpoint/2010/main" val="2441865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b="1" dirty="0">
                <a:solidFill>
                  <a:prstClr val="black"/>
                </a:solidFill>
                <a:latin typeface="Times New Roman"/>
                <a:ea typeface="Times New Roman"/>
                <a:cs typeface="Times New Roman"/>
              </a:rPr>
              <a:t>Symbols</a:t>
            </a:r>
            <a:endParaRPr lang="en-GB" dirty="0"/>
          </a:p>
        </p:txBody>
      </p:sp>
      <p:sp>
        <p:nvSpPr>
          <p:cNvPr id="3" name="Symbol zastępczy zawartości 2"/>
          <p:cNvSpPr>
            <a:spLocks noGrp="1"/>
          </p:cNvSpPr>
          <p:nvPr>
            <p:ph sz="quarter" idx="1"/>
          </p:nvPr>
        </p:nvSpPr>
        <p:spPr>
          <a:xfrm>
            <a:off x="502920" y="1447800"/>
            <a:ext cx="8183880" cy="4572000"/>
          </a:xfrm>
        </p:spPr>
        <p:txBody>
          <a:bodyPr/>
          <a:lstStyle/>
          <a:p>
            <a:pPr marL="0" lvl="0" indent="0">
              <a:lnSpc>
                <a:spcPct val="115000"/>
              </a:lnSpc>
              <a:spcAft>
                <a:spcPts val="1000"/>
              </a:spcAft>
              <a:buClr>
                <a:srgbClr val="D34817"/>
              </a:buClr>
              <a:buNone/>
            </a:pPr>
            <a:r>
              <a:rPr lang="en-GB" dirty="0">
                <a:solidFill>
                  <a:prstClr val="black"/>
                </a:solidFill>
                <a:ea typeface="Times New Roman"/>
                <a:cs typeface="Times New Roman"/>
              </a:rPr>
              <a:t>The </a:t>
            </a:r>
            <a:r>
              <a:rPr lang="en-GB" u="sng" dirty="0">
                <a:solidFill>
                  <a:srgbClr val="0000FF"/>
                </a:solidFill>
                <a:ea typeface="Times New Roman"/>
                <a:cs typeface="Times New Roman"/>
                <a:hlinkClick r:id="rId2" tooltip="Anthem of Europe"/>
              </a:rPr>
              <a:t>anthem of the Union</a:t>
            </a:r>
            <a:r>
              <a:rPr lang="en-GB" dirty="0">
                <a:solidFill>
                  <a:prstClr val="black"/>
                </a:solidFill>
                <a:ea typeface="Times New Roman"/>
                <a:cs typeface="Times New Roman"/>
              </a:rPr>
              <a:t> is an instrumental version of the prelude to the </a:t>
            </a:r>
            <a:r>
              <a:rPr lang="en-GB" i="1" u="sng" dirty="0">
                <a:solidFill>
                  <a:srgbClr val="0000FF"/>
                </a:solidFill>
                <a:ea typeface="Times New Roman"/>
                <a:cs typeface="Times New Roman"/>
                <a:hlinkClick r:id="rId3" tooltip="Ode to Joy"/>
              </a:rPr>
              <a:t>Ode to Joy</a:t>
            </a:r>
            <a:r>
              <a:rPr lang="en-GB" dirty="0">
                <a:solidFill>
                  <a:prstClr val="black"/>
                </a:solidFill>
                <a:ea typeface="Times New Roman"/>
                <a:cs typeface="Times New Roman"/>
              </a:rPr>
              <a:t>, the 4th movement of </a:t>
            </a:r>
            <a:r>
              <a:rPr lang="en-GB" u="sng" dirty="0">
                <a:solidFill>
                  <a:srgbClr val="0000FF"/>
                </a:solidFill>
                <a:ea typeface="Times New Roman"/>
                <a:cs typeface="Times New Roman"/>
                <a:hlinkClick r:id="rId4" tooltip="Ludwig van Beethoven"/>
              </a:rPr>
              <a:t>Ludwig van Beethoven</a:t>
            </a:r>
            <a:r>
              <a:rPr lang="en-GB" dirty="0">
                <a:solidFill>
                  <a:prstClr val="black"/>
                </a:solidFill>
                <a:ea typeface="Times New Roman"/>
                <a:cs typeface="Times New Roman"/>
              </a:rPr>
              <a:t>'s </a:t>
            </a:r>
            <a:r>
              <a:rPr lang="en-GB" u="sng" dirty="0">
                <a:solidFill>
                  <a:srgbClr val="0000FF"/>
                </a:solidFill>
                <a:ea typeface="Times New Roman"/>
                <a:cs typeface="Times New Roman"/>
                <a:hlinkClick r:id="rId5" tooltip="Symphony No. 9 (Beethoven)"/>
              </a:rPr>
              <a:t>ninth symphony</a:t>
            </a:r>
            <a:r>
              <a:rPr lang="en-GB" dirty="0">
                <a:solidFill>
                  <a:prstClr val="black"/>
                </a:solidFill>
                <a:ea typeface="Times New Roman"/>
                <a:cs typeface="Times New Roman"/>
              </a:rPr>
              <a:t>. </a:t>
            </a:r>
            <a:endParaRPr lang="pl-PL" dirty="0">
              <a:solidFill>
                <a:prstClr val="black"/>
              </a:solidFill>
              <a:ea typeface="Times New Roman"/>
              <a:cs typeface="Times New Roman"/>
            </a:endParaRPr>
          </a:p>
          <a:p>
            <a:pPr marL="0" lvl="0" indent="0">
              <a:lnSpc>
                <a:spcPct val="115000"/>
              </a:lnSpc>
              <a:spcAft>
                <a:spcPts val="1000"/>
              </a:spcAft>
              <a:buClr>
                <a:srgbClr val="D34817"/>
              </a:buClr>
              <a:buNone/>
            </a:pPr>
            <a:r>
              <a:rPr lang="en-GB" dirty="0">
                <a:solidFill>
                  <a:prstClr val="black"/>
                </a:solidFill>
                <a:ea typeface="Times New Roman"/>
                <a:cs typeface="Times New Roman"/>
              </a:rPr>
              <a:t>The anthem was adopted by European Community leaders in 1985 and has since been played on official occasions. </a:t>
            </a:r>
            <a:endParaRPr lang="en-GB" sz="2800" dirty="0">
              <a:solidFill>
                <a:prstClr val="black"/>
              </a:solidFill>
              <a:ea typeface="Calibri"/>
              <a:cs typeface="Times New Roman"/>
            </a:endParaRPr>
          </a:p>
          <a:p>
            <a:endParaRPr lang="en-GB" dirty="0"/>
          </a:p>
        </p:txBody>
      </p:sp>
    </p:spTree>
    <p:extLst>
      <p:ext uri="{BB962C8B-B14F-4D97-AF65-F5344CB8AC3E}">
        <p14:creationId xmlns:p14="http://schemas.microsoft.com/office/powerpoint/2010/main" val="3951703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rgbClr val="696464"/>
                </a:solidFill>
                <a:latin typeface="Times New Roman" panose="02020603050405020304" pitchFamily="18" charset="0"/>
                <a:cs typeface="Times New Roman" panose="02020603050405020304" pitchFamily="18" charset="0"/>
              </a:rPr>
              <a:t>The EU motto </a:t>
            </a:r>
            <a:endParaRPr lang="en-GB" dirty="0"/>
          </a:p>
        </p:txBody>
      </p:sp>
      <p:sp>
        <p:nvSpPr>
          <p:cNvPr id="3" name="Symbol zastępczy zawartości 2"/>
          <p:cNvSpPr>
            <a:spLocks noGrp="1"/>
          </p:cNvSpPr>
          <p:nvPr>
            <p:ph sz="quarter" idx="1"/>
          </p:nvPr>
        </p:nvSpPr>
        <p:spPr>
          <a:xfrm>
            <a:off x="396240" y="1447800"/>
            <a:ext cx="8290560" cy="4572000"/>
          </a:xfrm>
        </p:spPr>
        <p:txBody>
          <a:bodyPr/>
          <a:lstStyle/>
          <a:p>
            <a:pPr marL="0" lvl="0" indent="0">
              <a:buClr>
                <a:srgbClr val="D34817"/>
              </a:buClr>
              <a:buNone/>
            </a:pPr>
            <a:r>
              <a:rPr lang="en-GB" i="1" u="sng" dirty="0">
                <a:solidFill>
                  <a:srgbClr val="0000FF"/>
                </a:solidFill>
                <a:ea typeface="Times New Roman"/>
                <a:cs typeface="Times New Roman"/>
                <a:hlinkClick r:id="rId2" tooltip="Motto of the European Union"/>
              </a:rPr>
              <a:t>United in Diversity</a:t>
            </a:r>
            <a:r>
              <a:rPr lang="en-GB" dirty="0">
                <a:solidFill>
                  <a:prstClr val="black"/>
                </a:solidFill>
                <a:ea typeface="Times New Roman"/>
              </a:rPr>
              <a:t> was adopted as the motto of the Union in the year 2000, having been selected from </a:t>
            </a:r>
            <a:r>
              <a:rPr lang="en-GB" dirty="0">
                <a:solidFill>
                  <a:prstClr val="black"/>
                </a:solidFill>
                <a:ea typeface="Times New Roman"/>
                <a:cs typeface="Times New Roman"/>
              </a:rPr>
              <a:t>proposals</a:t>
            </a:r>
            <a:r>
              <a:rPr lang="en-GB" dirty="0">
                <a:solidFill>
                  <a:prstClr val="black"/>
                </a:solidFill>
                <a:ea typeface="Times New Roman"/>
              </a:rPr>
              <a:t> submitted by school pupils.</a:t>
            </a:r>
          </a:p>
          <a:p>
            <a:pPr marL="0" lvl="0" indent="0">
              <a:buClr>
                <a:srgbClr val="D34817"/>
              </a:buClr>
              <a:buNone/>
            </a:pPr>
            <a:endParaRPr lang="en-GB" dirty="0">
              <a:solidFill>
                <a:prstClr val="black"/>
              </a:solidFill>
              <a:ea typeface="Times New Roman"/>
            </a:endParaRPr>
          </a:p>
          <a:p>
            <a:pPr marL="0" lvl="0" indent="0">
              <a:lnSpc>
                <a:spcPct val="115000"/>
              </a:lnSpc>
              <a:spcAft>
                <a:spcPts val="1000"/>
              </a:spcAft>
              <a:buClr>
                <a:srgbClr val="D34817"/>
              </a:buClr>
              <a:buNone/>
            </a:pPr>
            <a:r>
              <a:rPr lang="en-GB" dirty="0">
                <a:solidFill>
                  <a:prstClr val="black"/>
                </a:solidFill>
                <a:ea typeface="Times New Roman"/>
                <a:cs typeface="Times New Roman"/>
              </a:rPr>
              <a:t>It signifies how Europeans have come together, in the form of the EU, to work for peace and prosperity, while at the same time being enriched by the continent's many different cultures, traditions and languages.</a:t>
            </a:r>
            <a:endParaRPr lang="pl-PL" sz="2800" dirty="0">
              <a:solidFill>
                <a:prstClr val="black"/>
              </a:solidFill>
              <a:ea typeface="Calibri"/>
              <a:cs typeface="Times New Roman"/>
            </a:endParaRPr>
          </a:p>
          <a:p>
            <a:pPr marL="0" indent="0">
              <a:buNone/>
            </a:pPr>
            <a:endParaRPr lang="en-GB" dirty="0"/>
          </a:p>
        </p:txBody>
      </p:sp>
    </p:spTree>
    <p:extLst>
      <p:ext uri="{BB962C8B-B14F-4D97-AF65-F5344CB8AC3E}">
        <p14:creationId xmlns:p14="http://schemas.microsoft.com/office/powerpoint/2010/main" val="2302800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indent="0">
              <a:buNone/>
            </a:pPr>
            <a:endParaRPr lang="pl-PL" dirty="0" smtClean="0"/>
          </a:p>
          <a:p>
            <a:pPr marL="0" indent="0" algn="ctr">
              <a:buNone/>
            </a:pPr>
            <a:r>
              <a:rPr lang="pl-PL" sz="6000" dirty="0" smtClean="0"/>
              <a:t>Part One</a:t>
            </a:r>
          </a:p>
          <a:p>
            <a:pPr marL="0" lvl="0" indent="0" algn="ctr">
              <a:buClr>
                <a:srgbClr val="D34817"/>
              </a:buClr>
              <a:buNone/>
            </a:pPr>
            <a:r>
              <a:rPr lang="en-GB" sz="6000" dirty="0">
                <a:solidFill>
                  <a:prstClr val="black"/>
                </a:solidFill>
                <a:cs typeface="Times New Roman" panose="02020603050405020304" pitchFamily="18" charset="0"/>
              </a:rPr>
              <a:t>Key facts and figures </a:t>
            </a:r>
            <a:endParaRPr lang="en-GB" sz="6000" dirty="0">
              <a:solidFill>
                <a:srgbClr val="696464"/>
              </a:solidFill>
              <a:cs typeface="Times New Roman" panose="02020603050405020304" pitchFamily="18" charset="0"/>
            </a:endParaRPr>
          </a:p>
          <a:p>
            <a:pPr marL="0" indent="0">
              <a:buNone/>
            </a:pPr>
            <a:endParaRPr lang="pl-PL" dirty="0" smtClean="0"/>
          </a:p>
          <a:p>
            <a:pPr marL="0" indent="0">
              <a:buNone/>
            </a:pPr>
            <a:endParaRPr lang="pl-PL" dirty="0"/>
          </a:p>
        </p:txBody>
      </p:sp>
    </p:spTree>
    <p:extLst>
      <p:ext uri="{BB962C8B-B14F-4D97-AF65-F5344CB8AC3E}">
        <p14:creationId xmlns:p14="http://schemas.microsoft.com/office/powerpoint/2010/main" val="3882079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3600" b="1" kern="1800" dirty="0">
                <a:solidFill>
                  <a:srgbClr val="696464"/>
                </a:solidFill>
                <a:latin typeface="Times New Roman"/>
                <a:ea typeface="Times New Roman"/>
                <a:cs typeface="Times New Roman"/>
              </a:rPr>
              <a:t>Europe Day </a:t>
            </a:r>
            <a:r>
              <a:rPr lang="pl-PL" sz="2500" dirty="0">
                <a:solidFill>
                  <a:srgbClr val="696464"/>
                </a:solidFill>
                <a:ea typeface="Calibri"/>
                <a:cs typeface="Times New Roman"/>
              </a:rPr>
              <a:t/>
            </a:r>
            <a:br>
              <a:rPr lang="pl-PL" sz="2500" dirty="0">
                <a:solidFill>
                  <a:srgbClr val="696464"/>
                </a:solidFill>
                <a:ea typeface="Calibri"/>
                <a:cs typeface="Times New Roman"/>
              </a:rPr>
            </a:br>
            <a:endParaRPr lang="en-GB" dirty="0"/>
          </a:p>
        </p:txBody>
      </p:sp>
      <p:sp>
        <p:nvSpPr>
          <p:cNvPr id="3" name="Symbol zastępczy zawartości 2"/>
          <p:cNvSpPr>
            <a:spLocks noGrp="1"/>
          </p:cNvSpPr>
          <p:nvPr>
            <p:ph sz="quarter" idx="1"/>
          </p:nvPr>
        </p:nvSpPr>
        <p:spPr>
          <a:xfrm>
            <a:off x="411480" y="1447800"/>
            <a:ext cx="8275320" cy="4572000"/>
          </a:xfrm>
        </p:spPr>
        <p:txBody>
          <a:bodyPr/>
          <a:lstStyle/>
          <a:p>
            <a:pPr marL="0" lvl="0" indent="0">
              <a:lnSpc>
                <a:spcPct val="115000"/>
              </a:lnSpc>
              <a:spcAft>
                <a:spcPts val="1000"/>
              </a:spcAft>
              <a:buClr>
                <a:srgbClr val="D34817"/>
              </a:buClr>
              <a:buNone/>
            </a:pPr>
            <a:r>
              <a:rPr lang="en-GB" dirty="0">
                <a:solidFill>
                  <a:prstClr val="black"/>
                </a:solidFill>
                <a:ea typeface="Times New Roman"/>
                <a:cs typeface="Times New Roman"/>
              </a:rPr>
              <a:t>Europe Day held on </a:t>
            </a:r>
            <a:r>
              <a:rPr lang="en-GB" b="1" dirty="0">
                <a:solidFill>
                  <a:prstClr val="black"/>
                </a:solidFill>
                <a:ea typeface="Times New Roman"/>
                <a:cs typeface="Times New Roman"/>
              </a:rPr>
              <a:t>9 May </a:t>
            </a:r>
            <a:r>
              <a:rPr lang="en-GB" dirty="0">
                <a:solidFill>
                  <a:prstClr val="black"/>
                </a:solidFill>
                <a:ea typeface="Times New Roman"/>
                <a:cs typeface="Times New Roman"/>
              </a:rPr>
              <a:t>every year celebrates peace and unity in Europe. The date marks the anniversary of the historical '</a:t>
            </a:r>
            <a:r>
              <a:rPr lang="en-GB" u="sng" dirty="0">
                <a:solidFill>
                  <a:srgbClr val="0000FF"/>
                </a:solidFill>
                <a:ea typeface="Times New Roman"/>
                <a:cs typeface="Times New Roman"/>
                <a:hlinkClick r:id="rId2"/>
              </a:rPr>
              <a:t>Schuman declaration</a:t>
            </a:r>
            <a:r>
              <a:rPr lang="en-GB" dirty="0">
                <a:solidFill>
                  <a:prstClr val="black"/>
                </a:solidFill>
                <a:ea typeface="Times New Roman"/>
                <a:cs typeface="Times New Roman"/>
              </a:rPr>
              <a:t>'. </a:t>
            </a:r>
            <a:endParaRPr lang="pl-PL" dirty="0">
              <a:solidFill>
                <a:prstClr val="black"/>
              </a:solidFill>
              <a:ea typeface="Times New Roman"/>
              <a:cs typeface="Times New Roman"/>
            </a:endParaRPr>
          </a:p>
          <a:p>
            <a:pPr marL="0" lvl="0" indent="0">
              <a:lnSpc>
                <a:spcPct val="115000"/>
              </a:lnSpc>
              <a:spcAft>
                <a:spcPts val="1000"/>
              </a:spcAft>
              <a:buClr>
                <a:srgbClr val="D34817"/>
              </a:buClr>
              <a:buNone/>
            </a:pPr>
            <a:r>
              <a:rPr lang="en-GB" dirty="0">
                <a:solidFill>
                  <a:prstClr val="black"/>
                </a:solidFill>
                <a:ea typeface="Times New Roman"/>
                <a:cs typeface="Times New Roman"/>
              </a:rPr>
              <a:t>At a speech in Paris in 1950, </a:t>
            </a:r>
            <a:r>
              <a:rPr lang="en-GB" dirty="0">
                <a:solidFill>
                  <a:srgbClr val="C00000"/>
                </a:solidFill>
                <a:ea typeface="Times New Roman"/>
                <a:cs typeface="Times New Roman"/>
              </a:rPr>
              <a:t>Robert Schuman, set out his idea for a new form of political cooperation in Europe, which would make war between Europe’s nations unthinkable.</a:t>
            </a:r>
            <a:endParaRPr lang="pl-PL" sz="2800" dirty="0">
              <a:solidFill>
                <a:srgbClr val="C00000"/>
              </a:solidFill>
              <a:ea typeface="Calibri"/>
              <a:cs typeface="Times New Roman"/>
            </a:endParaRPr>
          </a:p>
          <a:p>
            <a:endParaRPr lang="en-GB" dirty="0"/>
          </a:p>
        </p:txBody>
      </p:sp>
    </p:spTree>
    <p:extLst>
      <p:ext uri="{BB962C8B-B14F-4D97-AF65-F5344CB8AC3E}">
        <p14:creationId xmlns:p14="http://schemas.microsoft.com/office/powerpoint/2010/main" val="770043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latin typeface="+mn-lt"/>
              </a:rPr>
              <a:t/>
            </a:r>
            <a:br>
              <a:rPr lang="pl-PL" b="1" dirty="0" smtClean="0">
                <a:latin typeface="+mn-lt"/>
              </a:rPr>
            </a:br>
            <a:r>
              <a:rPr lang="pl-PL" b="1" dirty="0">
                <a:latin typeface="+mn-lt"/>
              </a:rPr>
              <a:t/>
            </a:r>
            <a:br>
              <a:rPr lang="pl-PL" b="1" dirty="0">
                <a:latin typeface="+mn-lt"/>
              </a:rPr>
            </a:br>
            <a:r>
              <a:rPr lang="pl-PL" b="1" dirty="0" smtClean="0">
                <a:latin typeface="+mn-lt"/>
              </a:rPr>
              <a:t/>
            </a:r>
            <a:br>
              <a:rPr lang="pl-PL" b="1" dirty="0" smtClean="0">
                <a:latin typeface="+mn-lt"/>
              </a:rPr>
            </a:br>
            <a:r>
              <a:rPr lang="en-GB" b="1" dirty="0" smtClean="0">
                <a:latin typeface="+mn-lt"/>
              </a:rPr>
              <a:t>EU citizenship </a:t>
            </a:r>
            <a:br>
              <a:rPr lang="en-GB" b="1" dirty="0" smtClean="0">
                <a:latin typeface="+mn-lt"/>
              </a:rPr>
            </a:br>
            <a:endParaRPr lang="en-GB" dirty="0">
              <a:latin typeface="+mn-lt"/>
            </a:endParaRPr>
          </a:p>
        </p:txBody>
      </p:sp>
      <p:sp>
        <p:nvSpPr>
          <p:cNvPr id="3" name="Symbol zastępczy zawartości 2"/>
          <p:cNvSpPr>
            <a:spLocks noGrp="1"/>
          </p:cNvSpPr>
          <p:nvPr>
            <p:ph sz="quarter" idx="1"/>
          </p:nvPr>
        </p:nvSpPr>
        <p:spPr>
          <a:xfrm>
            <a:off x="266700" y="1447799"/>
            <a:ext cx="8629650" cy="4867275"/>
          </a:xfrm>
        </p:spPr>
        <p:txBody>
          <a:bodyPr>
            <a:normAutofit/>
          </a:bodyPr>
          <a:lstStyle/>
          <a:p>
            <a:pPr marL="0" indent="0">
              <a:buNone/>
            </a:pPr>
            <a:r>
              <a:rPr lang="en-GB" dirty="0" smtClean="0"/>
              <a:t>All citizens of an EU country are automatically citizens of the EU. Being an EU citizen gives us some </a:t>
            </a:r>
            <a:r>
              <a:rPr lang="en-GB" b="1" dirty="0" smtClean="0"/>
              <a:t>important extra rights and responsibilities</a:t>
            </a:r>
            <a:r>
              <a:rPr lang="en-GB" dirty="0" smtClean="0"/>
              <a:t>.</a:t>
            </a:r>
          </a:p>
          <a:p>
            <a:r>
              <a:rPr lang="en-US" b="1" dirty="0" smtClean="0"/>
              <a:t>Moving </a:t>
            </a:r>
            <a:r>
              <a:rPr lang="en-US" b="1" dirty="0"/>
              <a:t>&amp; living in the </a:t>
            </a:r>
            <a:r>
              <a:rPr lang="en-US" b="1" dirty="0" smtClean="0"/>
              <a:t>EU</a:t>
            </a:r>
            <a:r>
              <a:rPr lang="pl-PL" b="1" dirty="0" smtClean="0"/>
              <a:t>: </a:t>
            </a:r>
            <a:r>
              <a:rPr lang="en-US" dirty="0" smtClean="0"/>
              <a:t>As </a:t>
            </a:r>
            <a:r>
              <a:rPr lang="en-US" dirty="0"/>
              <a:t>an EU citizen, you have the right to </a:t>
            </a:r>
            <a:r>
              <a:rPr lang="en-US" dirty="0">
                <a:hlinkClick r:id="rId2"/>
              </a:rPr>
              <a:t>live and move within the EU</a:t>
            </a:r>
            <a:r>
              <a:rPr lang="en-US" dirty="0"/>
              <a:t> without being discriminated against on the grounds of your nationality</a:t>
            </a:r>
            <a:r>
              <a:rPr lang="en-US" dirty="0" smtClean="0"/>
              <a:t>.</a:t>
            </a:r>
            <a:endParaRPr lang="pl-PL" dirty="0" smtClean="0"/>
          </a:p>
          <a:p>
            <a:r>
              <a:rPr lang="en-US" b="1" dirty="0"/>
              <a:t>Participating in the political life of the </a:t>
            </a:r>
            <a:r>
              <a:rPr lang="en-US" b="1" dirty="0" smtClean="0"/>
              <a:t>EU</a:t>
            </a:r>
            <a:r>
              <a:rPr lang="pl-PL" b="1" dirty="0" smtClean="0"/>
              <a:t>: </a:t>
            </a:r>
            <a:r>
              <a:rPr lang="en-US" dirty="0" smtClean="0"/>
              <a:t>Every </a:t>
            </a:r>
            <a:r>
              <a:rPr lang="en-US" dirty="0"/>
              <a:t>EU citizen has the right to </a:t>
            </a:r>
            <a:r>
              <a:rPr lang="en-US" dirty="0">
                <a:hlinkClick r:id="rId3"/>
              </a:rPr>
              <a:t>vote and stand as a candidate</a:t>
            </a:r>
            <a:r>
              <a:rPr lang="en-US" dirty="0"/>
              <a:t> in both local and European elections in the EU country they live in, </a:t>
            </a:r>
            <a:r>
              <a:rPr lang="en-US" b="1" dirty="0"/>
              <a:t>under the same conditions as nationals of that country</a:t>
            </a:r>
            <a:r>
              <a:rPr lang="en-US" dirty="0"/>
              <a:t>.</a:t>
            </a:r>
          </a:p>
          <a:p>
            <a:endParaRPr lang="en-US" dirty="0"/>
          </a:p>
          <a:p>
            <a:pPr marL="0" indent="0">
              <a:buNone/>
            </a:pPr>
            <a:endParaRPr lang="en-GB" dirty="0"/>
          </a:p>
        </p:txBody>
      </p:sp>
    </p:spTree>
    <p:extLst>
      <p:ext uri="{BB962C8B-B14F-4D97-AF65-F5344CB8AC3E}">
        <p14:creationId xmlns:p14="http://schemas.microsoft.com/office/powerpoint/2010/main" val="1960518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en-GB" b="1" dirty="0" smtClean="0"/>
              <a:t>EU citizenship </a:t>
            </a:r>
            <a:br>
              <a:rPr lang="en-GB" b="1" dirty="0" smtClean="0"/>
            </a:br>
            <a:endParaRPr lang="en-GB" dirty="0"/>
          </a:p>
        </p:txBody>
      </p:sp>
      <p:sp>
        <p:nvSpPr>
          <p:cNvPr id="3" name="Symbol zastępczy zawartości 2"/>
          <p:cNvSpPr>
            <a:spLocks noGrp="1"/>
          </p:cNvSpPr>
          <p:nvPr>
            <p:ph sz="quarter" idx="1"/>
          </p:nvPr>
        </p:nvSpPr>
        <p:spPr>
          <a:xfrm>
            <a:off x="274320" y="1447800"/>
            <a:ext cx="8412480" cy="4572000"/>
          </a:xfrm>
        </p:spPr>
        <p:txBody>
          <a:bodyPr>
            <a:normAutofit fontScale="92500"/>
          </a:bodyPr>
          <a:lstStyle/>
          <a:p>
            <a:r>
              <a:rPr lang="en-US" b="1" dirty="0"/>
              <a:t>Petitions &amp; </a:t>
            </a:r>
            <a:r>
              <a:rPr lang="en-US" b="1" dirty="0" smtClean="0"/>
              <a:t>complaints</a:t>
            </a:r>
            <a:r>
              <a:rPr lang="pl-PL" b="1" dirty="0" smtClean="0"/>
              <a:t>: </a:t>
            </a:r>
            <a:r>
              <a:rPr lang="en-US" dirty="0" smtClean="0"/>
              <a:t>You </a:t>
            </a:r>
            <a:r>
              <a:rPr lang="en-US" dirty="0"/>
              <a:t>can </a:t>
            </a:r>
            <a:r>
              <a:rPr lang="en-US" dirty="0">
                <a:hlinkClick r:id="rId2"/>
              </a:rPr>
              <a:t>petition the European Parliament</a:t>
            </a:r>
            <a:r>
              <a:rPr lang="en-US" dirty="0"/>
              <a:t> to address either a personal </a:t>
            </a:r>
            <a:r>
              <a:rPr lang="en-US" dirty="0" smtClean="0"/>
              <a:t>need, </a:t>
            </a:r>
            <a:r>
              <a:rPr lang="en-US" dirty="0"/>
              <a:t>or on a matter of public interest. The subject must fall within the EU’s remit (i.e. it mustn’t be something that is decided at local or national level) and must affect you </a:t>
            </a:r>
            <a:r>
              <a:rPr lang="en-US" dirty="0" smtClean="0"/>
              <a:t>directly.</a:t>
            </a:r>
            <a:r>
              <a:rPr lang="pl-PL" dirty="0" smtClean="0"/>
              <a:t> </a:t>
            </a:r>
            <a:r>
              <a:rPr lang="en-US" dirty="0" smtClean="0"/>
              <a:t>You </a:t>
            </a:r>
            <a:r>
              <a:rPr lang="en-US" dirty="0"/>
              <a:t>can </a:t>
            </a:r>
            <a:r>
              <a:rPr lang="en-US" dirty="0">
                <a:hlinkClick r:id="rId3"/>
              </a:rPr>
              <a:t>complain to the European Ombudsman</a:t>
            </a:r>
            <a:r>
              <a:rPr lang="en-US" dirty="0"/>
              <a:t> about misconduct by an EU institution or </a:t>
            </a:r>
            <a:r>
              <a:rPr lang="en-US" dirty="0" smtClean="0"/>
              <a:t>body.</a:t>
            </a:r>
            <a:r>
              <a:rPr lang="pl-PL" dirty="0" smtClean="0"/>
              <a:t> </a:t>
            </a:r>
          </a:p>
          <a:p>
            <a:r>
              <a:rPr lang="en-US" b="1" dirty="0" smtClean="0"/>
              <a:t>Consular protection</a:t>
            </a:r>
            <a:r>
              <a:rPr lang="pl-PL" b="1" dirty="0" smtClean="0"/>
              <a:t>: </a:t>
            </a:r>
            <a:r>
              <a:rPr lang="en-US" dirty="0" smtClean="0"/>
              <a:t>If </a:t>
            </a:r>
            <a:r>
              <a:rPr lang="en-US" dirty="0"/>
              <a:t>you are in a non-EU country and need help, as an EU citizen you are entitled to </a:t>
            </a:r>
            <a:r>
              <a:rPr lang="en-US" dirty="0">
                <a:hlinkClick r:id="rId4"/>
              </a:rPr>
              <a:t>consular protection</a:t>
            </a:r>
            <a:r>
              <a:rPr lang="en-US" dirty="0"/>
              <a:t> from the embassy or consulate of any other EU country, if your own country does not have an embassy or consulate in the non-EU </a:t>
            </a:r>
            <a:r>
              <a:rPr lang="en-US" dirty="0" smtClean="0"/>
              <a:t>country.</a:t>
            </a:r>
            <a:r>
              <a:rPr lang="pl-PL" dirty="0" smtClean="0"/>
              <a:t> </a:t>
            </a:r>
            <a:r>
              <a:rPr lang="en-US" dirty="0" smtClean="0"/>
              <a:t>You </a:t>
            </a:r>
            <a:r>
              <a:rPr lang="en-US" dirty="0"/>
              <a:t>can ask for assistance in situations involving, for example, death, accident or illness, arrest or detention, being the victim of violent crime and repatriation.</a:t>
            </a:r>
          </a:p>
          <a:p>
            <a:endParaRPr lang="en-GB" dirty="0"/>
          </a:p>
        </p:txBody>
      </p:sp>
    </p:spTree>
    <p:extLst>
      <p:ext uri="{BB962C8B-B14F-4D97-AF65-F5344CB8AC3E}">
        <p14:creationId xmlns:p14="http://schemas.microsoft.com/office/powerpoint/2010/main" val="1603828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The Euro</a:t>
            </a:r>
            <a:endParaRPr lang="en-GB" dirty="0"/>
          </a:p>
        </p:txBody>
      </p:sp>
      <p:sp>
        <p:nvSpPr>
          <p:cNvPr id="3" name="Symbol zastępczy zawartości 2"/>
          <p:cNvSpPr>
            <a:spLocks noGrp="1"/>
          </p:cNvSpPr>
          <p:nvPr>
            <p:ph sz="quarter" idx="1"/>
          </p:nvPr>
        </p:nvSpPr>
        <p:spPr>
          <a:xfrm>
            <a:off x="518160" y="1447800"/>
            <a:ext cx="8168640" cy="4572000"/>
          </a:xfrm>
        </p:spPr>
        <p:txBody>
          <a:bodyPr/>
          <a:lstStyle/>
          <a:p>
            <a:pPr marL="0" indent="0">
              <a:buNone/>
            </a:pPr>
            <a:r>
              <a:rPr lang="en-US" dirty="0"/>
              <a:t>The euro is the official currency for 19 of the </a:t>
            </a:r>
            <a:r>
              <a:rPr lang="en-US" dirty="0" smtClean="0"/>
              <a:t>2</a:t>
            </a:r>
            <a:r>
              <a:rPr lang="pl-PL" dirty="0" smtClean="0"/>
              <a:t>7</a:t>
            </a:r>
            <a:r>
              <a:rPr lang="en-US" dirty="0" smtClean="0"/>
              <a:t> </a:t>
            </a:r>
            <a:r>
              <a:rPr lang="en-US" dirty="0"/>
              <a:t>EU member countries. </a:t>
            </a:r>
            <a:endParaRPr lang="pl-PL" dirty="0" smtClean="0"/>
          </a:p>
          <a:p>
            <a:pPr marL="0" indent="0">
              <a:buNone/>
            </a:pPr>
            <a:r>
              <a:rPr lang="en-US" dirty="0" smtClean="0"/>
              <a:t>A </a:t>
            </a:r>
            <a:r>
              <a:rPr lang="en-US" dirty="0"/>
              <a:t>long preparatory path of over 40 years led to the introduction of the euro in 2002. The </a:t>
            </a:r>
            <a:r>
              <a:rPr lang="en-US" dirty="0">
                <a:hlinkClick r:id="rId2"/>
              </a:rPr>
              <a:t>European Central Bank</a:t>
            </a:r>
            <a:r>
              <a:rPr lang="en-US" dirty="0"/>
              <a:t> and the </a:t>
            </a:r>
            <a:r>
              <a:rPr lang="en-US" dirty="0">
                <a:hlinkClick r:id="rId3"/>
              </a:rPr>
              <a:t>European Commission</a:t>
            </a:r>
            <a:r>
              <a:rPr lang="en-US" dirty="0"/>
              <a:t> are in charge of maintaining its value and stability, and for establishing the criteria required for EU countries to enter the </a:t>
            </a:r>
            <a:r>
              <a:rPr lang="en-US" dirty="0">
                <a:hlinkClick r:id="rId4"/>
              </a:rPr>
              <a:t>euro area.</a:t>
            </a:r>
            <a:endParaRPr lang="en-GB" dirty="0"/>
          </a:p>
        </p:txBody>
      </p:sp>
    </p:spTree>
    <p:extLst>
      <p:ext uri="{BB962C8B-B14F-4D97-AF65-F5344CB8AC3E}">
        <p14:creationId xmlns:p14="http://schemas.microsoft.com/office/powerpoint/2010/main" val="2097364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3600" b="1" dirty="0">
                <a:solidFill>
                  <a:srgbClr val="696464"/>
                </a:solidFill>
                <a:latin typeface="+mn-lt"/>
                <a:ea typeface="Times New Roman"/>
                <a:cs typeface="Times New Roman"/>
              </a:rPr>
              <a:t>From economic to political union</a:t>
            </a:r>
            <a:r>
              <a:rPr lang="pl-PL" sz="2500" dirty="0">
                <a:solidFill>
                  <a:srgbClr val="696464"/>
                </a:solidFill>
                <a:latin typeface="+mn-lt"/>
                <a:ea typeface="Calibri"/>
                <a:cs typeface="Times New Roman"/>
              </a:rPr>
              <a:t/>
            </a:r>
            <a:br>
              <a:rPr lang="pl-PL" sz="2500" dirty="0">
                <a:solidFill>
                  <a:srgbClr val="696464"/>
                </a:solidFill>
                <a:latin typeface="+mn-lt"/>
                <a:ea typeface="Calibri"/>
                <a:cs typeface="Times New Roman"/>
              </a:rPr>
            </a:br>
            <a:endParaRPr lang="en-GB" dirty="0">
              <a:latin typeface="+mn-lt"/>
            </a:endParaRPr>
          </a:p>
        </p:txBody>
      </p:sp>
      <p:sp>
        <p:nvSpPr>
          <p:cNvPr id="3" name="Symbol zastępczy zawartości 2"/>
          <p:cNvSpPr>
            <a:spLocks noGrp="1"/>
          </p:cNvSpPr>
          <p:nvPr>
            <p:ph sz="quarter" idx="1"/>
          </p:nvPr>
        </p:nvSpPr>
        <p:spPr>
          <a:xfrm>
            <a:off x="238125" y="1196340"/>
            <a:ext cx="8686800" cy="4823460"/>
          </a:xfrm>
        </p:spPr>
        <p:txBody>
          <a:bodyPr>
            <a:normAutofit/>
          </a:bodyPr>
          <a:lstStyle/>
          <a:p>
            <a:pPr lvl="0">
              <a:lnSpc>
                <a:spcPct val="115000"/>
              </a:lnSpc>
              <a:spcAft>
                <a:spcPts val="1000"/>
              </a:spcAft>
              <a:buClr>
                <a:srgbClr val="D34817"/>
              </a:buClr>
            </a:pPr>
            <a:r>
              <a:rPr lang="en-GB" sz="2400" dirty="0">
                <a:solidFill>
                  <a:prstClr val="black"/>
                </a:solidFill>
                <a:ea typeface="Times New Roman"/>
                <a:cs typeface="Times New Roman"/>
              </a:rPr>
              <a:t>What began as a purely economic union has evolved into an organization spanning </a:t>
            </a:r>
            <a:r>
              <a:rPr lang="en-GB" sz="2400" u="sng" dirty="0">
                <a:solidFill>
                  <a:srgbClr val="0000FF"/>
                </a:solidFill>
                <a:ea typeface="Times New Roman"/>
                <a:cs typeface="Times New Roman"/>
                <a:hlinkClick r:id="rId2"/>
              </a:rPr>
              <a:t>policy areas</a:t>
            </a:r>
            <a:r>
              <a:rPr lang="en-GB" sz="2400" dirty="0">
                <a:solidFill>
                  <a:prstClr val="black"/>
                </a:solidFill>
                <a:ea typeface="Times New Roman"/>
                <a:cs typeface="Times New Roman"/>
              </a:rPr>
              <a:t>, from </a:t>
            </a:r>
            <a:r>
              <a:rPr lang="en-GB" sz="2400" u="sng" dirty="0">
                <a:solidFill>
                  <a:srgbClr val="0000FF"/>
                </a:solidFill>
                <a:ea typeface="Times New Roman"/>
                <a:cs typeface="Times New Roman"/>
                <a:hlinkClick r:id="rId3"/>
              </a:rPr>
              <a:t>climate</a:t>
            </a:r>
            <a:r>
              <a:rPr lang="en-GB" sz="2400" dirty="0">
                <a:solidFill>
                  <a:prstClr val="black"/>
                </a:solidFill>
                <a:ea typeface="Times New Roman"/>
                <a:cs typeface="Times New Roman"/>
              </a:rPr>
              <a:t>, </a:t>
            </a:r>
            <a:r>
              <a:rPr lang="en-GB" sz="2400" u="sng" dirty="0">
                <a:solidFill>
                  <a:srgbClr val="0000FF"/>
                </a:solidFill>
                <a:ea typeface="Times New Roman"/>
                <a:cs typeface="Times New Roman"/>
                <a:hlinkClick r:id="rId4"/>
              </a:rPr>
              <a:t>environment</a:t>
            </a:r>
            <a:r>
              <a:rPr lang="en-GB" sz="2400" dirty="0">
                <a:solidFill>
                  <a:prstClr val="black"/>
                </a:solidFill>
                <a:ea typeface="Times New Roman"/>
                <a:cs typeface="Times New Roman"/>
              </a:rPr>
              <a:t> and </a:t>
            </a:r>
            <a:r>
              <a:rPr lang="en-GB" sz="2400" u="sng" dirty="0">
                <a:solidFill>
                  <a:srgbClr val="0000FF"/>
                </a:solidFill>
                <a:ea typeface="Times New Roman"/>
                <a:cs typeface="Times New Roman"/>
                <a:hlinkClick r:id="rId5"/>
              </a:rPr>
              <a:t>health</a:t>
            </a:r>
            <a:r>
              <a:rPr lang="en-GB" sz="2400" dirty="0">
                <a:solidFill>
                  <a:prstClr val="black"/>
                </a:solidFill>
                <a:ea typeface="Times New Roman"/>
                <a:cs typeface="Times New Roman"/>
              </a:rPr>
              <a:t> to </a:t>
            </a:r>
            <a:r>
              <a:rPr lang="en-GB" sz="2400" u="sng" dirty="0">
                <a:solidFill>
                  <a:srgbClr val="0000FF"/>
                </a:solidFill>
                <a:ea typeface="Times New Roman"/>
                <a:cs typeface="Times New Roman"/>
                <a:hlinkClick r:id="rId6"/>
              </a:rPr>
              <a:t>external relations and security</a:t>
            </a:r>
            <a:r>
              <a:rPr lang="en-GB" sz="2400" dirty="0">
                <a:solidFill>
                  <a:prstClr val="black"/>
                </a:solidFill>
                <a:ea typeface="Times New Roman"/>
                <a:cs typeface="Times New Roman"/>
              </a:rPr>
              <a:t>, </a:t>
            </a:r>
            <a:r>
              <a:rPr lang="en-GB" sz="2400" u="sng" dirty="0">
                <a:solidFill>
                  <a:srgbClr val="0000FF"/>
                </a:solidFill>
                <a:ea typeface="Times New Roman"/>
                <a:cs typeface="Times New Roman"/>
                <a:hlinkClick r:id="rId7"/>
              </a:rPr>
              <a:t>justice and migration</a:t>
            </a:r>
            <a:r>
              <a:rPr lang="en-GB" sz="2400" dirty="0" smtClean="0">
                <a:solidFill>
                  <a:prstClr val="black"/>
                </a:solidFill>
                <a:ea typeface="Times New Roman"/>
                <a:cs typeface="Times New Roman"/>
              </a:rPr>
              <a:t>.</a:t>
            </a:r>
            <a:endParaRPr lang="pl-PL" sz="2400" dirty="0">
              <a:solidFill>
                <a:prstClr val="black"/>
              </a:solidFill>
              <a:ea typeface="Calibri"/>
              <a:cs typeface="Times New Roman"/>
            </a:endParaRPr>
          </a:p>
          <a:p>
            <a:pPr lvl="0">
              <a:lnSpc>
                <a:spcPct val="115000"/>
              </a:lnSpc>
              <a:spcAft>
                <a:spcPts val="1000"/>
              </a:spcAft>
              <a:buClr>
                <a:srgbClr val="D34817"/>
              </a:buClr>
            </a:pPr>
            <a:r>
              <a:rPr lang="en-GB" sz="2400" dirty="0">
                <a:solidFill>
                  <a:srgbClr val="FF0000"/>
                </a:solidFill>
                <a:ea typeface="Times New Roman"/>
                <a:cs typeface="Times New Roman"/>
              </a:rPr>
              <a:t>The EU is based on the rule of law: </a:t>
            </a:r>
            <a:r>
              <a:rPr lang="en-GB" sz="2400" dirty="0">
                <a:solidFill>
                  <a:prstClr val="black"/>
                </a:solidFill>
                <a:ea typeface="Times New Roman"/>
                <a:cs typeface="Times New Roman"/>
              </a:rPr>
              <a:t>everything it does is founded on </a:t>
            </a:r>
            <a:r>
              <a:rPr lang="en-GB" sz="2400" u="sng" dirty="0">
                <a:solidFill>
                  <a:srgbClr val="0000FF"/>
                </a:solidFill>
                <a:ea typeface="Times New Roman"/>
                <a:cs typeface="Times New Roman"/>
                <a:hlinkClick r:id="rId8"/>
              </a:rPr>
              <a:t>treaties</a:t>
            </a:r>
            <a:r>
              <a:rPr lang="en-GB" sz="2400" dirty="0">
                <a:solidFill>
                  <a:prstClr val="black"/>
                </a:solidFill>
                <a:ea typeface="Times New Roman"/>
                <a:cs typeface="Times New Roman"/>
              </a:rPr>
              <a:t>, voluntarily and democratically agreed by its member countries.</a:t>
            </a:r>
            <a:endParaRPr lang="pl-PL" sz="2400" dirty="0">
              <a:solidFill>
                <a:prstClr val="black"/>
              </a:solidFill>
              <a:ea typeface="Calibri"/>
              <a:cs typeface="Times New Roman"/>
            </a:endParaRPr>
          </a:p>
          <a:p>
            <a:pPr lvl="0">
              <a:lnSpc>
                <a:spcPct val="115000"/>
              </a:lnSpc>
              <a:spcAft>
                <a:spcPts val="1000"/>
              </a:spcAft>
              <a:buClr>
                <a:srgbClr val="D34817"/>
              </a:buClr>
            </a:pPr>
            <a:r>
              <a:rPr lang="en-GB" sz="2400" dirty="0">
                <a:solidFill>
                  <a:srgbClr val="FF0000"/>
                </a:solidFill>
                <a:ea typeface="Times New Roman"/>
                <a:cs typeface="Times New Roman"/>
              </a:rPr>
              <a:t>The EU is also governed by the principle of representative democracy</a:t>
            </a:r>
            <a:r>
              <a:rPr lang="en-GB" sz="2400" dirty="0">
                <a:solidFill>
                  <a:prstClr val="black"/>
                </a:solidFill>
                <a:ea typeface="Times New Roman"/>
                <a:cs typeface="Times New Roman"/>
              </a:rPr>
              <a:t>, with citizens directly represented at Union level in the </a:t>
            </a:r>
            <a:r>
              <a:rPr lang="en-GB" sz="2400" u="sng" dirty="0">
                <a:solidFill>
                  <a:srgbClr val="0000FF"/>
                </a:solidFill>
                <a:ea typeface="Times New Roman"/>
                <a:cs typeface="Times New Roman"/>
                <a:hlinkClick r:id="rId9"/>
              </a:rPr>
              <a:t>European Parliament</a:t>
            </a:r>
            <a:r>
              <a:rPr lang="en-GB" sz="2400" dirty="0">
                <a:solidFill>
                  <a:prstClr val="black"/>
                </a:solidFill>
                <a:ea typeface="Times New Roman"/>
                <a:cs typeface="Times New Roman"/>
              </a:rPr>
              <a:t> and Member States represented in the </a:t>
            </a:r>
            <a:r>
              <a:rPr lang="en-GB" sz="2400" u="sng" dirty="0">
                <a:solidFill>
                  <a:srgbClr val="0000FF"/>
                </a:solidFill>
                <a:ea typeface="Times New Roman"/>
                <a:cs typeface="Times New Roman"/>
                <a:hlinkClick r:id="rId10"/>
              </a:rPr>
              <a:t>European Council</a:t>
            </a:r>
            <a:r>
              <a:rPr lang="en-GB" sz="2400" dirty="0">
                <a:solidFill>
                  <a:prstClr val="black"/>
                </a:solidFill>
                <a:ea typeface="Times New Roman"/>
                <a:cs typeface="Times New Roman"/>
              </a:rPr>
              <a:t> and the </a:t>
            </a:r>
            <a:r>
              <a:rPr lang="en-GB" sz="2400" u="sng" dirty="0">
                <a:solidFill>
                  <a:srgbClr val="0000FF"/>
                </a:solidFill>
                <a:ea typeface="Times New Roman"/>
                <a:cs typeface="Times New Roman"/>
                <a:hlinkClick r:id="rId11"/>
              </a:rPr>
              <a:t>Council of the EU</a:t>
            </a:r>
            <a:r>
              <a:rPr lang="en-GB" sz="2400" dirty="0">
                <a:solidFill>
                  <a:prstClr val="black"/>
                </a:solidFill>
                <a:ea typeface="Times New Roman"/>
                <a:cs typeface="Times New Roman"/>
              </a:rPr>
              <a:t>.</a:t>
            </a:r>
            <a:endParaRPr lang="pl-PL" sz="2400" dirty="0">
              <a:solidFill>
                <a:prstClr val="black"/>
              </a:solidFill>
              <a:ea typeface="Calibri"/>
              <a:cs typeface="Times New Roman"/>
            </a:endParaRPr>
          </a:p>
          <a:p>
            <a:endParaRPr lang="en-GB" dirty="0"/>
          </a:p>
        </p:txBody>
      </p:sp>
    </p:spTree>
    <p:extLst>
      <p:ext uri="{BB962C8B-B14F-4D97-AF65-F5344CB8AC3E}">
        <p14:creationId xmlns:p14="http://schemas.microsoft.com/office/powerpoint/2010/main" val="4061533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3600" b="1" dirty="0">
                <a:solidFill>
                  <a:srgbClr val="696464"/>
                </a:solidFill>
                <a:latin typeface="+mn-lt"/>
                <a:ea typeface="Times New Roman"/>
                <a:cs typeface="Times New Roman"/>
              </a:rPr>
              <a:t>Human rights and equality</a:t>
            </a:r>
            <a:r>
              <a:rPr lang="pl-PL" sz="2500" dirty="0">
                <a:solidFill>
                  <a:srgbClr val="696464"/>
                </a:solidFill>
                <a:latin typeface="+mn-lt"/>
                <a:ea typeface="Calibri"/>
                <a:cs typeface="Times New Roman"/>
              </a:rPr>
              <a:t/>
            </a:r>
            <a:br>
              <a:rPr lang="pl-PL" sz="2500" dirty="0">
                <a:solidFill>
                  <a:srgbClr val="696464"/>
                </a:solidFill>
                <a:latin typeface="+mn-lt"/>
                <a:ea typeface="Calibri"/>
                <a:cs typeface="Times New Roman"/>
              </a:rPr>
            </a:br>
            <a:endParaRPr lang="en-GB" dirty="0">
              <a:latin typeface="+mn-lt"/>
            </a:endParaRPr>
          </a:p>
        </p:txBody>
      </p:sp>
      <p:sp>
        <p:nvSpPr>
          <p:cNvPr id="3" name="Symbol zastępczy zawartości 2"/>
          <p:cNvSpPr>
            <a:spLocks noGrp="1"/>
          </p:cNvSpPr>
          <p:nvPr>
            <p:ph sz="quarter" idx="1"/>
          </p:nvPr>
        </p:nvSpPr>
        <p:spPr>
          <a:xfrm>
            <a:off x="219075" y="1447800"/>
            <a:ext cx="8782050" cy="4572000"/>
          </a:xfrm>
        </p:spPr>
        <p:txBody>
          <a:bodyPr/>
          <a:lstStyle/>
          <a:p>
            <a:pPr>
              <a:lnSpc>
                <a:spcPct val="115000"/>
              </a:lnSpc>
              <a:spcAft>
                <a:spcPts val="1000"/>
              </a:spcAft>
              <a:buClr>
                <a:srgbClr val="D34817"/>
              </a:buClr>
            </a:pPr>
            <a:r>
              <a:rPr lang="pl-PL" dirty="0">
                <a:solidFill>
                  <a:prstClr val="black"/>
                </a:solidFill>
                <a:ea typeface="Times New Roman"/>
                <a:cs typeface="Times New Roman"/>
              </a:rPr>
              <a:t>O</a:t>
            </a:r>
            <a:r>
              <a:rPr lang="en-GB" dirty="0">
                <a:solidFill>
                  <a:prstClr val="black"/>
                </a:solidFill>
                <a:ea typeface="Times New Roman"/>
                <a:cs typeface="Times New Roman"/>
              </a:rPr>
              <a:t>ne of the EU's main goals is to promote </a:t>
            </a:r>
            <a:r>
              <a:rPr lang="en-GB" u="sng" dirty="0">
                <a:solidFill>
                  <a:srgbClr val="0000FF"/>
                </a:solidFill>
                <a:ea typeface="Times New Roman"/>
                <a:cs typeface="Times New Roman"/>
                <a:hlinkClick r:id="rId2"/>
              </a:rPr>
              <a:t>human rights</a:t>
            </a:r>
            <a:r>
              <a:rPr lang="en-GB" dirty="0">
                <a:solidFill>
                  <a:prstClr val="black"/>
                </a:solidFill>
                <a:ea typeface="Times New Roman"/>
                <a:cs typeface="Times New Roman"/>
              </a:rPr>
              <a:t> both internally and around the world. Human dignity, freedom, democracy, equality, the rule of law and respect for human rights: these are the core values of the EU. </a:t>
            </a:r>
            <a:endParaRPr lang="pl-PL" dirty="0">
              <a:solidFill>
                <a:prstClr val="black"/>
              </a:solidFill>
              <a:ea typeface="Times New Roman"/>
              <a:cs typeface="Times New Roman"/>
            </a:endParaRPr>
          </a:p>
          <a:p>
            <a:pPr>
              <a:lnSpc>
                <a:spcPct val="115000"/>
              </a:lnSpc>
              <a:spcAft>
                <a:spcPts val="1000"/>
              </a:spcAft>
              <a:buClr>
                <a:srgbClr val="D34817"/>
              </a:buClr>
            </a:pPr>
            <a:r>
              <a:rPr lang="en-GB" dirty="0">
                <a:solidFill>
                  <a:prstClr val="black"/>
                </a:solidFill>
                <a:ea typeface="Times New Roman"/>
                <a:cs typeface="Times New Roman"/>
              </a:rPr>
              <a:t>Since the </a:t>
            </a:r>
            <a:r>
              <a:rPr lang="en-GB" u="sng" dirty="0">
                <a:solidFill>
                  <a:srgbClr val="0000FF"/>
                </a:solidFill>
                <a:ea typeface="Times New Roman"/>
                <a:cs typeface="Times New Roman"/>
                <a:hlinkClick r:id="rId3"/>
              </a:rPr>
              <a:t>Lisbon Treaty's</a:t>
            </a:r>
            <a:r>
              <a:rPr lang="en-GB" dirty="0">
                <a:solidFill>
                  <a:prstClr val="black"/>
                </a:solidFill>
                <a:ea typeface="Times New Roman"/>
                <a:cs typeface="Times New Roman"/>
              </a:rPr>
              <a:t> entry in force in 2009, the EU's </a:t>
            </a:r>
            <a:r>
              <a:rPr lang="en-GB" u="sng" dirty="0">
                <a:solidFill>
                  <a:srgbClr val="0000FF"/>
                </a:solidFill>
                <a:ea typeface="Times New Roman"/>
                <a:cs typeface="Times New Roman"/>
                <a:hlinkClick r:id="rId4"/>
              </a:rPr>
              <a:t>Charter of Fundamental Rights</a:t>
            </a:r>
            <a:r>
              <a:rPr lang="en-GB" dirty="0">
                <a:solidFill>
                  <a:prstClr val="black"/>
                </a:solidFill>
                <a:ea typeface="Times New Roman"/>
                <a:cs typeface="Times New Roman"/>
              </a:rPr>
              <a:t> brings all these rights together in a single document. The EU's institutions are legally bound to uphold them, as are EU governments whenever they apply EU law.</a:t>
            </a:r>
            <a:endParaRPr lang="pl-PL" sz="2800" dirty="0">
              <a:solidFill>
                <a:prstClr val="black"/>
              </a:solidFill>
              <a:ea typeface="Calibri"/>
              <a:cs typeface="Times New Roman"/>
            </a:endParaRPr>
          </a:p>
          <a:p>
            <a:endParaRPr lang="en-GB" dirty="0"/>
          </a:p>
        </p:txBody>
      </p:sp>
    </p:spTree>
    <p:extLst>
      <p:ext uri="{BB962C8B-B14F-4D97-AF65-F5344CB8AC3E}">
        <p14:creationId xmlns:p14="http://schemas.microsoft.com/office/powerpoint/2010/main" val="4118603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sz="3600" b="1" spc="-100" dirty="0">
                <a:solidFill>
                  <a:srgbClr val="D2533C"/>
                </a:solidFill>
                <a:latin typeface="+mn-lt"/>
              </a:rPr>
              <a:t>From 6 to </a:t>
            </a:r>
            <a:r>
              <a:rPr lang="en-US" sz="3600" b="1" spc="-100" dirty="0" smtClean="0">
                <a:solidFill>
                  <a:srgbClr val="D2533C"/>
                </a:solidFill>
                <a:latin typeface="+mn-lt"/>
              </a:rPr>
              <a:t>2</a:t>
            </a:r>
            <a:r>
              <a:rPr lang="pl-PL" sz="3600" b="1" spc="-100" dirty="0" smtClean="0">
                <a:solidFill>
                  <a:srgbClr val="D2533C"/>
                </a:solidFill>
                <a:latin typeface="+mn-lt"/>
              </a:rPr>
              <a:t>7</a:t>
            </a:r>
            <a:r>
              <a:rPr lang="en-US" sz="3600" b="1" spc="-100" dirty="0" smtClean="0">
                <a:solidFill>
                  <a:srgbClr val="D2533C"/>
                </a:solidFill>
                <a:latin typeface="+mn-lt"/>
              </a:rPr>
              <a:t> </a:t>
            </a:r>
            <a:r>
              <a:rPr lang="en-US" sz="3600" b="1" spc="-100" dirty="0">
                <a:solidFill>
                  <a:srgbClr val="D2533C"/>
                </a:solidFill>
                <a:latin typeface="+mn-lt"/>
              </a:rPr>
              <a:t>members</a:t>
            </a:r>
            <a:br>
              <a:rPr lang="en-US" sz="3600" b="1" spc="-100" dirty="0">
                <a:solidFill>
                  <a:srgbClr val="D2533C"/>
                </a:solidFill>
                <a:latin typeface="+mn-lt"/>
              </a:rPr>
            </a:br>
            <a:endParaRPr lang="en-GB" dirty="0">
              <a:latin typeface="+mn-lt"/>
            </a:endParaRPr>
          </a:p>
        </p:txBody>
      </p:sp>
      <p:sp>
        <p:nvSpPr>
          <p:cNvPr id="3" name="Symbol zastępczy zawartości 2"/>
          <p:cNvSpPr>
            <a:spLocks noGrp="1"/>
          </p:cNvSpPr>
          <p:nvPr>
            <p:ph sz="quarter" idx="1"/>
          </p:nvPr>
        </p:nvSpPr>
        <p:spPr>
          <a:xfrm>
            <a:off x="228600" y="857250"/>
            <a:ext cx="8458200" cy="5162550"/>
          </a:xfrm>
        </p:spPr>
        <p:txBody>
          <a:bodyPr>
            <a:normAutofit/>
          </a:bodyPr>
          <a:lstStyle/>
          <a:p>
            <a:pPr>
              <a:spcBef>
                <a:spcPct val="20000"/>
              </a:spcBef>
              <a:buClr>
                <a:srgbClr val="93A299"/>
              </a:buClr>
            </a:pPr>
            <a:r>
              <a:rPr lang="en-US" sz="2800" dirty="0">
                <a:solidFill>
                  <a:srgbClr val="292934"/>
                </a:solidFill>
                <a:cs typeface="Times New Roman" panose="02020603050405020304" pitchFamily="18" charset="0"/>
              </a:rPr>
              <a:t>In 1951, six countries founded the European Coal and Steel Community, and later, in 1957, the European Economic Community and the European Atomic Energy </a:t>
            </a:r>
            <a:r>
              <a:rPr lang="en-US" sz="2800" dirty="0" smtClean="0">
                <a:solidFill>
                  <a:srgbClr val="292934"/>
                </a:solidFill>
                <a:cs typeface="Times New Roman" panose="02020603050405020304" pitchFamily="18" charset="0"/>
              </a:rPr>
              <a:t>Community:</a:t>
            </a:r>
            <a:r>
              <a:rPr lang="pl-PL" sz="2800" dirty="0" smtClean="0">
                <a:solidFill>
                  <a:srgbClr val="292934"/>
                </a:solidFill>
                <a:cs typeface="Times New Roman" panose="02020603050405020304" pitchFamily="18" charset="0"/>
              </a:rPr>
              <a:t> </a:t>
            </a:r>
            <a:r>
              <a:rPr lang="en-US" sz="2800" dirty="0" smtClean="0">
                <a:solidFill>
                  <a:srgbClr val="292934"/>
                </a:solidFill>
                <a:cs typeface="Times New Roman" panose="02020603050405020304" pitchFamily="18" charset="0"/>
              </a:rPr>
              <a:t>Belgium</a:t>
            </a:r>
            <a:r>
              <a:rPr lang="pl-PL" sz="2800" dirty="0" smtClean="0">
                <a:solidFill>
                  <a:srgbClr val="292934"/>
                </a:solidFill>
                <a:cs typeface="Times New Roman" panose="02020603050405020304" pitchFamily="18" charset="0"/>
              </a:rPr>
              <a:t>, </a:t>
            </a:r>
            <a:r>
              <a:rPr lang="en-US" sz="2800" dirty="0" smtClean="0">
                <a:solidFill>
                  <a:srgbClr val="292934"/>
                </a:solidFill>
                <a:cs typeface="Times New Roman" panose="02020603050405020304" pitchFamily="18" charset="0"/>
              </a:rPr>
              <a:t>Germany</a:t>
            </a:r>
            <a:r>
              <a:rPr lang="pl-PL" sz="2800" dirty="0" smtClean="0">
                <a:solidFill>
                  <a:srgbClr val="292934"/>
                </a:solidFill>
                <a:cs typeface="Times New Roman" panose="02020603050405020304" pitchFamily="18" charset="0"/>
              </a:rPr>
              <a:t>, </a:t>
            </a:r>
            <a:r>
              <a:rPr lang="en-US" sz="2800" dirty="0" smtClean="0">
                <a:solidFill>
                  <a:srgbClr val="292934"/>
                </a:solidFill>
                <a:cs typeface="Times New Roman" panose="02020603050405020304" pitchFamily="18" charset="0"/>
              </a:rPr>
              <a:t>France</a:t>
            </a:r>
            <a:r>
              <a:rPr lang="pl-PL" sz="2800" dirty="0" smtClean="0">
                <a:solidFill>
                  <a:srgbClr val="292934"/>
                </a:solidFill>
                <a:cs typeface="Times New Roman" panose="02020603050405020304" pitchFamily="18" charset="0"/>
              </a:rPr>
              <a:t>, </a:t>
            </a:r>
            <a:r>
              <a:rPr lang="en-US" sz="2800" dirty="0" smtClean="0">
                <a:solidFill>
                  <a:srgbClr val="292934"/>
                </a:solidFill>
                <a:cs typeface="Times New Roman" panose="02020603050405020304" pitchFamily="18" charset="0"/>
              </a:rPr>
              <a:t>Italy</a:t>
            </a:r>
            <a:r>
              <a:rPr lang="pl-PL" sz="2800" dirty="0" smtClean="0">
                <a:solidFill>
                  <a:srgbClr val="292934"/>
                </a:solidFill>
                <a:cs typeface="Times New Roman" panose="02020603050405020304" pitchFamily="18" charset="0"/>
              </a:rPr>
              <a:t>, </a:t>
            </a:r>
            <a:r>
              <a:rPr lang="en-US" sz="2800" dirty="0" smtClean="0">
                <a:solidFill>
                  <a:srgbClr val="292934"/>
                </a:solidFill>
                <a:cs typeface="Times New Roman" panose="02020603050405020304" pitchFamily="18" charset="0"/>
              </a:rPr>
              <a:t>Luxembourg</a:t>
            </a:r>
            <a:r>
              <a:rPr lang="pl-PL" sz="2800" dirty="0" smtClean="0">
                <a:solidFill>
                  <a:srgbClr val="292934"/>
                </a:solidFill>
                <a:cs typeface="Times New Roman" panose="02020603050405020304" pitchFamily="18" charset="0"/>
              </a:rPr>
              <a:t> and </a:t>
            </a:r>
            <a:r>
              <a:rPr lang="en-US" sz="2800" dirty="0" smtClean="0">
                <a:solidFill>
                  <a:srgbClr val="292934"/>
                </a:solidFill>
                <a:cs typeface="Times New Roman" panose="02020603050405020304" pitchFamily="18" charset="0"/>
              </a:rPr>
              <a:t>the </a:t>
            </a:r>
            <a:r>
              <a:rPr lang="en-US" sz="2800" dirty="0">
                <a:solidFill>
                  <a:srgbClr val="292934"/>
                </a:solidFill>
                <a:cs typeface="Times New Roman" panose="02020603050405020304" pitchFamily="18" charset="0"/>
              </a:rPr>
              <a:t>Netherlands</a:t>
            </a:r>
          </a:p>
          <a:p>
            <a:pPr>
              <a:spcBef>
                <a:spcPct val="20000"/>
              </a:spcBef>
              <a:buClr>
                <a:srgbClr val="93A299"/>
              </a:buClr>
            </a:pPr>
            <a:r>
              <a:rPr lang="en-US" sz="2800" dirty="0">
                <a:solidFill>
                  <a:srgbClr val="292934"/>
                </a:solidFill>
                <a:cs typeface="Times New Roman" panose="02020603050405020304" pitchFamily="18" charset="0"/>
              </a:rPr>
              <a:t>A further 22 countries have since joined the EU, including a historic expansion in 2004 marking the re-unification of Europe after decades of division</a:t>
            </a:r>
            <a:r>
              <a:rPr lang="en-US" sz="2800" dirty="0" smtClean="0">
                <a:solidFill>
                  <a:srgbClr val="292934"/>
                </a:solidFill>
                <a:cs typeface="Times New Roman" panose="02020603050405020304" pitchFamily="18" charset="0"/>
              </a:rPr>
              <a:t>.</a:t>
            </a:r>
            <a:endParaRPr lang="pl-PL" sz="2800" dirty="0" smtClean="0">
              <a:solidFill>
                <a:srgbClr val="292934"/>
              </a:solidFill>
              <a:cs typeface="Times New Roman" panose="02020603050405020304" pitchFamily="18" charset="0"/>
            </a:endParaRPr>
          </a:p>
          <a:p>
            <a:pPr>
              <a:spcBef>
                <a:spcPct val="20000"/>
              </a:spcBef>
              <a:buClr>
                <a:srgbClr val="93A299"/>
              </a:buClr>
            </a:pPr>
            <a:r>
              <a:rPr lang="en-US" sz="2800" dirty="0">
                <a:cs typeface="Times New Roman" panose="02020603050405020304" pitchFamily="18" charset="0"/>
              </a:rPr>
              <a:t>The United Kingdom withdrew from the European Union on 31 January 2020.</a:t>
            </a:r>
            <a:endParaRPr lang="en-US" sz="2800" dirty="0">
              <a:solidFill>
                <a:srgbClr val="292934"/>
              </a:solidFill>
              <a:cs typeface="Times New Roman" panose="02020603050405020304" pitchFamily="18" charset="0"/>
            </a:endParaRPr>
          </a:p>
          <a:p>
            <a:endParaRPr lang="en-GB" dirty="0"/>
          </a:p>
        </p:txBody>
      </p:sp>
    </p:spTree>
    <p:extLst>
      <p:ext uri="{BB962C8B-B14F-4D97-AF65-F5344CB8AC3E}">
        <p14:creationId xmlns:p14="http://schemas.microsoft.com/office/powerpoint/2010/main" val="3249387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Part II</a:t>
            </a:r>
            <a:endParaRPr lang="en-GB" dirty="0"/>
          </a:p>
        </p:txBody>
      </p:sp>
      <p:sp>
        <p:nvSpPr>
          <p:cNvPr id="3" name="Symbol zastępczy zawartości 2"/>
          <p:cNvSpPr>
            <a:spLocks noGrp="1"/>
          </p:cNvSpPr>
          <p:nvPr>
            <p:ph sz="quarter" idx="1"/>
          </p:nvPr>
        </p:nvSpPr>
        <p:spPr/>
        <p:txBody>
          <a:bodyPr>
            <a:normAutofit/>
          </a:bodyPr>
          <a:lstStyle/>
          <a:p>
            <a:pPr marL="0" indent="0" algn="ctr">
              <a:buNone/>
            </a:pPr>
            <a:endParaRPr lang="pl-PL" sz="6600" dirty="0" smtClean="0">
              <a:solidFill>
                <a:srgbClr val="FF0000"/>
              </a:solidFill>
            </a:endParaRPr>
          </a:p>
          <a:p>
            <a:pPr marL="0" indent="0" algn="ctr">
              <a:buNone/>
            </a:pPr>
            <a:r>
              <a:rPr lang="en-GB" sz="6600" dirty="0" smtClean="0">
                <a:solidFill>
                  <a:srgbClr val="FF0000"/>
                </a:solidFill>
              </a:rPr>
              <a:t>History</a:t>
            </a:r>
            <a:endParaRPr lang="en-GB" sz="6600" dirty="0">
              <a:solidFill>
                <a:srgbClr val="FF0000"/>
              </a:solidFill>
            </a:endParaRPr>
          </a:p>
        </p:txBody>
      </p:sp>
    </p:spTree>
    <p:extLst>
      <p:ext uri="{BB962C8B-B14F-4D97-AF65-F5344CB8AC3E}">
        <p14:creationId xmlns:p14="http://schemas.microsoft.com/office/powerpoint/2010/main" val="2551108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b="1" dirty="0" smtClean="0"/>
              <a:t/>
            </a:r>
            <a:br>
              <a:rPr lang="pl-PL" b="1" dirty="0" smtClean="0"/>
            </a:br>
            <a:r>
              <a:rPr lang="en-US" b="1" dirty="0" smtClean="0"/>
              <a:t>The </a:t>
            </a:r>
            <a:r>
              <a:rPr lang="en-US" b="1" dirty="0"/>
              <a:t>history of the European Union</a:t>
            </a:r>
            <a:br>
              <a:rPr lang="en-US" b="1" dirty="0"/>
            </a:br>
            <a:endParaRPr lang="en-GB" dirty="0"/>
          </a:p>
        </p:txBody>
      </p:sp>
      <p:sp>
        <p:nvSpPr>
          <p:cNvPr id="3" name="Symbol zastępczy zawartości 2"/>
          <p:cNvSpPr>
            <a:spLocks noGrp="1"/>
          </p:cNvSpPr>
          <p:nvPr>
            <p:ph sz="quarter" idx="1"/>
          </p:nvPr>
        </p:nvSpPr>
        <p:spPr>
          <a:xfrm>
            <a:off x="200025" y="1447800"/>
            <a:ext cx="8743950" cy="4572000"/>
          </a:xfrm>
        </p:spPr>
        <p:txBody>
          <a:bodyPr>
            <a:normAutofit/>
          </a:bodyPr>
          <a:lstStyle/>
          <a:p>
            <a:r>
              <a:rPr lang="en-US" b="1" dirty="0"/>
              <a:t>9 May 1950</a:t>
            </a:r>
          </a:p>
          <a:p>
            <a:pPr marL="0" indent="0">
              <a:buNone/>
            </a:pPr>
            <a:r>
              <a:rPr lang="en-US" dirty="0"/>
              <a:t>French Foreign Minister Robert Schuman presents a plan for deeper cooperation. Later, every 9 May is celebrated as ' </a:t>
            </a:r>
            <a:r>
              <a:rPr lang="en-US" dirty="0">
                <a:hlinkClick r:id="rId2"/>
              </a:rPr>
              <a:t>Europe Day</a:t>
            </a:r>
            <a:r>
              <a:rPr lang="en-US" dirty="0"/>
              <a:t>'.</a:t>
            </a:r>
          </a:p>
          <a:p>
            <a:r>
              <a:rPr lang="en-US" b="1" dirty="0"/>
              <a:t>18 April 1951</a:t>
            </a:r>
          </a:p>
          <a:p>
            <a:pPr marL="0" indent="0">
              <a:buNone/>
            </a:pPr>
            <a:r>
              <a:rPr lang="en-US" dirty="0"/>
              <a:t>Based on the </a:t>
            </a:r>
            <a:r>
              <a:rPr lang="en-US" dirty="0">
                <a:hlinkClick r:id="rId3"/>
              </a:rPr>
              <a:t>Schuman plan</a:t>
            </a:r>
            <a:r>
              <a:rPr lang="en-US" dirty="0"/>
              <a:t>, six countries sign a </a:t>
            </a:r>
            <a:r>
              <a:rPr lang="en-US" dirty="0">
                <a:hlinkClick r:id="rId4"/>
              </a:rPr>
              <a:t>treaty</a:t>
            </a:r>
            <a:r>
              <a:rPr lang="en-US" dirty="0"/>
              <a:t> to run their heavy industries – coal and steel – under a common management. In this way, none can on its own make the weapons of war to turn against the other, as in the past. The six are Germany, France, Italy, the Netherlands, Belgium and Luxembourg.</a:t>
            </a:r>
          </a:p>
          <a:p>
            <a:endParaRPr lang="en-GB" dirty="0"/>
          </a:p>
        </p:txBody>
      </p:sp>
    </p:spTree>
    <p:extLst>
      <p:ext uri="{BB962C8B-B14F-4D97-AF65-F5344CB8AC3E}">
        <p14:creationId xmlns:p14="http://schemas.microsoft.com/office/powerpoint/2010/main" val="3598894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42875" y="1447800"/>
            <a:ext cx="8801100" cy="4572000"/>
          </a:xfrm>
        </p:spPr>
        <p:txBody>
          <a:bodyPr>
            <a:normAutofit fontScale="92500"/>
          </a:bodyPr>
          <a:lstStyle/>
          <a:p>
            <a:r>
              <a:rPr lang="en-US" b="1" dirty="0"/>
              <a:t>25 March 1957</a:t>
            </a:r>
          </a:p>
          <a:p>
            <a:pPr marL="0" indent="0">
              <a:buNone/>
            </a:pPr>
            <a:r>
              <a:rPr lang="en-US" dirty="0"/>
              <a:t>Building on the success of the Coal and Steel Treaty, the six countries expand cooperation to other economic sectors. They sign the Treaty of Rome, creating the European Economic Community (EEC), or ‘ </a:t>
            </a:r>
            <a:r>
              <a:rPr lang="en-US" dirty="0">
                <a:hlinkClick r:id="rId2"/>
              </a:rPr>
              <a:t>common market</a:t>
            </a:r>
            <a:r>
              <a:rPr lang="en-US" dirty="0"/>
              <a:t>’. The idea is for people, goods and services to move freely across borders.</a:t>
            </a:r>
          </a:p>
          <a:p>
            <a:r>
              <a:rPr lang="en-US" b="1" dirty="0"/>
              <a:t>1 July 1968</a:t>
            </a:r>
          </a:p>
          <a:p>
            <a:pPr marL="0" indent="0">
              <a:buNone/>
            </a:pPr>
            <a:r>
              <a:rPr lang="en-US" dirty="0"/>
              <a:t>The six remove </a:t>
            </a:r>
            <a:r>
              <a:rPr lang="en-US" dirty="0">
                <a:hlinkClick r:id="rId3"/>
              </a:rPr>
              <a:t>customs duties</a:t>
            </a:r>
            <a:r>
              <a:rPr lang="en-US" dirty="0"/>
              <a:t> on goods imported from each other, allowing free cross-border trade for the first time. They also apply the same duties on their imports from outside countries. The world’s biggest trading group is born. </a:t>
            </a:r>
            <a:r>
              <a:rPr lang="en-US" dirty="0">
                <a:hlinkClick r:id="rId4"/>
              </a:rPr>
              <a:t>Trade</a:t>
            </a:r>
            <a:r>
              <a:rPr lang="en-US" dirty="0"/>
              <a:t> among the six and between the EU and the rest of the world grows rapidly.</a:t>
            </a:r>
          </a:p>
          <a:p>
            <a:endParaRPr lang="en-GB" dirty="0"/>
          </a:p>
        </p:txBody>
      </p:sp>
    </p:spTree>
    <p:extLst>
      <p:ext uri="{BB962C8B-B14F-4D97-AF65-F5344CB8AC3E}">
        <p14:creationId xmlns:p14="http://schemas.microsoft.com/office/powerpoint/2010/main" val="2386014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Introduction</a:t>
            </a:r>
            <a:endParaRPr lang="en-GB" dirty="0"/>
          </a:p>
        </p:txBody>
      </p:sp>
      <p:sp>
        <p:nvSpPr>
          <p:cNvPr id="3" name="Symbol zastępczy zawartości 2"/>
          <p:cNvSpPr>
            <a:spLocks noGrp="1"/>
          </p:cNvSpPr>
          <p:nvPr>
            <p:ph sz="quarter" idx="1"/>
          </p:nvPr>
        </p:nvSpPr>
        <p:spPr>
          <a:xfrm>
            <a:off x="161925" y="1447799"/>
            <a:ext cx="8763000" cy="4981575"/>
          </a:xfrm>
        </p:spPr>
        <p:txBody>
          <a:bodyPr/>
          <a:lstStyle/>
          <a:p>
            <a:pPr marL="0" lvl="0" indent="0">
              <a:lnSpc>
                <a:spcPct val="115000"/>
              </a:lnSpc>
              <a:spcAft>
                <a:spcPts val="1000"/>
              </a:spcAft>
              <a:buClr>
                <a:srgbClr val="D34817"/>
              </a:buClr>
              <a:buNone/>
            </a:pPr>
            <a:r>
              <a:rPr lang="en-GB" sz="2000" dirty="0">
                <a:solidFill>
                  <a:prstClr val="black"/>
                </a:solidFill>
                <a:latin typeface="Times New Roman"/>
                <a:ea typeface="Times New Roman"/>
                <a:cs typeface="Times New Roman"/>
              </a:rPr>
              <a:t>The European Union (EU) is a </a:t>
            </a:r>
            <a:r>
              <a:rPr lang="en-GB" sz="2000" dirty="0">
                <a:solidFill>
                  <a:srgbClr val="0000FF"/>
                </a:solidFill>
                <a:latin typeface="Times New Roman"/>
                <a:ea typeface="Times New Roman"/>
                <a:cs typeface="Times New Roman"/>
                <a:hlinkClick r:id="rId2" tooltip="Political union"/>
              </a:rPr>
              <a:t>political</a:t>
            </a:r>
            <a:r>
              <a:rPr lang="en-GB" sz="2000" dirty="0">
                <a:solidFill>
                  <a:prstClr val="black"/>
                </a:solidFill>
                <a:latin typeface="Times New Roman"/>
                <a:ea typeface="Times New Roman"/>
                <a:cs typeface="Times New Roman"/>
              </a:rPr>
              <a:t> and </a:t>
            </a:r>
            <a:r>
              <a:rPr lang="en-GB" sz="2000" dirty="0">
                <a:solidFill>
                  <a:srgbClr val="0000FF"/>
                </a:solidFill>
                <a:latin typeface="Times New Roman"/>
                <a:ea typeface="Times New Roman"/>
                <a:cs typeface="Times New Roman"/>
                <a:hlinkClick r:id="rId3" tooltip="Economic union"/>
              </a:rPr>
              <a:t>economic union</a:t>
            </a:r>
            <a:r>
              <a:rPr lang="en-GB" sz="2000" dirty="0">
                <a:solidFill>
                  <a:prstClr val="black"/>
                </a:solidFill>
                <a:latin typeface="Times New Roman"/>
                <a:ea typeface="Times New Roman"/>
                <a:cs typeface="Times New Roman"/>
              </a:rPr>
              <a:t> of </a:t>
            </a:r>
            <a:r>
              <a:rPr lang="en-GB" sz="2000" dirty="0" smtClean="0">
                <a:solidFill>
                  <a:srgbClr val="0000FF"/>
                </a:solidFill>
                <a:latin typeface="Times New Roman"/>
                <a:ea typeface="Times New Roman"/>
                <a:cs typeface="Times New Roman"/>
                <a:hlinkClick r:id="rId4" tooltip="Member state of the European Union"/>
              </a:rPr>
              <a:t>2</a:t>
            </a:r>
            <a:r>
              <a:rPr lang="pl-PL" sz="2000" dirty="0" smtClean="0">
                <a:solidFill>
                  <a:srgbClr val="0000FF"/>
                </a:solidFill>
                <a:latin typeface="Times New Roman"/>
                <a:ea typeface="Times New Roman"/>
                <a:cs typeface="Times New Roman"/>
                <a:hlinkClick r:id="rId4" tooltip="Member state of the European Union"/>
              </a:rPr>
              <a:t>7</a:t>
            </a:r>
            <a:r>
              <a:rPr lang="en-GB" sz="2000" dirty="0" smtClean="0">
                <a:solidFill>
                  <a:srgbClr val="0000FF"/>
                </a:solidFill>
                <a:latin typeface="Times New Roman"/>
                <a:ea typeface="Times New Roman"/>
                <a:cs typeface="Times New Roman"/>
                <a:hlinkClick r:id="rId4" tooltip="Member state of the European Union"/>
              </a:rPr>
              <a:t> </a:t>
            </a:r>
            <a:r>
              <a:rPr lang="en-GB" sz="2000" dirty="0">
                <a:solidFill>
                  <a:srgbClr val="0000FF"/>
                </a:solidFill>
                <a:latin typeface="Times New Roman"/>
                <a:ea typeface="Times New Roman"/>
                <a:cs typeface="Times New Roman"/>
                <a:hlinkClick r:id="rId4" tooltip="Member state of the European Union"/>
              </a:rPr>
              <a:t>member states</a:t>
            </a:r>
            <a:r>
              <a:rPr lang="en-GB" sz="2000" dirty="0">
                <a:solidFill>
                  <a:prstClr val="black"/>
                </a:solidFill>
                <a:latin typeface="Times New Roman"/>
                <a:ea typeface="Times New Roman"/>
                <a:cs typeface="Times New Roman"/>
              </a:rPr>
              <a:t> that are located primarily in </a:t>
            </a:r>
            <a:r>
              <a:rPr lang="en-GB" sz="2000" dirty="0">
                <a:solidFill>
                  <a:srgbClr val="0000FF"/>
                </a:solidFill>
                <a:latin typeface="Times New Roman"/>
                <a:ea typeface="Times New Roman"/>
                <a:cs typeface="Times New Roman"/>
                <a:hlinkClick r:id="rId5" tooltip="Europe"/>
              </a:rPr>
              <a:t>Europe</a:t>
            </a:r>
            <a:r>
              <a:rPr lang="en-GB" sz="2000" dirty="0">
                <a:solidFill>
                  <a:prstClr val="black"/>
                </a:solidFill>
                <a:latin typeface="Times New Roman"/>
                <a:ea typeface="Times New Roman"/>
                <a:cs typeface="Times New Roman"/>
              </a:rPr>
              <a:t>. It has an area of 4,475,757 km</a:t>
            </a:r>
            <a:r>
              <a:rPr lang="en-GB" sz="2000" baseline="30000" dirty="0">
                <a:solidFill>
                  <a:prstClr val="black"/>
                </a:solidFill>
                <a:latin typeface="Times New Roman"/>
                <a:ea typeface="Times New Roman"/>
                <a:cs typeface="Times New Roman"/>
              </a:rPr>
              <a:t>2</a:t>
            </a:r>
            <a:r>
              <a:rPr lang="en-GB" sz="2000" dirty="0">
                <a:solidFill>
                  <a:prstClr val="black"/>
                </a:solidFill>
                <a:latin typeface="Times New Roman"/>
                <a:ea typeface="Times New Roman"/>
                <a:cs typeface="Times New Roman"/>
              </a:rPr>
              <a:t>, and an estimated population of over </a:t>
            </a:r>
            <a:r>
              <a:rPr lang="pl-PL" sz="2000" dirty="0" smtClean="0">
                <a:solidFill>
                  <a:prstClr val="black"/>
                </a:solidFill>
                <a:latin typeface="Times New Roman"/>
                <a:ea typeface="Times New Roman"/>
                <a:cs typeface="Times New Roman"/>
              </a:rPr>
              <a:t>446</a:t>
            </a:r>
            <a:r>
              <a:rPr lang="en-GB" sz="2000" dirty="0" smtClean="0">
                <a:solidFill>
                  <a:prstClr val="black"/>
                </a:solidFill>
                <a:latin typeface="Times New Roman"/>
                <a:ea typeface="Times New Roman"/>
                <a:cs typeface="Times New Roman"/>
              </a:rPr>
              <a:t> </a:t>
            </a:r>
            <a:r>
              <a:rPr lang="en-GB" sz="2000" dirty="0">
                <a:solidFill>
                  <a:prstClr val="black"/>
                </a:solidFill>
                <a:latin typeface="Times New Roman"/>
                <a:ea typeface="Times New Roman"/>
                <a:cs typeface="Times New Roman"/>
              </a:rPr>
              <a:t>million. </a:t>
            </a:r>
            <a:endParaRPr lang="pl-PL" sz="2000" dirty="0">
              <a:solidFill>
                <a:prstClr val="black"/>
              </a:solidFill>
              <a:latin typeface="Times New Roman"/>
              <a:ea typeface="Times New Roman"/>
              <a:cs typeface="Times New Roman"/>
            </a:endParaRPr>
          </a:p>
          <a:p>
            <a:pPr marL="0" lvl="0" indent="0">
              <a:lnSpc>
                <a:spcPct val="115000"/>
              </a:lnSpc>
              <a:spcAft>
                <a:spcPts val="1000"/>
              </a:spcAft>
              <a:buClr>
                <a:srgbClr val="D34817"/>
              </a:buClr>
              <a:buNone/>
            </a:pPr>
            <a:r>
              <a:rPr lang="en-GB" sz="2000" dirty="0">
                <a:solidFill>
                  <a:prstClr val="black"/>
                </a:solidFill>
                <a:latin typeface="Times New Roman"/>
                <a:ea typeface="Times New Roman"/>
                <a:cs typeface="Times New Roman"/>
              </a:rPr>
              <a:t>The EU has developed </a:t>
            </a:r>
            <a:r>
              <a:rPr lang="en-GB" sz="2000" dirty="0">
                <a:solidFill>
                  <a:srgbClr val="0000FF"/>
                </a:solidFill>
                <a:latin typeface="Times New Roman"/>
                <a:ea typeface="Times New Roman"/>
                <a:cs typeface="Times New Roman"/>
                <a:hlinkClick r:id="rId6" tooltip="European Single Market"/>
              </a:rPr>
              <a:t>an internal </a:t>
            </a:r>
            <a:r>
              <a:rPr lang="en-GB" sz="2000" dirty="0" smtClean="0">
                <a:solidFill>
                  <a:srgbClr val="0000FF"/>
                </a:solidFill>
                <a:latin typeface="Times New Roman"/>
                <a:ea typeface="Times New Roman"/>
                <a:cs typeface="Times New Roman"/>
                <a:hlinkClick r:id="rId6" tooltip="European Single Market"/>
              </a:rPr>
              <a:t>market</a:t>
            </a:r>
            <a:r>
              <a:rPr lang="en-GB" sz="2000" dirty="0" smtClean="0">
                <a:solidFill>
                  <a:prstClr val="black"/>
                </a:solidFill>
                <a:latin typeface="Times New Roman"/>
                <a:ea typeface="Times New Roman"/>
                <a:cs typeface="Times New Roman"/>
              </a:rPr>
              <a:t> </a:t>
            </a:r>
            <a:r>
              <a:rPr lang="en-GB" sz="2000" dirty="0">
                <a:solidFill>
                  <a:prstClr val="black"/>
                </a:solidFill>
                <a:latin typeface="Times New Roman"/>
                <a:ea typeface="Times New Roman"/>
                <a:cs typeface="Times New Roman"/>
              </a:rPr>
              <a:t>through a standardised system of laws that apply in all member states. </a:t>
            </a:r>
            <a:endParaRPr lang="pl-PL" sz="2000" dirty="0" smtClean="0">
              <a:solidFill>
                <a:prstClr val="black"/>
              </a:solidFill>
              <a:latin typeface="Times New Roman"/>
              <a:ea typeface="Times New Roman"/>
              <a:cs typeface="Times New Roman"/>
            </a:endParaRPr>
          </a:p>
          <a:p>
            <a:pPr marL="0" lvl="0" indent="0">
              <a:lnSpc>
                <a:spcPct val="115000"/>
              </a:lnSpc>
              <a:spcAft>
                <a:spcPts val="1000"/>
              </a:spcAft>
              <a:buClr>
                <a:srgbClr val="D34817"/>
              </a:buClr>
              <a:buNone/>
            </a:pPr>
            <a:r>
              <a:rPr lang="en-GB" sz="2000" dirty="0" smtClean="0">
                <a:solidFill>
                  <a:prstClr val="black"/>
                </a:solidFill>
                <a:latin typeface="Times New Roman"/>
                <a:ea typeface="Times New Roman"/>
                <a:cs typeface="Times New Roman"/>
              </a:rPr>
              <a:t>EU </a:t>
            </a:r>
            <a:r>
              <a:rPr lang="en-GB" sz="2000" dirty="0">
                <a:solidFill>
                  <a:prstClr val="black"/>
                </a:solidFill>
                <a:latin typeface="Times New Roman"/>
                <a:ea typeface="Times New Roman"/>
                <a:cs typeface="Times New Roman"/>
              </a:rPr>
              <a:t>policies aim to ensure the </a:t>
            </a:r>
            <a:r>
              <a:rPr lang="en-GB" sz="2000" dirty="0">
                <a:solidFill>
                  <a:srgbClr val="0000FF"/>
                </a:solidFill>
                <a:latin typeface="Times New Roman"/>
                <a:ea typeface="Times New Roman"/>
                <a:cs typeface="Times New Roman"/>
                <a:hlinkClick r:id="rId7" tooltip="Single market"/>
              </a:rPr>
              <a:t>free movement of people, goods, services, and capital</a:t>
            </a:r>
            <a:r>
              <a:rPr lang="en-GB" sz="2000" dirty="0">
                <a:solidFill>
                  <a:prstClr val="black"/>
                </a:solidFill>
                <a:latin typeface="Times New Roman"/>
                <a:ea typeface="Times New Roman"/>
                <a:cs typeface="Times New Roman"/>
              </a:rPr>
              <a:t> within the internal market</a:t>
            </a:r>
            <a:r>
              <a:rPr lang="pl-PL" sz="2000" dirty="0">
                <a:solidFill>
                  <a:prstClr val="black"/>
                </a:solidFill>
                <a:latin typeface="Times New Roman"/>
                <a:ea typeface="Times New Roman"/>
                <a:cs typeface="Times New Roman"/>
              </a:rPr>
              <a:t>.</a:t>
            </a:r>
          </a:p>
          <a:p>
            <a:pPr marL="0" lvl="0" indent="0">
              <a:lnSpc>
                <a:spcPct val="115000"/>
              </a:lnSpc>
              <a:spcAft>
                <a:spcPts val="1000"/>
              </a:spcAft>
              <a:buClr>
                <a:srgbClr val="D34817"/>
              </a:buClr>
              <a:buNone/>
            </a:pPr>
            <a:r>
              <a:rPr lang="en-GB" sz="2000" dirty="0">
                <a:solidFill>
                  <a:prstClr val="black"/>
                </a:solidFill>
                <a:latin typeface="Times New Roman"/>
                <a:ea typeface="Times New Roman"/>
                <a:cs typeface="Times New Roman"/>
              </a:rPr>
              <a:t>Within the </a:t>
            </a:r>
            <a:r>
              <a:rPr lang="en-GB" sz="2000" dirty="0">
                <a:solidFill>
                  <a:srgbClr val="0000FF"/>
                </a:solidFill>
                <a:latin typeface="Times New Roman"/>
                <a:ea typeface="Times New Roman"/>
                <a:cs typeface="Times New Roman"/>
                <a:hlinkClick r:id="rId8" tooltip="Schengen Area"/>
              </a:rPr>
              <a:t>Schengen Area</a:t>
            </a:r>
            <a:r>
              <a:rPr lang="en-GB" sz="2000" dirty="0">
                <a:solidFill>
                  <a:prstClr val="black"/>
                </a:solidFill>
                <a:latin typeface="Times New Roman"/>
                <a:ea typeface="Times New Roman"/>
                <a:cs typeface="Times New Roman"/>
              </a:rPr>
              <a:t>, </a:t>
            </a:r>
            <a:r>
              <a:rPr lang="en-GB" sz="2000" dirty="0">
                <a:solidFill>
                  <a:srgbClr val="0000FF"/>
                </a:solidFill>
                <a:latin typeface="Times New Roman"/>
                <a:ea typeface="Times New Roman"/>
                <a:cs typeface="Times New Roman"/>
                <a:hlinkClick r:id="rId9" tooltip="Passport control"/>
              </a:rPr>
              <a:t>passport controls</a:t>
            </a:r>
            <a:r>
              <a:rPr lang="en-GB" sz="2000" dirty="0">
                <a:solidFill>
                  <a:prstClr val="black"/>
                </a:solidFill>
                <a:latin typeface="Times New Roman"/>
                <a:ea typeface="Times New Roman"/>
                <a:cs typeface="Times New Roman"/>
              </a:rPr>
              <a:t> have been abolished. </a:t>
            </a:r>
            <a:r>
              <a:rPr lang="en-GB" sz="2000" dirty="0">
                <a:solidFill>
                  <a:srgbClr val="0000FF"/>
                </a:solidFill>
                <a:latin typeface="Times New Roman"/>
                <a:ea typeface="Times New Roman"/>
                <a:cs typeface="Times New Roman"/>
                <a:hlinkClick r:id="rId10" tooltip="Eurozone"/>
              </a:rPr>
              <a:t>A monetary union</a:t>
            </a:r>
            <a:r>
              <a:rPr lang="en-GB" sz="2000" dirty="0">
                <a:solidFill>
                  <a:prstClr val="black"/>
                </a:solidFill>
                <a:latin typeface="Times New Roman"/>
                <a:ea typeface="Times New Roman"/>
                <a:cs typeface="Times New Roman"/>
              </a:rPr>
              <a:t> was established in 1999 and came into full force in 2002, and is composed of </a:t>
            </a:r>
            <a:r>
              <a:rPr lang="en-GB" sz="2000" dirty="0">
                <a:solidFill>
                  <a:srgbClr val="0000FF"/>
                </a:solidFill>
                <a:latin typeface="Times New Roman"/>
                <a:ea typeface="Times New Roman"/>
                <a:cs typeface="Times New Roman"/>
                <a:hlinkClick r:id="rId10" tooltip="Eurozone"/>
              </a:rPr>
              <a:t>19 EU member states</a:t>
            </a:r>
            <a:r>
              <a:rPr lang="en-GB" sz="2000" dirty="0">
                <a:solidFill>
                  <a:prstClr val="black"/>
                </a:solidFill>
                <a:latin typeface="Times New Roman"/>
                <a:ea typeface="Times New Roman"/>
                <a:cs typeface="Times New Roman"/>
              </a:rPr>
              <a:t> which use the </a:t>
            </a:r>
            <a:r>
              <a:rPr lang="en-GB" sz="2000" dirty="0">
                <a:solidFill>
                  <a:srgbClr val="0000FF"/>
                </a:solidFill>
                <a:latin typeface="Times New Roman"/>
                <a:ea typeface="Times New Roman"/>
                <a:cs typeface="Times New Roman"/>
                <a:hlinkClick r:id="rId11" tooltip="Euro currency"/>
              </a:rPr>
              <a:t>euro currency</a:t>
            </a:r>
            <a:r>
              <a:rPr lang="en-GB" sz="2000" dirty="0">
                <a:solidFill>
                  <a:prstClr val="black"/>
                </a:solidFill>
                <a:latin typeface="Times New Roman"/>
                <a:ea typeface="Times New Roman"/>
                <a:cs typeface="Times New Roman"/>
              </a:rPr>
              <a:t>.</a:t>
            </a:r>
            <a:endParaRPr lang="pl-PL" sz="2000" dirty="0">
              <a:solidFill>
                <a:prstClr val="black"/>
              </a:solidFill>
              <a:ea typeface="Calibri"/>
              <a:cs typeface="Times New Roman"/>
            </a:endParaRPr>
          </a:p>
          <a:p>
            <a:pPr marL="0" indent="0">
              <a:buNone/>
            </a:pPr>
            <a:endParaRPr lang="en-GB" dirty="0"/>
          </a:p>
        </p:txBody>
      </p:sp>
    </p:spTree>
    <p:extLst>
      <p:ext uri="{BB962C8B-B14F-4D97-AF65-F5344CB8AC3E}">
        <p14:creationId xmlns:p14="http://schemas.microsoft.com/office/powerpoint/2010/main" val="3509136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266699" y="1447800"/>
            <a:ext cx="8677275" cy="4572000"/>
          </a:xfrm>
        </p:spPr>
        <p:txBody>
          <a:bodyPr/>
          <a:lstStyle/>
          <a:p>
            <a:r>
              <a:rPr lang="en-US" b="1" dirty="0"/>
              <a:t>24 April 1972</a:t>
            </a:r>
          </a:p>
          <a:p>
            <a:pPr marL="0" indent="0">
              <a:buNone/>
            </a:pPr>
            <a:r>
              <a:rPr lang="en-US" dirty="0"/>
              <a:t>The EU’s first plan for a </a:t>
            </a:r>
            <a:r>
              <a:rPr lang="en-US" dirty="0">
                <a:hlinkClick r:id="rId2"/>
              </a:rPr>
              <a:t>single currency</a:t>
            </a:r>
            <a:r>
              <a:rPr lang="en-US" dirty="0"/>
              <a:t> dates from 1970. To maintain monetary stability, EU members decide to allow their currencies to fluctuate against each other only within narrow limits. This exchange rate mechanism (ERM), created in 1972, is a first step towards the introduction of the </a:t>
            </a:r>
            <a:r>
              <a:rPr lang="en-US" dirty="0">
                <a:hlinkClick r:id="rId3"/>
              </a:rPr>
              <a:t>euro</a:t>
            </a:r>
            <a:r>
              <a:rPr lang="en-US" dirty="0"/>
              <a:t>, 30 years later.</a:t>
            </a:r>
          </a:p>
          <a:p>
            <a:r>
              <a:rPr lang="en-US" b="1" dirty="0"/>
              <a:t>1 January 1973</a:t>
            </a:r>
          </a:p>
          <a:p>
            <a:pPr marL="0" indent="0">
              <a:buNone/>
            </a:pPr>
            <a:r>
              <a:rPr lang="en-US" dirty="0"/>
              <a:t>The six become nine when Denmark, Ireland and the United Kingdom formally enter the EU.</a:t>
            </a:r>
          </a:p>
          <a:p>
            <a:endParaRPr lang="en-GB" dirty="0"/>
          </a:p>
        </p:txBody>
      </p:sp>
    </p:spTree>
    <p:extLst>
      <p:ext uri="{BB962C8B-B14F-4D97-AF65-F5344CB8AC3E}">
        <p14:creationId xmlns:p14="http://schemas.microsoft.com/office/powerpoint/2010/main" val="11762801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209549" y="1447800"/>
            <a:ext cx="8772525" cy="4572000"/>
          </a:xfrm>
        </p:spPr>
        <p:txBody>
          <a:bodyPr/>
          <a:lstStyle/>
          <a:p>
            <a:r>
              <a:rPr lang="en-US" b="1" dirty="0"/>
              <a:t>7–10 June 1979</a:t>
            </a:r>
          </a:p>
          <a:p>
            <a:pPr marL="0" indent="0">
              <a:buNone/>
            </a:pPr>
            <a:r>
              <a:rPr lang="en-US" dirty="0"/>
              <a:t>EU citizens directly elect the </a:t>
            </a:r>
            <a:r>
              <a:rPr lang="en-US" dirty="0">
                <a:hlinkClick r:id="rId2"/>
              </a:rPr>
              <a:t>members</a:t>
            </a:r>
            <a:r>
              <a:rPr lang="en-US" dirty="0"/>
              <a:t> of the </a:t>
            </a:r>
            <a:r>
              <a:rPr lang="en-US" dirty="0">
                <a:hlinkClick r:id="rId3"/>
              </a:rPr>
              <a:t>European Parliament</a:t>
            </a:r>
            <a:r>
              <a:rPr lang="en-US" dirty="0"/>
              <a:t> for the first time. Previously they were delegated by national parliaments. Members sit in </a:t>
            </a:r>
            <a:r>
              <a:rPr lang="en-US" dirty="0">
                <a:hlinkClick r:id="rId2"/>
              </a:rPr>
              <a:t>pan-European political groups</a:t>
            </a:r>
            <a:r>
              <a:rPr lang="en-US" dirty="0"/>
              <a:t> (Socialist, Conservative, Liberal, Greens, etc.) and not in national delegations. The influence of the Parliament is constantly increasing.</a:t>
            </a:r>
          </a:p>
          <a:p>
            <a:endParaRPr lang="en-GB" dirty="0"/>
          </a:p>
        </p:txBody>
      </p:sp>
    </p:spTree>
    <p:extLst>
      <p:ext uri="{BB962C8B-B14F-4D97-AF65-F5344CB8AC3E}">
        <p14:creationId xmlns:p14="http://schemas.microsoft.com/office/powerpoint/2010/main" val="2412061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80975" y="1447800"/>
            <a:ext cx="8810625" cy="4572000"/>
          </a:xfrm>
        </p:spPr>
        <p:txBody>
          <a:bodyPr>
            <a:normAutofit lnSpcReduction="10000"/>
          </a:bodyPr>
          <a:lstStyle/>
          <a:p>
            <a:r>
              <a:rPr lang="en-US" b="1" dirty="0"/>
              <a:t>1 January 1981</a:t>
            </a:r>
          </a:p>
          <a:p>
            <a:pPr marL="0" indent="0">
              <a:buNone/>
            </a:pPr>
            <a:r>
              <a:rPr lang="en-US" dirty="0"/>
              <a:t>Membership of the EU reaches double figures when Greece joins</a:t>
            </a:r>
            <a:r>
              <a:rPr lang="en-US" dirty="0" smtClean="0"/>
              <a:t>.</a:t>
            </a:r>
            <a:endParaRPr lang="en-US" dirty="0"/>
          </a:p>
          <a:p>
            <a:r>
              <a:rPr lang="en-US" b="1" dirty="0"/>
              <a:t>1 January 1986</a:t>
            </a:r>
          </a:p>
          <a:p>
            <a:pPr marL="0" indent="0">
              <a:buNone/>
            </a:pPr>
            <a:r>
              <a:rPr lang="en-US" dirty="0"/>
              <a:t>Spain and Portugal enter the EU, bringing membership to 12</a:t>
            </a:r>
            <a:r>
              <a:rPr lang="en-US" dirty="0" smtClean="0"/>
              <a:t>.</a:t>
            </a:r>
            <a:endParaRPr lang="pl-PL" dirty="0" smtClean="0"/>
          </a:p>
          <a:p>
            <a:r>
              <a:rPr lang="en-US" b="1" dirty="0"/>
              <a:t>17 February 1986</a:t>
            </a:r>
          </a:p>
          <a:p>
            <a:pPr marL="0" indent="0">
              <a:buNone/>
            </a:pPr>
            <a:r>
              <a:rPr lang="en-US" dirty="0"/>
              <a:t>Although customs duties disappeared in 1968, </a:t>
            </a:r>
            <a:r>
              <a:rPr lang="en-US" dirty="0">
                <a:hlinkClick r:id="rId2"/>
              </a:rPr>
              <a:t>trade</a:t>
            </a:r>
            <a:r>
              <a:rPr lang="en-US" dirty="0"/>
              <a:t> is not flowing freely across EU borders. The main obstacles are differences in national regulations. The </a:t>
            </a:r>
            <a:r>
              <a:rPr lang="en-US" dirty="0">
                <a:hlinkClick r:id="rId3"/>
              </a:rPr>
              <a:t>Single European Act</a:t>
            </a:r>
            <a:r>
              <a:rPr lang="en-US" dirty="0"/>
              <a:t> of 1986 launches a vast six-year </a:t>
            </a:r>
            <a:r>
              <a:rPr lang="en-US" dirty="0" err="1"/>
              <a:t>programme</a:t>
            </a:r>
            <a:r>
              <a:rPr lang="en-US" dirty="0"/>
              <a:t> to sort these out. The Act also gives the European Parliament more say and strengthens EU powers in </a:t>
            </a:r>
            <a:r>
              <a:rPr lang="en-US" dirty="0">
                <a:hlinkClick r:id="rId4"/>
              </a:rPr>
              <a:t>environmental protection</a:t>
            </a:r>
            <a:r>
              <a:rPr lang="en-US" dirty="0"/>
              <a:t>.</a:t>
            </a:r>
          </a:p>
          <a:p>
            <a:endParaRPr lang="en-GB" dirty="0"/>
          </a:p>
        </p:txBody>
      </p:sp>
    </p:spTree>
    <p:extLst>
      <p:ext uri="{BB962C8B-B14F-4D97-AF65-F5344CB8AC3E}">
        <p14:creationId xmlns:p14="http://schemas.microsoft.com/office/powerpoint/2010/main" val="276747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42875" y="1447800"/>
            <a:ext cx="8791575" cy="4572000"/>
          </a:xfrm>
        </p:spPr>
        <p:txBody>
          <a:bodyPr>
            <a:normAutofit fontScale="92500" lnSpcReduction="20000"/>
          </a:bodyPr>
          <a:lstStyle/>
          <a:p>
            <a:r>
              <a:rPr lang="en-US" b="1" dirty="0"/>
              <a:t>7 February 1992</a:t>
            </a:r>
          </a:p>
          <a:p>
            <a:pPr marL="0" indent="0">
              <a:buNone/>
            </a:pPr>
            <a:r>
              <a:rPr lang="en-US" dirty="0"/>
              <a:t>The </a:t>
            </a:r>
            <a:r>
              <a:rPr lang="en-US" dirty="0">
                <a:hlinkClick r:id="rId2"/>
              </a:rPr>
              <a:t>Treaty on European Union</a:t>
            </a:r>
            <a:r>
              <a:rPr lang="en-US" dirty="0"/>
              <a:t> is signed in Maastricht in the Netherlands. It is a major EU milestone, setting clear rules for the future single currency as well as for foreign and security policy and closer cooperation in justice and home affairs. Under the treaty, the ‘European Union’ is officially created.</a:t>
            </a:r>
          </a:p>
          <a:p>
            <a:r>
              <a:rPr lang="en-US" b="1" dirty="0"/>
              <a:t>1 January 1993</a:t>
            </a:r>
          </a:p>
          <a:p>
            <a:pPr marL="0" indent="0">
              <a:buNone/>
            </a:pPr>
            <a:r>
              <a:rPr lang="en-US" dirty="0"/>
              <a:t>The single market and its four freedoms are established: the free movement of goods, services, people and money is now a reality. More than 200 laws have been agreed since 1986 covering tax policy, business regulations, professional qualifications and other barriers to open frontiers. The free movement of some services is delayed.</a:t>
            </a:r>
          </a:p>
          <a:p>
            <a:r>
              <a:rPr lang="en-US" b="1" dirty="0"/>
              <a:t>1 January 1995</a:t>
            </a:r>
          </a:p>
          <a:p>
            <a:pPr marL="0" indent="0">
              <a:buNone/>
            </a:pPr>
            <a:r>
              <a:rPr lang="en-US" dirty="0"/>
              <a:t>Austria, Finland and Sweden join the EU. The 15 members now cover almost the whole of western Europe.</a:t>
            </a:r>
          </a:p>
          <a:p>
            <a:endParaRPr lang="en-GB" dirty="0"/>
          </a:p>
        </p:txBody>
      </p:sp>
    </p:spTree>
    <p:extLst>
      <p:ext uri="{BB962C8B-B14F-4D97-AF65-F5344CB8AC3E}">
        <p14:creationId xmlns:p14="http://schemas.microsoft.com/office/powerpoint/2010/main" val="1009450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61925" y="1447800"/>
            <a:ext cx="8848725" cy="4572000"/>
          </a:xfrm>
        </p:spPr>
        <p:txBody>
          <a:bodyPr>
            <a:normAutofit lnSpcReduction="10000"/>
          </a:bodyPr>
          <a:lstStyle/>
          <a:p>
            <a:r>
              <a:rPr lang="en-US" b="1" dirty="0"/>
              <a:t>26 March 1995</a:t>
            </a:r>
          </a:p>
          <a:p>
            <a:pPr marL="0" indent="0">
              <a:buNone/>
            </a:pPr>
            <a:r>
              <a:rPr lang="en-US" dirty="0"/>
              <a:t>The Schengen Agreement takes effect in seven countries — Belgium, France, Germany, Luxembourg, the Netherlands, Portugal and Spain. </a:t>
            </a:r>
            <a:r>
              <a:rPr lang="en-US" dirty="0" err="1"/>
              <a:t>Travellers</a:t>
            </a:r>
            <a:r>
              <a:rPr lang="en-US" dirty="0"/>
              <a:t> of any nationality can travel between all these countries with no passport control at the frontiers. Other countries have since joined the passport-free Schengen area.</a:t>
            </a:r>
          </a:p>
          <a:p>
            <a:r>
              <a:rPr lang="en-US" b="1" dirty="0"/>
              <a:t>17 June 1997</a:t>
            </a:r>
          </a:p>
          <a:p>
            <a:pPr marL="0" indent="0">
              <a:buNone/>
            </a:pPr>
            <a:r>
              <a:rPr lang="en-US" dirty="0"/>
              <a:t>The Treaty of Amsterdam is signed. It builds on the achievements of the Maastricht Treaty, laying down plans to reform the EU institutions, to give Europe a stronger voice in the world and to devote more resources to employment and the rights of citizens.</a:t>
            </a:r>
          </a:p>
          <a:p>
            <a:endParaRPr lang="en-GB" dirty="0"/>
          </a:p>
        </p:txBody>
      </p:sp>
    </p:spTree>
    <p:extLst>
      <p:ext uri="{BB962C8B-B14F-4D97-AF65-F5344CB8AC3E}">
        <p14:creationId xmlns:p14="http://schemas.microsoft.com/office/powerpoint/2010/main" val="4111257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209549" y="1447800"/>
            <a:ext cx="8791575" cy="4572000"/>
          </a:xfrm>
        </p:spPr>
        <p:txBody>
          <a:bodyPr/>
          <a:lstStyle/>
          <a:p>
            <a:r>
              <a:rPr lang="en-US" b="1" dirty="0"/>
              <a:t>1 January 1999</a:t>
            </a:r>
          </a:p>
          <a:p>
            <a:pPr marL="0" indent="0">
              <a:buNone/>
            </a:pPr>
            <a:r>
              <a:rPr lang="en-US" dirty="0"/>
              <a:t>The euro is introduced in 11 countries (joined by Greece in 2001) for commercial and financial transactions only. Notes and coins will come later. The euro countries are Austria, Belgium, Finland, France, Germany, Greece, Ireland, Italy, Luxembourg, the Netherlands, Portugal and Spain. Denmark, Sweden and the United Kingdom decide to stay out for the time being</a:t>
            </a:r>
            <a:r>
              <a:rPr lang="en-US" dirty="0" smtClean="0"/>
              <a:t>.</a:t>
            </a:r>
            <a:endParaRPr lang="pl-PL" dirty="0" smtClean="0"/>
          </a:p>
          <a:p>
            <a:r>
              <a:rPr lang="en-US" b="1" dirty="0"/>
              <a:t>1 January 2002</a:t>
            </a:r>
          </a:p>
          <a:p>
            <a:pPr marL="0" indent="0">
              <a:buNone/>
            </a:pPr>
            <a:r>
              <a:rPr lang="en-US" dirty="0"/>
              <a:t>Euro notes and coins become the legal currency in 12 EU countries. </a:t>
            </a:r>
          </a:p>
          <a:p>
            <a:endParaRPr lang="en-US" dirty="0"/>
          </a:p>
          <a:p>
            <a:endParaRPr lang="en-GB" dirty="0"/>
          </a:p>
        </p:txBody>
      </p:sp>
    </p:spTree>
    <p:extLst>
      <p:ext uri="{BB962C8B-B14F-4D97-AF65-F5344CB8AC3E}">
        <p14:creationId xmlns:p14="http://schemas.microsoft.com/office/powerpoint/2010/main" val="1535585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71450" y="1447800"/>
            <a:ext cx="8782050" cy="4572000"/>
          </a:xfrm>
        </p:spPr>
        <p:txBody>
          <a:bodyPr>
            <a:normAutofit lnSpcReduction="10000"/>
          </a:bodyPr>
          <a:lstStyle/>
          <a:p>
            <a:r>
              <a:rPr lang="en-US" b="1" dirty="0"/>
              <a:t>1 May 2004</a:t>
            </a:r>
          </a:p>
          <a:p>
            <a:pPr marL="0" indent="0">
              <a:buNone/>
            </a:pPr>
            <a:r>
              <a:rPr lang="en-US" dirty="0"/>
              <a:t>Eight countries of central and eastern Europe — </a:t>
            </a:r>
            <a:r>
              <a:rPr lang="en-US" dirty="0" err="1"/>
              <a:t>Czechia</a:t>
            </a:r>
            <a:r>
              <a:rPr lang="en-US" dirty="0"/>
              <a:t>, Estonia, Hungary, Latvia, Lithuania, Poland, Slovakia and Slovenia— join the EU, finally ending the division of Europe decided by the 'Great Powers' 60 years earlier at the Yalta Conference in the Crimea. Cyprus and Malta also become members.</a:t>
            </a:r>
          </a:p>
          <a:p>
            <a:r>
              <a:rPr lang="en-US" b="1" dirty="0"/>
              <a:t>1 January 2007</a:t>
            </a:r>
          </a:p>
          <a:p>
            <a:pPr marL="0" indent="0">
              <a:buNone/>
            </a:pPr>
            <a:r>
              <a:rPr lang="en-US" dirty="0"/>
              <a:t>Two more countries from eastern Europe - Bulgaria and Romania - join the EU, bringing the number of Member States to 27. Croatia, the former Yugoslav Republic of Macedonia and Turkey are also candidates for future membership.</a:t>
            </a:r>
          </a:p>
          <a:p>
            <a:endParaRPr lang="en-GB" dirty="0"/>
          </a:p>
        </p:txBody>
      </p:sp>
    </p:spTree>
    <p:extLst>
      <p:ext uri="{BB962C8B-B14F-4D97-AF65-F5344CB8AC3E}">
        <p14:creationId xmlns:p14="http://schemas.microsoft.com/office/powerpoint/2010/main" val="4035582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61925" y="1447800"/>
            <a:ext cx="8791575" cy="4572000"/>
          </a:xfrm>
        </p:spPr>
        <p:txBody>
          <a:bodyPr>
            <a:normAutofit/>
          </a:bodyPr>
          <a:lstStyle/>
          <a:p>
            <a:r>
              <a:rPr lang="en-US" b="1" dirty="0"/>
              <a:t>13 December 2007</a:t>
            </a:r>
          </a:p>
          <a:p>
            <a:pPr marL="0" indent="0">
              <a:buNone/>
            </a:pPr>
            <a:r>
              <a:rPr lang="en-US" dirty="0"/>
              <a:t>The 27 EU countries sign the Treaty of Lisbon, which amends the previous </a:t>
            </a:r>
            <a:r>
              <a:rPr lang="en-US" dirty="0">
                <a:hlinkClick r:id="rId2"/>
              </a:rPr>
              <a:t>treaties</a:t>
            </a:r>
            <a:r>
              <a:rPr lang="en-US" dirty="0"/>
              <a:t>. It is designed to make the EU more democratic, efficient and transparent, and thereby able to tackle global challenges such as climate change, security and sustainable development. The Treaty of Lisbon is ratified by all EU countries before entering into force on 1 December 2009.</a:t>
            </a:r>
          </a:p>
          <a:p>
            <a:r>
              <a:rPr lang="en-US" b="1" dirty="0"/>
              <a:t>September 2008</a:t>
            </a:r>
          </a:p>
          <a:p>
            <a:pPr marL="0" indent="0">
              <a:buNone/>
            </a:pPr>
            <a:r>
              <a:rPr lang="en-US" dirty="0"/>
              <a:t>A major financial crisis hits the world economy. The problems start with mortgage loans in the United States.</a:t>
            </a:r>
          </a:p>
          <a:p>
            <a:endParaRPr lang="en-GB" dirty="0"/>
          </a:p>
        </p:txBody>
      </p:sp>
    </p:spTree>
    <p:extLst>
      <p:ext uri="{BB962C8B-B14F-4D97-AF65-F5344CB8AC3E}">
        <p14:creationId xmlns:p14="http://schemas.microsoft.com/office/powerpoint/2010/main" val="3825162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80975" y="1447800"/>
            <a:ext cx="8801100" cy="4572000"/>
          </a:xfrm>
        </p:spPr>
        <p:txBody>
          <a:bodyPr>
            <a:normAutofit fontScale="85000" lnSpcReduction="10000"/>
          </a:bodyPr>
          <a:lstStyle/>
          <a:p>
            <a:r>
              <a:rPr lang="en-US" b="1" dirty="0"/>
              <a:t>April 2012</a:t>
            </a:r>
          </a:p>
          <a:p>
            <a:pPr marL="0" indent="0">
              <a:buNone/>
            </a:pPr>
            <a:r>
              <a:rPr lang="en-US" dirty="0"/>
              <a:t>The </a:t>
            </a:r>
            <a:r>
              <a:rPr lang="en-US" dirty="0">
                <a:hlinkClick r:id="rId2"/>
              </a:rPr>
              <a:t>European Citizens' Initiative</a:t>
            </a:r>
            <a:r>
              <a:rPr lang="en-US" dirty="0"/>
              <a:t> becomes operational, giving citizens the direct possibility to propose the creation of a law to the European Commission.</a:t>
            </a:r>
          </a:p>
          <a:p>
            <a:r>
              <a:rPr lang="en-US" b="1" dirty="0"/>
              <a:t>10 December 2012</a:t>
            </a:r>
          </a:p>
          <a:p>
            <a:pPr marL="0" indent="0">
              <a:buNone/>
            </a:pPr>
            <a:r>
              <a:rPr lang="en-US" dirty="0"/>
              <a:t>The EU is awarded the Nobel Peace Prize "for over six decades [having] contributed to the advancement of peace and reconciliation, democracy and human rights in Europe".</a:t>
            </a:r>
          </a:p>
          <a:p>
            <a:r>
              <a:rPr lang="en-US" b="1" dirty="0"/>
              <a:t>11 March 2013</a:t>
            </a:r>
          </a:p>
          <a:p>
            <a:pPr marL="0" indent="0">
              <a:buNone/>
            </a:pPr>
            <a:r>
              <a:rPr lang="en-US" dirty="0"/>
              <a:t>The phasing-out period for testing cosmetic products on animals ends, meaning that cosmetics tested on animals can no longer be marketed in the EU.</a:t>
            </a:r>
          </a:p>
          <a:p>
            <a:r>
              <a:rPr lang="en-US" b="1" dirty="0"/>
              <a:t>1 July 2013</a:t>
            </a:r>
          </a:p>
          <a:p>
            <a:pPr marL="0" indent="0">
              <a:buNone/>
            </a:pPr>
            <a:r>
              <a:rPr lang="en-US" dirty="0"/>
              <a:t>Croatia joins the EU, becoming its 28th member.</a:t>
            </a:r>
          </a:p>
          <a:p>
            <a:endParaRPr lang="en-GB" dirty="0"/>
          </a:p>
        </p:txBody>
      </p:sp>
    </p:spTree>
    <p:extLst>
      <p:ext uri="{BB962C8B-B14F-4D97-AF65-F5344CB8AC3E}">
        <p14:creationId xmlns:p14="http://schemas.microsoft.com/office/powerpoint/2010/main" val="2117028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a:t>The history of the European Union</a:t>
            </a:r>
            <a:br>
              <a:rPr lang="en-US" b="1" dirty="0"/>
            </a:br>
            <a:endParaRPr lang="en-GB" dirty="0"/>
          </a:p>
        </p:txBody>
      </p:sp>
      <p:sp>
        <p:nvSpPr>
          <p:cNvPr id="3" name="Symbol zastępczy zawartości 2"/>
          <p:cNvSpPr>
            <a:spLocks noGrp="1"/>
          </p:cNvSpPr>
          <p:nvPr>
            <p:ph sz="quarter" idx="1"/>
          </p:nvPr>
        </p:nvSpPr>
        <p:spPr>
          <a:xfrm>
            <a:off x="171450" y="1447800"/>
            <a:ext cx="8763000" cy="4572000"/>
          </a:xfrm>
        </p:spPr>
        <p:txBody>
          <a:bodyPr/>
          <a:lstStyle/>
          <a:p>
            <a:r>
              <a:rPr lang="en-US" b="1" dirty="0"/>
              <a:t>December 2015</a:t>
            </a:r>
          </a:p>
          <a:p>
            <a:pPr marL="0" indent="0">
              <a:buNone/>
            </a:pPr>
            <a:r>
              <a:rPr lang="en-US" dirty="0"/>
              <a:t>By the end of 2015, around one million asylum seekers have arrived in Europe during the year, many fleeing civil war in Syria and in need of international protection. EU leaders step up efforts to strengthen external border controls and reduce the number of asylum seekers by cooperating with neighbouring states such as Turkey.</a:t>
            </a:r>
          </a:p>
          <a:p>
            <a:r>
              <a:rPr lang="en-US" b="1" dirty="0"/>
              <a:t>December 2015</a:t>
            </a:r>
          </a:p>
          <a:p>
            <a:pPr marL="0" indent="0">
              <a:buNone/>
            </a:pPr>
            <a:r>
              <a:rPr lang="en-US" dirty="0"/>
              <a:t>At a climate conference in Paris, 195 countries agree to limit the global temperature increase to less than 2°C.</a:t>
            </a:r>
          </a:p>
          <a:p>
            <a:endParaRPr lang="en-GB" dirty="0"/>
          </a:p>
        </p:txBody>
      </p:sp>
    </p:spTree>
    <p:extLst>
      <p:ext uri="{BB962C8B-B14F-4D97-AF65-F5344CB8AC3E}">
        <p14:creationId xmlns:p14="http://schemas.microsoft.com/office/powerpoint/2010/main" val="515332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Introduction</a:t>
            </a:r>
            <a:endParaRPr lang="en-GB" dirty="0"/>
          </a:p>
        </p:txBody>
      </p:sp>
      <p:sp>
        <p:nvSpPr>
          <p:cNvPr id="3" name="Symbol zastępczy zawartości 2"/>
          <p:cNvSpPr>
            <a:spLocks noGrp="1"/>
          </p:cNvSpPr>
          <p:nvPr>
            <p:ph sz="quarter" idx="1"/>
          </p:nvPr>
        </p:nvSpPr>
        <p:spPr>
          <a:xfrm>
            <a:off x="358140" y="1447800"/>
            <a:ext cx="8328660" cy="4572000"/>
          </a:xfrm>
        </p:spPr>
        <p:txBody>
          <a:bodyPr/>
          <a:lstStyle/>
          <a:p>
            <a:r>
              <a:rPr lang="en-US" dirty="0"/>
              <a:t>The predecessor of the EU was created in the aftermath of the Second World War. </a:t>
            </a:r>
            <a:endParaRPr lang="pl-PL" dirty="0" smtClean="0"/>
          </a:p>
          <a:p>
            <a:r>
              <a:rPr lang="en-GB" dirty="0" smtClean="0"/>
              <a:t>The integration process had started with the </a:t>
            </a:r>
            <a:r>
              <a:rPr lang="en-GB" dirty="0" smtClean="0">
                <a:solidFill>
                  <a:srgbClr val="FFC000"/>
                </a:solidFill>
              </a:rPr>
              <a:t>Schuman-Declaration of 9 may 1950</a:t>
            </a:r>
            <a:r>
              <a:rPr lang="en-GB" dirty="0" smtClean="0"/>
              <a:t>, which was the impetus for developing the Treaty establishing the European Coal and Steal Community (ECSC-Treaty) of 18 April 1951.  </a:t>
            </a:r>
          </a:p>
          <a:p>
            <a:r>
              <a:rPr lang="en-GB" dirty="0" smtClean="0">
                <a:solidFill>
                  <a:prstClr val="black"/>
                </a:solidFill>
              </a:rPr>
              <a:t>The Schuman-Declaration had created the basic concepts which were fundamental for the process of European integration: </a:t>
            </a:r>
            <a:r>
              <a:rPr lang="en-GB" dirty="0" smtClean="0"/>
              <a:t>its architectural plan of</a:t>
            </a:r>
            <a:r>
              <a:rPr lang="en-GB" dirty="0" smtClean="0">
                <a:solidFill>
                  <a:srgbClr val="0070C0"/>
                </a:solidFill>
              </a:rPr>
              <a:t> instituting supra</a:t>
            </a:r>
            <a:r>
              <a:rPr lang="pl-PL" dirty="0" smtClean="0">
                <a:solidFill>
                  <a:srgbClr val="0070C0"/>
                </a:solidFill>
              </a:rPr>
              <a:t>-</a:t>
            </a:r>
            <a:r>
              <a:rPr lang="en-GB" dirty="0" smtClean="0">
                <a:solidFill>
                  <a:srgbClr val="0070C0"/>
                </a:solidFill>
              </a:rPr>
              <a:t>nationality by the transfer of powers from States to a confederation. </a:t>
            </a:r>
            <a:endParaRPr lang="en-GB" dirty="0">
              <a:solidFill>
                <a:srgbClr val="0070C0"/>
              </a:solidFill>
            </a:endParaRPr>
          </a:p>
        </p:txBody>
      </p:sp>
    </p:spTree>
    <p:extLst>
      <p:ext uri="{BB962C8B-B14F-4D97-AF65-F5344CB8AC3E}">
        <p14:creationId xmlns:p14="http://schemas.microsoft.com/office/powerpoint/2010/main" val="2292548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Part III</a:t>
            </a:r>
            <a:endParaRPr lang="en-GB" dirty="0"/>
          </a:p>
        </p:txBody>
      </p:sp>
      <p:sp>
        <p:nvSpPr>
          <p:cNvPr id="3" name="Symbol zastępczy zawartości 2"/>
          <p:cNvSpPr>
            <a:spLocks noGrp="1"/>
          </p:cNvSpPr>
          <p:nvPr>
            <p:ph sz="quarter" idx="1"/>
          </p:nvPr>
        </p:nvSpPr>
        <p:spPr/>
        <p:txBody>
          <a:bodyPr/>
          <a:lstStyle/>
          <a:p>
            <a:pPr marL="0" indent="0">
              <a:buNone/>
            </a:pPr>
            <a:endParaRPr lang="pl-PL" dirty="0"/>
          </a:p>
          <a:p>
            <a:pPr marL="0" indent="0" algn="ctr">
              <a:buNone/>
            </a:pPr>
            <a:r>
              <a:rPr lang="en-GB" sz="8800" dirty="0" smtClean="0">
                <a:solidFill>
                  <a:srgbClr val="FF0000"/>
                </a:solidFill>
              </a:rPr>
              <a:t>EU Legal Bases</a:t>
            </a:r>
            <a:endParaRPr lang="en-GB" sz="8800" dirty="0">
              <a:solidFill>
                <a:srgbClr val="FF0000"/>
              </a:solidFill>
            </a:endParaRPr>
          </a:p>
        </p:txBody>
      </p:sp>
    </p:spTree>
    <p:extLst>
      <p:ext uri="{BB962C8B-B14F-4D97-AF65-F5344CB8AC3E}">
        <p14:creationId xmlns:p14="http://schemas.microsoft.com/office/powerpoint/2010/main" val="14922747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latin typeface="+mn-lt"/>
              </a:rPr>
              <a:t>Maastrich Treaty</a:t>
            </a:r>
            <a:endParaRPr lang="en-GB" dirty="0">
              <a:latin typeface="+mn-lt"/>
            </a:endParaRPr>
          </a:p>
        </p:txBody>
      </p:sp>
      <p:sp>
        <p:nvSpPr>
          <p:cNvPr id="3" name="Symbol zastępczy zawartości 2"/>
          <p:cNvSpPr>
            <a:spLocks noGrp="1"/>
          </p:cNvSpPr>
          <p:nvPr>
            <p:ph sz="quarter" idx="1"/>
          </p:nvPr>
        </p:nvSpPr>
        <p:spPr>
          <a:xfrm>
            <a:off x="276225" y="1447800"/>
            <a:ext cx="8686800" cy="4572000"/>
          </a:xfrm>
        </p:spPr>
        <p:txBody>
          <a:bodyPr>
            <a:normAutofit lnSpcReduction="10000"/>
          </a:bodyPr>
          <a:lstStyle/>
          <a:p>
            <a:pPr>
              <a:buClr>
                <a:srgbClr val="D34817"/>
              </a:buClr>
            </a:pPr>
            <a:r>
              <a:rPr lang="en-GB" sz="3200" dirty="0">
                <a:solidFill>
                  <a:prstClr val="black"/>
                </a:solidFill>
                <a:ea typeface="Times New Roman"/>
              </a:rPr>
              <a:t>The European Union was formally established when the </a:t>
            </a:r>
            <a:r>
              <a:rPr lang="en-GB" sz="3200" u="sng" dirty="0">
                <a:solidFill>
                  <a:srgbClr val="0000FF"/>
                </a:solidFill>
                <a:ea typeface="Times New Roman"/>
                <a:cs typeface="Times New Roman"/>
                <a:hlinkClick r:id="rId2" tooltip="Maastricht Treaty"/>
              </a:rPr>
              <a:t>Maastricht Treaty</a:t>
            </a:r>
            <a:r>
              <a:rPr lang="en-GB" sz="3200" dirty="0">
                <a:solidFill>
                  <a:prstClr val="black"/>
                </a:solidFill>
                <a:ea typeface="Times New Roman"/>
              </a:rPr>
              <a:t>—came into force on 1 November 1993. </a:t>
            </a:r>
            <a:endParaRPr lang="pl-PL" sz="3200" dirty="0">
              <a:solidFill>
                <a:prstClr val="black"/>
              </a:solidFill>
              <a:ea typeface="Times New Roman"/>
            </a:endParaRPr>
          </a:p>
          <a:p>
            <a:pPr>
              <a:buClr>
                <a:srgbClr val="D34817"/>
              </a:buClr>
            </a:pPr>
            <a:r>
              <a:rPr lang="en-GB" sz="3200" dirty="0">
                <a:solidFill>
                  <a:prstClr val="black"/>
                </a:solidFill>
                <a:ea typeface="Times New Roman"/>
              </a:rPr>
              <a:t>The Treaty on the EU (TEU) was signed by the 12 Member States of the ECs on 7 February 1992 in Maastricht. </a:t>
            </a:r>
          </a:p>
          <a:p>
            <a:pPr>
              <a:buClr>
                <a:srgbClr val="D34817"/>
              </a:buClr>
            </a:pPr>
            <a:r>
              <a:rPr lang="en-GB" sz="3200" dirty="0">
                <a:solidFill>
                  <a:prstClr val="black"/>
                </a:solidFill>
                <a:ea typeface="Times New Roman"/>
              </a:rPr>
              <a:t>The TEU was amended b</a:t>
            </a:r>
            <a:r>
              <a:rPr lang="pl-PL" sz="3200" dirty="0">
                <a:solidFill>
                  <a:prstClr val="black"/>
                </a:solidFill>
                <a:ea typeface="Times New Roman"/>
              </a:rPr>
              <a:t>y</a:t>
            </a:r>
            <a:r>
              <a:rPr lang="en-GB" sz="3200" dirty="0">
                <a:solidFill>
                  <a:prstClr val="black"/>
                </a:solidFill>
                <a:ea typeface="Times New Roman"/>
              </a:rPr>
              <a:t> the Treaties of Amsterdam on 2 October 1997 (in force on 1 May 1999) and of Nice on 26 February 2001 ( in force on 1 February 2003). </a:t>
            </a:r>
          </a:p>
          <a:p>
            <a:endParaRPr lang="en-GB" dirty="0"/>
          </a:p>
        </p:txBody>
      </p:sp>
    </p:spTree>
    <p:extLst>
      <p:ext uri="{BB962C8B-B14F-4D97-AF65-F5344CB8AC3E}">
        <p14:creationId xmlns:p14="http://schemas.microsoft.com/office/powerpoint/2010/main" val="2510884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latin typeface="+mn-lt"/>
              </a:rPr>
              <a:t>Lisbon Treaty</a:t>
            </a:r>
            <a:endParaRPr lang="en-GB" dirty="0">
              <a:latin typeface="+mn-lt"/>
            </a:endParaRPr>
          </a:p>
        </p:txBody>
      </p:sp>
      <p:sp>
        <p:nvSpPr>
          <p:cNvPr id="3" name="Symbol zastępczy zawartości 2"/>
          <p:cNvSpPr>
            <a:spLocks noGrp="1"/>
          </p:cNvSpPr>
          <p:nvPr>
            <p:ph sz="quarter" idx="1"/>
          </p:nvPr>
        </p:nvSpPr>
        <p:spPr>
          <a:xfrm>
            <a:off x="171450" y="1447800"/>
            <a:ext cx="8743950" cy="4572000"/>
          </a:xfrm>
        </p:spPr>
        <p:txBody>
          <a:bodyPr/>
          <a:lstStyle/>
          <a:p>
            <a:pPr>
              <a:buClr>
                <a:srgbClr val="D34817"/>
              </a:buClr>
            </a:pPr>
            <a:r>
              <a:rPr lang="en-GB" sz="2800" dirty="0">
                <a:solidFill>
                  <a:prstClr val="black"/>
                </a:solidFill>
                <a:ea typeface="Times New Roman"/>
              </a:rPr>
              <a:t>The TEU was also changed by the Treaty of Lisbon which was signed on 13 December 2007. </a:t>
            </a:r>
          </a:p>
          <a:p>
            <a:pPr>
              <a:buClr>
                <a:srgbClr val="D34817"/>
              </a:buClr>
            </a:pPr>
            <a:r>
              <a:rPr lang="en-GB" sz="2800" dirty="0">
                <a:solidFill>
                  <a:prstClr val="black"/>
                </a:solidFill>
                <a:ea typeface="Times New Roman"/>
              </a:rPr>
              <a:t>On 1 December 2009, the </a:t>
            </a:r>
            <a:r>
              <a:rPr lang="en-GB" sz="2800" u="sng" dirty="0">
                <a:solidFill>
                  <a:srgbClr val="0000FF"/>
                </a:solidFill>
                <a:ea typeface="Times New Roman"/>
                <a:cs typeface="Times New Roman"/>
                <a:hlinkClick r:id="rId2" tooltip="Treaty of Lisbon"/>
              </a:rPr>
              <a:t>Lisbon Treaty</a:t>
            </a:r>
            <a:r>
              <a:rPr lang="en-GB" sz="2800" dirty="0">
                <a:solidFill>
                  <a:prstClr val="black"/>
                </a:solidFill>
                <a:ea typeface="Times New Roman"/>
              </a:rPr>
              <a:t> entered into force and reformed many aspects of the EU. In particular, it changed the legal structure of the European Union, merging the </a:t>
            </a:r>
            <a:r>
              <a:rPr lang="en-GB" sz="2800" u="sng" dirty="0">
                <a:solidFill>
                  <a:srgbClr val="0000FF"/>
                </a:solidFill>
                <a:ea typeface="Times New Roman"/>
                <a:cs typeface="Times New Roman"/>
                <a:hlinkClick r:id="rId3" tooltip="Three pillars of the European Union"/>
              </a:rPr>
              <a:t>EU three pillars</a:t>
            </a:r>
            <a:r>
              <a:rPr lang="en-GB" sz="2800" dirty="0">
                <a:solidFill>
                  <a:prstClr val="black"/>
                </a:solidFill>
                <a:ea typeface="Times New Roman"/>
              </a:rPr>
              <a:t> system into a single legal entity provisioned with a </a:t>
            </a:r>
            <a:r>
              <a:rPr lang="en-GB" sz="2800" u="sng" dirty="0">
                <a:solidFill>
                  <a:srgbClr val="0000FF"/>
                </a:solidFill>
                <a:ea typeface="Times New Roman"/>
                <a:cs typeface="Times New Roman"/>
                <a:hlinkClick r:id="rId4" tooltip="Legal personality"/>
              </a:rPr>
              <a:t>legal personality</a:t>
            </a:r>
            <a:r>
              <a:rPr lang="en-GB" sz="2800" dirty="0">
                <a:solidFill>
                  <a:prstClr val="black"/>
                </a:solidFill>
                <a:ea typeface="Times New Roman"/>
              </a:rPr>
              <a:t>, created a permanent </a:t>
            </a:r>
            <a:r>
              <a:rPr lang="en-GB" sz="2800" u="sng" dirty="0">
                <a:solidFill>
                  <a:srgbClr val="0000FF"/>
                </a:solidFill>
                <a:ea typeface="Times New Roman"/>
                <a:cs typeface="Times New Roman"/>
                <a:hlinkClick r:id="rId5" tooltip="President of the European Council"/>
              </a:rPr>
              <a:t>President of the European Council</a:t>
            </a:r>
            <a:r>
              <a:rPr lang="en-GB" sz="2800" dirty="0">
                <a:solidFill>
                  <a:prstClr val="black"/>
                </a:solidFill>
                <a:ea typeface="Times New Roman"/>
              </a:rPr>
              <a:t>, and strengthened the position of the </a:t>
            </a:r>
            <a:r>
              <a:rPr lang="en-GB" sz="2800" u="sng" dirty="0">
                <a:solidFill>
                  <a:srgbClr val="0000FF"/>
                </a:solidFill>
                <a:ea typeface="Times New Roman"/>
                <a:cs typeface="Times New Roman"/>
                <a:hlinkClick r:id="rId6" tooltip="High Representative of the Union for Foreign Affairs and Security Policy"/>
              </a:rPr>
              <a:t>High Representative of the Union for Foreign Affairs and Security Policy</a:t>
            </a:r>
            <a:endParaRPr lang="en-GB" sz="2800" dirty="0">
              <a:solidFill>
                <a:prstClr val="black"/>
              </a:solidFill>
            </a:endParaRPr>
          </a:p>
          <a:p>
            <a:endParaRPr lang="en-GB" dirty="0"/>
          </a:p>
        </p:txBody>
      </p:sp>
    </p:spTree>
    <p:extLst>
      <p:ext uri="{BB962C8B-B14F-4D97-AF65-F5344CB8AC3E}">
        <p14:creationId xmlns:p14="http://schemas.microsoft.com/office/powerpoint/2010/main" val="3099605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800" dirty="0">
                <a:solidFill>
                  <a:prstClr val="black">
                    <a:lumMod val="75000"/>
                    <a:lumOff val="25000"/>
                  </a:prstClr>
                </a:solidFill>
                <a:latin typeface="+mn-lt"/>
              </a:rPr>
              <a:t>The structure of the EU- before Lisbon</a:t>
            </a:r>
            <a:endParaRPr lang="en-GB" dirty="0">
              <a:latin typeface="+mn-lt"/>
            </a:endParaRPr>
          </a:p>
        </p:txBody>
      </p:sp>
      <p:sp>
        <p:nvSpPr>
          <p:cNvPr id="3" name="Symbol zastępczy zawartości 2"/>
          <p:cNvSpPr>
            <a:spLocks noGrp="1"/>
          </p:cNvSpPr>
          <p:nvPr>
            <p:ph sz="quarter" idx="1"/>
          </p:nvPr>
        </p:nvSpPr>
        <p:spPr>
          <a:xfrm>
            <a:off x="228600" y="1447800"/>
            <a:ext cx="8705850" cy="4572000"/>
          </a:xfrm>
        </p:spPr>
        <p:txBody>
          <a:bodyPr>
            <a:normAutofit lnSpcReduction="10000"/>
          </a:bodyPr>
          <a:lstStyle/>
          <a:p>
            <a:pPr marL="0" lvl="0" indent="0" defTabSz="457200">
              <a:spcBef>
                <a:spcPct val="20000"/>
              </a:spcBef>
              <a:spcAft>
                <a:spcPts val="600"/>
              </a:spcAft>
              <a:buClr>
                <a:prstClr val="black">
                  <a:lumMod val="75000"/>
                  <a:lumOff val="25000"/>
                </a:prstClr>
              </a:buClr>
              <a:buSzTx/>
              <a:buNone/>
            </a:pPr>
            <a:r>
              <a:rPr lang="en-GB" sz="2400" dirty="0">
                <a:cs typeface="Times New Roman" panose="02020603050405020304" pitchFamily="18" charset="0"/>
              </a:rPr>
              <a:t>According to Article 1 TEU before Lisbon, the EU had been </a:t>
            </a:r>
            <a:r>
              <a:rPr lang="en-GB" sz="2400" dirty="0">
                <a:solidFill>
                  <a:srgbClr val="0070C0"/>
                </a:solidFill>
                <a:cs typeface="Times New Roman" panose="02020603050405020304" pitchFamily="18" charset="0"/>
              </a:rPr>
              <a:t>„founded on the European Communities, supplemented by the policies and forms of cooperation established by this Treaty”.</a:t>
            </a:r>
          </a:p>
          <a:p>
            <a:pPr marL="0" lvl="0" indent="0" defTabSz="457200">
              <a:spcBef>
                <a:spcPct val="20000"/>
              </a:spcBef>
              <a:spcAft>
                <a:spcPts val="600"/>
              </a:spcAft>
              <a:buClr>
                <a:prstClr val="black">
                  <a:lumMod val="75000"/>
                  <a:lumOff val="25000"/>
                </a:prstClr>
              </a:buClr>
              <a:buSzTx/>
              <a:buNone/>
            </a:pPr>
            <a:r>
              <a:rPr lang="en-GB" sz="2400" dirty="0">
                <a:solidFill>
                  <a:prstClr val="black">
                    <a:lumMod val="75000"/>
                    <a:lumOff val="25000"/>
                  </a:prstClr>
                </a:solidFill>
                <a:cs typeface="Times New Roman" panose="02020603050405020304" pitchFamily="18" charset="0"/>
              </a:rPr>
              <a:t>At a closer look, the EU Treaty consisted of three pillars”; this is why the construction was thought to resemble a Greek temple (temple model).</a:t>
            </a:r>
          </a:p>
          <a:p>
            <a:pPr marL="0" lvl="0" indent="0" defTabSz="457200">
              <a:spcBef>
                <a:spcPct val="20000"/>
              </a:spcBef>
              <a:spcAft>
                <a:spcPts val="600"/>
              </a:spcAft>
              <a:buClr>
                <a:prstClr val="black">
                  <a:lumMod val="75000"/>
                  <a:lumOff val="25000"/>
                </a:prstClr>
              </a:buClr>
              <a:buSzTx/>
              <a:buNone/>
            </a:pPr>
            <a:r>
              <a:rPr lang="en-GB" sz="2400" dirty="0">
                <a:solidFill>
                  <a:prstClr val="black">
                    <a:lumMod val="75000"/>
                    <a:lumOff val="25000"/>
                  </a:prstClr>
                </a:solidFill>
                <a:cs typeface="Times New Roman" panose="02020603050405020304" pitchFamily="18" charset="0"/>
              </a:rPr>
              <a:t>The European Communities formed the first pillar. The second pillar consisted of the Common Foreign and Security Policy (CFSP), and the third pillar was formed by the Police and Judicial Cooperation in Criminal matters (PJCC). </a:t>
            </a:r>
          </a:p>
          <a:p>
            <a:pPr marL="0" lvl="0" indent="0" defTabSz="457200">
              <a:spcBef>
                <a:spcPct val="20000"/>
              </a:spcBef>
              <a:spcAft>
                <a:spcPts val="600"/>
              </a:spcAft>
              <a:buClr>
                <a:prstClr val="black">
                  <a:lumMod val="75000"/>
                  <a:lumOff val="25000"/>
                </a:prstClr>
              </a:buClr>
              <a:buSzTx/>
              <a:buNone/>
            </a:pPr>
            <a:r>
              <a:rPr lang="en-GB" sz="2400" dirty="0">
                <a:solidFill>
                  <a:prstClr val="black">
                    <a:lumMod val="75000"/>
                    <a:lumOff val="25000"/>
                  </a:prstClr>
                </a:solidFill>
                <a:cs typeface="Times New Roman" panose="02020603050405020304" pitchFamily="18" charset="0"/>
              </a:rPr>
              <a:t>The European Communities law was supranational law, whereas the CFSP and the PJCC created intergovernmental relations. </a:t>
            </a:r>
          </a:p>
          <a:p>
            <a:endParaRPr lang="en-GB" dirty="0"/>
          </a:p>
        </p:txBody>
      </p:sp>
    </p:spTree>
    <p:extLst>
      <p:ext uri="{BB962C8B-B14F-4D97-AF65-F5344CB8AC3E}">
        <p14:creationId xmlns:p14="http://schemas.microsoft.com/office/powerpoint/2010/main" val="5427926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latin typeface="+mn-lt"/>
              </a:rPr>
              <a:t>Lisbon Treaty</a:t>
            </a:r>
            <a:endParaRPr lang="en-GB" dirty="0">
              <a:latin typeface="+mn-lt"/>
            </a:endParaRPr>
          </a:p>
        </p:txBody>
      </p:sp>
      <p:sp>
        <p:nvSpPr>
          <p:cNvPr id="3" name="Symbol zastępczy zawartości 2"/>
          <p:cNvSpPr>
            <a:spLocks noGrp="1"/>
          </p:cNvSpPr>
          <p:nvPr>
            <p:ph sz="quarter" idx="1"/>
          </p:nvPr>
        </p:nvSpPr>
        <p:spPr>
          <a:xfrm>
            <a:off x="409575" y="1447800"/>
            <a:ext cx="8553450" cy="4572000"/>
          </a:xfrm>
        </p:spPr>
        <p:txBody>
          <a:bodyPr/>
          <a:lstStyle/>
          <a:p>
            <a:pPr marL="0" lvl="0" indent="0" defTabSz="457200">
              <a:spcBef>
                <a:spcPct val="20000"/>
              </a:spcBef>
              <a:spcAft>
                <a:spcPts val="600"/>
              </a:spcAft>
              <a:buClr>
                <a:prstClr val="black">
                  <a:lumMod val="75000"/>
                  <a:lumOff val="25000"/>
                </a:prstClr>
              </a:buClr>
              <a:buSzTx/>
              <a:buNone/>
            </a:pPr>
            <a:r>
              <a:rPr lang="en-GB" sz="2400" dirty="0">
                <a:solidFill>
                  <a:prstClr val="black">
                    <a:lumMod val="75000"/>
                    <a:lumOff val="25000"/>
                  </a:prstClr>
                </a:solidFill>
                <a:cs typeface="Times New Roman" panose="02020603050405020304" pitchFamily="18" charset="0"/>
              </a:rPr>
              <a:t>The „ three-pillars” construction was set aside by the Treaty of Lisbon. </a:t>
            </a:r>
          </a:p>
          <a:p>
            <a:pPr marL="0" lvl="0" indent="0" defTabSz="457200">
              <a:spcBef>
                <a:spcPct val="20000"/>
              </a:spcBef>
              <a:spcAft>
                <a:spcPts val="600"/>
              </a:spcAft>
              <a:buClr>
                <a:prstClr val="black">
                  <a:lumMod val="75000"/>
                  <a:lumOff val="25000"/>
                </a:prstClr>
              </a:buClr>
              <a:buSzTx/>
              <a:buNone/>
            </a:pPr>
            <a:endParaRPr lang="pl-PL" sz="2400" dirty="0">
              <a:solidFill>
                <a:srgbClr val="7030A0"/>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GB" sz="2400" dirty="0">
                <a:solidFill>
                  <a:srgbClr val="7030A0"/>
                </a:solidFill>
                <a:cs typeface="Times New Roman" panose="02020603050405020304" pitchFamily="18" charset="0"/>
              </a:rPr>
              <a:t>The Treaty has created a principally uniform legal order based on two equally ranking Treaties: TEU and TFUE. </a:t>
            </a:r>
          </a:p>
          <a:p>
            <a:pPr marL="0" lvl="0" indent="0" defTabSz="457200">
              <a:spcBef>
                <a:spcPct val="20000"/>
              </a:spcBef>
              <a:spcAft>
                <a:spcPts val="600"/>
              </a:spcAft>
              <a:buClr>
                <a:prstClr val="black">
                  <a:lumMod val="75000"/>
                  <a:lumOff val="25000"/>
                </a:prstClr>
              </a:buClr>
              <a:buSzTx/>
              <a:buNone/>
            </a:pPr>
            <a:endParaRPr lang="pl-PL" sz="2400" dirty="0">
              <a:solidFill>
                <a:srgbClr val="F3BF45">
                  <a:lumMod val="50000"/>
                </a:srgbClr>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GB" sz="2400" dirty="0">
                <a:solidFill>
                  <a:srgbClr val="FF0000"/>
                </a:solidFill>
                <a:cs typeface="Times New Roman" panose="02020603050405020304" pitchFamily="18" charset="0"/>
              </a:rPr>
              <a:t>The only general exception is the explicitly exempted sector of the Common Foreign and Security Policy</a:t>
            </a:r>
            <a:r>
              <a:rPr lang="pl-PL" sz="2400" dirty="0">
                <a:solidFill>
                  <a:srgbClr val="FF0000"/>
                </a:solidFill>
                <a:cs typeface="Times New Roman" panose="02020603050405020304" pitchFamily="18" charset="0"/>
              </a:rPr>
              <a:t>!!!!</a:t>
            </a:r>
            <a:r>
              <a:rPr lang="en-GB" sz="2400" dirty="0">
                <a:solidFill>
                  <a:srgbClr val="FF0000"/>
                </a:solidFill>
                <a:cs typeface="Times New Roman" panose="02020603050405020304" pitchFamily="18" charset="0"/>
              </a:rPr>
              <a:t> </a:t>
            </a:r>
          </a:p>
          <a:p>
            <a:endParaRPr lang="en-GB" dirty="0"/>
          </a:p>
        </p:txBody>
      </p:sp>
    </p:spTree>
    <p:extLst>
      <p:ext uri="{BB962C8B-B14F-4D97-AF65-F5344CB8AC3E}">
        <p14:creationId xmlns:p14="http://schemas.microsoft.com/office/powerpoint/2010/main" val="1380834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lumMod val="75000"/>
                    <a:lumOff val="25000"/>
                  </a:prstClr>
                </a:solidFill>
                <a:latin typeface="Times New Roman" panose="02020603050405020304" pitchFamily="18" charset="0"/>
                <a:cs typeface="Times New Roman" panose="02020603050405020304" pitchFamily="18" charset="0"/>
              </a:rPr>
              <a:t>Art. 1 TEU- Framework</a:t>
            </a:r>
            <a:endParaRPr lang="en-GB" dirty="0"/>
          </a:p>
        </p:txBody>
      </p:sp>
      <p:sp>
        <p:nvSpPr>
          <p:cNvPr id="3" name="Symbol zastępczy zawartości 2"/>
          <p:cNvSpPr>
            <a:spLocks noGrp="1"/>
          </p:cNvSpPr>
          <p:nvPr>
            <p:ph sz="quarter" idx="1"/>
          </p:nvPr>
        </p:nvSpPr>
        <p:spPr>
          <a:xfrm>
            <a:off x="342899" y="1447800"/>
            <a:ext cx="8582025" cy="4572000"/>
          </a:xfrm>
        </p:spPr>
        <p:txBody>
          <a:bodyPr/>
          <a:lstStyle/>
          <a:p>
            <a:pPr marL="0" lvl="0" indent="0" defTabSz="457200">
              <a:spcBef>
                <a:spcPct val="20000"/>
              </a:spcBef>
              <a:spcAft>
                <a:spcPts val="600"/>
              </a:spcAft>
              <a:buClr>
                <a:prstClr val="black">
                  <a:lumMod val="75000"/>
                  <a:lumOff val="25000"/>
                </a:prstClr>
              </a:buClr>
              <a:buSzTx/>
              <a:buNone/>
            </a:pPr>
            <a:r>
              <a:rPr lang="en-US" sz="3200" dirty="0">
                <a:solidFill>
                  <a:prstClr val="black">
                    <a:lumMod val="75000"/>
                    <a:lumOff val="25000"/>
                  </a:prstClr>
                </a:solidFill>
                <a:cs typeface="Times New Roman" panose="02020603050405020304" pitchFamily="18" charset="0"/>
              </a:rPr>
              <a:t>By this Treaty, the HIGH CONTRACTING PARTIES establish among themselves a EUROPEAN UNION, hereinafter called </a:t>
            </a:r>
            <a:r>
              <a:rPr lang="en-US" sz="3200" u="sng" dirty="0">
                <a:solidFill>
                  <a:prstClr val="black">
                    <a:lumMod val="75000"/>
                    <a:lumOff val="25000"/>
                  </a:prstClr>
                </a:solidFill>
                <a:cs typeface="Times New Roman" panose="02020603050405020304" pitchFamily="18" charset="0"/>
              </a:rPr>
              <a:t>‘the Union’,</a:t>
            </a:r>
            <a:r>
              <a:rPr lang="en-US" sz="3200" dirty="0">
                <a:solidFill>
                  <a:prstClr val="black">
                    <a:lumMod val="75000"/>
                    <a:lumOff val="25000"/>
                  </a:prstClr>
                </a:solidFill>
                <a:cs typeface="Times New Roman" panose="02020603050405020304" pitchFamily="18" charset="0"/>
              </a:rPr>
              <a:t> on which the Member States </a:t>
            </a:r>
            <a:r>
              <a:rPr lang="en-US" sz="3200" u="sng" dirty="0">
                <a:solidFill>
                  <a:srgbClr val="7030A0"/>
                </a:solidFill>
                <a:cs typeface="Times New Roman" panose="02020603050405020304" pitchFamily="18" charset="0"/>
              </a:rPr>
              <a:t>confer competences </a:t>
            </a:r>
            <a:r>
              <a:rPr lang="en-US" sz="3200" dirty="0">
                <a:solidFill>
                  <a:srgbClr val="7030A0"/>
                </a:solidFill>
                <a:cs typeface="Times New Roman" panose="02020603050405020304" pitchFamily="18" charset="0"/>
              </a:rPr>
              <a:t>to attain objectives they have in common.</a:t>
            </a:r>
            <a:endParaRPr lang="en-GB" sz="3200" dirty="0">
              <a:solidFill>
                <a:srgbClr val="7030A0"/>
              </a:solidFill>
              <a:cs typeface="Times New Roman" panose="02020603050405020304" pitchFamily="18" charset="0"/>
            </a:endParaRPr>
          </a:p>
          <a:p>
            <a:endParaRPr lang="en-GB" dirty="0"/>
          </a:p>
        </p:txBody>
      </p:sp>
    </p:spTree>
    <p:extLst>
      <p:ext uri="{BB962C8B-B14F-4D97-AF65-F5344CB8AC3E}">
        <p14:creationId xmlns:p14="http://schemas.microsoft.com/office/powerpoint/2010/main" val="38594579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lumMod val="75000"/>
                    <a:lumOff val="25000"/>
                  </a:prstClr>
                </a:solidFill>
                <a:latin typeface="Times New Roman" panose="02020603050405020304" pitchFamily="18" charset="0"/>
                <a:cs typeface="Times New Roman" panose="02020603050405020304" pitchFamily="18" charset="0"/>
              </a:rPr>
              <a:t>Art. 1 TEU- Framework</a:t>
            </a:r>
            <a:endParaRPr lang="en-GB" dirty="0"/>
          </a:p>
        </p:txBody>
      </p:sp>
      <p:sp>
        <p:nvSpPr>
          <p:cNvPr id="3" name="Symbol zastępczy zawartości 2"/>
          <p:cNvSpPr>
            <a:spLocks noGrp="1"/>
          </p:cNvSpPr>
          <p:nvPr>
            <p:ph sz="quarter" idx="1"/>
          </p:nvPr>
        </p:nvSpPr>
        <p:spPr>
          <a:xfrm>
            <a:off x="342899" y="1447800"/>
            <a:ext cx="8582025" cy="4572000"/>
          </a:xfrm>
        </p:spPr>
        <p:txBody>
          <a:bodyPr/>
          <a:lstStyle/>
          <a:p>
            <a:pPr marL="0" lvl="0" indent="0" defTabSz="457200">
              <a:spcBef>
                <a:spcPct val="20000"/>
              </a:spcBef>
              <a:spcAft>
                <a:spcPts val="600"/>
              </a:spcAft>
              <a:buClr>
                <a:prstClr val="black">
                  <a:lumMod val="75000"/>
                  <a:lumOff val="25000"/>
                </a:prstClr>
              </a:buClr>
              <a:buSzTx/>
              <a:buNone/>
            </a:pPr>
            <a:r>
              <a:rPr lang="en-US" sz="2800" dirty="0">
                <a:solidFill>
                  <a:prstClr val="black">
                    <a:lumMod val="75000"/>
                    <a:lumOff val="25000"/>
                  </a:prstClr>
                </a:solidFill>
                <a:cs typeface="Times New Roman" panose="02020603050405020304" pitchFamily="18" charset="0"/>
              </a:rPr>
              <a:t>Under the </a:t>
            </a:r>
            <a:r>
              <a:rPr lang="en-US" sz="2800" u="sng" dirty="0">
                <a:solidFill>
                  <a:srgbClr val="C00000"/>
                </a:solidFill>
                <a:cs typeface="Times New Roman" panose="02020603050405020304" pitchFamily="18" charset="0"/>
              </a:rPr>
              <a:t>principle of conferral</a:t>
            </a:r>
            <a:r>
              <a:rPr lang="en-US" sz="2800" dirty="0">
                <a:solidFill>
                  <a:prstClr val="black">
                    <a:lumMod val="75000"/>
                    <a:lumOff val="25000"/>
                  </a:prstClr>
                </a:solidFill>
                <a:cs typeface="Times New Roman" panose="02020603050405020304" pitchFamily="18" charset="0"/>
              </a:rPr>
              <a:t>, the Union shall act only within the limits of the competences conferred upon it by the Member States in the Treaties to attain the objectives set out therein. </a:t>
            </a:r>
            <a:endParaRPr lang="pl-PL" sz="2800" dirty="0">
              <a:solidFill>
                <a:prstClr val="black">
                  <a:lumMod val="75000"/>
                  <a:lumOff val="25000"/>
                </a:prstClr>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US" sz="2800" dirty="0">
                <a:solidFill>
                  <a:prstClr val="black">
                    <a:lumMod val="75000"/>
                    <a:lumOff val="25000"/>
                  </a:prstClr>
                </a:solidFill>
                <a:cs typeface="Times New Roman" panose="02020603050405020304" pitchFamily="18" charset="0"/>
              </a:rPr>
              <a:t>Competences not conferred upon the Union in the Treaties remain with the Member States.</a:t>
            </a:r>
            <a:endParaRPr lang="en-GB" sz="2800" dirty="0">
              <a:solidFill>
                <a:prstClr val="black">
                  <a:lumMod val="75000"/>
                  <a:lumOff val="25000"/>
                </a:prstClr>
              </a:solidFill>
              <a:cs typeface="Times New Roman" panose="02020603050405020304" pitchFamily="18" charset="0"/>
            </a:endParaRPr>
          </a:p>
          <a:p>
            <a:endParaRPr lang="en-GB" dirty="0"/>
          </a:p>
        </p:txBody>
      </p:sp>
    </p:spTree>
    <p:extLst>
      <p:ext uri="{BB962C8B-B14F-4D97-AF65-F5344CB8AC3E}">
        <p14:creationId xmlns:p14="http://schemas.microsoft.com/office/powerpoint/2010/main" val="835915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lumMod val="75000"/>
                    <a:lumOff val="25000"/>
                  </a:prstClr>
                </a:solidFill>
                <a:latin typeface="Times New Roman" panose="02020603050405020304" pitchFamily="18" charset="0"/>
                <a:cs typeface="Times New Roman" panose="02020603050405020304" pitchFamily="18" charset="0"/>
              </a:rPr>
              <a:t>Art. 1 TEU- Framework</a:t>
            </a:r>
            <a:endParaRPr lang="en-GB" dirty="0"/>
          </a:p>
        </p:txBody>
      </p:sp>
      <p:sp>
        <p:nvSpPr>
          <p:cNvPr id="3" name="Symbol zastępczy zawartości 2"/>
          <p:cNvSpPr>
            <a:spLocks noGrp="1"/>
          </p:cNvSpPr>
          <p:nvPr>
            <p:ph sz="quarter" idx="1"/>
          </p:nvPr>
        </p:nvSpPr>
        <p:spPr>
          <a:xfrm>
            <a:off x="209549" y="1447800"/>
            <a:ext cx="8772525" cy="4572000"/>
          </a:xfrm>
        </p:spPr>
        <p:txBody>
          <a:bodyPr/>
          <a:lstStyle/>
          <a:p>
            <a:pPr marL="0" lvl="0" indent="0" defTabSz="457200">
              <a:lnSpc>
                <a:spcPct val="115000"/>
              </a:lnSpc>
              <a:spcBef>
                <a:spcPct val="20000"/>
              </a:spcBef>
              <a:spcAft>
                <a:spcPts val="1000"/>
              </a:spcAft>
              <a:buClr>
                <a:prstClr val="black">
                  <a:lumMod val="75000"/>
                  <a:lumOff val="25000"/>
                </a:prstClr>
              </a:buClr>
              <a:buSzTx/>
              <a:buNone/>
            </a:pPr>
            <a:r>
              <a:rPr lang="en-GB" sz="2800" dirty="0">
                <a:solidFill>
                  <a:prstClr val="black">
                    <a:lumMod val="75000"/>
                    <a:lumOff val="25000"/>
                  </a:prstClr>
                </a:solidFill>
                <a:ea typeface="Times New Roman"/>
                <a:cs typeface="Times New Roman"/>
              </a:rPr>
              <a:t>The European Union operates according to the principles of </a:t>
            </a:r>
            <a:r>
              <a:rPr lang="en-GB" sz="2800" u="sng" dirty="0">
                <a:solidFill>
                  <a:srgbClr val="0000FF"/>
                </a:solidFill>
                <a:ea typeface="Times New Roman"/>
                <a:cs typeface="Times New Roman"/>
                <a:hlinkClick r:id="rId2" tooltip="Principle of conferral"/>
              </a:rPr>
              <a:t>conferral</a:t>
            </a:r>
            <a:r>
              <a:rPr lang="en-GB" sz="2800" dirty="0">
                <a:solidFill>
                  <a:prstClr val="black">
                    <a:lumMod val="75000"/>
                    <a:lumOff val="25000"/>
                  </a:prstClr>
                </a:solidFill>
                <a:ea typeface="Times New Roman"/>
                <a:cs typeface="Times New Roman"/>
              </a:rPr>
              <a:t> (which says that it should act only within the limits of the competences conferred on it by the</a:t>
            </a:r>
            <a:r>
              <a:rPr lang="pl-PL" sz="2800" dirty="0">
                <a:solidFill>
                  <a:prstClr val="black">
                    <a:lumMod val="75000"/>
                    <a:lumOff val="25000"/>
                  </a:prstClr>
                </a:solidFill>
                <a:ea typeface="Times New Roman"/>
                <a:cs typeface="Times New Roman"/>
              </a:rPr>
              <a:t> </a:t>
            </a:r>
            <a:r>
              <a:rPr lang="en-GB" sz="2800" dirty="0">
                <a:solidFill>
                  <a:prstClr val="black">
                    <a:lumMod val="75000"/>
                    <a:lumOff val="25000"/>
                  </a:prstClr>
                </a:solidFill>
                <a:ea typeface="Times New Roman"/>
                <a:cs typeface="Times New Roman"/>
              </a:rPr>
              <a:t>treaties) and of </a:t>
            </a:r>
            <a:r>
              <a:rPr lang="en-GB" sz="2800" u="sng" dirty="0">
                <a:solidFill>
                  <a:srgbClr val="0000FF"/>
                </a:solidFill>
                <a:ea typeface="Times New Roman"/>
                <a:cs typeface="Times New Roman"/>
                <a:hlinkClick r:id="rId3" tooltip="Subsidiarity"/>
              </a:rPr>
              <a:t>subsidiarity</a:t>
            </a:r>
            <a:r>
              <a:rPr lang="en-GB" sz="2800" dirty="0">
                <a:solidFill>
                  <a:prstClr val="black">
                    <a:lumMod val="75000"/>
                    <a:lumOff val="25000"/>
                  </a:prstClr>
                </a:solidFill>
                <a:ea typeface="Times New Roman"/>
                <a:cs typeface="Times New Roman"/>
              </a:rPr>
              <a:t> (which says that it should act only where an objective cannot be sufficiently achieved by the member states acting alone). </a:t>
            </a:r>
          </a:p>
          <a:p>
            <a:endParaRPr lang="en-GB" dirty="0"/>
          </a:p>
        </p:txBody>
      </p:sp>
    </p:spTree>
    <p:extLst>
      <p:ext uri="{BB962C8B-B14F-4D97-AF65-F5344CB8AC3E}">
        <p14:creationId xmlns:p14="http://schemas.microsoft.com/office/powerpoint/2010/main" val="10938756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solidFill>
                <a:latin typeface="Times New Roman" panose="02020603050405020304" pitchFamily="18" charset="0"/>
                <a:cs typeface="Times New Roman" panose="02020603050405020304" pitchFamily="18" charset="0"/>
              </a:rPr>
              <a:t>Art. 1 TEU- </a:t>
            </a:r>
            <a:r>
              <a:rPr lang="en-GB" sz="3200" dirty="0">
                <a:solidFill>
                  <a:prstClr val="black"/>
                </a:solidFill>
                <a:latin typeface="Times New Roman" panose="02020603050405020304" pitchFamily="18" charset="0"/>
                <a:cs typeface="Times New Roman" panose="02020603050405020304" pitchFamily="18" charset="0"/>
              </a:rPr>
              <a:t>Aim</a:t>
            </a:r>
            <a:endParaRPr lang="en-GB" dirty="0"/>
          </a:p>
        </p:txBody>
      </p:sp>
      <p:sp>
        <p:nvSpPr>
          <p:cNvPr id="3" name="Symbol zastępczy zawartości 2"/>
          <p:cNvSpPr>
            <a:spLocks noGrp="1"/>
          </p:cNvSpPr>
          <p:nvPr>
            <p:ph sz="quarter" idx="1"/>
          </p:nvPr>
        </p:nvSpPr>
        <p:spPr/>
        <p:txBody>
          <a:bodyPr/>
          <a:lstStyle/>
          <a:p>
            <a:pPr marL="0" lvl="0" indent="0" defTabSz="457200">
              <a:spcBef>
                <a:spcPct val="20000"/>
              </a:spcBef>
              <a:spcAft>
                <a:spcPts val="600"/>
              </a:spcAft>
              <a:buClr>
                <a:prstClr val="black">
                  <a:lumMod val="75000"/>
                  <a:lumOff val="25000"/>
                </a:prstClr>
              </a:buClr>
              <a:buSzTx/>
              <a:buNone/>
            </a:pPr>
            <a:r>
              <a:rPr lang="en-US" sz="2800" dirty="0">
                <a:solidFill>
                  <a:prstClr val="black">
                    <a:lumMod val="75000"/>
                    <a:lumOff val="25000"/>
                  </a:prstClr>
                </a:solidFill>
                <a:cs typeface="Times New Roman" panose="02020603050405020304" pitchFamily="18" charset="0"/>
              </a:rPr>
              <a:t>This Treaty marks a </a:t>
            </a:r>
            <a:r>
              <a:rPr lang="en-US" sz="2800" dirty="0">
                <a:solidFill>
                  <a:srgbClr val="FF0000"/>
                </a:solidFill>
                <a:cs typeface="Times New Roman" panose="02020603050405020304" pitchFamily="18" charset="0"/>
              </a:rPr>
              <a:t>new stage </a:t>
            </a:r>
            <a:r>
              <a:rPr lang="en-US" sz="2800" dirty="0">
                <a:solidFill>
                  <a:prstClr val="black">
                    <a:lumMod val="75000"/>
                    <a:lumOff val="25000"/>
                  </a:prstClr>
                </a:solidFill>
                <a:cs typeface="Times New Roman" panose="02020603050405020304" pitchFamily="18" charset="0"/>
              </a:rPr>
              <a:t>in the process of </a:t>
            </a:r>
            <a:r>
              <a:rPr lang="en-US" sz="2800" u="sng" dirty="0">
                <a:solidFill>
                  <a:prstClr val="black">
                    <a:lumMod val="75000"/>
                    <a:lumOff val="25000"/>
                  </a:prstClr>
                </a:solidFill>
                <a:cs typeface="Times New Roman" panose="02020603050405020304" pitchFamily="18" charset="0"/>
              </a:rPr>
              <a:t>creating </a:t>
            </a:r>
            <a:r>
              <a:rPr lang="en-US" sz="2800" u="sng" dirty="0">
                <a:solidFill>
                  <a:srgbClr val="F47E5A">
                    <a:lumMod val="50000"/>
                  </a:srgbClr>
                </a:solidFill>
                <a:cs typeface="Times New Roman" panose="02020603050405020304" pitchFamily="18" charset="0"/>
              </a:rPr>
              <a:t>an ever closer union among the peoples of Europe,</a:t>
            </a:r>
            <a:r>
              <a:rPr lang="en-US" sz="2800" dirty="0">
                <a:solidFill>
                  <a:srgbClr val="F47E5A">
                    <a:lumMod val="50000"/>
                  </a:srgbClr>
                </a:solidFill>
                <a:cs typeface="Times New Roman" panose="02020603050405020304" pitchFamily="18" charset="0"/>
              </a:rPr>
              <a:t> </a:t>
            </a:r>
            <a:endParaRPr lang="pl-PL" sz="2800" dirty="0">
              <a:solidFill>
                <a:prstClr val="black">
                  <a:lumMod val="75000"/>
                  <a:lumOff val="25000"/>
                </a:prstClr>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US" sz="2800" dirty="0">
                <a:solidFill>
                  <a:prstClr val="black">
                    <a:lumMod val="75000"/>
                    <a:lumOff val="25000"/>
                  </a:prstClr>
                </a:solidFill>
                <a:cs typeface="Times New Roman" panose="02020603050405020304" pitchFamily="18" charset="0"/>
              </a:rPr>
              <a:t>in which </a:t>
            </a:r>
            <a:r>
              <a:rPr lang="en-US" sz="2800" u="sng" dirty="0">
                <a:solidFill>
                  <a:srgbClr val="0070C0"/>
                </a:solidFill>
                <a:cs typeface="Times New Roman" panose="02020603050405020304" pitchFamily="18" charset="0"/>
              </a:rPr>
              <a:t>decisions are taken as openly as possible </a:t>
            </a:r>
            <a:r>
              <a:rPr lang="en-US" sz="2800" u="sng" dirty="0">
                <a:solidFill>
                  <a:prstClr val="black">
                    <a:lumMod val="75000"/>
                    <a:lumOff val="25000"/>
                  </a:prstClr>
                </a:solidFill>
                <a:cs typeface="Times New Roman" panose="02020603050405020304" pitchFamily="18" charset="0"/>
              </a:rPr>
              <a:t>and </a:t>
            </a:r>
            <a:r>
              <a:rPr lang="en-US" sz="2800" u="sng" dirty="0">
                <a:solidFill>
                  <a:srgbClr val="FFC000"/>
                </a:solidFill>
                <a:cs typeface="Times New Roman" panose="02020603050405020304" pitchFamily="18" charset="0"/>
              </a:rPr>
              <a:t>as closely as possible to the citizen</a:t>
            </a:r>
            <a:endParaRPr lang="en-GB" dirty="0">
              <a:solidFill>
                <a:srgbClr val="FFC000"/>
              </a:solidFill>
            </a:endParaRPr>
          </a:p>
          <a:p>
            <a:endParaRPr lang="en-GB" dirty="0"/>
          </a:p>
        </p:txBody>
      </p:sp>
    </p:spTree>
    <p:extLst>
      <p:ext uri="{BB962C8B-B14F-4D97-AF65-F5344CB8AC3E}">
        <p14:creationId xmlns:p14="http://schemas.microsoft.com/office/powerpoint/2010/main" val="3214186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solidFill>
                <a:latin typeface="Times New Roman" panose="02020603050405020304" pitchFamily="18" charset="0"/>
                <a:cs typeface="Times New Roman" panose="02020603050405020304" pitchFamily="18" charset="0"/>
              </a:rPr>
              <a:t>Art. 1 TEU- </a:t>
            </a:r>
            <a:r>
              <a:rPr lang="en-GB" sz="3200" dirty="0">
                <a:solidFill>
                  <a:prstClr val="black"/>
                </a:solidFill>
                <a:latin typeface="Times New Roman" panose="02020603050405020304" pitchFamily="18" charset="0"/>
                <a:cs typeface="Times New Roman" panose="02020603050405020304" pitchFamily="18" charset="0"/>
              </a:rPr>
              <a:t>Aim</a:t>
            </a:r>
            <a:endParaRPr lang="en-GB" dirty="0"/>
          </a:p>
        </p:txBody>
      </p:sp>
      <p:sp>
        <p:nvSpPr>
          <p:cNvPr id="3" name="Symbol zastępczy zawartości 2"/>
          <p:cNvSpPr>
            <a:spLocks noGrp="1"/>
          </p:cNvSpPr>
          <p:nvPr>
            <p:ph sz="quarter" idx="1"/>
          </p:nvPr>
        </p:nvSpPr>
        <p:spPr>
          <a:xfrm>
            <a:off x="257175" y="1447800"/>
            <a:ext cx="8734425" cy="4572000"/>
          </a:xfrm>
        </p:spPr>
        <p:txBody>
          <a:bodyPr/>
          <a:lstStyle/>
          <a:p>
            <a:pPr lvl="0">
              <a:buClr>
                <a:srgbClr val="D34817"/>
              </a:buClr>
            </a:pPr>
            <a:r>
              <a:rPr lang="en-GB" dirty="0">
                <a:solidFill>
                  <a:prstClr val="black"/>
                </a:solidFill>
              </a:rPr>
              <a:t>The TEU is the Treaty establishing the European Union. The member states form the basis of the Union.</a:t>
            </a:r>
          </a:p>
          <a:p>
            <a:pPr lvl="0">
              <a:buClr>
                <a:srgbClr val="D34817"/>
              </a:buClr>
            </a:pPr>
            <a:r>
              <a:rPr lang="en-GB" dirty="0">
                <a:solidFill>
                  <a:prstClr val="black"/>
                </a:solidFill>
              </a:rPr>
              <a:t>The post-Lisbon EU may be characterized as </a:t>
            </a:r>
            <a:r>
              <a:rPr lang="en-GB" dirty="0">
                <a:solidFill>
                  <a:srgbClr val="00B050"/>
                </a:solidFill>
              </a:rPr>
              <a:t>a mainly supranational organized association of States</a:t>
            </a:r>
            <a:r>
              <a:rPr lang="en-GB" dirty="0">
                <a:solidFill>
                  <a:prstClr val="black"/>
                </a:solidFill>
              </a:rPr>
              <a:t>; it is a creation of a legal order </a:t>
            </a:r>
            <a:r>
              <a:rPr lang="en-GB" i="1" dirty="0">
                <a:solidFill>
                  <a:prstClr val="black"/>
                </a:solidFill>
              </a:rPr>
              <a:t>sui generis</a:t>
            </a:r>
            <a:r>
              <a:rPr lang="en-GB" dirty="0">
                <a:solidFill>
                  <a:prstClr val="black"/>
                </a:solidFill>
              </a:rPr>
              <a:t> of an entity situated between the concept of a sovereign federal state, and an international organisation of the traditional type in which sovereign Member states cooperate intergovernmental</a:t>
            </a:r>
            <a:r>
              <a:rPr lang="pl-PL" dirty="0" err="1">
                <a:solidFill>
                  <a:prstClr val="black"/>
                </a:solidFill>
              </a:rPr>
              <a:t>ly</a:t>
            </a:r>
            <a:r>
              <a:rPr lang="en-GB" dirty="0">
                <a:solidFill>
                  <a:prstClr val="black"/>
                </a:solidFill>
              </a:rPr>
              <a:t> according to the rules of public international law.  </a:t>
            </a:r>
          </a:p>
          <a:p>
            <a:endParaRPr lang="en-GB" dirty="0"/>
          </a:p>
        </p:txBody>
      </p:sp>
    </p:spTree>
    <p:extLst>
      <p:ext uri="{BB962C8B-B14F-4D97-AF65-F5344CB8AC3E}">
        <p14:creationId xmlns:p14="http://schemas.microsoft.com/office/powerpoint/2010/main" val="5433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Introduction</a:t>
            </a:r>
            <a:endParaRPr lang="en-GB" dirty="0"/>
          </a:p>
        </p:txBody>
      </p:sp>
      <p:sp>
        <p:nvSpPr>
          <p:cNvPr id="3" name="Symbol zastępczy zawartości 2"/>
          <p:cNvSpPr>
            <a:spLocks noGrp="1"/>
          </p:cNvSpPr>
          <p:nvPr>
            <p:ph sz="quarter" idx="1"/>
          </p:nvPr>
        </p:nvSpPr>
        <p:spPr>
          <a:xfrm>
            <a:off x="365760" y="1447800"/>
            <a:ext cx="8321040" cy="4572000"/>
          </a:xfrm>
        </p:spPr>
        <p:txBody>
          <a:bodyPr/>
          <a:lstStyle/>
          <a:p>
            <a:pPr lvl="0">
              <a:buClr>
                <a:srgbClr val="D34817"/>
              </a:buClr>
            </a:pPr>
            <a:r>
              <a:rPr lang="en-US" dirty="0">
                <a:solidFill>
                  <a:prstClr val="black"/>
                </a:solidFill>
              </a:rPr>
              <a:t>The first steps were to foster economic cooperation: the idea being that countries that trade with one another become economically interdependent and so more likely to avoid conflict</a:t>
            </a:r>
            <a:r>
              <a:rPr lang="en-US" dirty="0" smtClean="0">
                <a:solidFill>
                  <a:prstClr val="black"/>
                </a:solidFill>
              </a:rPr>
              <a:t>.</a:t>
            </a:r>
            <a:r>
              <a:rPr lang="pl-PL" dirty="0" smtClean="0">
                <a:solidFill>
                  <a:prstClr val="black"/>
                </a:solidFill>
              </a:rPr>
              <a:t> </a:t>
            </a:r>
          </a:p>
          <a:p>
            <a:pPr lvl="0">
              <a:buClr>
                <a:srgbClr val="D34817"/>
              </a:buClr>
            </a:pPr>
            <a:r>
              <a:rPr lang="en-US" dirty="0" smtClean="0">
                <a:solidFill>
                  <a:prstClr val="black"/>
                </a:solidFill>
              </a:rPr>
              <a:t>The </a:t>
            </a:r>
            <a:r>
              <a:rPr lang="en-US" dirty="0">
                <a:solidFill>
                  <a:prstClr val="black"/>
                </a:solidFill>
              </a:rPr>
              <a:t>result was the European Economic Community (EEC), created in 1958, and initially increasing economic cooperation between six countries: Belgium, Germany, France, Italy, Luxembourg and the Netherlands.</a:t>
            </a:r>
          </a:p>
          <a:p>
            <a:endParaRPr lang="en-GB" dirty="0"/>
          </a:p>
        </p:txBody>
      </p:sp>
    </p:spTree>
    <p:extLst>
      <p:ext uri="{BB962C8B-B14F-4D97-AF65-F5344CB8AC3E}">
        <p14:creationId xmlns:p14="http://schemas.microsoft.com/office/powerpoint/2010/main" val="37908716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solidFill>
                <a:latin typeface="Times New Roman" panose="02020603050405020304" pitchFamily="18" charset="0"/>
                <a:cs typeface="Times New Roman" panose="02020603050405020304" pitchFamily="18" charset="0"/>
              </a:rPr>
              <a:t>Art. 1 TEU- </a:t>
            </a:r>
            <a:r>
              <a:rPr lang="en-GB" sz="3200" dirty="0">
                <a:solidFill>
                  <a:prstClr val="black"/>
                </a:solidFill>
                <a:latin typeface="Times New Roman" panose="02020603050405020304" pitchFamily="18" charset="0"/>
                <a:cs typeface="Times New Roman" panose="02020603050405020304" pitchFamily="18" charset="0"/>
              </a:rPr>
              <a:t>Aim</a:t>
            </a:r>
            <a:endParaRPr lang="en-GB" dirty="0"/>
          </a:p>
        </p:txBody>
      </p:sp>
      <p:sp>
        <p:nvSpPr>
          <p:cNvPr id="3" name="Symbol zastępczy zawartości 2"/>
          <p:cNvSpPr>
            <a:spLocks noGrp="1"/>
          </p:cNvSpPr>
          <p:nvPr>
            <p:ph sz="quarter" idx="1"/>
          </p:nvPr>
        </p:nvSpPr>
        <p:spPr>
          <a:xfrm>
            <a:off x="314325" y="1447800"/>
            <a:ext cx="8553450" cy="4572000"/>
          </a:xfrm>
        </p:spPr>
        <p:txBody>
          <a:bodyPr/>
          <a:lstStyle/>
          <a:p>
            <a:pPr lvl="0">
              <a:buClr>
                <a:srgbClr val="D34817"/>
              </a:buClr>
            </a:pPr>
            <a:r>
              <a:rPr lang="en-GB" dirty="0">
                <a:solidFill>
                  <a:srgbClr val="00B050"/>
                </a:solidFill>
              </a:rPr>
              <a:t>The aim: „an ever closer Union”. </a:t>
            </a:r>
            <a:endParaRPr lang="pl-PL" dirty="0">
              <a:solidFill>
                <a:srgbClr val="00B050"/>
              </a:solidFill>
            </a:endParaRPr>
          </a:p>
          <a:p>
            <a:pPr marL="0" lvl="0" indent="0">
              <a:buClr>
                <a:srgbClr val="D34817"/>
              </a:buClr>
              <a:buNone/>
            </a:pPr>
            <a:r>
              <a:rPr lang="en-GB" dirty="0">
                <a:solidFill>
                  <a:prstClr val="black"/>
                </a:solidFill>
              </a:rPr>
              <a:t>The TEU regards itself as a „new stage” in creating an „ever closer Union among the peoples of Europe. This reflects the fact that creating a Union provided with a generally supranational character signifies a substantial step forward, but that the final stage has not yet been achieved. </a:t>
            </a:r>
          </a:p>
          <a:p>
            <a:endParaRPr lang="en-GB" dirty="0"/>
          </a:p>
        </p:txBody>
      </p:sp>
    </p:spTree>
    <p:extLst>
      <p:ext uri="{BB962C8B-B14F-4D97-AF65-F5344CB8AC3E}">
        <p14:creationId xmlns:p14="http://schemas.microsoft.com/office/powerpoint/2010/main" val="816559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solidFill>
                <a:latin typeface="Times New Roman" panose="02020603050405020304" pitchFamily="18" charset="0"/>
                <a:cs typeface="Times New Roman" panose="02020603050405020304" pitchFamily="18" charset="0"/>
              </a:rPr>
              <a:t>Art. 1 TEU- </a:t>
            </a:r>
            <a:r>
              <a:rPr lang="en-GB" sz="3200" dirty="0">
                <a:solidFill>
                  <a:prstClr val="black"/>
                </a:solidFill>
                <a:latin typeface="Times New Roman" panose="02020603050405020304" pitchFamily="18" charset="0"/>
                <a:cs typeface="Times New Roman" panose="02020603050405020304" pitchFamily="18" charset="0"/>
              </a:rPr>
              <a:t>Aim</a:t>
            </a:r>
            <a:endParaRPr lang="en-GB" dirty="0"/>
          </a:p>
        </p:txBody>
      </p:sp>
      <p:sp>
        <p:nvSpPr>
          <p:cNvPr id="3" name="Symbol zastępczy zawartości 2"/>
          <p:cNvSpPr>
            <a:spLocks noGrp="1"/>
          </p:cNvSpPr>
          <p:nvPr>
            <p:ph sz="quarter" idx="1"/>
          </p:nvPr>
        </p:nvSpPr>
        <p:spPr/>
        <p:txBody>
          <a:bodyPr/>
          <a:lstStyle/>
          <a:p>
            <a:pPr lvl="0">
              <a:buClr>
                <a:srgbClr val="D34817"/>
              </a:buClr>
            </a:pPr>
            <a:r>
              <a:rPr lang="en-GB" dirty="0">
                <a:solidFill>
                  <a:srgbClr val="00B050"/>
                </a:solidFill>
              </a:rPr>
              <a:t>Transparency and „closeness to the citizens”</a:t>
            </a:r>
          </a:p>
          <a:p>
            <a:pPr marL="0" lvl="0" indent="0">
              <a:buClr>
                <a:srgbClr val="D34817"/>
              </a:buClr>
              <a:buNone/>
            </a:pPr>
            <a:r>
              <a:rPr lang="en-GB" dirty="0">
                <a:solidFill>
                  <a:prstClr val="black"/>
                </a:solidFill>
              </a:rPr>
              <a:t>By referring to transparency and „closeness to the citizens” as important characteristics of the Union, the TEU in its Article 1 para. 2 refers to some essential conditions for the acceptance of „an ever closer Union” by the peoples of the Member States.</a:t>
            </a:r>
          </a:p>
          <a:p>
            <a:pPr marL="0" lvl="0" indent="0">
              <a:buClr>
                <a:srgbClr val="D34817"/>
              </a:buClr>
              <a:buNone/>
            </a:pPr>
            <a:r>
              <a:rPr lang="en-GB" dirty="0">
                <a:solidFill>
                  <a:prstClr val="black"/>
                </a:solidFill>
              </a:rPr>
              <a:t>Transparency requires the best possible openness of the decision making processes. </a:t>
            </a:r>
            <a:endParaRPr lang="pl-PL" dirty="0">
              <a:solidFill>
                <a:prstClr val="black"/>
              </a:solidFill>
            </a:endParaRPr>
          </a:p>
          <a:p>
            <a:pPr marL="0" lvl="0" indent="0">
              <a:buClr>
                <a:srgbClr val="D34817"/>
              </a:buClr>
              <a:buNone/>
            </a:pPr>
            <a:r>
              <a:rPr lang="en-GB" dirty="0">
                <a:solidFill>
                  <a:prstClr val="black"/>
                </a:solidFill>
              </a:rPr>
              <a:t>Closeness to the citizens means the overall democratic legitimacy of EU actions. </a:t>
            </a:r>
          </a:p>
          <a:p>
            <a:endParaRPr lang="en-GB" dirty="0"/>
          </a:p>
        </p:txBody>
      </p:sp>
    </p:spTree>
    <p:extLst>
      <p:ext uri="{BB962C8B-B14F-4D97-AF65-F5344CB8AC3E}">
        <p14:creationId xmlns:p14="http://schemas.microsoft.com/office/powerpoint/2010/main" val="304367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lumMod val="75000"/>
                    <a:lumOff val="25000"/>
                  </a:prstClr>
                </a:solidFill>
                <a:latin typeface="Times New Roman" panose="02020603050405020304" pitchFamily="18" charset="0"/>
                <a:cs typeface="Times New Roman" panose="02020603050405020304" pitchFamily="18" charset="0"/>
              </a:rPr>
              <a:t>Art. 1- </a:t>
            </a:r>
            <a:r>
              <a:rPr lang="en-GB" sz="3200" dirty="0">
                <a:solidFill>
                  <a:prstClr val="black">
                    <a:lumMod val="75000"/>
                    <a:lumOff val="25000"/>
                  </a:prstClr>
                </a:solidFill>
                <a:latin typeface="Times New Roman" panose="02020603050405020304" pitchFamily="18" charset="0"/>
                <a:cs typeface="Times New Roman" panose="02020603050405020304" pitchFamily="18" charset="0"/>
              </a:rPr>
              <a:t>Bases of the EU</a:t>
            </a:r>
            <a:endParaRPr lang="en-GB" dirty="0"/>
          </a:p>
        </p:txBody>
      </p:sp>
      <p:sp>
        <p:nvSpPr>
          <p:cNvPr id="3" name="Symbol zastępczy zawartości 2"/>
          <p:cNvSpPr>
            <a:spLocks noGrp="1"/>
          </p:cNvSpPr>
          <p:nvPr>
            <p:ph sz="quarter" idx="1"/>
          </p:nvPr>
        </p:nvSpPr>
        <p:spPr>
          <a:xfrm>
            <a:off x="390525" y="1447800"/>
            <a:ext cx="8572500" cy="4572000"/>
          </a:xfrm>
        </p:spPr>
        <p:txBody>
          <a:bodyPr/>
          <a:lstStyle/>
          <a:p>
            <a:pPr marL="0" lvl="0" indent="0" defTabSz="457200">
              <a:spcBef>
                <a:spcPct val="20000"/>
              </a:spcBef>
              <a:spcAft>
                <a:spcPts val="600"/>
              </a:spcAft>
              <a:buClr>
                <a:prstClr val="black">
                  <a:lumMod val="75000"/>
                  <a:lumOff val="25000"/>
                </a:prstClr>
              </a:buClr>
              <a:buSzTx/>
              <a:buNone/>
            </a:pPr>
            <a:r>
              <a:rPr lang="en-US" sz="2800" dirty="0">
                <a:solidFill>
                  <a:prstClr val="black">
                    <a:lumMod val="75000"/>
                    <a:lumOff val="25000"/>
                  </a:prstClr>
                </a:solidFill>
                <a:cs typeface="Times New Roman" panose="02020603050405020304" pitchFamily="18" charset="0"/>
              </a:rPr>
              <a:t>The Union shall be founded on the present Treaty and on the Treaty on the Functioning of the European Union. </a:t>
            </a:r>
            <a:endParaRPr lang="pl-PL" sz="2800" dirty="0">
              <a:solidFill>
                <a:prstClr val="black">
                  <a:lumMod val="75000"/>
                  <a:lumOff val="25000"/>
                </a:prstClr>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US" sz="2800" dirty="0">
                <a:solidFill>
                  <a:srgbClr val="FF0000"/>
                </a:solidFill>
                <a:cs typeface="Times New Roman" panose="02020603050405020304" pitchFamily="18" charset="0"/>
              </a:rPr>
              <a:t>Those two Treaties shall have the same legal value</a:t>
            </a:r>
            <a:r>
              <a:rPr lang="en-US" sz="2800" dirty="0">
                <a:solidFill>
                  <a:prstClr val="black">
                    <a:lumMod val="75000"/>
                    <a:lumOff val="25000"/>
                  </a:prstClr>
                </a:solidFill>
                <a:cs typeface="Times New Roman" panose="02020603050405020304" pitchFamily="18" charset="0"/>
              </a:rPr>
              <a:t>. </a:t>
            </a:r>
            <a:endParaRPr lang="pl-PL" sz="2800" dirty="0">
              <a:solidFill>
                <a:prstClr val="black">
                  <a:lumMod val="75000"/>
                  <a:lumOff val="25000"/>
                </a:prstClr>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US" sz="2800" dirty="0">
                <a:solidFill>
                  <a:prstClr val="black">
                    <a:lumMod val="75000"/>
                    <a:lumOff val="25000"/>
                  </a:prstClr>
                </a:solidFill>
                <a:cs typeface="Times New Roman" panose="02020603050405020304" pitchFamily="18" charset="0"/>
              </a:rPr>
              <a:t>The Union shall replace and succeed the European Community.</a:t>
            </a:r>
            <a:endParaRPr lang="en-GB" sz="2800" dirty="0">
              <a:solidFill>
                <a:prstClr val="black">
                  <a:lumMod val="75000"/>
                  <a:lumOff val="25000"/>
                </a:prstClr>
              </a:solidFill>
              <a:cs typeface="Times New Roman" panose="02020603050405020304" pitchFamily="18" charset="0"/>
            </a:endParaRPr>
          </a:p>
          <a:p>
            <a:endParaRPr lang="en-GB" dirty="0"/>
          </a:p>
        </p:txBody>
      </p:sp>
    </p:spTree>
    <p:extLst>
      <p:ext uri="{BB962C8B-B14F-4D97-AF65-F5344CB8AC3E}">
        <p14:creationId xmlns:p14="http://schemas.microsoft.com/office/powerpoint/2010/main" val="28393317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a:solidFill>
                  <a:prstClr val="black">
                    <a:lumMod val="75000"/>
                    <a:lumOff val="25000"/>
                  </a:prstClr>
                </a:solidFill>
                <a:latin typeface="Times New Roman" panose="02020603050405020304" pitchFamily="18" charset="0"/>
                <a:cs typeface="Times New Roman" panose="02020603050405020304" pitchFamily="18" charset="0"/>
              </a:rPr>
              <a:t>Art. 1- </a:t>
            </a:r>
            <a:r>
              <a:rPr lang="en-GB" sz="3200" dirty="0">
                <a:solidFill>
                  <a:prstClr val="black">
                    <a:lumMod val="75000"/>
                    <a:lumOff val="25000"/>
                  </a:prstClr>
                </a:solidFill>
                <a:latin typeface="Times New Roman" panose="02020603050405020304" pitchFamily="18" charset="0"/>
                <a:cs typeface="Times New Roman" panose="02020603050405020304" pitchFamily="18" charset="0"/>
              </a:rPr>
              <a:t>Bases of the EU</a:t>
            </a:r>
            <a:endParaRPr lang="en-GB" dirty="0"/>
          </a:p>
        </p:txBody>
      </p:sp>
      <p:sp>
        <p:nvSpPr>
          <p:cNvPr id="3" name="Symbol zastępczy zawartości 2"/>
          <p:cNvSpPr>
            <a:spLocks noGrp="1"/>
          </p:cNvSpPr>
          <p:nvPr>
            <p:ph sz="quarter" idx="1"/>
          </p:nvPr>
        </p:nvSpPr>
        <p:spPr>
          <a:xfrm>
            <a:off x="371475" y="1447800"/>
            <a:ext cx="8496300" cy="4572000"/>
          </a:xfrm>
        </p:spPr>
        <p:txBody>
          <a:bodyPr/>
          <a:lstStyle/>
          <a:p>
            <a:pPr lvl="0">
              <a:buClr>
                <a:srgbClr val="D34817"/>
              </a:buClr>
            </a:pPr>
            <a:r>
              <a:rPr lang="en-GB" sz="2800" dirty="0">
                <a:solidFill>
                  <a:prstClr val="black"/>
                </a:solidFill>
              </a:rPr>
              <a:t>Both Treaties complement each other. They are intrinsically interlinked and interrelated in their contents.</a:t>
            </a:r>
          </a:p>
          <a:p>
            <a:pPr lvl="0">
              <a:buClr>
                <a:srgbClr val="D34817"/>
              </a:buClr>
            </a:pPr>
            <a:r>
              <a:rPr lang="en-GB" sz="2800" dirty="0">
                <a:solidFill>
                  <a:prstClr val="black"/>
                </a:solidFill>
              </a:rPr>
              <a:t>They enjoy equal ranking. This means that TEU cannot be apprehended as a European Constitution the provisions of which would rank ipso facto above those of TFEU. </a:t>
            </a:r>
          </a:p>
          <a:p>
            <a:endParaRPr lang="en-GB" dirty="0"/>
          </a:p>
        </p:txBody>
      </p:sp>
    </p:spTree>
    <p:extLst>
      <p:ext uri="{BB962C8B-B14F-4D97-AF65-F5344CB8AC3E}">
        <p14:creationId xmlns:p14="http://schemas.microsoft.com/office/powerpoint/2010/main" val="42252353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Art. 2- EU Values</a:t>
            </a:r>
            <a:endParaRPr lang="en-GB" dirty="0"/>
          </a:p>
        </p:txBody>
      </p:sp>
      <p:sp>
        <p:nvSpPr>
          <p:cNvPr id="3" name="Symbol zastępczy zawartości 2"/>
          <p:cNvSpPr>
            <a:spLocks noGrp="1"/>
          </p:cNvSpPr>
          <p:nvPr>
            <p:ph sz="quarter" idx="1"/>
          </p:nvPr>
        </p:nvSpPr>
        <p:spPr>
          <a:xfrm>
            <a:off x="133350" y="1447800"/>
            <a:ext cx="8858250" cy="4572000"/>
          </a:xfrm>
        </p:spPr>
        <p:txBody>
          <a:bodyPr/>
          <a:lstStyle/>
          <a:p>
            <a:pPr marL="365760" lvl="0" indent="-256032">
              <a:spcBef>
                <a:spcPts val="400"/>
              </a:spcBef>
              <a:buClr>
                <a:srgbClr val="2DA2BF"/>
              </a:buClr>
              <a:buSzPct val="68000"/>
              <a:buFont typeface="Wingdings 3"/>
              <a:buChar char=""/>
            </a:pPr>
            <a:r>
              <a:rPr lang="en-US" sz="2700" dirty="0">
                <a:solidFill>
                  <a:prstClr val="black"/>
                </a:solidFill>
              </a:rPr>
              <a:t>Both the  Preamble and the Value Clause of Art. 2</a:t>
            </a:r>
            <a:r>
              <a:rPr lang="pl-PL" sz="2700" dirty="0">
                <a:solidFill>
                  <a:prstClr val="black"/>
                </a:solidFill>
              </a:rPr>
              <a:t> TEU</a:t>
            </a:r>
            <a:r>
              <a:rPr lang="en-US" sz="2700" dirty="0">
                <a:solidFill>
                  <a:prstClr val="black"/>
                </a:solidFill>
              </a:rPr>
              <a:t> point out very clearly that  the </a:t>
            </a:r>
            <a:r>
              <a:rPr lang="en-US" sz="2700" dirty="0">
                <a:solidFill>
                  <a:srgbClr val="FF0000"/>
                </a:solidFill>
              </a:rPr>
              <a:t>Union is a “Community of Values” </a:t>
            </a:r>
            <a:r>
              <a:rPr lang="en-US" sz="2700" dirty="0">
                <a:solidFill>
                  <a:prstClr val="black"/>
                </a:solidFill>
              </a:rPr>
              <a:t>with a common socio</a:t>
            </a:r>
            <a:r>
              <a:rPr lang="pl-PL" sz="2700" dirty="0">
                <a:solidFill>
                  <a:prstClr val="black"/>
                </a:solidFill>
              </a:rPr>
              <a:t>-</a:t>
            </a:r>
            <a:r>
              <a:rPr lang="en-US" sz="2700" dirty="0">
                <a:solidFill>
                  <a:prstClr val="black"/>
                </a:solidFill>
              </a:rPr>
              <a:t>ethical and political basis.  </a:t>
            </a:r>
            <a:endParaRPr lang="pl-PL" sz="2700" dirty="0">
              <a:solidFill>
                <a:prstClr val="black"/>
              </a:solidFill>
            </a:endParaRPr>
          </a:p>
          <a:p>
            <a:pPr marL="365760" lvl="0" indent="-256032">
              <a:spcBef>
                <a:spcPts val="400"/>
              </a:spcBef>
              <a:buClr>
                <a:srgbClr val="2DA2BF"/>
              </a:buClr>
              <a:buSzPct val="68000"/>
              <a:buFont typeface="Wingdings 3"/>
              <a:buChar char=""/>
            </a:pPr>
            <a:r>
              <a:rPr lang="en-US" sz="2700" dirty="0">
                <a:solidFill>
                  <a:prstClr val="black"/>
                </a:solidFill>
              </a:rPr>
              <a:t>Moreover, by stating that, “these values are </a:t>
            </a:r>
            <a:r>
              <a:rPr lang="en-US" sz="2700" dirty="0">
                <a:solidFill>
                  <a:srgbClr val="C00000"/>
                </a:solidFill>
              </a:rPr>
              <a:t>common to the Member States</a:t>
            </a:r>
            <a:r>
              <a:rPr lang="en-US" sz="2700" dirty="0">
                <a:solidFill>
                  <a:prstClr val="black"/>
                </a:solidFill>
              </a:rPr>
              <a:t> in a society. .  .  ,” </a:t>
            </a:r>
            <a:endParaRPr lang="pl-PL" sz="2700" dirty="0">
              <a:solidFill>
                <a:prstClr val="black"/>
              </a:solidFill>
            </a:endParaRPr>
          </a:p>
          <a:p>
            <a:pPr marL="566928" indent="-457200">
              <a:spcBef>
                <a:spcPts val="400"/>
              </a:spcBef>
              <a:buClr>
                <a:srgbClr val="2DA2BF"/>
              </a:buClr>
              <a:buSzPct val="68000"/>
            </a:pPr>
            <a:r>
              <a:rPr lang="pl-PL" sz="2700" dirty="0">
                <a:solidFill>
                  <a:prstClr val="black"/>
                </a:solidFill>
              </a:rPr>
              <a:t>T</a:t>
            </a:r>
            <a:r>
              <a:rPr lang="en-US" sz="2700" dirty="0" smtClean="0">
                <a:solidFill>
                  <a:prstClr val="black"/>
                </a:solidFill>
              </a:rPr>
              <a:t>he  </a:t>
            </a:r>
            <a:r>
              <a:rPr lang="en-US" sz="2700" dirty="0">
                <a:solidFill>
                  <a:prstClr val="black"/>
                </a:solidFill>
              </a:rPr>
              <a:t>TEU  presents  the  EU  and  its  Member  States  as  a  </a:t>
            </a:r>
            <a:r>
              <a:rPr lang="en-US" sz="2700" dirty="0">
                <a:solidFill>
                  <a:srgbClr val="C00000"/>
                </a:solidFill>
              </a:rPr>
              <a:t>Community  of  Values  in  consideration of the Union’s citizens.</a:t>
            </a:r>
            <a:endParaRPr lang="en-GB" sz="2700" dirty="0">
              <a:solidFill>
                <a:srgbClr val="C00000"/>
              </a:solidFill>
            </a:endParaRPr>
          </a:p>
          <a:p>
            <a:pPr marL="0" indent="0">
              <a:buNone/>
            </a:pPr>
            <a:endParaRPr lang="en-GB" dirty="0"/>
          </a:p>
        </p:txBody>
      </p:sp>
    </p:spTree>
    <p:extLst>
      <p:ext uri="{BB962C8B-B14F-4D97-AF65-F5344CB8AC3E}">
        <p14:creationId xmlns:p14="http://schemas.microsoft.com/office/powerpoint/2010/main" val="40970546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100" dirty="0">
                <a:solidFill>
                  <a:srgbClr val="464646"/>
                </a:solidFill>
              </a:rPr>
              <a:t>Article 2 </a:t>
            </a:r>
            <a:endParaRPr lang="en-GB" dirty="0"/>
          </a:p>
        </p:txBody>
      </p:sp>
      <p:sp>
        <p:nvSpPr>
          <p:cNvPr id="3" name="Symbol zastępczy zawartości 2"/>
          <p:cNvSpPr>
            <a:spLocks noGrp="1"/>
          </p:cNvSpPr>
          <p:nvPr>
            <p:ph sz="quarter" idx="1"/>
          </p:nvPr>
        </p:nvSpPr>
        <p:spPr>
          <a:xfrm>
            <a:off x="171449" y="1447800"/>
            <a:ext cx="8772525" cy="4572000"/>
          </a:xfrm>
        </p:spPr>
        <p:txBody>
          <a:bodyPr>
            <a:normAutofit/>
          </a:bodyPr>
          <a:lstStyle/>
          <a:p>
            <a:pPr marL="0" lvl="0" indent="0" defTabSz="457200">
              <a:spcBef>
                <a:spcPct val="20000"/>
              </a:spcBef>
              <a:spcAft>
                <a:spcPts val="600"/>
              </a:spcAft>
              <a:buClr>
                <a:prstClr val="black">
                  <a:lumMod val="75000"/>
                  <a:lumOff val="25000"/>
                </a:prstClr>
              </a:buClr>
              <a:buSzTx/>
              <a:buNone/>
            </a:pPr>
            <a:r>
              <a:rPr lang="en-US" sz="2800" u="sng" dirty="0">
                <a:solidFill>
                  <a:srgbClr val="F47E5A">
                    <a:lumMod val="50000"/>
                  </a:srgbClr>
                </a:solidFill>
                <a:cs typeface="Times New Roman" panose="02020603050405020304" pitchFamily="18" charset="0"/>
              </a:rPr>
              <a:t>The Union </a:t>
            </a:r>
            <a:r>
              <a:rPr lang="en-US" sz="2800" dirty="0">
                <a:solidFill>
                  <a:prstClr val="black">
                    <a:lumMod val="75000"/>
                    <a:lumOff val="25000"/>
                  </a:prstClr>
                </a:solidFill>
                <a:cs typeface="Times New Roman" panose="02020603050405020304" pitchFamily="18" charset="0"/>
              </a:rPr>
              <a:t>is founded on the values of respect for human dignity, freedom, democracy, equality, the rule of law and respect for human rights, including the rights of persons belonging to minorities. </a:t>
            </a:r>
            <a:endParaRPr lang="pl-PL" sz="2800" dirty="0">
              <a:solidFill>
                <a:prstClr val="black">
                  <a:lumMod val="75000"/>
                  <a:lumOff val="25000"/>
                </a:prstClr>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US" sz="2800" dirty="0">
                <a:solidFill>
                  <a:prstClr val="black">
                    <a:lumMod val="75000"/>
                    <a:lumOff val="25000"/>
                  </a:prstClr>
                </a:solidFill>
                <a:cs typeface="Times New Roman" panose="02020603050405020304" pitchFamily="18" charset="0"/>
              </a:rPr>
              <a:t>These values are </a:t>
            </a:r>
            <a:r>
              <a:rPr lang="en-US" sz="2800" dirty="0">
                <a:solidFill>
                  <a:srgbClr val="C00000"/>
                </a:solidFill>
                <a:cs typeface="Times New Roman" panose="02020603050405020304" pitchFamily="18" charset="0"/>
              </a:rPr>
              <a:t>common</a:t>
            </a:r>
            <a:r>
              <a:rPr lang="en-US" sz="2800" dirty="0">
                <a:solidFill>
                  <a:prstClr val="black">
                    <a:lumMod val="75000"/>
                    <a:lumOff val="25000"/>
                  </a:prstClr>
                </a:solidFill>
                <a:cs typeface="Times New Roman" panose="02020603050405020304" pitchFamily="18" charset="0"/>
              </a:rPr>
              <a:t> to the Member States in a society in which pluralism, non-discrimination, tolerance, justice, solidarity and equality between women and men prevail.</a:t>
            </a:r>
            <a:endParaRPr lang="en-GB" sz="2800" dirty="0">
              <a:solidFill>
                <a:prstClr val="black">
                  <a:lumMod val="75000"/>
                  <a:lumOff val="25000"/>
                </a:prstClr>
              </a:solidFill>
              <a:cs typeface="Times New Roman" panose="02020603050405020304" pitchFamily="18" charset="0"/>
            </a:endParaRPr>
          </a:p>
          <a:p>
            <a:endParaRPr lang="en-GB" dirty="0"/>
          </a:p>
        </p:txBody>
      </p:sp>
    </p:spTree>
    <p:extLst>
      <p:ext uri="{BB962C8B-B14F-4D97-AF65-F5344CB8AC3E}">
        <p14:creationId xmlns:p14="http://schemas.microsoft.com/office/powerpoint/2010/main" val="12779306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100" dirty="0">
                <a:solidFill>
                  <a:srgbClr val="464646"/>
                </a:solidFill>
              </a:rPr>
              <a:t>Article 2 </a:t>
            </a:r>
            <a:endParaRPr lang="en-GB" dirty="0"/>
          </a:p>
        </p:txBody>
      </p:sp>
      <p:sp>
        <p:nvSpPr>
          <p:cNvPr id="3" name="Symbol zastępczy zawartości 2"/>
          <p:cNvSpPr>
            <a:spLocks noGrp="1"/>
          </p:cNvSpPr>
          <p:nvPr>
            <p:ph sz="quarter" idx="1"/>
          </p:nvPr>
        </p:nvSpPr>
        <p:spPr>
          <a:xfrm>
            <a:off x="190499" y="1447800"/>
            <a:ext cx="8791575" cy="4572000"/>
          </a:xfrm>
        </p:spPr>
        <p:txBody>
          <a:bodyPr/>
          <a:lstStyle/>
          <a:p>
            <a:pPr marL="365760" lvl="0" indent="-256032">
              <a:spcBef>
                <a:spcPts val="400"/>
              </a:spcBef>
              <a:buClr>
                <a:srgbClr val="2DA2BF"/>
              </a:buClr>
              <a:buSzPct val="68000"/>
              <a:buFont typeface="Wingdings 3"/>
              <a:buChar char=""/>
            </a:pPr>
            <a:r>
              <a:rPr lang="en-GB" sz="2700" dirty="0">
                <a:solidFill>
                  <a:prstClr val="black"/>
                </a:solidFill>
              </a:rPr>
              <a:t>It lays down the fundamental „values” that characterize the self-conception of the EU.</a:t>
            </a:r>
          </a:p>
          <a:p>
            <a:pPr marL="365760" lvl="0" indent="-256032">
              <a:spcBef>
                <a:spcPts val="400"/>
              </a:spcBef>
              <a:buClr>
                <a:srgbClr val="2DA2BF"/>
              </a:buClr>
              <a:buSzPct val="68000"/>
              <a:buFont typeface="Wingdings 3"/>
              <a:buChar char=""/>
            </a:pPr>
            <a:r>
              <a:rPr lang="en-GB" sz="2700" dirty="0">
                <a:solidFill>
                  <a:prstClr val="black"/>
                </a:solidFill>
              </a:rPr>
              <a:t>They are part of the European heritage mentioned in the preamble. </a:t>
            </a:r>
          </a:p>
          <a:p>
            <a:pPr marL="365760" lvl="0" indent="-256032">
              <a:spcBef>
                <a:spcPts val="400"/>
              </a:spcBef>
              <a:buClr>
                <a:srgbClr val="2DA2BF"/>
              </a:buClr>
              <a:buSzPct val="68000"/>
              <a:buFont typeface="Wingdings 3"/>
              <a:buChar char=""/>
            </a:pPr>
            <a:r>
              <a:rPr lang="en-GB" sz="2700" dirty="0">
                <a:solidFill>
                  <a:prstClr val="black"/>
                </a:solidFill>
              </a:rPr>
              <a:t>They are „untouchable core” of the EU legal order. </a:t>
            </a:r>
          </a:p>
          <a:p>
            <a:pPr marL="365760" lvl="0" indent="-256032">
              <a:spcBef>
                <a:spcPts val="400"/>
              </a:spcBef>
              <a:buClr>
                <a:srgbClr val="2DA2BF"/>
              </a:buClr>
              <a:buSzPct val="68000"/>
              <a:buFont typeface="Wingdings 3"/>
              <a:buChar char=""/>
            </a:pPr>
            <a:r>
              <a:rPr lang="en-GB" sz="2700" dirty="0">
                <a:solidFill>
                  <a:prstClr val="black"/>
                </a:solidFill>
              </a:rPr>
              <a:t>Implicitly they assist in defining the „European State” as a member of the EU</a:t>
            </a:r>
            <a:r>
              <a:rPr lang="pl-PL" sz="2700" dirty="0">
                <a:solidFill>
                  <a:prstClr val="black"/>
                </a:solidFill>
              </a:rPr>
              <a:t> (Article 49 TEU).</a:t>
            </a:r>
            <a:endParaRPr lang="en-GB" sz="2700" dirty="0">
              <a:solidFill>
                <a:prstClr val="black"/>
              </a:solidFill>
            </a:endParaRPr>
          </a:p>
          <a:p>
            <a:endParaRPr lang="en-GB" dirty="0"/>
          </a:p>
        </p:txBody>
      </p:sp>
    </p:spTree>
    <p:extLst>
      <p:ext uri="{BB962C8B-B14F-4D97-AF65-F5344CB8AC3E}">
        <p14:creationId xmlns:p14="http://schemas.microsoft.com/office/powerpoint/2010/main" val="583720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100" dirty="0">
                <a:solidFill>
                  <a:srgbClr val="464646"/>
                </a:solidFill>
              </a:rPr>
              <a:t>Article 2 </a:t>
            </a:r>
            <a:endParaRPr lang="en-GB" dirty="0"/>
          </a:p>
        </p:txBody>
      </p:sp>
      <p:sp>
        <p:nvSpPr>
          <p:cNvPr id="3" name="Symbol zastępczy zawartości 2"/>
          <p:cNvSpPr>
            <a:spLocks noGrp="1"/>
          </p:cNvSpPr>
          <p:nvPr>
            <p:ph sz="quarter" idx="1"/>
          </p:nvPr>
        </p:nvSpPr>
        <p:spPr>
          <a:xfrm>
            <a:off x="142875" y="1447800"/>
            <a:ext cx="8753475" cy="4572000"/>
          </a:xfrm>
        </p:spPr>
        <p:txBody>
          <a:bodyPr/>
          <a:lstStyle/>
          <a:p>
            <a:pPr marL="109728" lvl="0" indent="0">
              <a:spcBef>
                <a:spcPts val="400"/>
              </a:spcBef>
              <a:buClr>
                <a:srgbClr val="2DA2BF"/>
              </a:buClr>
              <a:buSzPct val="68000"/>
              <a:buNone/>
            </a:pPr>
            <a:r>
              <a:rPr lang="en-GB" sz="2700" dirty="0">
                <a:solidFill>
                  <a:prstClr val="black"/>
                </a:solidFill>
              </a:rPr>
              <a:t>Article 2 lists value principles, which appear on two different levels: </a:t>
            </a:r>
          </a:p>
          <a:p>
            <a:pPr marL="624078" lvl="0" indent="-514350">
              <a:spcBef>
                <a:spcPts val="400"/>
              </a:spcBef>
              <a:buClr>
                <a:srgbClr val="2DA2BF"/>
              </a:buClr>
              <a:buSzPct val="68000"/>
              <a:buFont typeface="+mj-lt"/>
              <a:buAutoNum type="arabicPeriod"/>
            </a:pPr>
            <a:r>
              <a:rPr lang="en-GB" sz="2700" dirty="0">
                <a:solidFill>
                  <a:prstClr val="black"/>
                </a:solidFill>
              </a:rPr>
              <a:t>the </a:t>
            </a:r>
            <a:r>
              <a:rPr lang="en-GB" sz="2700" dirty="0">
                <a:solidFill>
                  <a:srgbClr val="C00000"/>
                </a:solidFill>
              </a:rPr>
              <a:t>principles of free democracy</a:t>
            </a:r>
            <a:r>
              <a:rPr lang="en-GB" sz="2700" dirty="0">
                <a:solidFill>
                  <a:prstClr val="black"/>
                </a:solidFill>
              </a:rPr>
              <a:t>, as they have bee</a:t>
            </a:r>
            <a:r>
              <a:rPr lang="pl-PL" sz="2700" dirty="0">
                <a:solidFill>
                  <a:prstClr val="black"/>
                </a:solidFill>
              </a:rPr>
              <a:t>n</a:t>
            </a:r>
            <a:r>
              <a:rPr lang="en-GB" sz="2700" dirty="0">
                <a:solidFill>
                  <a:prstClr val="black"/>
                </a:solidFill>
              </a:rPr>
              <a:t> developed in the public life of the Member States (MS), and </a:t>
            </a:r>
          </a:p>
          <a:p>
            <a:pPr marL="624078" lvl="0" indent="-514350">
              <a:spcBef>
                <a:spcPts val="400"/>
              </a:spcBef>
              <a:buClr>
                <a:srgbClr val="2DA2BF"/>
              </a:buClr>
              <a:buSzPct val="68000"/>
              <a:buFont typeface="+mj-lt"/>
              <a:buAutoNum type="arabicPeriod"/>
            </a:pPr>
            <a:r>
              <a:rPr lang="en-GB" sz="2700" dirty="0">
                <a:solidFill>
                  <a:srgbClr val="C00000"/>
                </a:solidFill>
              </a:rPr>
              <a:t>values</a:t>
            </a:r>
            <a:r>
              <a:rPr lang="en-GB" sz="2700" dirty="0">
                <a:solidFill>
                  <a:prstClr val="black"/>
                </a:solidFill>
              </a:rPr>
              <a:t> which characterize the </a:t>
            </a:r>
            <a:r>
              <a:rPr lang="en-GB" sz="2700" dirty="0">
                <a:solidFill>
                  <a:srgbClr val="00B0F0"/>
                </a:solidFill>
              </a:rPr>
              <a:t>civil societies </a:t>
            </a:r>
            <a:r>
              <a:rPr lang="en-GB" sz="2700" dirty="0">
                <a:solidFill>
                  <a:prstClr val="black"/>
                </a:solidFill>
              </a:rPr>
              <a:t>which have come into being in those States. </a:t>
            </a:r>
            <a:endParaRPr lang="pl-PL" sz="2700" dirty="0">
              <a:solidFill>
                <a:prstClr val="black"/>
              </a:solidFill>
            </a:endParaRPr>
          </a:p>
          <a:p>
            <a:pPr marL="109728" lvl="0" indent="0">
              <a:spcBef>
                <a:spcPts val="400"/>
              </a:spcBef>
              <a:buClr>
                <a:srgbClr val="2DA2BF"/>
              </a:buClr>
              <a:buSzPct val="68000"/>
              <a:buNone/>
            </a:pPr>
            <a:r>
              <a:rPr lang="en-GB" sz="2700" dirty="0">
                <a:solidFill>
                  <a:prstClr val="black"/>
                </a:solidFill>
              </a:rPr>
              <a:t>Both groups depend on each other. </a:t>
            </a:r>
          </a:p>
          <a:p>
            <a:pPr marL="365760" lvl="0" indent="-256032">
              <a:spcBef>
                <a:spcPts val="400"/>
              </a:spcBef>
              <a:buClr>
                <a:srgbClr val="2DA2BF"/>
              </a:buClr>
              <a:buSzPct val="68000"/>
              <a:buFont typeface="Wingdings 3"/>
              <a:buChar char=""/>
            </a:pPr>
            <a:endParaRPr lang="en-GB" sz="2700" dirty="0">
              <a:solidFill>
                <a:prstClr val="black"/>
              </a:solidFill>
              <a:latin typeface="Lucida Sans Unicode"/>
            </a:endParaRPr>
          </a:p>
          <a:p>
            <a:endParaRPr lang="en-GB" dirty="0"/>
          </a:p>
        </p:txBody>
      </p:sp>
    </p:spTree>
    <p:extLst>
      <p:ext uri="{BB962C8B-B14F-4D97-AF65-F5344CB8AC3E}">
        <p14:creationId xmlns:p14="http://schemas.microsoft.com/office/powerpoint/2010/main" val="8288827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4100" dirty="0">
                <a:solidFill>
                  <a:srgbClr val="464646"/>
                </a:solidFill>
              </a:rPr>
              <a:t>Obligations of Union and MS</a:t>
            </a:r>
            <a:endParaRPr lang="en-GB" dirty="0"/>
          </a:p>
        </p:txBody>
      </p:sp>
      <p:sp>
        <p:nvSpPr>
          <p:cNvPr id="3" name="Symbol zastępczy zawartości 2"/>
          <p:cNvSpPr>
            <a:spLocks noGrp="1"/>
          </p:cNvSpPr>
          <p:nvPr>
            <p:ph sz="quarter" idx="1"/>
          </p:nvPr>
        </p:nvSpPr>
        <p:spPr>
          <a:xfrm>
            <a:off x="152400" y="1447800"/>
            <a:ext cx="8782050" cy="4572000"/>
          </a:xfrm>
        </p:spPr>
        <p:txBody>
          <a:bodyPr/>
          <a:lstStyle/>
          <a:p>
            <a:pPr marL="365760" lvl="0" indent="-256032">
              <a:spcBef>
                <a:spcPts val="400"/>
              </a:spcBef>
              <a:buClr>
                <a:srgbClr val="2DA2BF"/>
              </a:buClr>
              <a:buSzPct val="68000"/>
              <a:buFont typeface="Wingdings 3"/>
              <a:buChar char=""/>
            </a:pPr>
            <a:r>
              <a:rPr lang="en-GB" sz="2700" dirty="0">
                <a:solidFill>
                  <a:prstClr val="black"/>
                </a:solidFill>
              </a:rPr>
              <a:t>Article 2 provides an </a:t>
            </a:r>
            <a:r>
              <a:rPr lang="en-GB" sz="2700" dirty="0">
                <a:solidFill>
                  <a:srgbClr val="C00000"/>
                </a:solidFill>
              </a:rPr>
              <a:t>obligation of the Union </a:t>
            </a:r>
            <a:r>
              <a:rPr lang="en-GB" sz="2700" dirty="0">
                <a:solidFill>
                  <a:prstClr val="black"/>
                </a:solidFill>
              </a:rPr>
              <a:t>to </a:t>
            </a:r>
            <a:r>
              <a:rPr lang="en-GB" sz="2700" dirty="0">
                <a:solidFill>
                  <a:srgbClr val="00B0F0"/>
                </a:solidFill>
              </a:rPr>
              <a:t>respect</a:t>
            </a:r>
            <a:r>
              <a:rPr lang="en-GB" sz="2700" dirty="0">
                <a:solidFill>
                  <a:prstClr val="black"/>
                </a:solidFill>
              </a:rPr>
              <a:t> and to </a:t>
            </a:r>
            <a:r>
              <a:rPr lang="en-GB" sz="2700" dirty="0">
                <a:solidFill>
                  <a:srgbClr val="00B0F0"/>
                </a:solidFill>
              </a:rPr>
              <a:t>promote</a:t>
            </a:r>
            <a:r>
              <a:rPr lang="en-GB" sz="2700" dirty="0">
                <a:solidFill>
                  <a:prstClr val="black"/>
                </a:solidFill>
              </a:rPr>
              <a:t> values. </a:t>
            </a:r>
            <a:endParaRPr lang="pl-PL" sz="2700" dirty="0">
              <a:solidFill>
                <a:prstClr val="black"/>
              </a:solidFill>
            </a:endParaRPr>
          </a:p>
          <a:p>
            <a:pPr marL="365760" lvl="0" indent="-256032">
              <a:spcBef>
                <a:spcPts val="400"/>
              </a:spcBef>
              <a:buClr>
                <a:srgbClr val="2DA2BF"/>
              </a:buClr>
              <a:buSzPct val="68000"/>
              <a:buFont typeface="Wingdings 3"/>
              <a:buChar char=""/>
            </a:pPr>
            <a:r>
              <a:rPr lang="en-GB" sz="2700" dirty="0">
                <a:solidFill>
                  <a:prstClr val="black"/>
                </a:solidFill>
              </a:rPr>
              <a:t>The decisive importance of these values for the </a:t>
            </a:r>
            <a:r>
              <a:rPr lang="en-GB" sz="2700" dirty="0">
                <a:solidFill>
                  <a:srgbClr val="C00000"/>
                </a:solidFill>
              </a:rPr>
              <a:t>activities of Union institutions </a:t>
            </a:r>
            <a:r>
              <a:rPr lang="en-GB" sz="2700" dirty="0">
                <a:solidFill>
                  <a:prstClr val="black"/>
                </a:solidFill>
              </a:rPr>
              <a:t>generally follow from the aims determined in Article 3 TEU and the assignment defined by Article 13(1) TEU. Special orders can be found for example in Art. 21 TEU and in Article 67 TFEU. </a:t>
            </a:r>
          </a:p>
          <a:p>
            <a:endParaRPr lang="en-GB" dirty="0"/>
          </a:p>
        </p:txBody>
      </p:sp>
    </p:spTree>
    <p:extLst>
      <p:ext uri="{BB962C8B-B14F-4D97-AF65-F5344CB8AC3E}">
        <p14:creationId xmlns:p14="http://schemas.microsoft.com/office/powerpoint/2010/main" val="28614245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4100" dirty="0">
                <a:solidFill>
                  <a:srgbClr val="464646"/>
                </a:solidFill>
              </a:rPr>
              <a:t>Obligations of Union and MS</a:t>
            </a:r>
            <a:endParaRPr lang="en-GB" dirty="0"/>
          </a:p>
        </p:txBody>
      </p:sp>
      <p:sp>
        <p:nvSpPr>
          <p:cNvPr id="3" name="Symbol zastępczy zawartości 2"/>
          <p:cNvSpPr>
            <a:spLocks noGrp="1"/>
          </p:cNvSpPr>
          <p:nvPr>
            <p:ph sz="quarter" idx="1"/>
          </p:nvPr>
        </p:nvSpPr>
        <p:spPr>
          <a:xfrm>
            <a:off x="152399" y="1447800"/>
            <a:ext cx="8829675" cy="4572000"/>
          </a:xfrm>
        </p:spPr>
        <p:txBody>
          <a:bodyPr/>
          <a:lstStyle/>
          <a:p>
            <a:pPr marL="365760" lvl="0" indent="-256032">
              <a:spcBef>
                <a:spcPts val="400"/>
              </a:spcBef>
              <a:buClr>
                <a:srgbClr val="2DA2BF"/>
              </a:buClr>
              <a:buSzPct val="68000"/>
              <a:buFont typeface="Wingdings 3"/>
              <a:buChar char=""/>
            </a:pPr>
            <a:r>
              <a:rPr lang="en-GB" sz="2700" dirty="0">
                <a:solidFill>
                  <a:prstClr val="black"/>
                </a:solidFill>
              </a:rPr>
              <a:t>The MSs are also bound by the Treaty to respect and promote the values. </a:t>
            </a:r>
            <a:endParaRPr lang="pl-PL" sz="2700" dirty="0">
              <a:solidFill>
                <a:prstClr val="black"/>
              </a:solidFill>
            </a:endParaRPr>
          </a:p>
          <a:p>
            <a:pPr marL="365760" lvl="0" indent="-256032">
              <a:spcBef>
                <a:spcPts val="400"/>
              </a:spcBef>
              <a:buClr>
                <a:srgbClr val="2DA2BF"/>
              </a:buClr>
              <a:buSzPct val="68000"/>
              <a:buFont typeface="Wingdings 3"/>
              <a:buChar char=""/>
            </a:pPr>
            <a:r>
              <a:rPr lang="en-GB" sz="2700" dirty="0">
                <a:solidFill>
                  <a:prstClr val="black"/>
                </a:solidFill>
              </a:rPr>
              <a:t>If  a MS seriously and persistently violates these values, the </a:t>
            </a:r>
            <a:r>
              <a:rPr lang="en-GB" sz="2700" dirty="0">
                <a:solidFill>
                  <a:srgbClr val="C00000"/>
                </a:solidFill>
              </a:rPr>
              <a:t>sanctions</a:t>
            </a:r>
            <a:r>
              <a:rPr lang="en-GB" sz="2700" dirty="0">
                <a:solidFill>
                  <a:prstClr val="black"/>
                </a:solidFill>
              </a:rPr>
              <a:t> provided for by Article 7 TEU may be imposed on that State. </a:t>
            </a:r>
            <a:endParaRPr lang="pl-PL" sz="2700" dirty="0">
              <a:solidFill>
                <a:prstClr val="black"/>
              </a:solidFill>
            </a:endParaRPr>
          </a:p>
          <a:p>
            <a:pPr marL="365760" lvl="0" indent="-256032">
              <a:spcBef>
                <a:spcPts val="400"/>
              </a:spcBef>
              <a:buClr>
                <a:srgbClr val="2DA2BF"/>
              </a:buClr>
              <a:buSzPct val="68000"/>
              <a:buFont typeface="Wingdings 3"/>
              <a:buChar char=""/>
            </a:pPr>
            <a:r>
              <a:rPr lang="en-GB" sz="2700" dirty="0">
                <a:solidFill>
                  <a:prstClr val="black"/>
                </a:solidFill>
              </a:rPr>
              <a:t>The </a:t>
            </a:r>
            <a:r>
              <a:rPr lang="en-GB" sz="2700" dirty="0">
                <a:solidFill>
                  <a:srgbClr val="C00000"/>
                </a:solidFill>
              </a:rPr>
              <a:t>membership </a:t>
            </a:r>
            <a:r>
              <a:rPr lang="en-GB" sz="2700" dirty="0">
                <a:solidFill>
                  <a:prstClr val="black"/>
                </a:solidFill>
              </a:rPr>
              <a:t>of the EU can be acquire only by the States who respect these values and who are committed to promoting them (Article 49TEU).</a:t>
            </a:r>
          </a:p>
          <a:p>
            <a:endParaRPr lang="en-GB" dirty="0"/>
          </a:p>
        </p:txBody>
      </p:sp>
    </p:spTree>
    <p:extLst>
      <p:ext uri="{BB962C8B-B14F-4D97-AF65-F5344CB8AC3E}">
        <p14:creationId xmlns:p14="http://schemas.microsoft.com/office/powerpoint/2010/main" val="362312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solidFill>
                  <a:srgbClr val="696464"/>
                </a:solidFill>
              </a:rPr>
              <a:t>Maastricht Treaty (1992-2007)</a:t>
            </a:r>
            <a:endParaRPr lang="en-GB" dirty="0"/>
          </a:p>
        </p:txBody>
      </p:sp>
      <p:sp>
        <p:nvSpPr>
          <p:cNvPr id="3" name="Symbol zastępczy zawartości 2"/>
          <p:cNvSpPr>
            <a:spLocks noGrp="1"/>
          </p:cNvSpPr>
          <p:nvPr>
            <p:ph sz="quarter" idx="1"/>
          </p:nvPr>
        </p:nvSpPr>
        <p:spPr>
          <a:xfrm>
            <a:off x="381000" y="1447800"/>
            <a:ext cx="8305800" cy="4572000"/>
          </a:xfrm>
        </p:spPr>
        <p:txBody>
          <a:bodyPr/>
          <a:lstStyle/>
          <a:p>
            <a:pPr>
              <a:buClr>
                <a:srgbClr val="D34817"/>
              </a:buClr>
            </a:pPr>
            <a:r>
              <a:rPr lang="en-GB" dirty="0" smtClean="0">
                <a:solidFill>
                  <a:prstClr val="black"/>
                </a:solidFill>
                <a:ea typeface="Times New Roman"/>
              </a:rPr>
              <a:t>The next step in the process of enhancing a closer European integration was taken by the 12 EEC Member States by signing the Treaty on the European Union at Maastricht on 7 February 1992. </a:t>
            </a:r>
            <a:endParaRPr lang="pl-PL" dirty="0">
              <a:solidFill>
                <a:prstClr val="black"/>
              </a:solidFill>
              <a:ea typeface="Times New Roman"/>
            </a:endParaRPr>
          </a:p>
          <a:p>
            <a:pPr>
              <a:buClr>
                <a:srgbClr val="D34817"/>
              </a:buClr>
            </a:pPr>
            <a:r>
              <a:rPr lang="en-GB" dirty="0" smtClean="0">
                <a:solidFill>
                  <a:prstClr val="black"/>
                </a:solidFill>
                <a:ea typeface="Times New Roman"/>
              </a:rPr>
              <a:t>The </a:t>
            </a:r>
            <a:r>
              <a:rPr lang="en-GB" dirty="0">
                <a:solidFill>
                  <a:prstClr val="black"/>
                </a:solidFill>
                <a:ea typeface="Times New Roman"/>
              </a:rPr>
              <a:t>European Union was formally established when the </a:t>
            </a:r>
            <a:r>
              <a:rPr lang="en-GB" u="sng" dirty="0">
                <a:solidFill>
                  <a:srgbClr val="0000FF"/>
                </a:solidFill>
                <a:ea typeface="Times New Roman"/>
                <a:cs typeface="Times New Roman"/>
                <a:hlinkClick r:id="rId2" tooltip="Maastricht Treaty"/>
              </a:rPr>
              <a:t>Maastricht Treaty</a:t>
            </a:r>
            <a:r>
              <a:rPr lang="en-GB" dirty="0">
                <a:solidFill>
                  <a:prstClr val="black"/>
                </a:solidFill>
                <a:ea typeface="Times New Roman"/>
              </a:rPr>
              <a:t>—came into force on 1 November 1993. </a:t>
            </a:r>
            <a:endParaRPr lang="pl-PL" dirty="0">
              <a:solidFill>
                <a:prstClr val="black"/>
              </a:solidFill>
              <a:ea typeface="Times New Roman"/>
            </a:endParaRPr>
          </a:p>
          <a:p>
            <a:pPr>
              <a:buClr>
                <a:srgbClr val="D34817"/>
              </a:buClr>
            </a:pPr>
            <a:r>
              <a:rPr lang="en-GB" dirty="0">
                <a:solidFill>
                  <a:prstClr val="black"/>
                </a:solidFill>
                <a:ea typeface="Times New Roman"/>
              </a:rPr>
              <a:t>The treaty also gave the name </a:t>
            </a:r>
            <a:r>
              <a:rPr lang="en-GB" u="sng" dirty="0">
                <a:solidFill>
                  <a:srgbClr val="0000FF"/>
                </a:solidFill>
                <a:ea typeface="Times New Roman"/>
                <a:cs typeface="Times New Roman"/>
                <a:hlinkClick r:id="rId3" tooltip="European Community"/>
              </a:rPr>
              <a:t>European Community</a:t>
            </a:r>
            <a:r>
              <a:rPr lang="en-GB" dirty="0">
                <a:solidFill>
                  <a:prstClr val="black"/>
                </a:solidFill>
                <a:ea typeface="Times New Roman"/>
              </a:rPr>
              <a:t> to the EEC, even if it was referred as such before the treaty. </a:t>
            </a:r>
            <a:endParaRPr lang="en-GB" dirty="0">
              <a:solidFill>
                <a:prstClr val="black"/>
              </a:solidFill>
            </a:endParaRPr>
          </a:p>
          <a:p>
            <a:pPr marL="0" indent="0">
              <a:buNone/>
            </a:pPr>
            <a:endParaRPr lang="en-GB" dirty="0"/>
          </a:p>
        </p:txBody>
      </p:sp>
    </p:spTree>
    <p:extLst>
      <p:ext uri="{BB962C8B-B14F-4D97-AF65-F5344CB8AC3E}">
        <p14:creationId xmlns:p14="http://schemas.microsoft.com/office/powerpoint/2010/main" val="18911287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smtClean="0"/>
              <a:t>Breach of values by a MS- Art. 7 TEU</a:t>
            </a:r>
            <a:endParaRPr lang="en-GB" dirty="0"/>
          </a:p>
        </p:txBody>
      </p:sp>
      <p:sp>
        <p:nvSpPr>
          <p:cNvPr id="3" name="Symbol zastępczy zawartości 2"/>
          <p:cNvSpPr>
            <a:spLocks noGrp="1"/>
          </p:cNvSpPr>
          <p:nvPr>
            <p:ph sz="quarter" idx="1"/>
          </p:nvPr>
        </p:nvSpPr>
        <p:spPr>
          <a:xfrm>
            <a:off x="381000" y="1447800"/>
            <a:ext cx="8305800" cy="4572000"/>
          </a:xfrm>
        </p:spPr>
        <p:txBody>
          <a:bodyPr/>
          <a:lstStyle/>
          <a:p>
            <a:pPr marL="365760" lvl="0" indent="-256032">
              <a:spcBef>
                <a:spcPts val="400"/>
              </a:spcBef>
              <a:buClr>
                <a:srgbClr val="2DA2BF"/>
              </a:buClr>
              <a:buSzPct val="68000"/>
              <a:buFont typeface="Wingdings 3"/>
              <a:buChar char=""/>
            </a:pPr>
            <a:r>
              <a:rPr lang="en-GB" sz="2700" dirty="0">
                <a:solidFill>
                  <a:prstClr val="black"/>
                </a:solidFill>
                <a:cs typeface="Times New Roman" panose="02020603050405020304" pitchFamily="18" charset="0"/>
              </a:rPr>
              <a:t>It was inserted into the TEU by the Amsterdam Treaty of 2 October 1997 and explained by adding the new para. 1 by the Treaty of Nice of 26 February 2001.</a:t>
            </a:r>
            <a:endParaRPr lang="pl-PL" sz="2700" dirty="0">
              <a:solidFill>
                <a:prstClr val="black"/>
              </a:solidFill>
              <a:cs typeface="Times New Roman" panose="02020603050405020304" pitchFamily="18" charset="0"/>
            </a:endParaRPr>
          </a:p>
          <a:p>
            <a:pPr marL="109728" lvl="0" indent="0">
              <a:spcBef>
                <a:spcPts val="400"/>
              </a:spcBef>
              <a:buClr>
                <a:srgbClr val="2DA2BF"/>
              </a:buClr>
              <a:buSzPct val="68000"/>
              <a:buNone/>
            </a:pPr>
            <a:endParaRPr lang="en-GB" sz="2700" dirty="0">
              <a:solidFill>
                <a:prstClr val="black"/>
              </a:solidFill>
              <a:cs typeface="Times New Roman" panose="02020603050405020304" pitchFamily="18" charset="0"/>
            </a:endParaRPr>
          </a:p>
          <a:p>
            <a:pPr marL="365760" lvl="0" indent="-256032">
              <a:spcBef>
                <a:spcPts val="400"/>
              </a:spcBef>
              <a:buClr>
                <a:srgbClr val="2DA2BF"/>
              </a:buClr>
              <a:buSzPct val="68000"/>
              <a:buFont typeface="Wingdings 3"/>
              <a:buChar char=""/>
            </a:pPr>
            <a:r>
              <a:rPr lang="en-GB" sz="2700" dirty="0">
                <a:solidFill>
                  <a:prstClr val="black"/>
                </a:solidFill>
                <a:cs typeface="Times New Roman" panose="02020603050405020304" pitchFamily="18" charset="0"/>
              </a:rPr>
              <a:t>In paras. 2-4 it contains a </a:t>
            </a:r>
            <a:r>
              <a:rPr lang="en-GB" sz="2700" dirty="0">
                <a:solidFill>
                  <a:srgbClr val="C00000"/>
                </a:solidFill>
                <a:cs typeface="Times New Roman" panose="02020603050405020304" pitchFamily="18" charset="0"/>
              </a:rPr>
              <a:t>sanctions mechanism against MSs which violate the values listed in Article 2</a:t>
            </a:r>
            <a:r>
              <a:rPr lang="en-GB" sz="2700" dirty="0">
                <a:solidFill>
                  <a:prstClr val="black"/>
                </a:solidFill>
                <a:cs typeface="Times New Roman" panose="02020603050405020304" pitchFamily="18" charset="0"/>
              </a:rPr>
              <a:t>, complemented by an </a:t>
            </a:r>
            <a:r>
              <a:rPr lang="en-GB" sz="2700" dirty="0">
                <a:solidFill>
                  <a:srgbClr val="00B0F0"/>
                </a:solidFill>
                <a:cs typeface="Times New Roman" panose="02020603050405020304" pitchFamily="18" charset="0"/>
              </a:rPr>
              <a:t>„early warning system</a:t>
            </a:r>
            <a:r>
              <a:rPr lang="en-GB" sz="2700" dirty="0">
                <a:solidFill>
                  <a:prstClr val="black"/>
                </a:solidFill>
                <a:cs typeface="Times New Roman" panose="02020603050405020304" pitchFamily="18" charset="0"/>
              </a:rPr>
              <a:t>” (para.1).</a:t>
            </a:r>
          </a:p>
          <a:p>
            <a:endParaRPr lang="en-GB" dirty="0"/>
          </a:p>
        </p:txBody>
      </p:sp>
    </p:spTree>
    <p:extLst>
      <p:ext uri="{BB962C8B-B14F-4D97-AF65-F5344CB8AC3E}">
        <p14:creationId xmlns:p14="http://schemas.microsoft.com/office/powerpoint/2010/main" val="38152545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a:t>Breach of values by a MS- Art. 7 TEU</a:t>
            </a:r>
            <a:endParaRPr lang="en-GB" dirty="0"/>
          </a:p>
        </p:txBody>
      </p:sp>
      <p:sp>
        <p:nvSpPr>
          <p:cNvPr id="3" name="Symbol zastępczy zawartości 2"/>
          <p:cNvSpPr>
            <a:spLocks noGrp="1"/>
          </p:cNvSpPr>
          <p:nvPr>
            <p:ph sz="quarter" idx="1"/>
          </p:nvPr>
        </p:nvSpPr>
        <p:spPr>
          <a:xfrm>
            <a:off x="352425" y="1447800"/>
            <a:ext cx="8334375" cy="4572000"/>
          </a:xfrm>
        </p:spPr>
        <p:txBody>
          <a:bodyPr>
            <a:normAutofit/>
          </a:bodyPr>
          <a:lstStyle/>
          <a:p>
            <a:pPr marL="365760" lvl="0" indent="-256032">
              <a:spcBef>
                <a:spcPts val="400"/>
              </a:spcBef>
              <a:buClr>
                <a:srgbClr val="2DA2BF"/>
              </a:buClr>
              <a:buSzPct val="68000"/>
              <a:buFont typeface="Wingdings 3"/>
              <a:buChar char=""/>
            </a:pPr>
            <a:r>
              <a:rPr lang="en-GB" sz="2800" dirty="0">
                <a:solidFill>
                  <a:srgbClr val="C00000"/>
                </a:solidFill>
              </a:rPr>
              <a:t>Article 7 authorizes sanctions </a:t>
            </a:r>
            <a:r>
              <a:rPr lang="en-GB" sz="2800" dirty="0">
                <a:solidFill>
                  <a:prstClr val="black"/>
                </a:solidFill>
              </a:rPr>
              <a:t>against a MS whose membership remains untouched.</a:t>
            </a:r>
          </a:p>
          <a:p>
            <a:pPr marL="365760" lvl="0" indent="-256032">
              <a:spcBef>
                <a:spcPts val="400"/>
              </a:spcBef>
              <a:buClr>
                <a:srgbClr val="2DA2BF"/>
              </a:buClr>
              <a:buSzPct val="68000"/>
              <a:buFont typeface="Wingdings 3"/>
              <a:buChar char=""/>
            </a:pPr>
            <a:r>
              <a:rPr lang="en-GB" sz="2800" dirty="0">
                <a:solidFill>
                  <a:prstClr val="black"/>
                </a:solidFill>
              </a:rPr>
              <a:t>However, in cases where return of that State to respecting the values is obviously not to be expected, there remains the </a:t>
            </a:r>
            <a:r>
              <a:rPr lang="en-GB" sz="2800" dirty="0">
                <a:solidFill>
                  <a:srgbClr val="C00000"/>
                </a:solidFill>
              </a:rPr>
              <a:t>possibility o</a:t>
            </a:r>
            <a:r>
              <a:rPr lang="pl-PL" sz="2800" dirty="0">
                <a:solidFill>
                  <a:srgbClr val="C00000"/>
                </a:solidFill>
              </a:rPr>
              <a:t>f</a:t>
            </a:r>
            <a:r>
              <a:rPr lang="en-GB" sz="2800" dirty="0">
                <a:solidFill>
                  <a:srgbClr val="C00000"/>
                </a:solidFill>
              </a:rPr>
              <a:t> the exclusion</a:t>
            </a:r>
            <a:r>
              <a:rPr lang="en-GB" sz="2800" dirty="0">
                <a:solidFill>
                  <a:prstClr val="black"/>
                </a:solidFill>
              </a:rPr>
              <a:t> of that MS from the EU according to the general provisions of the </a:t>
            </a:r>
            <a:r>
              <a:rPr lang="en-GB" sz="2800" dirty="0">
                <a:solidFill>
                  <a:srgbClr val="C00000"/>
                </a:solidFill>
              </a:rPr>
              <a:t>public international law </a:t>
            </a:r>
            <a:r>
              <a:rPr lang="en-GB" sz="2800" dirty="0">
                <a:solidFill>
                  <a:prstClr val="black"/>
                </a:solidFill>
              </a:rPr>
              <a:t>(Art. 60 VCLT). </a:t>
            </a:r>
          </a:p>
          <a:p>
            <a:endParaRPr lang="en-GB" sz="2800" dirty="0"/>
          </a:p>
        </p:txBody>
      </p:sp>
    </p:spTree>
    <p:extLst>
      <p:ext uri="{BB962C8B-B14F-4D97-AF65-F5344CB8AC3E}">
        <p14:creationId xmlns:p14="http://schemas.microsoft.com/office/powerpoint/2010/main" val="30960689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a:t>Breach of values by a MS- Art. 7 TEU</a:t>
            </a:r>
            <a:endParaRPr lang="en-GB" dirty="0"/>
          </a:p>
        </p:txBody>
      </p:sp>
      <p:sp>
        <p:nvSpPr>
          <p:cNvPr id="3" name="Symbol zastępczy zawartości 2"/>
          <p:cNvSpPr>
            <a:spLocks noGrp="1"/>
          </p:cNvSpPr>
          <p:nvPr>
            <p:ph sz="quarter" idx="1"/>
          </p:nvPr>
        </p:nvSpPr>
        <p:spPr>
          <a:xfrm>
            <a:off x="247650" y="1447800"/>
            <a:ext cx="8763000" cy="4572000"/>
          </a:xfrm>
        </p:spPr>
        <p:txBody>
          <a:bodyPr>
            <a:normAutofit/>
          </a:bodyPr>
          <a:lstStyle/>
          <a:p>
            <a:pPr marL="365760" lvl="0" indent="-256032">
              <a:spcBef>
                <a:spcPts val="400"/>
              </a:spcBef>
              <a:buClr>
                <a:srgbClr val="2DA2BF"/>
              </a:buClr>
              <a:buSzPct val="68000"/>
              <a:buFont typeface="Wingdings 3"/>
              <a:buChar char=""/>
            </a:pPr>
            <a:r>
              <a:rPr lang="en-GB" sz="2500" dirty="0">
                <a:solidFill>
                  <a:prstClr val="black"/>
                </a:solidFill>
                <a:cs typeface="Times New Roman" panose="02020603050405020304" pitchFamily="18" charset="0"/>
              </a:rPr>
              <a:t>It incorporates </a:t>
            </a:r>
            <a:r>
              <a:rPr lang="en-GB" sz="2500" dirty="0">
                <a:solidFill>
                  <a:srgbClr val="C00000"/>
                </a:solidFill>
                <a:cs typeface="Times New Roman" panose="02020603050405020304" pitchFamily="18" charset="0"/>
              </a:rPr>
              <a:t>three different procedures </a:t>
            </a:r>
            <a:r>
              <a:rPr lang="en-GB" sz="2500" dirty="0">
                <a:solidFill>
                  <a:prstClr val="black"/>
                </a:solidFill>
                <a:cs typeface="Times New Roman" panose="02020603050405020304" pitchFamily="18" charset="0"/>
              </a:rPr>
              <a:t>deployable to safeguard the values:</a:t>
            </a:r>
          </a:p>
          <a:p>
            <a:pPr marL="109728" lvl="0" indent="0">
              <a:spcBef>
                <a:spcPts val="400"/>
              </a:spcBef>
              <a:buClr>
                <a:srgbClr val="2DA2BF"/>
              </a:buClr>
              <a:buSzPct val="68000"/>
              <a:buNone/>
            </a:pPr>
            <a:r>
              <a:rPr lang="en-GB" sz="2500" dirty="0">
                <a:solidFill>
                  <a:prstClr val="black"/>
                </a:solidFill>
                <a:cs typeface="Times New Roman" panose="02020603050405020304" pitchFamily="18" charset="0"/>
              </a:rPr>
              <a:t>1. </a:t>
            </a:r>
            <a:r>
              <a:rPr lang="pl-PL" sz="2500" dirty="0">
                <a:solidFill>
                  <a:prstClr val="black"/>
                </a:solidFill>
                <a:cs typeface="Times New Roman" panose="02020603050405020304" pitchFamily="18" charset="0"/>
              </a:rPr>
              <a:t>a</a:t>
            </a:r>
            <a:r>
              <a:rPr lang="en-GB" sz="2500" dirty="0">
                <a:solidFill>
                  <a:prstClr val="black"/>
                </a:solidFill>
                <a:cs typeface="Times New Roman" panose="02020603050405020304" pitchFamily="18" charset="0"/>
              </a:rPr>
              <a:t> procedure </a:t>
            </a:r>
            <a:r>
              <a:rPr lang="en-GB" sz="2500" dirty="0">
                <a:solidFill>
                  <a:srgbClr val="C00000"/>
                </a:solidFill>
                <a:cs typeface="Times New Roman" panose="02020603050405020304" pitchFamily="18" charset="0"/>
              </a:rPr>
              <a:t>declare</a:t>
            </a:r>
            <a:r>
              <a:rPr lang="en-GB" sz="2500" dirty="0">
                <a:solidFill>
                  <a:prstClr val="black"/>
                </a:solidFill>
                <a:cs typeface="Times New Roman" panose="02020603050405020304" pitchFamily="18" charset="0"/>
              </a:rPr>
              <a:t> the a clear risk of a serious breach by a MS and the adoption of recommendations how to remedy the situation addressed to the MS in breach (para.1)</a:t>
            </a:r>
          </a:p>
          <a:p>
            <a:pPr marL="109728" lvl="0" indent="0">
              <a:spcBef>
                <a:spcPts val="400"/>
              </a:spcBef>
              <a:buClr>
                <a:srgbClr val="2DA2BF"/>
              </a:buClr>
              <a:buSzPct val="68000"/>
              <a:buNone/>
            </a:pPr>
            <a:r>
              <a:rPr lang="en-GB" sz="2500" dirty="0">
                <a:solidFill>
                  <a:prstClr val="black"/>
                </a:solidFill>
                <a:cs typeface="Times New Roman" panose="02020603050405020304" pitchFamily="18" charset="0"/>
              </a:rPr>
              <a:t>2. </a:t>
            </a:r>
            <a:r>
              <a:rPr lang="pl-PL" sz="2500" dirty="0">
                <a:solidFill>
                  <a:prstClr val="black"/>
                </a:solidFill>
                <a:cs typeface="Times New Roman" panose="02020603050405020304" pitchFamily="18" charset="0"/>
              </a:rPr>
              <a:t>a</a:t>
            </a:r>
            <a:r>
              <a:rPr lang="en-GB" sz="2500" dirty="0">
                <a:solidFill>
                  <a:prstClr val="black"/>
                </a:solidFill>
                <a:cs typeface="Times New Roman" panose="02020603050405020304" pitchFamily="18" charset="0"/>
              </a:rPr>
              <a:t> procedure to </a:t>
            </a:r>
            <a:r>
              <a:rPr lang="en-GB" sz="2500" dirty="0">
                <a:solidFill>
                  <a:srgbClr val="C00000"/>
                </a:solidFill>
                <a:cs typeface="Times New Roman" panose="02020603050405020304" pitchFamily="18" charset="0"/>
              </a:rPr>
              <a:t>state </a:t>
            </a:r>
            <a:r>
              <a:rPr lang="en-GB" sz="2500" dirty="0">
                <a:solidFill>
                  <a:prstClr val="black"/>
                </a:solidFill>
                <a:cs typeface="Times New Roman" panose="02020603050405020304" pitchFamily="18" charset="0"/>
              </a:rPr>
              <a:t>the existence of a serious and persistent breach of values (para.2)</a:t>
            </a:r>
          </a:p>
          <a:p>
            <a:pPr marL="109728" lvl="0" indent="0">
              <a:spcBef>
                <a:spcPts val="400"/>
              </a:spcBef>
              <a:buClr>
                <a:srgbClr val="2DA2BF"/>
              </a:buClr>
              <a:buSzPct val="68000"/>
              <a:buNone/>
            </a:pPr>
            <a:r>
              <a:rPr lang="en-GB" sz="2500" dirty="0">
                <a:solidFill>
                  <a:prstClr val="black"/>
                </a:solidFill>
                <a:cs typeface="Times New Roman" panose="02020603050405020304" pitchFamily="18" charset="0"/>
              </a:rPr>
              <a:t>3. </a:t>
            </a:r>
            <a:r>
              <a:rPr lang="pl-PL" sz="2500" dirty="0">
                <a:solidFill>
                  <a:prstClr val="black"/>
                </a:solidFill>
                <a:cs typeface="Times New Roman" panose="02020603050405020304" pitchFamily="18" charset="0"/>
              </a:rPr>
              <a:t>a</a:t>
            </a:r>
            <a:r>
              <a:rPr lang="en-GB" sz="2500" dirty="0">
                <a:solidFill>
                  <a:prstClr val="black"/>
                </a:solidFill>
                <a:cs typeface="Times New Roman" panose="02020603050405020304" pitchFamily="18" charset="0"/>
              </a:rPr>
              <a:t> </a:t>
            </a:r>
            <a:r>
              <a:rPr lang="en-GB" sz="2500" dirty="0">
                <a:solidFill>
                  <a:srgbClr val="C00000"/>
                </a:solidFill>
                <a:cs typeface="Times New Roman" panose="02020603050405020304" pitchFamily="18" charset="0"/>
              </a:rPr>
              <a:t>sanctioning mechanism </a:t>
            </a:r>
            <a:r>
              <a:rPr lang="en-GB" sz="2500" dirty="0">
                <a:solidFill>
                  <a:prstClr val="black"/>
                </a:solidFill>
                <a:cs typeface="Times New Roman" panose="02020603050405020304" pitchFamily="18" charset="0"/>
              </a:rPr>
              <a:t>following the statement of a serious and persistent breach of values (para.3).</a:t>
            </a:r>
          </a:p>
          <a:p>
            <a:pPr marL="109728" lvl="0" indent="0">
              <a:spcBef>
                <a:spcPts val="400"/>
              </a:spcBef>
              <a:buClr>
                <a:srgbClr val="2DA2BF"/>
              </a:buClr>
              <a:buSzPct val="68000"/>
              <a:buNone/>
            </a:pPr>
            <a:r>
              <a:rPr lang="en-US" sz="2500" dirty="0">
                <a:solidFill>
                  <a:prstClr val="black"/>
                </a:solidFill>
                <a:latin typeface="Times New Roman" panose="02020603050405020304" pitchFamily="18" charset="0"/>
                <a:cs typeface="Times New Roman" panose="02020603050405020304" pitchFamily="18" charset="0"/>
              </a:rPr>
              <a:t> </a:t>
            </a:r>
            <a:endParaRPr lang="en-GB" sz="2500" dirty="0">
              <a:solidFill>
                <a:prstClr val="black"/>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570978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t>Procedure for sanctions</a:t>
            </a:r>
          </a:p>
        </p:txBody>
      </p:sp>
      <p:sp>
        <p:nvSpPr>
          <p:cNvPr id="3" name="Symbol zastępczy zawartości 2"/>
          <p:cNvSpPr>
            <a:spLocks noGrp="1"/>
          </p:cNvSpPr>
          <p:nvPr>
            <p:ph sz="quarter" idx="1"/>
          </p:nvPr>
        </p:nvSpPr>
        <p:spPr>
          <a:xfrm>
            <a:off x="419100" y="1447800"/>
            <a:ext cx="8496300" cy="4572000"/>
          </a:xfrm>
        </p:spPr>
        <p:txBody>
          <a:bodyPr/>
          <a:lstStyle/>
          <a:p>
            <a:r>
              <a:rPr lang="en-US" sz="3200" dirty="0"/>
              <a:t>the Council who may decide on </a:t>
            </a:r>
            <a:r>
              <a:rPr lang="en-US" sz="3200" dirty="0">
                <a:solidFill>
                  <a:srgbClr val="C00000"/>
                </a:solidFill>
              </a:rPr>
              <a:t>suspension certain of the rights </a:t>
            </a:r>
            <a:r>
              <a:rPr lang="en-US" sz="3200" dirty="0"/>
              <a:t>deriving from the application of the Treaties. It is taken by a qualified majority.</a:t>
            </a:r>
          </a:p>
          <a:p>
            <a:r>
              <a:rPr lang="en-US" sz="3200" dirty="0"/>
              <a:t>The choice of the rights to be suspended is a matter of the </a:t>
            </a:r>
            <a:r>
              <a:rPr lang="en-US" sz="3200" dirty="0">
                <a:solidFill>
                  <a:srgbClr val="C00000"/>
                </a:solidFill>
              </a:rPr>
              <a:t>political discretion </a:t>
            </a:r>
            <a:r>
              <a:rPr lang="en-US" sz="3200" dirty="0"/>
              <a:t>of the Council. </a:t>
            </a:r>
          </a:p>
          <a:p>
            <a:endParaRPr lang="en-GB" dirty="0"/>
          </a:p>
        </p:txBody>
      </p:sp>
    </p:spTree>
    <p:extLst>
      <p:ext uri="{BB962C8B-B14F-4D97-AF65-F5344CB8AC3E}">
        <p14:creationId xmlns:p14="http://schemas.microsoft.com/office/powerpoint/2010/main" val="41986131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Involvement of the Court of Justice</a:t>
            </a:r>
            <a:endParaRPr lang="en-GB"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sz="quarter" idx="1"/>
          </p:nvPr>
        </p:nvSpPr>
        <p:spPr>
          <a:xfrm>
            <a:off x="476250" y="1447800"/>
            <a:ext cx="8210550" cy="4572000"/>
          </a:xfrm>
        </p:spPr>
        <p:txBody>
          <a:bodyPr/>
          <a:lstStyle/>
          <a:p>
            <a:r>
              <a:rPr lang="en-US" dirty="0"/>
              <a:t>It only has jurisdiction over procedural issues (Art. 19 TEU and Art. 269 TFEU). </a:t>
            </a:r>
            <a:endParaRPr lang="pl-PL" dirty="0" smtClean="0"/>
          </a:p>
          <a:p>
            <a:r>
              <a:rPr lang="en-US" dirty="0" smtClean="0"/>
              <a:t>The </a:t>
            </a:r>
            <a:r>
              <a:rPr lang="en-US" dirty="0"/>
              <a:t>observance of the voting arrangements applying to the EP, the European Council and the Council, as laid down in Article 354 TFEU. </a:t>
            </a:r>
          </a:p>
          <a:p>
            <a:endParaRPr lang="en-US" dirty="0"/>
          </a:p>
          <a:p>
            <a:r>
              <a:rPr lang="en-US" dirty="0">
                <a:solidFill>
                  <a:srgbClr val="C00000"/>
                </a:solidFill>
              </a:rPr>
              <a:t>Article 7 remains, foremostly a political instrument. </a:t>
            </a:r>
            <a:endParaRPr lang="en-GB" dirty="0">
              <a:solidFill>
                <a:srgbClr val="C00000"/>
              </a:solidFill>
            </a:endParaRPr>
          </a:p>
        </p:txBody>
      </p:sp>
    </p:spTree>
    <p:extLst>
      <p:ext uri="{BB962C8B-B14F-4D97-AF65-F5344CB8AC3E}">
        <p14:creationId xmlns:p14="http://schemas.microsoft.com/office/powerpoint/2010/main" val="21716415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109728" indent="0">
              <a:spcBef>
                <a:spcPts val="400"/>
              </a:spcBef>
              <a:buClr>
                <a:srgbClr val="2DA2BF"/>
              </a:buClr>
              <a:buSzPct val="68000"/>
              <a:buNone/>
            </a:pPr>
            <a:r>
              <a:rPr lang="en-GB" sz="2700" dirty="0">
                <a:solidFill>
                  <a:prstClr val="black"/>
                </a:solidFill>
                <a:latin typeface="Times New Roman" panose="02020603050405020304" pitchFamily="18" charset="0"/>
                <a:cs typeface="Times New Roman" panose="02020603050405020304" pitchFamily="18" charset="0"/>
              </a:rPr>
              <a:t>The Commission activated of Article 7(1) against Poland on 20 December 2017 and the same procedure by the EP against Hungary on 12 September 2018. </a:t>
            </a:r>
          </a:p>
          <a:p>
            <a:endParaRPr lang="en-GB" dirty="0"/>
          </a:p>
        </p:txBody>
      </p:sp>
    </p:spTree>
    <p:extLst>
      <p:ext uri="{BB962C8B-B14F-4D97-AF65-F5344CB8AC3E}">
        <p14:creationId xmlns:p14="http://schemas.microsoft.com/office/powerpoint/2010/main" val="8802158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prstClr val="black">
                    <a:lumMod val="75000"/>
                    <a:lumOff val="25000"/>
                  </a:prstClr>
                </a:solidFill>
                <a:latin typeface="Verdana"/>
              </a:rPr>
              <a:t>Art. 3- Objectives</a:t>
            </a:r>
            <a:endParaRPr lang="en-GB" dirty="0"/>
          </a:p>
        </p:txBody>
      </p:sp>
      <p:sp>
        <p:nvSpPr>
          <p:cNvPr id="3" name="Symbol zastępczy zawartości 2"/>
          <p:cNvSpPr>
            <a:spLocks noGrp="1"/>
          </p:cNvSpPr>
          <p:nvPr>
            <p:ph sz="quarter" idx="1"/>
          </p:nvPr>
        </p:nvSpPr>
        <p:spPr>
          <a:xfrm>
            <a:off x="200025" y="1447800"/>
            <a:ext cx="8734425" cy="4914900"/>
          </a:xfrm>
        </p:spPr>
        <p:txBody>
          <a:bodyPr>
            <a:normAutofit/>
          </a:bodyPr>
          <a:lstStyle/>
          <a:p>
            <a:pPr lvl="0">
              <a:buClr>
                <a:srgbClr val="D34817"/>
              </a:buClr>
            </a:pPr>
            <a:r>
              <a:rPr lang="en-GB" sz="2800" dirty="0">
                <a:solidFill>
                  <a:prstClr val="black"/>
                </a:solidFill>
              </a:rPr>
              <a:t>Article 3 TEU first provides a general goal of the EU, namely promotion of peace, of its values and of the well-being of its peoples. </a:t>
            </a:r>
          </a:p>
          <a:p>
            <a:pPr lvl="0">
              <a:buClr>
                <a:srgbClr val="D34817"/>
              </a:buClr>
            </a:pPr>
            <a:r>
              <a:rPr lang="en-GB" sz="2800" dirty="0">
                <a:solidFill>
                  <a:prstClr val="black"/>
                </a:solidFill>
              </a:rPr>
              <a:t>The next paras. 2-5 specify this high level aim by listing general tasks which the EU should fulfil to reach that aim. These tasks concern the creation of an area of freedom, security and justice (para.2) and an internal market with social policy components and accompanying also non-economic policies (para.3), as well as an economic and monetary union (para.4) and the formation of the EU’s external relations (para.5). </a:t>
            </a:r>
          </a:p>
          <a:p>
            <a:endParaRPr lang="en-GB" dirty="0"/>
          </a:p>
        </p:txBody>
      </p:sp>
    </p:spTree>
    <p:extLst>
      <p:ext uri="{BB962C8B-B14F-4D97-AF65-F5344CB8AC3E}">
        <p14:creationId xmlns:p14="http://schemas.microsoft.com/office/powerpoint/2010/main" val="20511877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Enhanced cooperation- Art. 20 TEU</a:t>
            </a:r>
            <a:endParaRPr lang="en-GB" dirty="0"/>
          </a:p>
        </p:txBody>
      </p:sp>
      <p:sp>
        <p:nvSpPr>
          <p:cNvPr id="3" name="Symbol zastępczy zawartości 2"/>
          <p:cNvSpPr>
            <a:spLocks noGrp="1"/>
          </p:cNvSpPr>
          <p:nvPr>
            <p:ph sz="quarter" idx="1"/>
          </p:nvPr>
        </p:nvSpPr>
        <p:spPr>
          <a:xfrm>
            <a:off x="314325" y="1447800"/>
            <a:ext cx="8639175" cy="4572000"/>
          </a:xfrm>
        </p:spPr>
        <p:txBody>
          <a:bodyPr/>
          <a:lstStyle/>
          <a:p>
            <a:pPr marL="0" lvl="0" indent="0" defTabSz="457200">
              <a:spcBef>
                <a:spcPct val="20000"/>
              </a:spcBef>
              <a:spcAft>
                <a:spcPts val="600"/>
              </a:spcAft>
              <a:buClr>
                <a:prstClr val="black">
                  <a:lumMod val="75000"/>
                  <a:lumOff val="25000"/>
                </a:prstClr>
              </a:buClr>
              <a:buSzTx/>
              <a:buNone/>
            </a:pPr>
            <a:r>
              <a:rPr lang="en-GB" sz="2800" dirty="0">
                <a:solidFill>
                  <a:prstClr val="black">
                    <a:lumMod val="75000"/>
                    <a:lumOff val="25000"/>
                  </a:prstClr>
                </a:solidFill>
                <a:cs typeface="Times New Roman" panose="02020603050405020304" pitchFamily="18" charset="0"/>
              </a:rPr>
              <a:t>The idea of an enhanced cooperation dates from a common letter of 6 December 1995 sent by H. Kohl and J. Chirac to the EU Presidency, to introduce a general clause in the treaties enabling those member states which have the will and the capacity to do so to develop closer cooperation among themselves within the single institutional framework of the EU.</a:t>
            </a:r>
          </a:p>
          <a:p>
            <a:endParaRPr lang="en-GB" dirty="0"/>
          </a:p>
        </p:txBody>
      </p:sp>
    </p:spTree>
    <p:extLst>
      <p:ext uri="{BB962C8B-B14F-4D97-AF65-F5344CB8AC3E}">
        <p14:creationId xmlns:p14="http://schemas.microsoft.com/office/powerpoint/2010/main" val="25271156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Enhanced cooperation- Art. 20 TEU</a:t>
            </a:r>
            <a:endParaRPr lang="en-GB" dirty="0"/>
          </a:p>
        </p:txBody>
      </p:sp>
      <p:sp>
        <p:nvSpPr>
          <p:cNvPr id="3" name="Symbol zastępczy zawartości 2"/>
          <p:cNvSpPr>
            <a:spLocks noGrp="1"/>
          </p:cNvSpPr>
          <p:nvPr>
            <p:ph sz="quarter" idx="1"/>
          </p:nvPr>
        </p:nvSpPr>
        <p:spPr>
          <a:xfrm>
            <a:off x="190499" y="1447800"/>
            <a:ext cx="8772525" cy="4572000"/>
          </a:xfrm>
        </p:spPr>
        <p:txBody>
          <a:bodyPr>
            <a:normAutofit/>
          </a:bodyPr>
          <a:lstStyle/>
          <a:p>
            <a:pPr lvl="0">
              <a:buClr>
                <a:srgbClr val="D34817"/>
              </a:buClr>
            </a:pPr>
            <a:r>
              <a:rPr lang="en-GB" sz="2800" dirty="0">
                <a:solidFill>
                  <a:prstClr val="black"/>
                </a:solidFill>
              </a:rPr>
              <a:t>This concept means that </a:t>
            </a:r>
            <a:r>
              <a:rPr lang="en-GB" sz="2800" dirty="0">
                <a:solidFill>
                  <a:srgbClr val="FF0000"/>
                </a:solidFill>
              </a:rPr>
              <a:t>a group of Member states</a:t>
            </a:r>
            <a:r>
              <a:rPr lang="en-GB" sz="2800" dirty="0">
                <a:solidFill>
                  <a:prstClr val="black"/>
                </a:solidFill>
              </a:rPr>
              <a:t>, who in specific policy area want to proceed faster on their way to ‚an ever closer Union’ can do this without having to wait for the other Member States who in so far are not yet ready or capable to join them</a:t>
            </a:r>
            <a:r>
              <a:rPr lang="en-GB" sz="2800" dirty="0" smtClean="0">
                <a:solidFill>
                  <a:prstClr val="black"/>
                </a:solidFill>
              </a:rPr>
              <a:t>.</a:t>
            </a:r>
            <a:endParaRPr lang="en-GB" sz="2800" dirty="0">
              <a:solidFill>
                <a:prstClr val="black"/>
              </a:solidFill>
            </a:endParaRPr>
          </a:p>
        </p:txBody>
      </p:sp>
    </p:spTree>
    <p:extLst>
      <p:ext uri="{BB962C8B-B14F-4D97-AF65-F5344CB8AC3E}">
        <p14:creationId xmlns:p14="http://schemas.microsoft.com/office/powerpoint/2010/main" val="39859961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Enhanced cooperation- Art. 20 TEU</a:t>
            </a:r>
            <a:endParaRPr lang="en-GB" dirty="0"/>
          </a:p>
        </p:txBody>
      </p:sp>
      <p:sp>
        <p:nvSpPr>
          <p:cNvPr id="3" name="Symbol zastępczy zawartości 2"/>
          <p:cNvSpPr>
            <a:spLocks noGrp="1"/>
          </p:cNvSpPr>
          <p:nvPr>
            <p:ph sz="quarter" idx="1"/>
          </p:nvPr>
        </p:nvSpPr>
        <p:spPr>
          <a:xfrm>
            <a:off x="247650" y="1447800"/>
            <a:ext cx="8439150" cy="4572000"/>
          </a:xfrm>
        </p:spPr>
        <p:txBody>
          <a:bodyPr/>
          <a:lstStyle/>
          <a:p>
            <a:pPr marL="514350" lvl="0" indent="-514350">
              <a:buClr>
                <a:srgbClr val="D34817"/>
              </a:buClr>
              <a:buFont typeface="+mj-lt"/>
              <a:buAutoNum type="arabicPeriod"/>
            </a:pPr>
            <a:r>
              <a:rPr lang="en-GB" dirty="0">
                <a:solidFill>
                  <a:srgbClr val="FF0000"/>
                </a:solidFill>
              </a:rPr>
              <a:t>Authorisation by the Council</a:t>
            </a:r>
            <a:r>
              <a:rPr lang="en-GB" dirty="0">
                <a:solidFill>
                  <a:prstClr val="black"/>
                </a:solidFill>
              </a:rPr>
              <a:t>: it is based on an agreement between at last nine participating </a:t>
            </a:r>
            <a:r>
              <a:rPr lang="pl-PL" dirty="0">
                <a:solidFill>
                  <a:prstClr val="black"/>
                </a:solidFill>
              </a:rPr>
              <a:t>M</a:t>
            </a:r>
            <a:r>
              <a:rPr lang="en-GB" dirty="0">
                <a:solidFill>
                  <a:prstClr val="black"/>
                </a:solidFill>
              </a:rPr>
              <a:t>ember </a:t>
            </a:r>
            <a:r>
              <a:rPr lang="pl-PL" dirty="0">
                <a:solidFill>
                  <a:prstClr val="black"/>
                </a:solidFill>
              </a:rPr>
              <a:t>S</a:t>
            </a:r>
            <a:r>
              <a:rPr lang="en-GB" dirty="0">
                <a:solidFill>
                  <a:prstClr val="black"/>
                </a:solidFill>
              </a:rPr>
              <a:t>tates, the conclusion of which must be authorized by the Council. </a:t>
            </a:r>
          </a:p>
          <a:p>
            <a:pPr marL="514350" lvl="0" indent="-514350">
              <a:buClr>
                <a:srgbClr val="D34817"/>
              </a:buClr>
              <a:buFont typeface="+mj-lt"/>
              <a:buAutoNum type="arabicPeriod"/>
            </a:pPr>
            <a:r>
              <a:rPr lang="en-GB" dirty="0">
                <a:solidFill>
                  <a:srgbClr val="FF0000"/>
                </a:solidFill>
              </a:rPr>
              <a:t>General conditions:</a:t>
            </a:r>
          </a:p>
          <a:p>
            <a:pPr lvl="0">
              <a:buClr>
                <a:srgbClr val="D34817"/>
              </a:buClr>
            </a:pPr>
            <a:r>
              <a:rPr lang="en-GB" dirty="0">
                <a:solidFill>
                  <a:srgbClr val="FF0000"/>
                </a:solidFill>
              </a:rPr>
              <a:t>aims</a:t>
            </a:r>
            <a:r>
              <a:rPr lang="en-GB" dirty="0">
                <a:solidFill>
                  <a:prstClr val="black"/>
                </a:solidFill>
              </a:rPr>
              <a:t>: must aim to further the objectives of the Union, protect its interests and reinforce its integration process;</a:t>
            </a:r>
          </a:p>
          <a:p>
            <a:pPr lvl="0">
              <a:buClr>
                <a:srgbClr val="D34817"/>
              </a:buClr>
            </a:pPr>
            <a:r>
              <a:rPr lang="pl-PL" dirty="0">
                <a:solidFill>
                  <a:srgbClr val="FF0000"/>
                </a:solidFill>
              </a:rPr>
              <a:t>c</a:t>
            </a:r>
            <a:r>
              <a:rPr lang="en-GB" dirty="0" err="1">
                <a:solidFill>
                  <a:srgbClr val="FF0000"/>
                </a:solidFill>
              </a:rPr>
              <a:t>ompetences</a:t>
            </a:r>
            <a:r>
              <a:rPr lang="en-GB" dirty="0">
                <a:solidFill>
                  <a:prstClr val="black"/>
                </a:solidFill>
              </a:rPr>
              <a:t>: it must stay within non-exclusive competences of the EU;</a:t>
            </a:r>
          </a:p>
          <a:p>
            <a:pPr lvl="0">
              <a:buClr>
                <a:srgbClr val="D34817"/>
              </a:buClr>
            </a:pPr>
            <a:r>
              <a:rPr lang="en-GB" dirty="0">
                <a:solidFill>
                  <a:srgbClr val="FF0000"/>
                </a:solidFill>
              </a:rPr>
              <a:t>participants</a:t>
            </a:r>
            <a:r>
              <a:rPr lang="en-GB" dirty="0">
                <a:solidFill>
                  <a:prstClr val="black"/>
                </a:solidFill>
              </a:rPr>
              <a:t>: at least 9 Member States; </a:t>
            </a:r>
          </a:p>
          <a:p>
            <a:endParaRPr lang="en-GB" dirty="0"/>
          </a:p>
        </p:txBody>
      </p:sp>
    </p:spTree>
    <p:extLst>
      <p:ext uri="{BB962C8B-B14F-4D97-AF65-F5344CB8AC3E}">
        <p14:creationId xmlns:p14="http://schemas.microsoft.com/office/powerpoint/2010/main" val="3297854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Lisbon Treaty ( 2007-present)</a:t>
            </a:r>
            <a:endParaRPr lang="en-GB" dirty="0"/>
          </a:p>
        </p:txBody>
      </p:sp>
      <p:sp>
        <p:nvSpPr>
          <p:cNvPr id="3" name="Symbol zastępczy zawartości 2"/>
          <p:cNvSpPr>
            <a:spLocks noGrp="1"/>
          </p:cNvSpPr>
          <p:nvPr>
            <p:ph sz="quarter" idx="1"/>
          </p:nvPr>
        </p:nvSpPr>
        <p:spPr>
          <a:xfrm>
            <a:off x="411480" y="1447800"/>
            <a:ext cx="8275320" cy="4572000"/>
          </a:xfrm>
        </p:spPr>
        <p:txBody>
          <a:bodyPr/>
          <a:lstStyle/>
          <a:p>
            <a:r>
              <a:rPr lang="en-GB" dirty="0" smtClean="0"/>
              <a:t>On 13 December 2007 the new EU Reform Treaty of Lisbon was signed by the representatives of the Member States. </a:t>
            </a:r>
          </a:p>
          <a:p>
            <a:pPr lvl="0"/>
            <a:r>
              <a:rPr lang="en-GB" sz="2400" dirty="0" smtClean="0">
                <a:solidFill>
                  <a:prstClr val="black"/>
                </a:solidFill>
                <a:ea typeface="Times New Roman"/>
              </a:rPr>
              <a:t>On </a:t>
            </a:r>
            <a:r>
              <a:rPr lang="en-GB" sz="2400" dirty="0">
                <a:solidFill>
                  <a:prstClr val="black"/>
                </a:solidFill>
                <a:ea typeface="Times New Roman"/>
              </a:rPr>
              <a:t>1 December 2009, the </a:t>
            </a:r>
            <a:r>
              <a:rPr lang="en-GB" sz="2400" dirty="0">
                <a:solidFill>
                  <a:srgbClr val="FFC000"/>
                </a:solidFill>
                <a:ea typeface="Times New Roman"/>
                <a:cs typeface="Times New Roman"/>
              </a:rPr>
              <a:t>Lisbon </a:t>
            </a:r>
            <a:r>
              <a:rPr lang="en-GB" sz="2400" dirty="0" smtClean="0">
                <a:solidFill>
                  <a:srgbClr val="FFC000"/>
                </a:solidFill>
                <a:ea typeface="Times New Roman"/>
                <a:cs typeface="Times New Roman"/>
              </a:rPr>
              <a:t>Treat</a:t>
            </a:r>
            <a:r>
              <a:rPr lang="pl-PL" sz="2400" dirty="0" smtClean="0">
                <a:solidFill>
                  <a:srgbClr val="FFC000"/>
                </a:solidFill>
                <a:ea typeface="Times New Roman"/>
                <a:cs typeface="Times New Roman"/>
              </a:rPr>
              <a:t>y</a:t>
            </a:r>
            <a:r>
              <a:rPr lang="en-GB" sz="2400" dirty="0" smtClean="0">
                <a:solidFill>
                  <a:srgbClr val="FFC000"/>
                </a:solidFill>
                <a:ea typeface="Times New Roman"/>
              </a:rPr>
              <a:t> </a:t>
            </a:r>
            <a:r>
              <a:rPr lang="en-GB" sz="2400" dirty="0">
                <a:solidFill>
                  <a:prstClr val="black"/>
                </a:solidFill>
                <a:ea typeface="Times New Roman"/>
              </a:rPr>
              <a:t>entered into force and reformed many aspects of the EU. </a:t>
            </a:r>
            <a:endParaRPr lang="pl-PL" sz="2400" dirty="0" smtClean="0">
              <a:solidFill>
                <a:prstClr val="black"/>
              </a:solidFill>
              <a:ea typeface="Times New Roman"/>
            </a:endParaRPr>
          </a:p>
          <a:p>
            <a:r>
              <a:rPr lang="pl-PL" sz="2400" dirty="0">
                <a:solidFill>
                  <a:prstClr val="black"/>
                </a:solidFill>
                <a:ea typeface="Times New Roman"/>
              </a:rPr>
              <a:t>I</a:t>
            </a:r>
            <a:r>
              <a:rPr lang="en-GB" sz="2400" dirty="0" smtClean="0">
                <a:solidFill>
                  <a:prstClr val="black"/>
                </a:solidFill>
                <a:ea typeface="Times New Roman"/>
              </a:rPr>
              <a:t>t </a:t>
            </a:r>
            <a:r>
              <a:rPr lang="en-GB" sz="2400" dirty="0">
                <a:solidFill>
                  <a:prstClr val="black"/>
                </a:solidFill>
                <a:ea typeface="Times New Roman"/>
              </a:rPr>
              <a:t>changed the legal structure of the European Union, merging the </a:t>
            </a:r>
            <a:r>
              <a:rPr lang="en-GB" sz="2400" dirty="0">
                <a:solidFill>
                  <a:srgbClr val="0000FF"/>
                </a:solidFill>
                <a:ea typeface="Times New Roman"/>
                <a:cs typeface="Times New Roman"/>
                <a:hlinkClick r:id="rId2" tooltip="Three pillars of the European Union"/>
              </a:rPr>
              <a:t>EU three pillars</a:t>
            </a:r>
            <a:r>
              <a:rPr lang="en-GB" sz="2400" dirty="0">
                <a:solidFill>
                  <a:prstClr val="black"/>
                </a:solidFill>
                <a:ea typeface="Times New Roman"/>
              </a:rPr>
              <a:t> system into a single legal entity provisioned with a </a:t>
            </a:r>
            <a:r>
              <a:rPr lang="en-GB" sz="2400" dirty="0">
                <a:solidFill>
                  <a:srgbClr val="0000FF"/>
                </a:solidFill>
                <a:ea typeface="Times New Roman"/>
                <a:cs typeface="Times New Roman"/>
                <a:hlinkClick r:id="rId3" tooltip="Legal personality"/>
              </a:rPr>
              <a:t>legal personality</a:t>
            </a:r>
            <a:r>
              <a:rPr lang="en-GB" sz="2400" dirty="0">
                <a:solidFill>
                  <a:prstClr val="black"/>
                </a:solidFill>
                <a:ea typeface="Times New Roman"/>
              </a:rPr>
              <a:t>, </a:t>
            </a:r>
            <a:endParaRPr lang="pl-PL" sz="2400" dirty="0" smtClean="0">
              <a:solidFill>
                <a:prstClr val="black"/>
              </a:solidFill>
              <a:ea typeface="Times New Roman"/>
            </a:endParaRPr>
          </a:p>
          <a:p>
            <a:r>
              <a:rPr lang="pl-PL" sz="2400" dirty="0" smtClean="0">
                <a:solidFill>
                  <a:prstClr val="black"/>
                </a:solidFill>
                <a:ea typeface="Times New Roman"/>
              </a:rPr>
              <a:t>It </a:t>
            </a:r>
            <a:r>
              <a:rPr lang="en-GB" sz="2400" dirty="0" smtClean="0">
                <a:solidFill>
                  <a:prstClr val="black"/>
                </a:solidFill>
                <a:ea typeface="Times New Roman"/>
              </a:rPr>
              <a:t>created </a:t>
            </a:r>
            <a:r>
              <a:rPr lang="en-GB" sz="2400" dirty="0">
                <a:solidFill>
                  <a:prstClr val="black"/>
                </a:solidFill>
                <a:ea typeface="Times New Roman"/>
              </a:rPr>
              <a:t>a permanent </a:t>
            </a:r>
            <a:r>
              <a:rPr lang="en-GB" sz="2400" dirty="0">
                <a:solidFill>
                  <a:srgbClr val="0000FF"/>
                </a:solidFill>
                <a:ea typeface="Times New Roman"/>
                <a:cs typeface="Times New Roman"/>
                <a:hlinkClick r:id="rId4" tooltip="President of the European Council"/>
              </a:rPr>
              <a:t>President of the European Council</a:t>
            </a:r>
            <a:r>
              <a:rPr lang="en-GB" sz="2400" dirty="0" smtClean="0">
                <a:solidFill>
                  <a:prstClr val="black"/>
                </a:solidFill>
                <a:ea typeface="Times New Roman"/>
              </a:rPr>
              <a:t>,</a:t>
            </a:r>
            <a:endParaRPr lang="pl-PL" sz="2400" dirty="0" smtClean="0">
              <a:solidFill>
                <a:prstClr val="black"/>
              </a:solidFill>
              <a:ea typeface="Times New Roman"/>
            </a:endParaRPr>
          </a:p>
          <a:p>
            <a:r>
              <a:rPr lang="pl-PL" sz="2400" dirty="0" smtClean="0">
                <a:solidFill>
                  <a:prstClr val="black"/>
                </a:solidFill>
                <a:ea typeface="Times New Roman"/>
              </a:rPr>
              <a:t>It </a:t>
            </a:r>
            <a:r>
              <a:rPr lang="en-GB" sz="2400" dirty="0" smtClean="0">
                <a:solidFill>
                  <a:prstClr val="black"/>
                </a:solidFill>
                <a:ea typeface="Times New Roman"/>
              </a:rPr>
              <a:t>strengthened </a:t>
            </a:r>
            <a:r>
              <a:rPr lang="en-GB" sz="2400" dirty="0">
                <a:solidFill>
                  <a:prstClr val="black"/>
                </a:solidFill>
                <a:ea typeface="Times New Roman"/>
              </a:rPr>
              <a:t>the position of the </a:t>
            </a:r>
            <a:r>
              <a:rPr lang="en-GB" sz="2400" dirty="0">
                <a:solidFill>
                  <a:srgbClr val="0000FF"/>
                </a:solidFill>
                <a:ea typeface="Times New Roman"/>
                <a:cs typeface="Times New Roman"/>
                <a:hlinkClick r:id="rId5" tooltip="High Representative of the Union for Foreign Affairs and Security Policy"/>
              </a:rPr>
              <a:t>High Representative of the Union for Foreign Affairs and Security Policy</a:t>
            </a:r>
            <a:endParaRPr lang="en-GB" sz="2400" dirty="0">
              <a:solidFill>
                <a:prstClr val="black"/>
              </a:solidFill>
            </a:endParaRPr>
          </a:p>
          <a:p>
            <a:pPr lvl="0"/>
            <a:endParaRPr lang="pl-PL" sz="2400" dirty="0" smtClean="0">
              <a:solidFill>
                <a:prstClr val="black"/>
              </a:solidFill>
              <a:latin typeface="Times New Roman"/>
              <a:ea typeface="Times New Roman"/>
            </a:endParaRPr>
          </a:p>
          <a:p>
            <a:pPr lvl="0"/>
            <a:endParaRPr lang="pl-PL" sz="2400" dirty="0">
              <a:solidFill>
                <a:prstClr val="black"/>
              </a:solidFill>
              <a:latin typeface="Times New Roman"/>
              <a:ea typeface="Times New Roman"/>
            </a:endParaRPr>
          </a:p>
          <a:p>
            <a:endParaRPr lang="en-GB" dirty="0"/>
          </a:p>
        </p:txBody>
      </p:sp>
    </p:spTree>
    <p:extLst>
      <p:ext uri="{BB962C8B-B14F-4D97-AF65-F5344CB8AC3E}">
        <p14:creationId xmlns:p14="http://schemas.microsoft.com/office/powerpoint/2010/main" val="15513205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Enhanced cooperation- Art. 20 TEU</a:t>
            </a:r>
            <a:endParaRPr lang="en-GB" dirty="0"/>
          </a:p>
        </p:txBody>
      </p:sp>
      <p:sp>
        <p:nvSpPr>
          <p:cNvPr id="3" name="Symbol zastępczy zawartości 2"/>
          <p:cNvSpPr>
            <a:spLocks noGrp="1"/>
          </p:cNvSpPr>
          <p:nvPr>
            <p:ph sz="quarter" idx="1"/>
          </p:nvPr>
        </p:nvSpPr>
        <p:spPr>
          <a:xfrm>
            <a:off x="342899" y="1447800"/>
            <a:ext cx="8562975" cy="4572000"/>
          </a:xfrm>
        </p:spPr>
        <p:txBody>
          <a:bodyPr/>
          <a:lstStyle/>
          <a:p>
            <a:pPr lvl="0">
              <a:buClr>
                <a:srgbClr val="D34817"/>
              </a:buClr>
            </a:pPr>
            <a:r>
              <a:rPr lang="en-GB" dirty="0">
                <a:solidFill>
                  <a:prstClr val="black"/>
                </a:solidFill>
              </a:rPr>
              <a:t>When it is being established it is open to all Member States. Non-participants have a right to join.</a:t>
            </a:r>
          </a:p>
          <a:p>
            <a:pPr lvl="0">
              <a:buClr>
                <a:srgbClr val="D34817"/>
              </a:buClr>
            </a:pPr>
            <a:r>
              <a:rPr lang="en-GB" dirty="0">
                <a:solidFill>
                  <a:prstClr val="black"/>
                </a:solidFill>
              </a:rPr>
              <a:t>It comes to an end when all MS have joined. In such case, the acts adopted by it become part of a general Union acquis and stands the same level as other EU secondary law.</a:t>
            </a:r>
          </a:p>
          <a:p>
            <a:pPr lvl="0">
              <a:buClr>
                <a:srgbClr val="D34817"/>
              </a:buClr>
            </a:pPr>
            <a:r>
              <a:rPr lang="en-GB" dirty="0">
                <a:solidFill>
                  <a:prstClr val="black"/>
                </a:solidFill>
              </a:rPr>
              <a:t>A unilateral withdrawal would seem possible until an act have been adopted.    </a:t>
            </a:r>
          </a:p>
          <a:p>
            <a:endParaRPr lang="en-GB" dirty="0"/>
          </a:p>
        </p:txBody>
      </p:sp>
    </p:spTree>
    <p:extLst>
      <p:ext uri="{BB962C8B-B14F-4D97-AF65-F5344CB8AC3E}">
        <p14:creationId xmlns:p14="http://schemas.microsoft.com/office/powerpoint/2010/main" val="17614400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Enhanced cooperation- Art. 20 TEU</a:t>
            </a:r>
            <a:endParaRPr lang="en-GB" dirty="0"/>
          </a:p>
        </p:txBody>
      </p:sp>
      <p:sp>
        <p:nvSpPr>
          <p:cNvPr id="3" name="Symbol zastępczy zawartości 2"/>
          <p:cNvSpPr>
            <a:spLocks noGrp="1"/>
          </p:cNvSpPr>
          <p:nvPr>
            <p:ph sz="quarter" idx="1"/>
          </p:nvPr>
        </p:nvSpPr>
        <p:spPr>
          <a:xfrm>
            <a:off x="266700" y="1447800"/>
            <a:ext cx="8572500" cy="4572000"/>
          </a:xfrm>
        </p:spPr>
        <p:txBody>
          <a:bodyPr>
            <a:normAutofit/>
          </a:bodyPr>
          <a:lstStyle/>
          <a:p>
            <a:pPr marL="0" lvl="0" indent="0">
              <a:buClr>
                <a:srgbClr val="D34817"/>
              </a:buClr>
              <a:buNone/>
            </a:pPr>
            <a:r>
              <a:rPr lang="en-GB" sz="2800" dirty="0">
                <a:solidFill>
                  <a:prstClr val="black"/>
                </a:solidFill>
              </a:rPr>
              <a:t>So far, enhanced cooperation has been authorized in </a:t>
            </a:r>
            <a:r>
              <a:rPr lang="en-GB" sz="2800" dirty="0">
                <a:solidFill>
                  <a:srgbClr val="FF0000"/>
                </a:solidFill>
              </a:rPr>
              <a:t>four cases</a:t>
            </a:r>
            <a:r>
              <a:rPr lang="en-GB" sz="2800" dirty="0">
                <a:solidFill>
                  <a:prstClr val="black"/>
                </a:solidFill>
              </a:rPr>
              <a:t>:</a:t>
            </a:r>
          </a:p>
          <a:p>
            <a:pPr marL="514350" lvl="0" indent="-514350">
              <a:buClr>
                <a:srgbClr val="D34817"/>
              </a:buClr>
              <a:buFont typeface="+mj-lt"/>
              <a:buAutoNum type="arabicPeriod"/>
            </a:pPr>
            <a:r>
              <a:rPr lang="en-GB" sz="2800" dirty="0">
                <a:solidFill>
                  <a:prstClr val="black"/>
                </a:solidFill>
              </a:rPr>
              <a:t>Regarding divorce and legal separation;</a:t>
            </a:r>
          </a:p>
          <a:p>
            <a:pPr marL="514350" lvl="0" indent="-514350">
              <a:buClr>
                <a:srgbClr val="D34817"/>
              </a:buClr>
              <a:buFont typeface="+mj-lt"/>
              <a:buAutoNum type="arabicPeriod"/>
            </a:pPr>
            <a:r>
              <a:rPr lang="en-GB" sz="2800" dirty="0">
                <a:solidFill>
                  <a:prstClr val="black"/>
                </a:solidFill>
              </a:rPr>
              <a:t>To enable the creation of unitary patent protection;</a:t>
            </a:r>
          </a:p>
          <a:p>
            <a:pPr marL="514350" lvl="0" indent="-514350">
              <a:buClr>
                <a:srgbClr val="D34817"/>
              </a:buClr>
              <a:buFont typeface="+mj-lt"/>
              <a:buAutoNum type="arabicPeriod"/>
            </a:pPr>
            <a:r>
              <a:rPr lang="en-GB" sz="2800" dirty="0">
                <a:solidFill>
                  <a:prstClr val="black"/>
                </a:solidFill>
              </a:rPr>
              <a:t>With a view to introducing a financial transaction tax;</a:t>
            </a:r>
          </a:p>
          <a:p>
            <a:pPr marL="514350" lvl="0" indent="-514350">
              <a:buClr>
                <a:srgbClr val="D34817"/>
              </a:buClr>
              <a:buFont typeface="+mj-lt"/>
              <a:buAutoNum type="arabicPeriod"/>
            </a:pPr>
            <a:r>
              <a:rPr lang="en-GB" sz="2800" dirty="0">
                <a:solidFill>
                  <a:prstClr val="black"/>
                </a:solidFill>
              </a:rPr>
              <a:t>With regard to property regimes of international couples. </a:t>
            </a:r>
          </a:p>
          <a:p>
            <a:endParaRPr lang="en-GB" sz="2800" dirty="0"/>
          </a:p>
        </p:txBody>
      </p:sp>
    </p:spTree>
    <p:extLst>
      <p:ext uri="{BB962C8B-B14F-4D97-AF65-F5344CB8AC3E}">
        <p14:creationId xmlns:p14="http://schemas.microsoft.com/office/powerpoint/2010/main" val="6322485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900" dirty="0">
                <a:solidFill>
                  <a:prstClr val="black">
                    <a:lumMod val="75000"/>
                    <a:lumOff val="25000"/>
                  </a:prstClr>
                </a:solidFill>
                <a:latin typeface="+mn-lt"/>
                <a:cs typeface="Times New Roman" panose="02020603050405020304" pitchFamily="18" charset="0"/>
              </a:rPr>
              <a:t>Art. 47 TEU- </a:t>
            </a:r>
            <a:r>
              <a:rPr lang="en-GB" sz="2900" dirty="0">
                <a:solidFill>
                  <a:prstClr val="black">
                    <a:lumMod val="75000"/>
                    <a:lumOff val="25000"/>
                  </a:prstClr>
                </a:solidFill>
                <a:latin typeface="+mn-lt"/>
                <a:cs typeface="Times New Roman" panose="02020603050405020304" pitchFamily="18" charset="0"/>
              </a:rPr>
              <a:t>International Legal Personality</a:t>
            </a:r>
            <a:endParaRPr lang="en-GB" dirty="0">
              <a:latin typeface="+mn-lt"/>
            </a:endParaRPr>
          </a:p>
        </p:txBody>
      </p:sp>
      <p:sp>
        <p:nvSpPr>
          <p:cNvPr id="3" name="Symbol zastępczy zawartości 2"/>
          <p:cNvSpPr>
            <a:spLocks noGrp="1"/>
          </p:cNvSpPr>
          <p:nvPr>
            <p:ph sz="quarter" idx="1"/>
          </p:nvPr>
        </p:nvSpPr>
        <p:spPr/>
        <p:txBody>
          <a:bodyPr/>
          <a:lstStyle/>
          <a:p>
            <a:pPr marL="0" lvl="0" indent="0" algn="ctr" defTabSz="457200">
              <a:spcBef>
                <a:spcPct val="20000"/>
              </a:spcBef>
              <a:spcAft>
                <a:spcPts val="600"/>
              </a:spcAft>
              <a:buClr>
                <a:prstClr val="black">
                  <a:lumMod val="75000"/>
                  <a:lumOff val="25000"/>
                </a:prstClr>
              </a:buClr>
              <a:buSzTx/>
              <a:buNone/>
            </a:pPr>
            <a:endParaRPr lang="pl-PL" sz="3200" dirty="0" smtClean="0">
              <a:solidFill>
                <a:srgbClr val="C00000"/>
              </a:solidFill>
              <a:cs typeface="Times New Roman" panose="02020603050405020304" pitchFamily="18" charset="0"/>
            </a:endParaRPr>
          </a:p>
          <a:p>
            <a:pPr marL="0" lvl="0" indent="0" algn="ctr" defTabSz="457200">
              <a:spcBef>
                <a:spcPct val="20000"/>
              </a:spcBef>
              <a:spcAft>
                <a:spcPts val="600"/>
              </a:spcAft>
              <a:buClr>
                <a:prstClr val="black">
                  <a:lumMod val="75000"/>
                  <a:lumOff val="25000"/>
                </a:prstClr>
              </a:buClr>
              <a:buSzTx/>
              <a:buNone/>
            </a:pPr>
            <a:endParaRPr lang="pl-PL" sz="3200" dirty="0">
              <a:solidFill>
                <a:srgbClr val="C00000"/>
              </a:solidFill>
              <a:cs typeface="Times New Roman" panose="02020603050405020304" pitchFamily="18" charset="0"/>
            </a:endParaRPr>
          </a:p>
          <a:p>
            <a:pPr marL="0" lvl="0" indent="0" algn="ctr" defTabSz="457200">
              <a:spcBef>
                <a:spcPct val="20000"/>
              </a:spcBef>
              <a:spcAft>
                <a:spcPts val="600"/>
              </a:spcAft>
              <a:buClr>
                <a:prstClr val="black">
                  <a:lumMod val="75000"/>
                  <a:lumOff val="25000"/>
                </a:prstClr>
              </a:buClr>
              <a:buSzTx/>
              <a:buNone/>
            </a:pPr>
            <a:r>
              <a:rPr lang="pl-PL" sz="3200" dirty="0" smtClean="0">
                <a:solidFill>
                  <a:srgbClr val="C00000"/>
                </a:solidFill>
                <a:cs typeface="Times New Roman" panose="02020603050405020304" pitchFamily="18" charset="0"/>
              </a:rPr>
              <a:t>„</a:t>
            </a:r>
            <a:r>
              <a:rPr lang="en-US" sz="3200" dirty="0">
                <a:solidFill>
                  <a:srgbClr val="C00000"/>
                </a:solidFill>
                <a:cs typeface="Times New Roman" panose="02020603050405020304" pitchFamily="18" charset="0"/>
              </a:rPr>
              <a:t>The Union shall have legal personality</a:t>
            </a:r>
            <a:r>
              <a:rPr lang="pl-PL" sz="3200" dirty="0">
                <a:solidFill>
                  <a:srgbClr val="C00000"/>
                </a:solidFill>
                <a:cs typeface="Times New Roman" panose="02020603050405020304" pitchFamily="18" charset="0"/>
              </a:rPr>
              <a:t>”.</a:t>
            </a:r>
            <a:r>
              <a:rPr lang="pl-PL" sz="3200" dirty="0">
                <a:solidFill>
                  <a:prstClr val="black">
                    <a:lumMod val="75000"/>
                    <a:lumOff val="25000"/>
                  </a:prstClr>
                </a:solidFill>
                <a:cs typeface="Times New Roman" panose="02020603050405020304" pitchFamily="18" charset="0"/>
              </a:rPr>
              <a:t/>
            </a:r>
            <a:br>
              <a:rPr lang="pl-PL" sz="3200" dirty="0">
                <a:solidFill>
                  <a:prstClr val="black">
                    <a:lumMod val="75000"/>
                    <a:lumOff val="25000"/>
                  </a:prstClr>
                </a:solidFill>
                <a:cs typeface="Times New Roman" panose="02020603050405020304" pitchFamily="18" charset="0"/>
              </a:rPr>
            </a:br>
            <a:endParaRPr lang="en-GB" sz="3200" dirty="0">
              <a:solidFill>
                <a:prstClr val="black">
                  <a:lumMod val="75000"/>
                  <a:lumOff val="25000"/>
                </a:prstClr>
              </a:solidFill>
              <a:cs typeface="Times New Roman" panose="02020603050405020304" pitchFamily="18" charset="0"/>
            </a:endParaRPr>
          </a:p>
          <a:p>
            <a:endParaRPr lang="en-GB" dirty="0"/>
          </a:p>
        </p:txBody>
      </p:sp>
    </p:spTree>
    <p:extLst>
      <p:ext uri="{BB962C8B-B14F-4D97-AF65-F5344CB8AC3E}">
        <p14:creationId xmlns:p14="http://schemas.microsoft.com/office/powerpoint/2010/main" val="34641828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600" dirty="0">
                <a:solidFill>
                  <a:prstClr val="black"/>
                </a:solidFill>
                <a:latin typeface="+mn-lt"/>
              </a:rPr>
              <a:t>International </a:t>
            </a:r>
            <a:r>
              <a:rPr lang="en-GB" sz="3600" dirty="0">
                <a:solidFill>
                  <a:prstClr val="black"/>
                </a:solidFill>
                <a:latin typeface="+mn-lt"/>
              </a:rPr>
              <a:t>Legal Personality</a:t>
            </a:r>
            <a:endParaRPr lang="en-GB" dirty="0">
              <a:latin typeface="+mn-lt"/>
            </a:endParaRPr>
          </a:p>
        </p:txBody>
      </p:sp>
      <p:sp>
        <p:nvSpPr>
          <p:cNvPr id="3" name="Symbol zastępczy zawartości 2"/>
          <p:cNvSpPr>
            <a:spLocks noGrp="1"/>
          </p:cNvSpPr>
          <p:nvPr>
            <p:ph sz="quarter" idx="1"/>
          </p:nvPr>
        </p:nvSpPr>
        <p:spPr>
          <a:xfrm>
            <a:off x="228600" y="1447800"/>
            <a:ext cx="8705850" cy="4572000"/>
          </a:xfrm>
        </p:spPr>
        <p:txBody>
          <a:bodyPr/>
          <a:lstStyle/>
          <a:p>
            <a:pPr defTabSz="457200">
              <a:spcBef>
                <a:spcPct val="20000"/>
              </a:spcBef>
              <a:spcAft>
                <a:spcPts val="600"/>
              </a:spcAft>
              <a:buClr>
                <a:prstClr val="black">
                  <a:lumMod val="75000"/>
                  <a:lumOff val="25000"/>
                </a:prstClr>
              </a:buClr>
              <a:buSzTx/>
            </a:pPr>
            <a:r>
              <a:rPr lang="en-GB" sz="2800" dirty="0">
                <a:solidFill>
                  <a:prstClr val="black">
                    <a:lumMod val="75000"/>
                    <a:lumOff val="25000"/>
                  </a:prstClr>
                </a:solidFill>
                <a:cs typeface="Times New Roman" panose="02020603050405020304" pitchFamily="18" charset="0"/>
              </a:rPr>
              <a:t>The EU has the capacity to have rights in its own name and to be a subject to obligations all of kinds (over the whole field of its objectives</a:t>
            </a:r>
            <a:r>
              <a:rPr lang="pl-PL" sz="2800" dirty="0">
                <a:solidFill>
                  <a:prstClr val="black">
                    <a:lumMod val="75000"/>
                    <a:lumOff val="25000"/>
                  </a:prstClr>
                </a:solidFill>
                <a:cs typeface="Times New Roman" panose="02020603050405020304" pitchFamily="18" charset="0"/>
              </a:rPr>
              <a:t>)</a:t>
            </a:r>
            <a:r>
              <a:rPr lang="en-GB" sz="2800" dirty="0">
                <a:solidFill>
                  <a:prstClr val="black">
                    <a:lumMod val="75000"/>
                    <a:lumOff val="25000"/>
                  </a:prstClr>
                </a:solidFill>
                <a:cs typeface="Times New Roman" panose="02020603050405020304" pitchFamily="18" charset="0"/>
              </a:rPr>
              <a:t>.</a:t>
            </a:r>
          </a:p>
          <a:p>
            <a:pPr defTabSz="457200">
              <a:spcBef>
                <a:spcPct val="20000"/>
              </a:spcBef>
              <a:spcAft>
                <a:spcPts val="600"/>
              </a:spcAft>
              <a:buClr>
                <a:prstClr val="black">
                  <a:lumMod val="75000"/>
                  <a:lumOff val="25000"/>
                </a:prstClr>
              </a:buClr>
              <a:buSzTx/>
            </a:pPr>
            <a:r>
              <a:rPr lang="en-GB" sz="2800" dirty="0">
                <a:solidFill>
                  <a:prstClr val="black">
                    <a:lumMod val="75000"/>
                    <a:lumOff val="25000"/>
                  </a:prstClr>
                </a:solidFill>
                <a:cs typeface="Times New Roman" panose="02020603050405020304" pitchFamily="18" charset="0"/>
              </a:rPr>
              <a:t>This means in practice: to conclude international agreements with third countries and international organisations; the right of legation; to have legal responsibility for damages; to be a party of treaties. </a:t>
            </a:r>
          </a:p>
          <a:p>
            <a:endParaRPr lang="en-GB" dirty="0"/>
          </a:p>
        </p:txBody>
      </p:sp>
    </p:spTree>
    <p:extLst>
      <p:ext uri="{BB962C8B-B14F-4D97-AF65-F5344CB8AC3E}">
        <p14:creationId xmlns:p14="http://schemas.microsoft.com/office/powerpoint/2010/main" val="42020547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500" dirty="0">
                <a:solidFill>
                  <a:prstClr val="black"/>
                </a:solidFill>
                <a:latin typeface="Times New Roman" panose="02020603050405020304" pitchFamily="18" charset="0"/>
                <a:cs typeface="Times New Roman" panose="02020603050405020304" pitchFamily="18" charset="0"/>
              </a:rPr>
              <a:t>International </a:t>
            </a:r>
            <a:r>
              <a:rPr lang="en-GB" sz="2500" dirty="0">
                <a:solidFill>
                  <a:prstClr val="black"/>
                </a:solidFill>
                <a:latin typeface="Times New Roman" panose="02020603050405020304" pitchFamily="18" charset="0"/>
                <a:cs typeface="Times New Roman" panose="02020603050405020304" pitchFamily="18" charset="0"/>
              </a:rPr>
              <a:t>Legal Personality- </a:t>
            </a:r>
            <a:r>
              <a:rPr lang="en-GB" sz="2500" b="1" dirty="0">
                <a:solidFill>
                  <a:prstClr val="black"/>
                </a:solidFill>
                <a:latin typeface="Times New Roman" panose="02020603050405020304" pitchFamily="18" charset="0"/>
                <a:cs typeface="Times New Roman" panose="02020603050405020304" pitchFamily="18" charset="0"/>
              </a:rPr>
              <a:t>Reparations for Injuries Suffered in </a:t>
            </a:r>
            <a:r>
              <a:rPr lang="pl-PL" sz="2500" b="1" dirty="0">
                <a:solidFill>
                  <a:prstClr val="black"/>
                </a:solidFill>
                <a:latin typeface="Times New Roman" panose="02020603050405020304" pitchFamily="18" charset="0"/>
                <a:cs typeface="Times New Roman" panose="02020603050405020304" pitchFamily="18" charset="0"/>
              </a:rPr>
              <a:t>the Service of the UN – ICJ 1949</a:t>
            </a:r>
            <a:endParaRPr lang="en-GB" dirty="0"/>
          </a:p>
        </p:txBody>
      </p:sp>
      <p:sp>
        <p:nvSpPr>
          <p:cNvPr id="3" name="Symbol zastępczy zawartości 2"/>
          <p:cNvSpPr>
            <a:spLocks noGrp="1"/>
          </p:cNvSpPr>
          <p:nvPr>
            <p:ph sz="quarter" idx="1"/>
          </p:nvPr>
        </p:nvSpPr>
        <p:spPr>
          <a:xfrm>
            <a:off x="352425" y="1447800"/>
            <a:ext cx="8505825" cy="4572000"/>
          </a:xfrm>
        </p:spPr>
        <p:txBody>
          <a:bodyPr/>
          <a:lstStyle/>
          <a:p>
            <a:pPr lvl="0" defTabSz="457200">
              <a:spcBef>
                <a:spcPct val="20000"/>
              </a:spcBef>
              <a:spcAft>
                <a:spcPts val="600"/>
              </a:spcAft>
              <a:buClr>
                <a:prstClr val="black">
                  <a:lumMod val="75000"/>
                  <a:lumOff val="25000"/>
                </a:prstClr>
              </a:buClr>
              <a:buSzTx/>
            </a:pPr>
            <a:r>
              <a:rPr lang="en-GB" sz="2800" dirty="0">
                <a:solidFill>
                  <a:prstClr val="black">
                    <a:lumMod val="75000"/>
                    <a:lumOff val="25000"/>
                  </a:prstClr>
                </a:solidFill>
                <a:cs typeface="Times New Roman" panose="02020603050405020304" pitchFamily="18" charset="0"/>
              </a:rPr>
              <a:t>„(…) the rights and duties of an entity such as the (UN) Organization must depend upon its purposes and functions as specified or implied in its constituted document and developed in practice”.</a:t>
            </a:r>
            <a:endParaRPr lang="pl-PL" sz="2800" dirty="0">
              <a:solidFill>
                <a:prstClr val="black">
                  <a:lumMod val="75000"/>
                  <a:lumOff val="25000"/>
                </a:prstClr>
              </a:solidFill>
              <a:cs typeface="Times New Roman" panose="02020603050405020304" pitchFamily="18" charset="0"/>
            </a:endParaRPr>
          </a:p>
          <a:p>
            <a:pPr marL="0" lvl="0" indent="0" defTabSz="457200">
              <a:spcBef>
                <a:spcPct val="20000"/>
              </a:spcBef>
              <a:spcAft>
                <a:spcPts val="600"/>
              </a:spcAft>
              <a:buClr>
                <a:prstClr val="black">
                  <a:lumMod val="75000"/>
                  <a:lumOff val="25000"/>
                </a:prstClr>
              </a:buClr>
              <a:buSzTx/>
              <a:buNone/>
            </a:pPr>
            <a:r>
              <a:rPr lang="en-GB" sz="2800" dirty="0">
                <a:solidFill>
                  <a:srgbClr val="FF0000"/>
                </a:solidFill>
                <a:cs typeface="Times New Roman" panose="02020603050405020304" pitchFamily="18" charset="0"/>
              </a:rPr>
              <a:t>The precise scope of the powers and duties of the EU i</a:t>
            </a:r>
            <a:r>
              <a:rPr lang="pl-PL" sz="2800" dirty="0">
                <a:solidFill>
                  <a:srgbClr val="FF0000"/>
                </a:solidFill>
                <a:cs typeface="Times New Roman" panose="02020603050405020304" pitchFamily="18" charset="0"/>
              </a:rPr>
              <a:t>s</a:t>
            </a:r>
            <a:r>
              <a:rPr lang="en-GB" sz="2800" dirty="0">
                <a:solidFill>
                  <a:srgbClr val="FF0000"/>
                </a:solidFill>
                <a:cs typeface="Times New Roman" panose="02020603050405020304" pitchFamily="18" charset="0"/>
              </a:rPr>
              <a:t> determined pursuant to its primary law.</a:t>
            </a:r>
          </a:p>
          <a:p>
            <a:endParaRPr lang="en-GB" dirty="0"/>
          </a:p>
        </p:txBody>
      </p:sp>
    </p:spTree>
    <p:extLst>
      <p:ext uri="{BB962C8B-B14F-4D97-AF65-F5344CB8AC3E}">
        <p14:creationId xmlns:p14="http://schemas.microsoft.com/office/powerpoint/2010/main" val="28188956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400" dirty="0">
                <a:solidFill>
                  <a:prstClr val="black"/>
                </a:solidFill>
                <a:latin typeface="Times New Roman" panose="02020603050405020304" pitchFamily="18" charset="0"/>
                <a:cs typeface="Times New Roman" panose="02020603050405020304" pitchFamily="18" charset="0"/>
              </a:rPr>
              <a:t>International </a:t>
            </a:r>
            <a:r>
              <a:rPr lang="en-GB" sz="2400" dirty="0">
                <a:solidFill>
                  <a:prstClr val="black"/>
                </a:solidFill>
                <a:latin typeface="Times New Roman" panose="02020603050405020304" pitchFamily="18" charset="0"/>
                <a:cs typeface="Times New Roman" panose="02020603050405020304" pitchFamily="18" charset="0"/>
              </a:rPr>
              <a:t>Legal Personality-</a:t>
            </a:r>
            <a:r>
              <a:rPr lang="pl-PL" sz="2400" dirty="0">
                <a:solidFill>
                  <a:prstClr val="black"/>
                </a:solidFill>
                <a:latin typeface="Times New Roman" panose="02020603050405020304" pitchFamily="18" charset="0"/>
                <a:cs typeface="Times New Roman" panose="02020603050405020304" pitchFamily="18" charset="0"/>
              </a:rPr>
              <a:t> Costa v. ENEL Case</a:t>
            </a:r>
            <a:endParaRPr lang="en-GB" dirty="0"/>
          </a:p>
        </p:txBody>
      </p:sp>
      <p:sp>
        <p:nvSpPr>
          <p:cNvPr id="3" name="Symbol zastępczy zawartości 2"/>
          <p:cNvSpPr>
            <a:spLocks noGrp="1"/>
          </p:cNvSpPr>
          <p:nvPr>
            <p:ph sz="quarter" idx="1"/>
          </p:nvPr>
        </p:nvSpPr>
        <p:spPr>
          <a:xfrm>
            <a:off x="190499" y="1447800"/>
            <a:ext cx="8810625" cy="4572000"/>
          </a:xfrm>
        </p:spPr>
        <p:txBody>
          <a:bodyPr/>
          <a:lstStyle/>
          <a:p>
            <a:pPr marL="0" lvl="0" indent="0" defTabSz="457200">
              <a:spcBef>
                <a:spcPct val="20000"/>
              </a:spcBef>
              <a:spcAft>
                <a:spcPts val="600"/>
              </a:spcAft>
              <a:buClr>
                <a:prstClr val="black">
                  <a:lumMod val="75000"/>
                  <a:lumOff val="25000"/>
                </a:prstClr>
              </a:buClr>
              <a:buSzTx/>
              <a:buNone/>
            </a:pPr>
            <a:r>
              <a:rPr lang="en-GB" sz="2800" dirty="0">
                <a:solidFill>
                  <a:prstClr val="black">
                    <a:lumMod val="75000"/>
                    <a:lumOff val="25000"/>
                  </a:prstClr>
                </a:solidFill>
                <a:cs typeface="Times New Roman" panose="02020603050405020304" pitchFamily="18" charset="0"/>
              </a:rPr>
              <a:t>In </a:t>
            </a:r>
            <a:r>
              <a:rPr lang="en-GB" sz="2800" i="1" dirty="0">
                <a:solidFill>
                  <a:prstClr val="black">
                    <a:lumMod val="75000"/>
                    <a:lumOff val="25000"/>
                  </a:prstClr>
                </a:solidFill>
                <a:cs typeface="Times New Roman" panose="02020603050405020304" pitchFamily="18" charset="0"/>
              </a:rPr>
              <a:t>Costa</a:t>
            </a:r>
            <a:r>
              <a:rPr lang="en-GB" sz="2800" dirty="0">
                <a:solidFill>
                  <a:prstClr val="black">
                    <a:lumMod val="75000"/>
                    <a:lumOff val="25000"/>
                  </a:prstClr>
                </a:solidFill>
                <a:cs typeface="Times New Roman" panose="02020603050405020304" pitchFamily="18" charset="0"/>
              </a:rPr>
              <a:t> ruling in the mid-1960s, the Court stated that: </a:t>
            </a:r>
            <a:r>
              <a:rPr lang="en-GB" sz="2800" dirty="0">
                <a:solidFill>
                  <a:prstClr val="black"/>
                </a:solidFill>
                <a:cs typeface="Times New Roman" panose="02020603050405020304" pitchFamily="18" charset="0"/>
              </a:rPr>
              <a:t>„by creating a Community of unlimited duration, having its own institutions, its own personality, its own legal capacity, and capacity of representation on the international plane and more particular, real powers stemming from a limitation of a sovereignty or a transfer of powers fro</a:t>
            </a:r>
            <a:r>
              <a:rPr lang="pl-PL" sz="2800" dirty="0">
                <a:solidFill>
                  <a:prstClr val="black"/>
                </a:solidFill>
                <a:cs typeface="Times New Roman" panose="02020603050405020304" pitchFamily="18" charset="0"/>
              </a:rPr>
              <a:t>m</a:t>
            </a:r>
            <a:r>
              <a:rPr lang="en-GB" sz="2800" dirty="0">
                <a:solidFill>
                  <a:prstClr val="black"/>
                </a:solidFill>
                <a:cs typeface="Times New Roman" panose="02020603050405020304" pitchFamily="18" charset="0"/>
              </a:rPr>
              <a:t> the states to the Community, the Member States have limited their sovereign rights, albeit within limited fields  and thus created a body of law which binds both their nationals and themselves”. </a:t>
            </a:r>
          </a:p>
          <a:p>
            <a:endParaRPr lang="en-GB" dirty="0"/>
          </a:p>
        </p:txBody>
      </p:sp>
    </p:spTree>
    <p:extLst>
      <p:ext uri="{BB962C8B-B14F-4D97-AF65-F5344CB8AC3E}">
        <p14:creationId xmlns:p14="http://schemas.microsoft.com/office/powerpoint/2010/main" val="35413596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normAutofit/>
          </a:bodyPr>
          <a:lstStyle/>
          <a:p>
            <a:pPr marL="0" indent="0" algn="ctr">
              <a:buNone/>
            </a:pPr>
            <a:endParaRPr lang="pl-PL" sz="6000" dirty="0" smtClean="0">
              <a:solidFill>
                <a:srgbClr val="FF0000"/>
              </a:solidFill>
            </a:endParaRPr>
          </a:p>
          <a:p>
            <a:pPr marL="0" indent="0" algn="ctr">
              <a:buNone/>
            </a:pPr>
            <a:r>
              <a:rPr lang="en-GB" sz="6000" dirty="0" smtClean="0">
                <a:solidFill>
                  <a:srgbClr val="FF0000"/>
                </a:solidFill>
              </a:rPr>
              <a:t>EU Legal Foundations</a:t>
            </a:r>
            <a:endParaRPr lang="en-GB" sz="6000" dirty="0">
              <a:solidFill>
                <a:srgbClr val="FF0000"/>
              </a:solidFill>
            </a:endParaRPr>
          </a:p>
        </p:txBody>
      </p:sp>
    </p:spTree>
    <p:extLst>
      <p:ext uri="{BB962C8B-B14F-4D97-AF65-F5344CB8AC3E}">
        <p14:creationId xmlns:p14="http://schemas.microsoft.com/office/powerpoint/2010/main" val="819257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a:xfrm>
            <a:off x="304799" y="1447800"/>
            <a:ext cx="8582025" cy="4572000"/>
          </a:xfrm>
        </p:spPr>
        <p:txBody>
          <a:bodyPr/>
          <a:lstStyle/>
          <a:p>
            <a:pPr marL="0" lvl="0" indent="0">
              <a:buClr>
                <a:srgbClr val="D34817"/>
              </a:buClr>
              <a:buNone/>
            </a:pPr>
            <a:r>
              <a:rPr lang="en-GB" dirty="0">
                <a:solidFill>
                  <a:prstClr val="black"/>
                </a:solidFill>
              </a:rPr>
              <a:t>Article 48 provides for the procedures for the revision of the Treaties</a:t>
            </a:r>
            <a:r>
              <a:rPr lang="pl-PL" dirty="0">
                <a:solidFill>
                  <a:prstClr val="black"/>
                </a:solidFill>
              </a:rPr>
              <a:t>.</a:t>
            </a:r>
            <a:endParaRPr lang="en-GB" dirty="0">
              <a:solidFill>
                <a:prstClr val="black"/>
              </a:solidFill>
            </a:endParaRPr>
          </a:p>
          <a:p>
            <a:pPr marL="0" lvl="0" indent="0">
              <a:buClr>
                <a:srgbClr val="D34817"/>
              </a:buClr>
              <a:buNone/>
            </a:pPr>
            <a:r>
              <a:rPr lang="en-GB" dirty="0">
                <a:solidFill>
                  <a:prstClr val="black"/>
                </a:solidFill>
              </a:rPr>
              <a:t>Article 49 contains the conditions and procedures for the EU’s enlargement</a:t>
            </a:r>
            <a:r>
              <a:rPr lang="pl-PL" dirty="0">
                <a:solidFill>
                  <a:prstClr val="black"/>
                </a:solidFill>
              </a:rPr>
              <a:t>.</a:t>
            </a:r>
            <a:endParaRPr lang="en-GB" dirty="0">
              <a:solidFill>
                <a:prstClr val="black"/>
              </a:solidFill>
            </a:endParaRPr>
          </a:p>
          <a:p>
            <a:pPr marL="0" lvl="0" indent="0">
              <a:buClr>
                <a:srgbClr val="D34817"/>
              </a:buClr>
              <a:buNone/>
            </a:pPr>
            <a:r>
              <a:rPr lang="en-GB" dirty="0">
                <a:solidFill>
                  <a:prstClr val="black"/>
                </a:solidFill>
              </a:rPr>
              <a:t>Article 50 contains the procedure for withdrawal fro the EU.</a:t>
            </a:r>
          </a:p>
          <a:p>
            <a:pPr marL="0" lvl="0" indent="0">
              <a:buClr>
                <a:srgbClr val="D34817"/>
              </a:buClr>
              <a:buNone/>
            </a:pPr>
            <a:r>
              <a:rPr lang="en-GB" dirty="0">
                <a:solidFill>
                  <a:prstClr val="black"/>
                </a:solidFill>
              </a:rPr>
              <a:t>Article 51 provides that the Protocols and Annexes to the Treaties form integral part thereof.</a:t>
            </a:r>
          </a:p>
          <a:p>
            <a:endParaRPr lang="en-GB" dirty="0"/>
          </a:p>
        </p:txBody>
      </p:sp>
    </p:spTree>
    <p:extLst>
      <p:ext uri="{BB962C8B-B14F-4D97-AF65-F5344CB8AC3E}">
        <p14:creationId xmlns:p14="http://schemas.microsoft.com/office/powerpoint/2010/main" val="2756499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a:xfrm>
            <a:off x="314325" y="1447800"/>
            <a:ext cx="8582025" cy="4572000"/>
          </a:xfrm>
        </p:spPr>
        <p:txBody>
          <a:bodyPr/>
          <a:lstStyle/>
          <a:p>
            <a:pPr marL="0" lvl="0" indent="0">
              <a:buClr>
                <a:srgbClr val="D34817"/>
              </a:buClr>
              <a:buNone/>
            </a:pPr>
            <a:r>
              <a:rPr lang="en-GB" dirty="0">
                <a:solidFill>
                  <a:prstClr val="black"/>
                </a:solidFill>
              </a:rPr>
              <a:t>Article 52 establishes the territorial scope of application of the Treaties</a:t>
            </a:r>
            <a:r>
              <a:rPr lang="pl-PL" dirty="0">
                <a:solidFill>
                  <a:prstClr val="black"/>
                </a:solidFill>
              </a:rPr>
              <a:t>.</a:t>
            </a:r>
            <a:endParaRPr lang="en-GB" dirty="0">
              <a:solidFill>
                <a:prstClr val="black"/>
              </a:solidFill>
            </a:endParaRPr>
          </a:p>
          <a:p>
            <a:pPr marL="0" lvl="0" indent="0">
              <a:buClr>
                <a:srgbClr val="D34817"/>
              </a:buClr>
              <a:buNone/>
            </a:pPr>
            <a:r>
              <a:rPr lang="en-GB" dirty="0">
                <a:solidFill>
                  <a:prstClr val="black"/>
                </a:solidFill>
              </a:rPr>
              <a:t>Article 53 provides that the Treaties are concluded for an unlimited period.</a:t>
            </a:r>
          </a:p>
          <a:p>
            <a:pPr marL="0" lvl="0" indent="0">
              <a:buClr>
                <a:srgbClr val="D34817"/>
              </a:buClr>
              <a:buNone/>
            </a:pPr>
            <a:r>
              <a:rPr lang="en-GB" dirty="0">
                <a:solidFill>
                  <a:prstClr val="black"/>
                </a:solidFill>
              </a:rPr>
              <a:t>Article 54 requires ratification of the treaties by the </a:t>
            </a:r>
            <a:r>
              <a:rPr lang="pl-PL" dirty="0">
                <a:solidFill>
                  <a:prstClr val="black"/>
                </a:solidFill>
              </a:rPr>
              <a:t>M</a:t>
            </a:r>
            <a:r>
              <a:rPr lang="en-GB" dirty="0">
                <a:solidFill>
                  <a:prstClr val="black"/>
                </a:solidFill>
              </a:rPr>
              <a:t>ember States.</a:t>
            </a:r>
          </a:p>
          <a:p>
            <a:pPr marL="0" lvl="0" indent="0">
              <a:buClr>
                <a:srgbClr val="D34817"/>
              </a:buClr>
              <a:buNone/>
            </a:pPr>
            <a:r>
              <a:rPr lang="en-GB" dirty="0">
                <a:solidFill>
                  <a:prstClr val="black"/>
                </a:solidFill>
              </a:rPr>
              <a:t>Article 55 lists the languages in which the Treaties are drawn. </a:t>
            </a:r>
          </a:p>
          <a:p>
            <a:endParaRPr lang="en-GB" dirty="0"/>
          </a:p>
        </p:txBody>
      </p:sp>
    </p:spTree>
    <p:extLst>
      <p:ext uri="{BB962C8B-B14F-4D97-AF65-F5344CB8AC3E}">
        <p14:creationId xmlns:p14="http://schemas.microsoft.com/office/powerpoint/2010/main" val="7193311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48: Treaty amendment </a:t>
            </a:r>
            <a:endParaRPr lang="en-GB" dirty="0"/>
          </a:p>
        </p:txBody>
      </p:sp>
      <p:sp>
        <p:nvSpPr>
          <p:cNvPr id="3" name="Symbol zastępczy zawartości 2"/>
          <p:cNvSpPr>
            <a:spLocks noGrp="1"/>
          </p:cNvSpPr>
          <p:nvPr>
            <p:ph sz="quarter" idx="1"/>
          </p:nvPr>
        </p:nvSpPr>
        <p:spPr>
          <a:xfrm>
            <a:off x="180975" y="1447800"/>
            <a:ext cx="8715375" cy="4572000"/>
          </a:xfrm>
        </p:spPr>
        <p:txBody>
          <a:bodyPr>
            <a:normAutofit/>
          </a:bodyPr>
          <a:lstStyle/>
          <a:p>
            <a:pPr lvl="0">
              <a:buClr>
                <a:srgbClr val="D34817"/>
              </a:buClr>
            </a:pPr>
            <a:r>
              <a:rPr lang="en-GB" dirty="0">
                <a:solidFill>
                  <a:prstClr val="black"/>
                </a:solidFill>
              </a:rPr>
              <a:t>T</a:t>
            </a:r>
            <a:r>
              <a:rPr lang="pl-PL" dirty="0">
                <a:solidFill>
                  <a:prstClr val="black"/>
                </a:solidFill>
              </a:rPr>
              <a:t>h</a:t>
            </a:r>
            <a:r>
              <a:rPr lang="en-GB" dirty="0">
                <a:solidFill>
                  <a:prstClr val="black"/>
                </a:solidFill>
              </a:rPr>
              <a:t>e procedure of Article 48 regulates the procedure for amending the TEU and the TFEU.</a:t>
            </a:r>
          </a:p>
          <a:p>
            <a:pPr lvl="0">
              <a:buClr>
                <a:srgbClr val="D34817"/>
              </a:buClr>
            </a:pPr>
            <a:r>
              <a:rPr lang="en-GB" dirty="0">
                <a:solidFill>
                  <a:prstClr val="black"/>
                </a:solidFill>
              </a:rPr>
              <a:t>The objects of the amendments are treaties with all accompanying components, and consequently the whole range of primary law.</a:t>
            </a:r>
          </a:p>
          <a:p>
            <a:pPr lvl="0">
              <a:buClr>
                <a:srgbClr val="D34817"/>
              </a:buClr>
            </a:pPr>
            <a:r>
              <a:rPr lang="en-GB" dirty="0">
                <a:solidFill>
                  <a:prstClr val="black"/>
                </a:solidFill>
              </a:rPr>
              <a:t>Amending the Treaty means the explicit and formal repeal, replacement, modification, or complementing such primary law.</a:t>
            </a:r>
          </a:p>
          <a:p>
            <a:pPr lvl="0">
              <a:buClr>
                <a:srgbClr val="D34817"/>
              </a:buClr>
            </a:pPr>
            <a:r>
              <a:rPr lang="en-GB" dirty="0">
                <a:solidFill>
                  <a:prstClr val="black"/>
                </a:solidFill>
              </a:rPr>
              <a:t> This article provides a generally applicable </a:t>
            </a:r>
            <a:r>
              <a:rPr lang="en-GB" dirty="0">
                <a:solidFill>
                  <a:srgbClr val="00B050"/>
                </a:solidFill>
              </a:rPr>
              <a:t>„ordinary revision procedure” (paras. 1-5), </a:t>
            </a:r>
            <a:r>
              <a:rPr lang="en-GB" dirty="0">
                <a:solidFill>
                  <a:prstClr val="black"/>
                </a:solidFill>
              </a:rPr>
              <a:t>and additionally </a:t>
            </a:r>
            <a:r>
              <a:rPr lang="en-GB" dirty="0">
                <a:solidFill>
                  <a:srgbClr val="0070C0"/>
                </a:solidFill>
              </a:rPr>
              <a:t>„simplified revision procedures” in specific cases</a:t>
            </a:r>
            <a:r>
              <a:rPr lang="en-GB" dirty="0">
                <a:solidFill>
                  <a:prstClr val="black"/>
                </a:solidFill>
              </a:rPr>
              <a:t>. </a:t>
            </a:r>
          </a:p>
          <a:p>
            <a:endParaRPr lang="en-GB" dirty="0"/>
          </a:p>
        </p:txBody>
      </p:sp>
    </p:spTree>
    <p:extLst>
      <p:ext uri="{BB962C8B-B14F-4D97-AF65-F5344CB8AC3E}">
        <p14:creationId xmlns:p14="http://schemas.microsoft.com/office/powerpoint/2010/main" val="267855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solidFill>
                  <a:srgbClr val="696464"/>
                </a:solidFill>
              </a:rPr>
              <a:t>Lisbon Treaty ( 2007-present)</a:t>
            </a:r>
            <a:endParaRPr lang="en-GB" dirty="0"/>
          </a:p>
        </p:txBody>
      </p:sp>
      <p:sp>
        <p:nvSpPr>
          <p:cNvPr id="3" name="Symbol zastępczy zawartości 2"/>
          <p:cNvSpPr>
            <a:spLocks noGrp="1"/>
          </p:cNvSpPr>
          <p:nvPr>
            <p:ph sz="quarter" idx="1"/>
          </p:nvPr>
        </p:nvSpPr>
        <p:spPr>
          <a:xfrm>
            <a:off x="257175" y="1447800"/>
            <a:ext cx="8429625" cy="4572000"/>
          </a:xfrm>
        </p:spPr>
        <p:txBody>
          <a:bodyPr/>
          <a:lstStyle/>
          <a:p>
            <a:r>
              <a:rPr lang="en-GB" dirty="0" smtClean="0"/>
              <a:t>the European Charter of Fundamental Rights become legally binding by a normative reference in Article 6 TEU;</a:t>
            </a:r>
          </a:p>
          <a:p>
            <a:r>
              <a:rPr lang="en-GB" dirty="0" smtClean="0"/>
              <a:t>transferred „police and judicial cooperation in criminal matters” into the new Title V „Area of Freedom, Security and Justice” of Part III of the supranationality structured TFEU;</a:t>
            </a:r>
          </a:p>
          <a:p>
            <a:r>
              <a:rPr lang="en-GB" dirty="0" smtClean="0"/>
              <a:t> in order to provide the possibility for a group of </a:t>
            </a:r>
            <a:r>
              <a:rPr lang="pl-PL" dirty="0" smtClean="0"/>
              <a:t>M</a:t>
            </a:r>
            <a:r>
              <a:rPr lang="en-GB" dirty="0" smtClean="0"/>
              <a:t>ember States to proceed faster to the goal of a closer integration, the „enhanced cooperation” (Article 20TEU) among them was introduced. </a:t>
            </a:r>
            <a:endParaRPr lang="en-GB" dirty="0"/>
          </a:p>
        </p:txBody>
      </p:sp>
    </p:spTree>
    <p:extLst>
      <p:ext uri="{BB962C8B-B14F-4D97-AF65-F5344CB8AC3E}">
        <p14:creationId xmlns:p14="http://schemas.microsoft.com/office/powerpoint/2010/main" val="40388334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Ordinary revision  procedure</a:t>
            </a:r>
            <a:endParaRPr lang="en-GB" dirty="0"/>
          </a:p>
        </p:txBody>
      </p:sp>
      <p:sp>
        <p:nvSpPr>
          <p:cNvPr id="3" name="Symbol zastępczy zawartości 2"/>
          <p:cNvSpPr>
            <a:spLocks noGrp="1"/>
          </p:cNvSpPr>
          <p:nvPr>
            <p:ph sz="quarter" idx="1"/>
          </p:nvPr>
        </p:nvSpPr>
        <p:spPr>
          <a:xfrm>
            <a:off x="209550" y="1447800"/>
            <a:ext cx="8724900" cy="4572000"/>
          </a:xfrm>
        </p:spPr>
        <p:txBody>
          <a:bodyPr/>
          <a:lstStyle/>
          <a:p>
            <a:pPr marL="0" lvl="0" indent="0">
              <a:buClr>
                <a:srgbClr val="D34817"/>
              </a:buClr>
              <a:buNone/>
            </a:pPr>
            <a:r>
              <a:rPr lang="en-GB" dirty="0" smtClean="0">
                <a:solidFill>
                  <a:srgbClr val="FF0000"/>
                </a:solidFill>
              </a:rPr>
              <a:t>It </a:t>
            </a:r>
            <a:r>
              <a:rPr lang="en-GB" dirty="0">
                <a:solidFill>
                  <a:srgbClr val="FF0000"/>
                </a:solidFill>
              </a:rPr>
              <a:t>aims at a consensual agreement between the MSs. </a:t>
            </a:r>
          </a:p>
          <a:p>
            <a:pPr marL="514350" lvl="0" indent="-514350">
              <a:buClr>
                <a:srgbClr val="D34817"/>
              </a:buClr>
              <a:buFont typeface="Wingdings 2"/>
              <a:buAutoNum type="arabicPeriod"/>
            </a:pPr>
            <a:r>
              <a:rPr lang="en-GB" dirty="0">
                <a:solidFill>
                  <a:srgbClr val="00B050"/>
                </a:solidFill>
              </a:rPr>
              <a:t>Preliminary procedure of Union institutions</a:t>
            </a:r>
          </a:p>
          <a:p>
            <a:pPr marL="0" lvl="0" indent="0">
              <a:buClr>
                <a:srgbClr val="D34817"/>
              </a:buClr>
              <a:buNone/>
            </a:pPr>
            <a:r>
              <a:rPr lang="en-GB" dirty="0">
                <a:solidFill>
                  <a:prstClr val="black"/>
                </a:solidFill>
              </a:rPr>
              <a:t>The </a:t>
            </a:r>
            <a:r>
              <a:rPr lang="en-GB" dirty="0">
                <a:solidFill>
                  <a:srgbClr val="FF3399"/>
                </a:solidFill>
              </a:rPr>
              <a:t>initiative</a:t>
            </a:r>
            <a:r>
              <a:rPr lang="en-GB" dirty="0">
                <a:solidFill>
                  <a:prstClr val="black"/>
                </a:solidFill>
              </a:rPr>
              <a:t> for amending the Treaties may originate from the government of any MS, the European Parliament or the Commission. They submit to the Council proposals for the amendment of the Treaties. Next, the proposals shall be submitted to the European Council and shall be notified the national Parliaments. </a:t>
            </a:r>
          </a:p>
          <a:p>
            <a:pPr marL="0" lvl="0" indent="0">
              <a:buClr>
                <a:srgbClr val="D34817"/>
              </a:buClr>
              <a:buNone/>
            </a:pPr>
            <a:r>
              <a:rPr lang="en-GB" dirty="0">
                <a:solidFill>
                  <a:prstClr val="black"/>
                </a:solidFill>
              </a:rPr>
              <a:t>The </a:t>
            </a:r>
            <a:r>
              <a:rPr lang="en-GB" dirty="0">
                <a:solidFill>
                  <a:srgbClr val="FF3399"/>
                </a:solidFill>
              </a:rPr>
              <a:t>European Council </a:t>
            </a:r>
            <a:r>
              <a:rPr lang="en-GB" dirty="0">
                <a:solidFill>
                  <a:prstClr val="black"/>
                </a:solidFill>
              </a:rPr>
              <a:t>consults the </a:t>
            </a:r>
            <a:r>
              <a:rPr lang="en-GB" dirty="0">
                <a:solidFill>
                  <a:srgbClr val="FF3399"/>
                </a:solidFill>
              </a:rPr>
              <a:t>European Parliament </a:t>
            </a:r>
            <a:r>
              <a:rPr lang="en-GB" dirty="0">
                <a:solidFill>
                  <a:prstClr val="black"/>
                </a:solidFill>
              </a:rPr>
              <a:t>and the </a:t>
            </a:r>
            <a:r>
              <a:rPr lang="en-GB" dirty="0">
                <a:solidFill>
                  <a:srgbClr val="FF3399"/>
                </a:solidFill>
              </a:rPr>
              <a:t>Commission</a:t>
            </a:r>
            <a:r>
              <a:rPr lang="en-GB" dirty="0">
                <a:solidFill>
                  <a:prstClr val="black"/>
                </a:solidFill>
              </a:rPr>
              <a:t> about the draft. Their opinions are not binding.  </a:t>
            </a:r>
          </a:p>
          <a:p>
            <a:endParaRPr lang="en-GB" dirty="0"/>
          </a:p>
        </p:txBody>
      </p:sp>
    </p:spTree>
    <p:extLst>
      <p:ext uri="{BB962C8B-B14F-4D97-AF65-F5344CB8AC3E}">
        <p14:creationId xmlns:p14="http://schemas.microsoft.com/office/powerpoint/2010/main" val="28473005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Ordinary revision  procedure</a:t>
            </a:r>
            <a:endParaRPr lang="en-GB" dirty="0"/>
          </a:p>
        </p:txBody>
      </p:sp>
      <p:sp>
        <p:nvSpPr>
          <p:cNvPr id="3" name="Symbol zastępczy zawartości 2"/>
          <p:cNvSpPr>
            <a:spLocks noGrp="1"/>
          </p:cNvSpPr>
          <p:nvPr>
            <p:ph sz="quarter" idx="1"/>
          </p:nvPr>
        </p:nvSpPr>
        <p:spPr>
          <a:xfrm>
            <a:off x="171449" y="1447800"/>
            <a:ext cx="8810625" cy="4572000"/>
          </a:xfrm>
        </p:spPr>
        <p:txBody>
          <a:bodyPr>
            <a:normAutofit lnSpcReduction="10000"/>
          </a:bodyPr>
          <a:lstStyle/>
          <a:p>
            <a:pPr marL="0" lvl="0" indent="0">
              <a:buClr>
                <a:srgbClr val="D34817"/>
              </a:buClr>
              <a:buNone/>
            </a:pPr>
            <a:r>
              <a:rPr lang="en-GB" dirty="0">
                <a:solidFill>
                  <a:prstClr val="black"/>
                </a:solidFill>
              </a:rPr>
              <a:t>Now, the </a:t>
            </a:r>
            <a:r>
              <a:rPr lang="en-GB" dirty="0">
                <a:solidFill>
                  <a:srgbClr val="FF3399"/>
                </a:solidFill>
              </a:rPr>
              <a:t>European Council decides</a:t>
            </a:r>
            <a:r>
              <a:rPr lang="en-GB" dirty="0">
                <a:solidFill>
                  <a:prstClr val="black"/>
                </a:solidFill>
              </a:rPr>
              <a:t>, whether an examination of the changes proposed should be entered into. This decision is adopted by a simple majority in the sense of Art. 238 (1) TFEU. If the decision was in favour of the examination, the </a:t>
            </a:r>
            <a:r>
              <a:rPr lang="en-GB" dirty="0">
                <a:solidFill>
                  <a:srgbClr val="FF3399"/>
                </a:solidFill>
              </a:rPr>
              <a:t>European Council’s President convenes a Convention</a:t>
            </a:r>
            <a:r>
              <a:rPr lang="en-GB" dirty="0">
                <a:solidFill>
                  <a:prstClr val="black"/>
                </a:solidFill>
              </a:rPr>
              <a:t>, which is composed of representatives of the national Parliaments, of the Heads of State or Government of the Member States, of the European Parliament and of the Commission.</a:t>
            </a:r>
          </a:p>
          <a:p>
            <a:pPr marL="0" lvl="0" indent="0">
              <a:buClr>
                <a:srgbClr val="D34817"/>
              </a:buClr>
              <a:buNone/>
            </a:pPr>
            <a:r>
              <a:rPr lang="en-GB" dirty="0">
                <a:solidFill>
                  <a:prstClr val="black"/>
                </a:solidFill>
              </a:rPr>
              <a:t>The European Council may decide by a simple majority </a:t>
            </a:r>
            <a:r>
              <a:rPr lang="en-GB" dirty="0">
                <a:solidFill>
                  <a:srgbClr val="FF3399"/>
                </a:solidFill>
              </a:rPr>
              <a:t>not to convene a Convention</a:t>
            </a:r>
            <a:r>
              <a:rPr lang="en-GB" dirty="0">
                <a:solidFill>
                  <a:prstClr val="black"/>
                </a:solidFill>
              </a:rPr>
              <a:t>, if it is not justified by the extent of the proposed amendments. In the latter case, the </a:t>
            </a:r>
            <a:r>
              <a:rPr lang="en-GB" dirty="0">
                <a:solidFill>
                  <a:srgbClr val="FF3399"/>
                </a:solidFill>
              </a:rPr>
              <a:t>European Council</a:t>
            </a:r>
            <a:r>
              <a:rPr lang="en-GB" dirty="0">
                <a:solidFill>
                  <a:prstClr val="black"/>
                </a:solidFill>
              </a:rPr>
              <a:t> defines the terms of reference for a conference of representatives of the governments of the MSs.   </a:t>
            </a:r>
          </a:p>
          <a:p>
            <a:endParaRPr lang="en-GB" dirty="0"/>
          </a:p>
        </p:txBody>
      </p:sp>
    </p:spTree>
    <p:extLst>
      <p:ext uri="{BB962C8B-B14F-4D97-AF65-F5344CB8AC3E}">
        <p14:creationId xmlns:p14="http://schemas.microsoft.com/office/powerpoint/2010/main" val="28025153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Ordinary revision  procedure</a:t>
            </a:r>
            <a:endParaRPr lang="en-GB" dirty="0"/>
          </a:p>
        </p:txBody>
      </p:sp>
      <p:sp>
        <p:nvSpPr>
          <p:cNvPr id="3" name="Symbol zastępczy zawartości 2"/>
          <p:cNvSpPr>
            <a:spLocks noGrp="1"/>
          </p:cNvSpPr>
          <p:nvPr>
            <p:ph sz="quarter" idx="1"/>
          </p:nvPr>
        </p:nvSpPr>
        <p:spPr>
          <a:xfrm>
            <a:off x="247650" y="1447800"/>
            <a:ext cx="8724900" cy="4572000"/>
          </a:xfrm>
        </p:spPr>
        <p:txBody>
          <a:bodyPr/>
          <a:lstStyle/>
          <a:p>
            <a:pPr marL="0" lvl="0" indent="0">
              <a:buClr>
                <a:srgbClr val="D34817"/>
              </a:buClr>
              <a:buNone/>
            </a:pPr>
            <a:r>
              <a:rPr lang="en-GB" dirty="0">
                <a:solidFill>
                  <a:srgbClr val="00B050"/>
                </a:solidFill>
              </a:rPr>
              <a:t>2. Agreement of the Member States</a:t>
            </a:r>
          </a:p>
          <a:p>
            <a:pPr marL="0" lvl="0" indent="0">
              <a:buClr>
                <a:srgbClr val="D34817"/>
              </a:buClr>
              <a:buNone/>
            </a:pPr>
            <a:r>
              <a:rPr lang="en-GB" dirty="0">
                <a:solidFill>
                  <a:prstClr val="black"/>
                </a:solidFill>
              </a:rPr>
              <a:t>The </a:t>
            </a:r>
            <a:r>
              <a:rPr lang="en-GB" dirty="0">
                <a:solidFill>
                  <a:srgbClr val="FF3399"/>
                </a:solidFill>
              </a:rPr>
              <a:t>President of the Council </a:t>
            </a:r>
            <a:r>
              <a:rPr lang="en-GB" dirty="0">
                <a:solidFill>
                  <a:prstClr val="black"/>
                </a:solidFill>
              </a:rPr>
              <a:t>now </a:t>
            </a:r>
            <a:r>
              <a:rPr lang="en-GB" dirty="0">
                <a:solidFill>
                  <a:srgbClr val="FF3399"/>
                </a:solidFill>
              </a:rPr>
              <a:t>convenes the intergovernmental conference</a:t>
            </a:r>
            <a:r>
              <a:rPr lang="en-GB" dirty="0">
                <a:solidFill>
                  <a:prstClr val="black"/>
                </a:solidFill>
              </a:rPr>
              <a:t>. This conference adopts the authentic text of the draft amendment by common accord. </a:t>
            </a:r>
          </a:p>
          <a:p>
            <a:pPr marL="0" lvl="0" indent="0">
              <a:buClr>
                <a:srgbClr val="D34817"/>
              </a:buClr>
              <a:buNone/>
            </a:pPr>
            <a:r>
              <a:rPr lang="en-GB" dirty="0">
                <a:solidFill>
                  <a:prstClr val="black"/>
                </a:solidFill>
              </a:rPr>
              <a:t>The amendments </a:t>
            </a:r>
            <a:r>
              <a:rPr lang="en-GB" dirty="0">
                <a:solidFill>
                  <a:srgbClr val="FF3399"/>
                </a:solidFill>
              </a:rPr>
              <a:t>must be ratified </a:t>
            </a:r>
            <a:r>
              <a:rPr lang="en-GB" dirty="0">
                <a:solidFill>
                  <a:prstClr val="black"/>
                </a:solidFill>
              </a:rPr>
              <a:t>by the MSs. Their decisions are adopted according to their respective constitutional requirements. </a:t>
            </a:r>
            <a:endParaRPr lang="pl-PL" dirty="0" smtClean="0">
              <a:solidFill>
                <a:prstClr val="black"/>
              </a:solidFill>
            </a:endParaRPr>
          </a:p>
          <a:p>
            <a:pPr marL="0" lvl="0" indent="0">
              <a:buClr>
                <a:srgbClr val="D34817"/>
              </a:buClr>
              <a:buNone/>
            </a:pPr>
            <a:r>
              <a:rPr lang="en-GB" dirty="0" smtClean="0">
                <a:solidFill>
                  <a:prstClr val="black"/>
                </a:solidFill>
              </a:rPr>
              <a:t>The </a:t>
            </a:r>
            <a:r>
              <a:rPr lang="en-GB" dirty="0">
                <a:solidFill>
                  <a:prstClr val="black"/>
                </a:solidFill>
              </a:rPr>
              <a:t>amendments enter into force after having  been ratified by </a:t>
            </a:r>
            <a:r>
              <a:rPr lang="en-GB" dirty="0">
                <a:solidFill>
                  <a:srgbClr val="FF3399"/>
                </a:solidFill>
              </a:rPr>
              <a:t>all the Member States</a:t>
            </a:r>
            <a:r>
              <a:rPr lang="pl-PL" dirty="0">
                <a:solidFill>
                  <a:srgbClr val="FF3399"/>
                </a:solidFill>
              </a:rPr>
              <a:t>.</a:t>
            </a:r>
            <a:r>
              <a:rPr lang="en-GB" dirty="0">
                <a:solidFill>
                  <a:srgbClr val="FF3399"/>
                </a:solidFill>
              </a:rPr>
              <a:t> </a:t>
            </a:r>
          </a:p>
          <a:p>
            <a:endParaRPr lang="en-GB" dirty="0"/>
          </a:p>
        </p:txBody>
      </p:sp>
    </p:spTree>
    <p:extLst>
      <p:ext uri="{BB962C8B-B14F-4D97-AF65-F5344CB8AC3E}">
        <p14:creationId xmlns:p14="http://schemas.microsoft.com/office/powerpoint/2010/main" val="21979541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2900" b="1" dirty="0">
                <a:solidFill>
                  <a:srgbClr val="696464"/>
                </a:solidFill>
                <a:latin typeface="Times New Roman"/>
                <a:ea typeface="Times New Roman"/>
                <a:cs typeface="Times New Roman"/>
              </a:rPr>
              <a:t>Article 49: Accession of new Member States</a:t>
            </a:r>
            <a:r>
              <a:rPr lang="en-GB" sz="2100" dirty="0">
                <a:solidFill>
                  <a:srgbClr val="696464"/>
                </a:solidFill>
                <a:ea typeface="Calibri"/>
                <a:cs typeface="Times New Roman"/>
              </a:rPr>
              <a:t/>
            </a:r>
            <a:br>
              <a:rPr lang="en-GB" sz="2100" dirty="0">
                <a:solidFill>
                  <a:srgbClr val="696464"/>
                </a:solidFill>
                <a:ea typeface="Calibri"/>
                <a:cs typeface="Times New Roman"/>
              </a:rPr>
            </a:br>
            <a:endParaRPr lang="en-GB" dirty="0"/>
          </a:p>
        </p:txBody>
      </p:sp>
      <p:sp>
        <p:nvSpPr>
          <p:cNvPr id="3" name="Symbol zastępczy zawartości 2"/>
          <p:cNvSpPr>
            <a:spLocks noGrp="1"/>
          </p:cNvSpPr>
          <p:nvPr>
            <p:ph sz="quarter" idx="1"/>
          </p:nvPr>
        </p:nvSpPr>
        <p:spPr>
          <a:xfrm>
            <a:off x="257175" y="1447800"/>
            <a:ext cx="8658225" cy="4572000"/>
          </a:xfrm>
        </p:spPr>
        <p:txBody>
          <a:bodyPr/>
          <a:lstStyle/>
          <a:p>
            <a:pPr marL="0" lvl="0" indent="0">
              <a:spcBef>
                <a:spcPct val="20000"/>
              </a:spcBef>
              <a:buClr>
                <a:srgbClr val="93A299"/>
              </a:buClr>
              <a:buNone/>
            </a:pPr>
            <a:r>
              <a:rPr lang="en-GB" sz="2800" dirty="0">
                <a:solidFill>
                  <a:srgbClr val="FF0000"/>
                </a:solidFill>
                <a:latin typeface="Times New Roman" panose="02020603050405020304" pitchFamily="18" charset="0"/>
                <a:cs typeface="Times New Roman" panose="02020603050405020304" pitchFamily="18" charset="0"/>
              </a:rPr>
              <a:t>Any European State </a:t>
            </a:r>
            <a:r>
              <a:rPr lang="en-GB" sz="2800" dirty="0">
                <a:solidFill>
                  <a:prstClr val="black"/>
                </a:solidFill>
                <a:latin typeface="Times New Roman" panose="02020603050405020304" pitchFamily="18" charset="0"/>
                <a:cs typeface="Times New Roman" panose="02020603050405020304" pitchFamily="18" charset="0"/>
              </a:rPr>
              <a:t>which respects the </a:t>
            </a:r>
            <a:r>
              <a:rPr lang="en-GB" sz="2800" dirty="0">
                <a:solidFill>
                  <a:srgbClr val="FF0000"/>
                </a:solidFill>
                <a:latin typeface="Times New Roman" panose="02020603050405020304" pitchFamily="18" charset="0"/>
                <a:cs typeface="Times New Roman" panose="02020603050405020304" pitchFamily="18" charset="0"/>
              </a:rPr>
              <a:t>values</a:t>
            </a:r>
            <a:r>
              <a:rPr lang="en-GB" sz="2800" dirty="0">
                <a:solidFill>
                  <a:prstClr val="black"/>
                </a:solidFill>
                <a:latin typeface="Times New Roman" panose="02020603050405020304" pitchFamily="18" charset="0"/>
                <a:cs typeface="Times New Roman" panose="02020603050405020304" pitchFamily="18" charset="0"/>
              </a:rPr>
              <a:t> referred to in Article 2</a:t>
            </a:r>
            <a:r>
              <a:rPr lang="pl-PL" sz="2800" dirty="0">
                <a:solidFill>
                  <a:prstClr val="black"/>
                </a:solidFill>
                <a:latin typeface="Times New Roman" panose="02020603050405020304" pitchFamily="18" charset="0"/>
                <a:cs typeface="Times New Roman" panose="02020603050405020304" pitchFamily="18" charset="0"/>
              </a:rPr>
              <a:t> TEU</a:t>
            </a:r>
            <a:r>
              <a:rPr lang="en-GB" sz="2800" dirty="0">
                <a:solidFill>
                  <a:prstClr val="black"/>
                </a:solidFill>
                <a:latin typeface="Times New Roman" panose="02020603050405020304" pitchFamily="18" charset="0"/>
                <a:cs typeface="Times New Roman" panose="02020603050405020304" pitchFamily="18" charset="0"/>
              </a:rPr>
              <a:t> and is </a:t>
            </a:r>
            <a:r>
              <a:rPr lang="en-GB" sz="2800" dirty="0">
                <a:solidFill>
                  <a:srgbClr val="FF0000"/>
                </a:solidFill>
                <a:latin typeface="Times New Roman" panose="02020603050405020304" pitchFamily="18" charset="0"/>
                <a:cs typeface="Times New Roman" panose="02020603050405020304" pitchFamily="18" charset="0"/>
              </a:rPr>
              <a:t>committed to promoting </a:t>
            </a:r>
            <a:r>
              <a:rPr lang="en-GB" sz="2800" dirty="0">
                <a:solidFill>
                  <a:prstClr val="black"/>
                </a:solidFill>
                <a:latin typeface="Times New Roman" panose="02020603050405020304" pitchFamily="18" charset="0"/>
                <a:cs typeface="Times New Roman" panose="02020603050405020304" pitchFamily="18" charset="0"/>
              </a:rPr>
              <a:t>them may apply to become a member of the Union. </a:t>
            </a:r>
            <a:endParaRPr lang="pl-PL" sz="2800" dirty="0">
              <a:solidFill>
                <a:prstClr val="black"/>
              </a:solidFill>
              <a:latin typeface="Times New Roman" panose="02020603050405020304" pitchFamily="18" charset="0"/>
              <a:cs typeface="Times New Roman" panose="02020603050405020304" pitchFamily="18" charset="0"/>
            </a:endParaRPr>
          </a:p>
          <a:p>
            <a:pPr marL="0" lvl="0" indent="0">
              <a:buClr>
                <a:srgbClr val="D34817"/>
              </a:buClr>
              <a:buNone/>
            </a:pPr>
            <a:endParaRPr lang="pl-PL" u="sng" dirty="0">
              <a:solidFill>
                <a:prstClr val="black"/>
              </a:solidFill>
              <a:latin typeface="Times New Roman" panose="02020603050405020304" pitchFamily="18" charset="0"/>
              <a:cs typeface="Times New Roman" panose="02020603050405020304" pitchFamily="18" charset="0"/>
            </a:endParaRPr>
          </a:p>
          <a:p>
            <a:pPr marL="0" lvl="0" indent="0">
              <a:buClr>
                <a:srgbClr val="D34817"/>
              </a:buClr>
              <a:buNone/>
            </a:pPr>
            <a:r>
              <a:rPr lang="en-US" dirty="0">
                <a:solidFill>
                  <a:srgbClr val="00B050"/>
                </a:solidFill>
                <a:latin typeface="Times New Roman" panose="02020603050405020304" pitchFamily="18" charset="0"/>
                <a:cs typeface="Times New Roman" panose="02020603050405020304" pitchFamily="18" charset="0"/>
              </a:rPr>
              <a:t>The conditions of eligibility agreed upon by the European Council shall be taken into account.</a:t>
            </a:r>
          </a:p>
          <a:p>
            <a:endParaRPr lang="en-GB" dirty="0"/>
          </a:p>
        </p:txBody>
      </p:sp>
    </p:spTree>
    <p:extLst>
      <p:ext uri="{BB962C8B-B14F-4D97-AF65-F5344CB8AC3E}">
        <p14:creationId xmlns:p14="http://schemas.microsoft.com/office/powerpoint/2010/main" val="12314428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3600" dirty="0">
                <a:solidFill>
                  <a:srgbClr val="696464"/>
                </a:solidFill>
              </a:rPr>
              <a:t>Preconditions according to para. 1 </a:t>
            </a:r>
            <a:endParaRPr lang="en-GB" dirty="0"/>
          </a:p>
        </p:txBody>
      </p:sp>
      <p:sp>
        <p:nvSpPr>
          <p:cNvPr id="3" name="Symbol zastępczy zawartości 2"/>
          <p:cNvSpPr>
            <a:spLocks noGrp="1"/>
          </p:cNvSpPr>
          <p:nvPr>
            <p:ph sz="quarter" idx="1"/>
          </p:nvPr>
        </p:nvSpPr>
        <p:spPr>
          <a:xfrm>
            <a:off x="190500" y="1447800"/>
            <a:ext cx="8734425" cy="4572000"/>
          </a:xfrm>
        </p:spPr>
        <p:txBody>
          <a:bodyPr/>
          <a:lstStyle/>
          <a:p>
            <a:pPr marL="182880" lvl="0" indent="-182880">
              <a:lnSpc>
                <a:spcPct val="150000"/>
              </a:lnSpc>
              <a:spcBef>
                <a:spcPct val="20000"/>
              </a:spcBef>
              <a:spcAft>
                <a:spcPts val="1000"/>
              </a:spcAft>
              <a:buClr>
                <a:srgbClr val="93A299"/>
              </a:buClr>
              <a:buFont typeface="Arial" pitchFamily="34" charset="0"/>
              <a:buChar char="•"/>
            </a:pPr>
            <a:r>
              <a:rPr lang="en-GB" sz="2000" dirty="0">
                <a:solidFill>
                  <a:srgbClr val="292934"/>
                </a:solidFill>
                <a:latin typeface="Times New Roman" panose="02020603050405020304" pitchFamily="18" charset="0"/>
                <a:ea typeface="Times New Roman"/>
                <a:cs typeface="Times New Roman" panose="02020603050405020304" pitchFamily="18" charset="0"/>
              </a:rPr>
              <a:t>Only </a:t>
            </a:r>
            <a:r>
              <a:rPr lang="en-GB" sz="2000" dirty="0">
                <a:solidFill>
                  <a:srgbClr val="0070C0"/>
                </a:solidFill>
                <a:latin typeface="Times New Roman" panose="02020603050405020304" pitchFamily="18" charset="0"/>
                <a:ea typeface="Times New Roman"/>
                <a:cs typeface="Times New Roman" panose="02020603050405020304" pitchFamily="18" charset="0"/>
              </a:rPr>
              <a:t>European country </a:t>
            </a:r>
            <a:r>
              <a:rPr lang="en-GB" sz="2000" dirty="0">
                <a:solidFill>
                  <a:srgbClr val="292934"/>
                </a:solidFill>
                <a:latin typeface="Times New Roman" panose="02020603050405020304" pitchFamily="18" charset="0"/>
                <a:ea typeface="Times New Roman"/>
                <a:cs typeface="Times New Roman" panose="02020603050405020304" pitchFamily="18" charset="0"/>
              </a:rPr>
              <a:t>may apply for membership. The term „European” combines geographical, historical and cultural elements which all contribute to European identity</a:t>
            </a:r>
            <a:r>
              <a:rPr lang="pl-PL" sz="2000" dirty="0">
                <a:solidFill>
                  <a:srgbClr val="292934"/>
                </a:solidFill>
                <a:latin typeface="Times New Roman" panose="02020603050405020304" pitchFamily="18" charset="0"/>
                <a:ea typeface="Times New Roman"/>
                <a:cs typeface="Times New Roman" panose="02020603050405020304" pitchFamily="18" charset="0"/>
              </a:rPr>
              <a:t> (</a:t>
            </a:r>
            <a:r>
              <a:rPr lang="en-GB" sz="2000" dirty="0">
                <a:solidFill>
                  <a:srgbClr val="292934"/>
                </a:solidFill>
                <a:latin typeface="Times New Roman" panose="02020603050405020304" pitchFamily="18" charset="0"/>
                <a:ea typeface="Times New Roman"/>
                <a:cs typeface="Times New Roman" panose="02020603050405020304" pitchFamily="18" charset="0"/>
              </a:rPr>
              <a:t>See: Commission Communication COM(2006) 649 final)</a:t>
            </a:r>
            <a:r>
              <a:rPr lang="pl-PL" sz="2000" dirty="0">
                <a:solidFill>
                  <a:srgbClr val="292934"/>
                </a:solidFill>
                <a:latin typeface="Times New Roman" panose="02020603050405020304" pitchFamily="18" charset="0"/>
                <a:ea typeface="Times New Roman"/>
                <a:cs typeface="Times New Roman" panose="02020603050405020304" pitchFamily="18" charset="0"/>
              </a:rPr>
              <a:t>. </a:t>
            </a:r>
            <a:r>
              <a:rPr lang="en-GB" sz="2000" dirty="0">
                <a:solidFill>
                  <a:srgbClr val="292934"/>
                </a:solidFill>
                <a:latin typeface="Times New Roman" panose="02020603050405020304" pitchFamily="18" charset="0"/>
                <a:ea typeface="Times New Roman"/>
                <a:cs typeface="Times New Roman" panose="02020603050405020304" pitchFamily="18" charset="0"/>
              </a:rPr>
              <a:t>  </a:t>
            </a:r>
          </a:p>
          <a:p>
            <a:pPr marL="182880" lvl="0" indent="-182880">
              <a:lnSpc>
                <a:spcPct val="150000"/>
              </a:lnSpc>
              <a:spcBef>
                <a:spcPct val="20000"/>
              </a:spcBef>
              <a:spcAft>
                <a:spcPts val="1000"/>
              </a:spcAft>
              <a:buClr>
                <a:srgbClr val="93A299"/>
              </a:buClr>
              <a:buFont typeface="Arial" pitchFamily="34" charset="0"/>
              <a:buChar char="•"/>
            </a:pPr>
            <a:r>
              <a:rPr lang="en-GB" sz="2000" dirty="0">
                <a:solidFill>
                  <a:srgbClr val="292934"/>
                </a:solidFill>
                <a:latin typeface="Times New Roman" panose="02020603050405020304" pitchFamily="18" charset="0"/>
                <a:ea typeface="Times New Roman"/>
                <a:cs typeface="Times New Roman" panose="02020603050405020304" pitchFamily="18" charset="0"/>
              </a:rPr>
              <a:t>The candidate country </a:t>
            </a:r>
            <a:r>
              <a:rPr lang="en-GB" sz="2000" dirty="0">
                <a:solidFill>
                  <a:srgbClr val="0070C0"/>
                </a:solidFill>
                <a:latin typeface="Times New Roman" panose="02020603050405020304" pitchFamily="18" charset="0"/>
                <a:ea typeface="Times New Roman"/>
                <a:cs typeface="Times New Roman" panose="02020603050405020304" pitchFamily="18" charset="0"/>
              </a:rPr>
              <a:t>must respect the EU's values </a:t>
            </a:r>
            <a:r>
              <a:rPr lang="en-GB" sz="2000" dirty="0">
                <a:solidFill>
                  <a:srgbClr val="292934"/>
                </a:solidFill>
                <a:latin typeface="Times New Roman" panose="02020603050405020304" pitchFamily="18" charset="0"/>
                <a:ea typeface="Times New Roman"/>
                <a:cs typeface="Times New Roman" panose="02020603050405020304" pitchFamily="18" charset="0"/>
              </a:rPr>
              <a:t>referred to in Article 2 TEU and be committed to promoting them.</a:t>
            </a:r>
            <a:r>
              <a:rPr lang="en-US" sz="2000" dirty="0">
                <a:solidFill>
                  <a:srgbClr val="292934"/>
                </a:solidFill>
                <a:latin typeface="Times New Roman" panose="02020603050405020304" pitchFamily="18" charset="0"/>
                <a:ea typeface="Times New Roman"/>
                <a:cs typeface="Times New Roman" panose="02020603050405020304" pitchFamily="18" charset="0"/>
              </a:rPr>
              <a:t> (See: Commission Communication COM(20</a:t>
            </a:r>
            <a:r>
              <a:rPr lang="pl-PL" sz="2000" dirty="0">
                <a:solidFill>
                  <a:srgbClr val="292934"/>
                </a:solidFill>
                <a:latin typeface="Times New Roman" panose="02020603050405020304" pitchFamily="18" charset="0"/>
                <a:ea typeface="Times New Roman"/>
                <a:cs typeface="Times New Roman" panose="02020603050405020304" pitchFamily="18" charset="0"/>
              </a:rPr>
              <a:t>11</a:t>
            </a:r>
            <a:r>
              <a:rPr lang="en-US" sz="2000" dirty="0">
                <a:solidFill>
                  <a:srgbClr val="292934"/>
                </a:solidFill>
                <a:latin typeface="Times New Roman" panose="02020603050405020304" pitchFamily="18" charset="0"/>
                <a:ea typeface="Times New Roman"/>
                <a:cs typeface="Times New Roman" panose="02020603050405020304" pitchFamily="18" charset="0"/>
              </a:rPr>
              <a:t>) 6</a:t>
            </a:r>
            <a:r>
              <a:rPr lang="pl-PL" sz="2000" dirty="0">
                <a:solidFill>
                  <a:srgbClr val="292934"/>
                </a:solidFill>
                <a:latin typeface="Times New Roman" panose="02020603050405020304" pitchFamily="18" charset="0"/>
                <a:ea typeface="Times New Roman"/>
                <a:cs typeface="Times New Roman" panose="02020603050405020304" pitchFamily="18" charset="0"/>
              </a:rPr>
              <a:t>66</a:t>
            </a:r>
            <a:r>
              <a:rPr lang="en-US" sz="2000" dirty="0">
                <a:solidFill>
                  <a:srgbClr val="292934"/>
                </a:solidFill>
                <a:latin typeface="Times New Roman" panose="02020603050405020304" pitchFamily="18" charset="0"/>
                <a:ea typeface="Times New Roman"/>
                <a:cs typeface="Times New Roman" panose="02020603050405020304" pitchFamily="18" charset="0"/>
              </a:rPr>
              <a:t> final). </a:t>
            </a:r>
            <a:endParaRPr lang="en-GB" sz="2000" dirty="0">
              <a:solidFill>
                <a:srgbClr val="292934"/>
              </a:solidFill>
              <a:latin typeface="Times New Roman" panose="02020603050405020304" pitchFamily="18" charset="0"/>
              <a:ea typeface="Times New Roman"/>
              <a:cs typeface="Times New Roman" panose="02020603050405020304" pitchFamily="18" charset="0"/>
            </a:endParaRPr>
          </a:p>
          <a:p>
            <a:pPr marL="182880" lvl="0" indent="-182880">
              <a:lnSpc>
                <a:spcPct val="150000"/>
              </a:lnSpc>
              <a:spcBef>
                <a:spcPct val="20000"/>
              </a:spcBef>
              <a:spcAft>
                <a:spcPts val="1000"/>
              </a:spcAft>
              <a:buClr>
                <a:srgbClr val="93A299"/>
              </a:buClr>
              <a:buFont typeface="Arial" pitchFamily="34" charset="0"/>
              <a:buChar char="•"/>
            </a:pPr>
            <a:r>
              <a:rPr lang="en-GB" sz="2000" dirty="0">
                <a:solidFill>
                  <a:srgbClr val="292934"/>
                </a:solidFill>
                <a:latin typeface="Times New Roman" panose="02020603050405020304" pitchFamily="18" charset="0"/>
                <a:ea typeface="Calibri"/>
                <a:cs typeface="Times New Roman" panose="02020603050405020304" pitchFamily="18" charset="0"/>
              </a:rPr>
              <a:t>Accession is only possible to the </a:t>
            </a:r>
            <a:r>
              <a:rPr lang="en-GB" sz="2000" dirty="0">
                <a:solidFill>
                  <a:srgbClr val="0070C0"/>
                </a:solidFill>
                <a:latin typeface="Times New Roman" panose="02020603050405020304" pitchFamily="18" charset="0"/>
                <a:ea typeface="Calibri"/>
                <a:cs typeface="Times New Roman" panose="02020603050405020304" pitchFamily="18" charset="0"/>
              </a:rPr>
              <a:t>Union as a whole </a:t>
            </a:r>
            <a:r>
              <a:rPr lang="en-GB" sz="2000" dirty="0">
                <a:solidFill>
                  <a:srgbClr val="292934"/>
                </a:solidFill>
                <a:latin typeface="Times New Roman" panose="02020603050405020304" pitchFamily="18" charset="0"/>
                <a:ea typeface="Calibri"/>
                <a:cs typeface="Times New Roman" panose="02020603050405020304" pitchFamily="18" charset="0"/>
              </a:rPr>
              <a:t>which is constituted by both Treaties. Acceding to just one of these Treaties is not possible. </a:t>
            </a:r>
          </a:p>
          <a:p>
            <a:pPr marL="0" indent="0">
              <a:buNone/>
            </a:pPr>
            <a:endParaRPr lang="en-GB" dirty="0"/>
          </a:p>
        </p:txBody>
      </p:sp>
    </p:spTree>
    <p:extLst>
      <p:ext uri="{BB962C8B-B14F-4D97-AF65-F5344CB8AC3E}">
        <p14:creationId xmlns:p14="http://schemas.microsoft.com/office/powerpoint/2010/main" val="405691876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3600" dirty="0">
                <a:solidFill>
                  <a:srgbClr val="696464"/>
                </a:solidFill>
              </a:rPr>
              <a:t>Political and economic requirements</a:t>
            </a:r>
            <a:endParaRPr lang="en-GB" dirty="0"/>
          </a:p>
        </p:txBody>
      </p:sp>
      <p:sp>
        <p:nvSpPr>
          <p:cNvPr id="3" name="Symbol zastępczy zawartości 2"/>
          <p:cNvSpPr>
            <a:spLocks noGrp="1"/>
          </p:cNvSpPr>
          <p:nvPr>
            <p:ph sz="quarter" idx="1"/>
          </p:nvPr>
        </p:nvSpPr>
        <p:spPr>
          <a:xfrm>
            <a:off x="238125" y="1447800"/>
            <a:ext cx="8677275" cy="4572000"/>
          </a:xfrm>
        </p:spPr>
        <p:txBody>
          <a:bodyPr/>
          <a:lstStyle/>
          <a:p>
            <a:pPr marL="0" lvl="0" indent="0">
              <a:lnSpc>
                <a:spcPct val="150000"/>
              </a:lnSpc>
              <a:spcBef>
                <a:spcPct val="20000"/>
              </a:spcBef>
              <a:spcAft>
                <a:spcPts val="1000"/>
              </a:spcAft>
              <a:buClr>
                <a:srgbClr val="93A299"/>
              </a:buClr>
              <a:buNone/>
            </a:pPr>
            <a:r>
              <a:rPr lang="en-GB" sz="1900" dirty="0">
                <a:solidFill>
                  <a:prstClr val="black"/>
                </a:solidFill>
                <a:latin typeface="Times New Roman"/>
                <a:ea typeface="Times New Roman"/>
                <a:cs typeface="Times New Roman"/>
              </a:rPr>
              <a:t>But specifically, a country can only join if it meets all the membership criteria</a:t>
            </a:r>
            <a:r>
              <a:rPr lang="pl-PL" sz="1900" dirty="0">
                <a:solidFill>
                  <a:prstClr val="black"/>
                </a:solidFill>
                <a:latin typeface="Times New Roman"/>
                <a:ea typeface="Times New Roman"/>
                <a:cs typeface="Times New Roman"/>
              </a:rPr>
              <a:t>. </a:t>
            </a:r>
            <a:r>
              <a:rPr lang="en-US" sz="1900" dirty="0">
                <a:solidFill>
                  <a:srgbClr val="C00000"/>
                </a:solidFill>
                <a:latin typeface="Times New Roman"/>
                <a:ea typeface="Times New Roman"/>
                <a:cs typeface="Times New Roman"/>
              </a:rPr>
              <a:t>The first step is for the country to meet the key criteria for accession.</a:t>
            </a:r>
            <a:r>
              <a:rPr lang="en-US" sz="1900" dirty="0">
                <a:solidFill>
                  <a:srgbClr val="292934"/>
                </a:solidFill>
                <a:latin typeface="Times New Roman"/>
                <a:ea typeface="Times New Roman"/>
                <a:cs typeface="Times New Roman"/>
              </a:rPr>
              <a:t> These were mainly defined at the European Council in Copenhagen in 1993 and are hence referred to as </a:t>
            </a:r>
            <a:r>
              <a:rPr lang="en-US" sz="1900" dirty="0">
                <a:solidFill>
                  <a:srgbClr val="00B0F0"/>
                </a:solidFill>
                <a:latin typeface="Times New Roman"/>
                <a:ea typeface="Times New Roman"/>
                <a:cs typeface="Times New Roman"/>
              </a:rPr>
              <a:t>'Copenhagen criteria'. </a:t>
            </a:r>
            <a:r>
              <a:rPr lang="en-US" sz="1900" dirty="0">
                <a:solidFill>
                  <a:srgbClr val="292934"/>
                </a:solidFill>
                <a:latin typeface="Times New Roman"/>
                <a:ea typeface="Times New Roman"/>
                <a:cs typeface="Times New Roman"/>
              </a:rPr>
              <a:t>Countries wishing to join need to have:</a:t>
            </a:r>
            <a:endParaRPr lang="pl-PL" sz="1600" dirty="0">
              <a:solidFill>
                <a:srgbClr val="292934"/>
              </a:solidFill>
              <a:latin typeface="Calibri"/>
              <a:ea typeface="Calibri"/>
              <a:cs typeface="Times New Roman"/>
            </a:endParaRPr>
          </a:p>
          <a:p>
            <a:pPr marL="342900" lvl="0" indent="-342900">
              <a:lnSpc>
                <a:spcPct val="150000"/>
              </a:lnSpc>
              <a:spcBef>
                <a:spcPct val="20000"/>
              </a:spcBef>
              <a:spcAft>
                <a:spcPts val="1000"/>
              </a:spcAft>
              <a:buClr>
                <a:srgbClr val="93A299"/>
              </a:buClr>
              <a:buSzPts val="1000"/>
              <a:buFont typeface="Symbol"/>
              <a:buChar char=""/>
              <a:tabLst>
                <a:tab pos="457200" algn="l"/>
              </a:tabLst>
            </a:pPr>
            <a:r>
              <a:rPr lang="en-GB" sz="1800" dirty="0">
                <a:solidFill>
                  <a:srgbClr val="292934"/>
                </a:solidFill>
                <a:latin typeface="Times New Roman"/>
                <a:ea typeface="Times New Roman"/>
                <a:cs typeface="Times New Roman"/>
              </a:rPr>
              <a:t>stable institutions guaranteeing democracy, the rule of law and human rights</a:t>
            </a:r>
            <a:r>
              <a:rPr lang="pl-PL" sz="1800" dirty="0">
                <a:solidFill>
                  <a:srgbClr val="292934"/>
                </a:solidFill>
                <a:latin typeface="Times New Roman"/>
                <a:ea typeface="Times New Roman"/>
                <a:cs typeface="Times New Roman"/>
              </a:rPr>
              <a:t>;</a:t>
            </a:r>
            <a:endParaRPr lang="pl-PL" sz="1800" dirty="0">
              <a:solidFill>
                <a:srgbClr val="292934"/>
              </a:solidFill>
              <a:latin typeface="Calibri"/>
              <a:ea typeface="Calibri"/>
              <a:cs typeface="Times New Roman"/>
            </a:endParaRPr>
          </a:p>
          <a:p>
            <a:pPr marL="342900" lvl="0" indent="-342900">
              <a:lnSpc>
                <a:spcPct val="150000"/>
              </a:lnSpc>
              <a:spcBef>
                <a:spcPct val="20000"/>
              </a:spcBef>
              <a:spcAft>
                <a:spcPts val="1000"/>
              </a:spcAft>
              <a:buClr>
                <a:srgbClr val="93A299"/>
              </a:buClr>
              <a:buSzPts val="1000"/>
              <a:buFont typeface="Symbol"/>
              <a:buChar char=""/>
              <a:tabLst>
                <a:tab pos="457200" algn="l"/>
              </a:tabLst>
            </a:pPr>
            <a:r>
              <a:rPr lang="en-GB" sz="1800" dirty="0">
                <a:solidFill>
                  <a:srgbClr val="292934"/>
                </a:solidFill>
                <a:latin typeface="Times New Roman"/>
                <a:ea typeface="Times New Roman"/>
                <a:cs typeface="Times New Roman"/>
              </a:rPr>
              <a:t>a functioning market economy and be able to cope with competitive pressure and market forces within the EU</a:t>
            </a:r>
            <a:r>
              <a:rPr lang="pl-PL" sz="1800" dirty="0">
                <a:solidFill>
                  <a:srgbClr val="292934"/>
                </a:solidFill>
                <a:latin typeface="Times New Roman"/>
                <a:ea typeface="Times New Roman"/>
                <a:cs typeface="Times New Roman"/>
              </a:rPr>
              <a:t>;</a:t>
            </a:r>
            <a:endParaRPr lang="pl-PL" sz="1800" dirty="0">
              <a:solidFill>
                <a:srgbClr val="292934"/>
              </a:solidFill>
              <a:latin typeface="Calibri"/>
              <a:ea typeface="Calibri"/>
              <a:cs typeface="Times New Roman"/>
            </a:endParaRPr>
          </a:p>
          <a:p>
            <a:pPr marL="342900" lvl="0" indent="-342900">
              <a:lnSpc>
                <a:spcPct val="150000"/>
              </a:lnSpc>
              <a:spcBef>
                <a:spcPct val="20000"/>
              </a:spcBef>
              <a:spcAft>
                <a:spcPts val="1000"/>
              </a:spcAft>
              <a:buClr>
                <a:srgbClr val="93A299"/>
              </a:buClr>
              <a:buSzPts val="1000"/>
              <a:buFont typeface="Symbol"/>
              <a:buChar char=""/>
              <a:tabLst>
                <a:tab pos="457200" algn="l"/>
              </a:tabLst>
            </a:pPr>
            <a:r>
              <a:rPr lang="en-US" sz="1800" dirty="0">
                <a:solidFill>
                  <a:srgbClr val="292934"/>
                </a:solidFill>
                <a:latin typeface="Times New Roman" panose="02020603050405020304" pitchFamily="18" charset="0"/>
                <a:cs typeface="Times New Roman" panose="02020603050405020304" pitchFamily="18" charset="0"/>
              </a:rPr>
              <a:t>the ability to take on and implement effectively the obligations of membership, including adherence to the aims of political, economic and monetary union.</a:t>
            </a:r>
            <a:endParaRPr lang="pl-PL" sz="1800" dirty="0">
              <a:solidFill>
                <a:srgbClr val="292934"/>
              </a:solidFill>
              <a:latin typeface="Times New Roman" panose="02020603050405020304" pitchFamily="18" charset="0"/>
              <a:ea typeface="Calibri"/>
              <a:cs typeface="Times New Roman" panose="02020603050405020304" pitchFamily="18" charset="0"/>
            </a:endParaRPr>
          </a:p>
          <a:p>
            <a:endParaRPr lang="en-GB" dirty="0"/>
          </a:p>
        </p:txBody>
      </p:sp>
    </p:spTree>
    <p:extLst>
      <p:ext uri="{BB962C8B-B14F-4D97-AF65-F5344CB8AC3E}">
        <p14:creationId xmlns:p14="http://schemas.microsoft.com/office/powerpoint/2010/main" val="5983089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GB" sz="2800" spc="-100" dirty="0">
                <a:solidFill>
                  <a:prstClr val="black"/>
                </a:solidFill>
                <a:latin typeface="Arial"/>
              </a:rPr>
              <a:t>What is negotiated?</a:t>
            </a:r>
            <a:br>
              <a:rPr lang="en-GB" sz="2800" spc="-100" dirty="0">
                <a:solidFill>
                  <a:prstClr val="black"/>
                </a:solidFill>
                <a:latin typeface="Arial"/>
              </a:rPr>
            </a:br>
            <a:endParaRPr lang="en-GB" sz="2800" dirty="0"/>
          </a:p>
        </p:txBody>
      </p:sp>
      <p:sp>
        <p:nvSpPr>
          <p:cNvPr id="3" name="Symbol zastępczy zawartości 2"/>
          <p:cNvSpPr>
            <a:spLocks noGrp="1"/>
          </p:cNvSpPr>
          <p:nvPr>
            <p:ph sz="quarter" idx="1"/>
          </p:nvPr>
        </p:nvSpPr>
        <p:spPr>
          <a:xfrm>
            <a:off x="152400" y="1447800"/>
            <a:ext cx="8801100" cy="4572000"/>
          </a:xfrm>
        </p:spPr>
        <p:txBody>
          <a:bodyPr>
            <a:normAutofit/>
          </a:bodyPr>
          <a:lstStyle/>
          <a:p>
            <a:pPr marL="0" lvl="0" indent="0">
              <a:spcBef>
                <a:spcPct val="20000"/>
              </a:spcBef>
              <a:buClr>
                <a:srgbClr val="93A299"/>
              </a:buClr>
              <a:buNone/>
            </a:pPr>
            <a:r>
              <a:rPr lang="en-US" sz="2400" dirty="0">
                <a:solidFill>
                  <a:srgbClr val="292934"/>
                </a:solidFill>
                <a:latin typeface="Times New Roman" panose="02020603050405020304" pitchFamily="18" charset="0"/>
                <a:cs typeface="Times New Roman" panose="02020603050405020304" pitchFamily="18" charset="0"/>
              </a:rPr>
              <a:t>The conditions and timing of the candidate's adoption, implementation and enforcement of all current EU rules (the "acquis").</a:t>
            </a:r>
            <a:r>
              <a:rPr lang="pl-PL" sz="2400" dirty="0">
                <a:solidFill>
                  <a:srgbClr val="292934"/>
                </a:solidFill>
                <a:latin typeface="Times New Roman" panose="02020603050405020304" pitchFamily="18" charset="0"/>
                <a:cs typeface="Times New Roman" panose="02020603050405020304" pitchFamily="18" charset="0"/>
              </a:rPr>
              <a:t> </a:t>
            </a:r>
            <a:r>
              <a:rPr lang="en-US" sz="2400" dirty="0">
                <a:solidFill>
                  <a:srgbClr val="292934"/>
                </a:solidFill>
                <a:latin typeface="Times New Roman" panose="02020603050405020304" pitchFamily="18" charset="0"/>
                <a:cs typeface="Times New Roman" panose="02020603050405020304" pitchFamily="18" charset="0"/>
              </a:rPr>
              <a:t>These rules are divided into 35 different policy fields (chapters), such as transport, energy, environment, etc., each of which is negotiated separately.</a:t>
            </a:r>
          </a:p>
          <a:p>
            <a:pPr marL="0" lvl="0" indent="0">
              <a:spcBef>
                <a:spcPct val="20000"/>
              </a:spcBef>
              <a:buClr>
                <a:srgbClr val="93A299"/>
              </a:buClr>
              <a:buNone/>
            </a:pPr>
            <a:r>
              <a:rPr lang="en-US" sz="2400" dirty="0">
                <a:solidFill>
                  <a:srgbClr val="FF0066"/>
                </a:solidFill>
                <a:latin typeface="Times New Roman" panose="02020603050405020304" pitchFamily="18" charset="0"/>
                <a:cs typeface="Times New Roman" panose="02020603050405020304" pitchFamily="18" charset="0"/>
              </a:rPr>
              <a:t>Other issues discussed:</a:t>
            </a:r>
          </a:p>
          <a:p>
            <a:pPr marL="182880" lvl="0" indent="-182880">
              <a:spcBef>
                <a:spcPct val="20000"/>
              </a:spcBef>
              <a:buClr>
                <a:srgbClr val="93A299"/>
              </a:buClr>
              <a:buFont typeface="Arial" pitchFamily="34" charset="0"/>
              <a:buChar char="•"/>
            </a:pPr>
            <a:r>
              <a:rPr lang="en-US" sz="2400" dirty="0">
                <a:solidFill>
                  <a:srgbClr val="FFC000"/>
                </a:solidFill>
                <a:latin typeface="Times New Roman" panose="02020603050405020304" pitchFamily="18" charset="0"/>
                <a:cs typeface="Times New Roman" panose="02020603050405020304" pitchFamily="18" charset="0"/>
              </a:rPr>
              <a:t>financial arrangements </a:t>
            </a:r>
            <a:r>
              <a:rPr lang="en-US" sz="2400" dirty="0">
                <a:solidFill>
                  <a:srgbClr val="292934"/>
                </a:solidFill>
                <a:latin typeface="Times New Roman" panose="02020603050405020304" pitchFamily="18" charset="0"/>
                <a:cs typeface="Times New Roman" panose="02020603050405020304" pitchFamily="18" charset="0"/>
              </a:rPr>
              <a:t>– such as how much the new member is likely to pay into and receive from the EU budget (in the form of transfers)</a:t>
            </a:r>
            <a:r>
              <a:rPr lang="pl-PL" sz="2400" dirty="0">
                <a:solidFill>
                  <a:srgbClr val="292934"/>
                </a:solidFill>
                <a:latin typeface="Times New Roman" panose="02020603050405020304" pitchFamily="18" charset="0"/>
                <a:cs typeface="Times New Roman" panose="02020603050405020304" pitchFamily="18" charset="0"/>
              </a:rPr>
              <a:t>;</a:t>
            </a:r>
            <a:endParaRPr lang="en-US" sz="2400" dirty="0">
              <a:solidFill>
                <a:srgbClr val="292934"/>
              </a:solidFill>
              <a:latin typeface="Times New Roman" panose="02020603050405020304" pitchFamily="18" charset="0"/>
              <a:cs typeface="Times New Roman" panose="02020603050405020304" pitchFamily="18" charset="0"/>
            </a:endParaRPr>
          </a:p>
          <a:p>
            <a:pPr marL="182880" lvl="0" indent="-182880">
              <a:spcBef>
                <a:spcPct val="20000"/>
              </a:spcBef>
              <a:buClr>
                <a:srgbClr val="93A299"/>
              </a:buClr>
              <a:buFont typeface="Arial" pitchFamily="34" charset="0"/>
              <a:buChar char="•"/>
            </a:pPr>
            <a:r>
              <a:rPr lang="en-US" sz="2400" dirty="0">
                <a:solidFill>
                  <a:srgbClr val="FFC000"/>
                </a:solidFill>
                <a:latin typeface="Times New Roman" panose="02020603050405020304" pitchFamily="18" charset="0"/>
                <a:cs typeface="Times New Roman" panose="02020603050405020304" pitchFamily="18" charset="0"/>
              </a:rPr>
              <a:t>transitional arrangements </a:t>
            </a:r>
            <a:r>
              <a:rPr lang="en-US" sz="2400" dirty="0">
                <a:solidFill>
                  <a:srgbClr val="292934"/>
                </a:solidFill>
                <a:latin typeface="Times New Roman" panose="02020603050405020304" pitchFamily="18" charset="0"/>
                <a:cs typeface="Times New Roman" panose="02020603050405020304" pitchFamily="18" charset="0"/>
              </a:rPr>
              <a:t>– sometimes certain rules are phased in gradually, to give the new member or existing members time to adapt.</a:t>
            </a:r>
          </a:p>
          <a:p>
            <a:endParaRPr lang="en-GB" dirty="0"/>
          </a:p>
        </p:txBody>
      </p:sp>
    </p:spTree>
    <p:extLst>
      <p:ext uri="{BB962C8B-B14F-4D97-AF65-F5344CB8AC3E}">
        <p14:creationId xmlns:p14="http://schemas.microsoft.com/office/powerpoint/2010/main" val="28995346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Procedure</a:t>
            </a:r>
            <a:endParaRPr lang="en-GB" dirty="0"/>
          </a:p>
        </p:txBody>
      </p:sp>
      <p:sp>
        <p:nvSpPr>
          <p:cNvPr id="3" name="Symbol zastępczy zawartości 2"/>
          <p:cNvSpPr>
            <a:spLocks noGrp="1"/>
          </p:cNvSpPr>
          <p:nvPr>
            <p:ph sz="quarter" idx="1"/>
          </p:nvPr>
        </p:nvSpPr>
        <p:spPr>
          <a:xfrm>
            <a:off x="190500" y="1447800"/>
            <a:ext cx="8705850" cy="4572000"/>
          </a:xfrm>
        </p:spPr>
        <p:txBody>
          <a:bodyPr/>
          <a:lstStyle/>
          <a:p>
            <a:pPr marL="0" lvl="0" indent="0">
              <a:spcBef>
                <a:spcPct val="20000"/>
              </a:spcBef>
              <a:buClr>
                <a:srgbClr val="93A299"/>
              </a:buClr>
              <a:buNone/>
            </a:pPr>
            <a:r>
              <a:rPr lang="pl-PL" sz="2400" dirty="0">
                <a:solidFill>
                  <a:srgbClr val="292934"/>
                </a:solidFill>
                <a:latin typeface="Times New Roman" panose="02020603050405020304" pitchFamily="18" charset="0"/>
                <a:cs typeface="Times New Roman" panose="02020603050405020304" pitchFamily="18" charset="0"/>
              </a:rPr>
              <a:t>„</a:t>
            </a:r>
            <a:r>
              <a:rPr lang="en-GB" sz="2400" dirty="0">
                <a:solidFill>
                  <a:srgbClr val="292934"/>
                </a:solidFill>
                <a:latin typeface="Times New Roman" panose="02020603050405020304" pitchFamily="18" charset="0"/>
                <a:cs typeface="Times New Roman" panose="02020603050405020304" pitchFamily="18" charset="0"/>
              </a:rPr>
              <a:t>The applicant State shall address its application to the Council, which shall act unanimously after consulting the Commission and after receiving the consent of the European Parliament, which shall act by a majority of its component members</a:t>
            </a:r>
            <a:r>
              <a:rPr lang="pl-PL" sz="2400" dirty="0">
                <a:solidFill>
                  <a:srgbClr val="292934"/>
                </a:solidFill>
                <a:latin typeface="Times New Roman" panose="02020603050405020304" pitchFamily="18" charset="0"/>
                <a:cs typeface="Times New Roman" panose="02020603050405020304" pitchFamily="18" charset="0"/>
              </a:rPr>
              <a:t>”</a:t>
            </a:r>
            <a:r>
              <a:rPr lang="en-GB" sz="2400" dirty="0">
                <a:solidFill>
                  <a:srgbClr val="292934"/>
                </a:solidFill>
                <a:latin typeface="Times New Roman" panose="02020603050405020304" pitchFamily="18" charset="0"/>
                <a:cs typeface="Times New Roman" panose="02020603050405020304" pitchFamily="18" charset="0"/>
              </a:rPr>
              <a:t>. </a:t>
            </a:r>
            <a:endParaRPr lang="pl-PL" sz="2400" dirty="0" smtClean="0">
              <a:solidFill>
                <a:srgbClr val="292934"/>
              </a:solidFill>
              <a:latin typeface="Times New Roman" panose="02020603050405020304" pitchFamily="18" charset="0"/>
              <a:cs typeface="Times New Roman" panose="02020603050405020304" pitchFamily="18" charset="0"/>
            </a:endParaRPr>
          </a:p>
          <a:p>
            <a:pPr>
              <a:spcBef>
                <a:spcPct val="20000"/>
              </a:spcBef>
              <a:buClr>
                <a:srgbClr val="93A299"/>
              </a:buClr>
            </a:pPr>
            <a:r>
              <a:rPr lang="en-GB" sz="2400" dirty="0" smtClean="0">
                <a:solidFill>
                  <a:srgbClr val="292934"/>
                </a:solidFill>
                <a:latin typeface="Times New Roman" panose="02020603050405020304" pitchFamily="18" charset="0"/>
                <a:cs typeface="Times New Roman" panose="02020603050405020304" pitchFamily="18" charset="0"/>
              </a:rPr>
              <a:t>The procedure starts by the </a:t>
            </a:r>
            <a:r>
              <a:rPr lang="en-GB" sz="2400" dirty="0" smtClean="0">
                <a:solidFill>
                  <a:srgbClr val="C00000"/>
                </a:solidFill>
                <a:latin typeface="Times New Roman" panose="02020603050405020304" pitchFamily="18" charset="0"/>
                <a:cs typeface="Times New Roman" panose="02020603050405020304" pitchFamily="18" charset="0"/>
              </a:rPr>
              <a:t>application of a third State</a:t>
            </a:r>
            <a:r>
              <a:rPr lang="en-GB" sz="2400" dirty="0" smtClean="0">
                <a:solidFill>
                  <a:srgbClr val="292934"/>
                </a:solidFill>
                <a:latin typeface="Times New Roman" panose="02020603050405020304" pitchFamily="18" charset="0"/>
                <a:cs typeface="Times New Roman" panose="02020603050405020304" pitchFamily="18" charset="0"/>
              </a:rPr>
              <a:t>, directed to the Council, to be a member of the EU. The European parliament and the national parliaments are notified of this application.</a:t>
            </a:r>
          </a:p>
          <a:p>
            <a:pPr>
              <a:spcBef>
                <a:spcPct val="20000"/>
              </a:spcBef>
              <a:buClr>
                <a:srgbClr val="93A299"/>
              </a:buClr>
            </a:pPr>
            <a:r>
              <a:rPr lang="en-GB" sz="2400" dirty="0" smtClean="0">
                <a:solidFill>
                  <a:srgbClr val="292934"/>
                </a:solidFill>
                <a:latin typeface="Times New Roman" panose="02020603050405020304" pitchFamily="18" charset="0"/>
                <a:cs typeface="Times New Roman" panose="02020603050405020304" pitchFamily="18" charset="0"/>
              </a:rPr>
              <a:t>After the preliminary opinion given by the Commission, the </a:t>
            </a:r>
            <a:r>
              <a:rPr lang="en-GB" sz="2400" dirty="0" smtClean="0">
                <a:solidFill>
                  <a:srgbClr val="C00000"/>
                </a:solidFill>
                <a:latin typeface="Times New Roman" panose="02020603050405020304" pitchFamily="18" charset="0"/>
                <a:cs typeface="Times New Roman" panose="02020603050405020304" pitchFamily="18" charset="0"/>
              </a:rPr>
              <a:t>Council</a:t>
            </a:r>
            <a:r>
              <a:rPr lang="en-GB" sz="2400" dirty="0" smtClean="0">
                <a:solidFill>
                  <a:srgbClr val="292934"/>
                </a:solidFill>
                <a:latin typeface="Times New Roman" panose="02020603050405020304" pitchFamily="18" charset="0"/>
                <a:cs typeface="Times New Roman" panose="02020603050405020304" pitchFamily="18" charset="0"/>
              </a:rPr>
              <a:t> only decides </a:t>
            </a:r>
            <a:r>
              <a:rPr lang="en-GB" sz="2400" dirty="0" smtClean="0">
                <a:solidFill>
                  <a:srgbClr val="C00000"/>
                </a:solidFill>
                <a:latin typeface="Times New Roman" panose="02020603050405020304" pitchFamily="18" charset="0"/>
                <a:cs typeface="Times New Roman" panose="02020603050405020304" pitchFamily="18" charset="0"/>
              </a:rPr>
              <a:t>whether to start negotiations </a:t>
            </a:r>
            <a:r>
              <a:rPr lang="en-GB" sz="2400" dirty="0" smtClean="0">
                <a:solidFill>
                  <a:srgbClr val="292934"/>
                </a:solidFill>
                <a:latin typeface="Times New Roman" panose="02020603050405020304" pitchFamily="18" charset="0"/>
                <a:cs typeface="Times New Roman" panose="02020603050405020304" pitchFamily="18" charset="0"/>
              </a:rPr>
              <a:t>with the applicant. </a:t>
            </a:r>
          </a:p>
          <a:p>
            <a:endParaRPr lang="en-GB" dirty="0"/>
          </a:p>
        </p:txBody>
      </p:sp>
    </p:spTree>
    <p:extLst>
      <p:ext uri="{BB962C8B-B14F-4D97-AF65-F5344CB8AC3E}">
        <p14:creationId xmlns:p14="http://schemas.microsoft.com/office/powerpoint/2010/main" val="31122728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Procedure</a:t>
            </a:r>
            <a:endParaRPr lang="en-GB" dirty="0"/>
          </a:p>
        </p:txBody>
      </p:sp>
      <p:sp>
        <p:nvSpPr>
          <p:cNvPr id="3" name="Symbol zastępczy zawartości 2"/>
          <p:cNvSpPr>
            <a:spLocks noGrp="1"/>
          </p:cNvSpPr>
          <p:nvPr>
            <p:ph sz="quarter" idx="1"/>
          </p:nvPr>
        </p:nvSpPr>
        <p:spPr>
          <a:xfrm>
            <a:off x="200025" y="1447800"/>
            <a:ext cx="8705850" cy="4572000"/>
          </a:xfrm>
        </p:spPr>
        <p:txBody>
          <a:bodyPr/>
          <a:lstStyle/>
          <a:p>
            <a:r>
              <a:rPr lang="en-GB" dirty="0" smtClean="0"/>
              <a:t>If this decision is positive, conference on ministerial level are convened under the chair of the president of the Council, with government representatives of the Member states and t</a:t>
            </a:r>
            <a:r>
              <a:rPr lang="pl-PL" dirty="0" smtClean="0"/>
              <a:t>h</a:t>
            </a:r>
            <a:r>
              <a:rPr lang="en-GB" dirty="0" smtClean="0"/>
              <a:t>e candidate State and the Commission.</a:t>
            </a:r>
            <a:endParaRPr lang="pl-PL" dirty="0" smtClean="0"/>
          </a:p>
          <a:p>
            <a:pPr marL="182880" lvl="0" indent="-182880">
              <a:spcBef>
                <a:spcPct val="20000"/>
              </a:spcBef>
              <a:buClr>
                <a:srgbClr val="93A299"/>
              </a:buClr>
              <a:buFont typeface="Arial" pitchFamily="34" charset="0"/>
              <a:buChar char="•"/>
            </a:pPr>
            <a:r>
              <a:rPr lang="en-US" sz="2400" dirty="0">
                <a:solidFill>
                  <a:srgbClr val="292934"/>
                </a:solidFill>
                <a:latin typeface="Times New Roman" panose="02020603050405020304" pitchFamily="18" charset="0"/>
                <a:cs typeface="Times New Roman" panose="02020603050405020304" pitchFamily="18" charset="0"/>
              </a:rPr>
              <a:t>Negotiations take place between ministers and ambassadors of the EU governments and the candidate country in what is called an </a:t>
            </a:r>
            <a:r>
              <a:rPr lang="en-US" sz="2400" dirty="0">
                <a:solidFill>
                  <a:srgbClr val="C00000"/>
                </a:solidFill>
                <a:latin typeface="Times New Roman" panose="02020603050405020304" pitchFamily="18" charset="0"/>
                <a:cs typeface="Times New Roman" panose="02020603050405020304" pitchFamily="18" charset="0"/>
              </a:rPr>
              <a:t>intergovernmental conference.</a:t>
            </a:r>
          </a:p>
          <a:p>
            <a:endParaRPr lang="en-GB" dirty="0"/>
          </a:p>
        </p:txBody>
      </p:sp>
    </p:spTree>
    <p:extLst>
      <p:ext uri="{BB962C8B-B14F-4D97-AF65-F5344CB8AC3E}">
        <p14:creationId xmlns:p14="http://schemas.microsoft.com/office/powerpoint/2010/main" val="8879005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Procedure</a:t>
            </a:r>
            <a:endParaRPr lang="en-GB" dirty="0"/>
          </a:p>
        </p:txBody>
      </p:sp>
      <p:sp>
        <p:nvSpPr>
          <p:cNvPr id="3" name="Symbol zastępczy zawartości 2"/>
          <p:cNvSpPr>
            <a:spLocks noGrp="1"/>
          </p:cNvSpPr>
          <p:nvPr>
            <p:ph sz="quarter" idx="1"/>
          </p:nvPr>
        </p:nvSpPr>
        <p:spPr>
          <a:xfrm>
            <a:off x="171449" y="1447800"/>
            <a:ext cx="8696325" cy="4572000"/>
          </a:xfrm>
        </p:spPr>
        <p:txBody>
          <a:bodyPr/>
          <a:lstStyle/>
          <a:p>
            <a:pPr marL="0" indent="0">
              <a:buNone/>
            </a:pPr>
            <a:r>
              <a:rPr lang="en-GB" dirty="0" smtClean="0">
                <a:solidFill>
                  <a:srgbClr val="C00000"/>
                </a:solidFill>
              </a:rPr>
              <a:t>Internal Union decisions</a:t>
            </a:r>
          </a:p>
          <a:p>
            <a:r>
              <a:rPr lang="en-GB" dirty="0" smtClean="0"/>
              <a:t>After conclusion of the negotiations, the Council consults the Commission.</a:t>
            </a:r>
          </a:p>
          <a:p>
            <a:r>
              <a:rPr lang="en-GB" dirty="0" smtClean="0"/>
              <a:t>Subsequently, the Parliament decides about whether to consent. Consent needs the majority of its component members.</a:t>
            </a:r>
          </a:p>
          <a:p>
            <a:r>
              <a:rPr lang="en-GB" dirty="0" smtClean="0"/>
              <a:t>Finally, the Council</a:t>
            </a:r>
            <a:r>
              <a:rPr lang="pl-PL" dirty="0" smtClean="0"/>
              <a:t> </a:t>
            </a:r>
            <a:r>
              <a:rPr lang="en-GB" dirty="0" smtClean="0"/>
              <a:t>decides unanimously about the acceptance of the application of the candidate country. </a:t>
            </a:r>
            <a:endParaRPr lang="pl-PL" dirty="0" smtClean="0"/>
          </a:p>
          <a:p>
            <a:pPr marL="0" indent="0">
              <a:buNone/>
            </a:pPr>
            <a:r>
              <a:rPr lang="en-GB" dirty="0" smtClean="0">
                <a:solidFill>
                  <a:srgbClr val="C00000"/>
                </a:solidFill>
              </a:rPr>
              <a:t>Conclusion of the accession treaty</a:t>
            </a:r>
          </a:p>
          <a:p>
            <a:pPr marL="0" indent="0">
              <a:buNone/>
            </a:pPr>
            <a:endParaRPr lang="en-GB" dirty="0">
              <a:solidFill>
                <a:srgbClr val="C00000"/>
              </a:solidFill>
            </a:endParaRPr>
          </a:p>
        </p:txBody>
      </p:sp>
    </p:spTree>
    <p:extLst>
      <p:ext uri="{BB962C8B-B14F-4D97-AF65-F5344CB8AC3E}">
        <p14:creationId xmlns:p14="http://schemas.microsoft.com/office/powerpoint/2010/main" val="2944091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Economic indicators</a:t>
            </a:r>
            <a:endParaRPr lang="en-GB" dirty="0"/>
          </a:p>
        </p:txBody>
      </p:sp>
      <p:sp>
        <p:nvSpPr>
          <p:cNvPr id="3" name="Symbol zastępczy zawartości 2"/>
          <p:cNvSpPr>
            <a:spLocks noGrp="1"/>
          </p:cNvSpPr>
          <p:nvPr>
            <p:ph sz="quarter" idx="1"/>
          </p:nvPr>
        </p:nvSpPr>
        <p:spPr>
          <a:xfrm>
            <a:off x="123825" y="1447800"/>
            <a:ext cx="9020175" cy="4572000"/>
          </a:xfrm>
        </p:spPr>
        <p:txBody>
          <a:bodyPr/>
          <a:lstStyle/>
          <a:p>
            <a:pPr marL="0" lvl="0" indent="0">
              <a:buClr>
                <a:srgbClr val="D34817"/>
              </a:buClr>
              <a:buNone/>
            </a:pPr>
            <a:r>
              <a:rPr lang="en-GB" sz="2800" dirty="0">
                <a:solidFill>
                  <a:srgbClr val="00B0F0"/>
                </a:solidFill>
                <a:ea typeface="Times New Roman"/>
              </a:rPr>
              <a:t>The EU as a whole is the largest economy in the world. </a:t>
            </a:r>
            <a:endParaRPr lang="pl-PL" sz="2800" dirty="0">
              <a:solidFill>
                <a:srgbClr val="00B0F0"/>
              </a:solidFill>
              <a:ea typeface="Times New Roman"/>
            </a:endParaRPr>
          </a:p>
          <a:p>
            <a:pPr marL="0" lvl="0" indent="0">
              <a:buClr>
                <a:srgbClr val="D34817"/>
              </a:buClr>
              <a:buNone/>
            </a:pPr>
            <a:endParaRPr lang="pl-PL" sz="2800" dirty="0" smtClean="0">
              <a:solidFill>
                <a:prstClr val="black"/>
              </a:solidFill>
              <a:ea typeface="Times New Roman"/>
            </a:endParaRPr>
          </a:p>
          <a:p>
            <a:pPr marL="0" lvl="0" indent="0">
              <a:buClr>
                <a:srgbClr val="D34817"/>
              </a:buClr>
              <a:buNone/>
            </a:pPr>
            <a:r>
              <a:rPr lang="pl-PL" sz="2800" dirty="0" smtClean="0">
                <a:solidFill>
                  <a:prstClr val="black"/>
                </a:solidFill>
                <a:ea typeface="Times New Roman"/>
              </a:rPr>
              <a:t>T</a:t>
            </a:r>
            <a:r>
              <a:rPr lang="en-GB" sz="2800" dirty="0" smtClean="0">
                <a:solidFill>
                  <a:prstClr val="black"/>
                </a:solidFill>
                <a:ea typeface="Times New Roman"/>
              </a:rPr>
              <a:t>he </a:t>
            </a:r>
            <a:r>
              <a:rPr lang="en-GB" sz="2800" dirty="0">
                <a:solidFill>
                  <a:prstClr val="black"/>
                </a:solidFill>
                <a:ea typeface="Times New Roman"/>
              </a:rPr>
              <a:t>EU in 201</a:t>
            </a:r>
            <a:r>
              <a:rPr lang="pl-PL" sz="2800" dirty="0">
                <a:solidFill>
                  <a:prstClr val="black"/>
                </a:solidFill>
                <a:ea typeface="Times New Roman"/>
              </a:rPr>
              <a:t>7</a:t>
            </a:r>
            <a:r>
              <a:rPr lang="en-GB" sz="2800" dirty="0">
                <a:solidFill>
                  <a:prstClr val="black"/>
                </a:solidFill>
                <a:ea typeface="Times New Roman"/>
              </a:rPr>
              <a:t> generated a nominal </a:t>
            </a:r>
            <a:r>
              <a:rPr lang="en-GB" sz="2800" dirty="0">
                <a:solidFill>
                  <a:prstClr val="black"/>
                </a:solidFill>
                <a:ea typeface="Times New Roman"/>
                <a:cs typeface="Times New Roman"/>
              </a:rPr>
              <a:t>gross domestic product</a:t>
            </a:r>
            <a:r>
              <a:rPr lang="en-GB" sz="2800" dirty="0">
                <a:solidFill>
                  <a:prstClr val="black"/>
                </a:solidFill>
                <a:ea typeface="Times New Roman"/>
              </a:rPr>
              <a:t> (GDP) of </a:t>
            </a:r>
            <a:r>
              <a:rPr lang="en-GB" sz="2800" b="1" u="sng" dirty="0" smtClean="0">
                <a:solidFill>
                  <a:prstClr val="black"/>
                </a:solidFill>
                <a:ea typeface="Times New Roman"/>
              </a:rPr>
              <a:t>1</a:t>
            </a:r>
            <a:r>
              <a:rPr lang="pl-PL" sz="2800" b="1" u="sng" dirty="0">
                <a:solidFill>
                  <a:prstClr val="black"/>
                </a:solidFill>
                <a:ea typeface="Times New Roman"/>
              </a:rPr>
              <a:t>5</a:t>
            </a:r>
            <a:r>
              <a:rPr lang="en-GB" sz="2800" b="1" u="sng" dirty="0" smtClean="0">
                <a:solidFill>
                  <a:prstClr val="black"/>
                </a:solidFill>
                <a:ea typeface="Times New Roman"/>
              </a:rPr>
              <a:t>.</a:t>
            </a:r>
            <a:r>
              <a:rPr lang="pl-PL" sz="2800" b="1" u="sng" dirty="0" smtClean="0">
                <a:solidFill>
                  <a:prstClr val="black"/>
                </a:solidFill>
                <a:ea typeface="Times New Roman"/>
              </a:rPr>
              <a:t>875</a:t>
            </a:r>
            <a:r>
              <a:rPr lang="en-GB" sz="2800" b="1" u="sng" dirty="0" smtClean="0">
                <a:solidFill>
                  <a:prstClr val="black"/>
                </a:solidFill>
                <a:ea typeface="Times New Roman"/>
              </a:rPr>
              <a:t> </a:t>
            </a:r>
            <a:r>
              <a:rPr lang="en-GB" sz="2800" b="1" u="sng" dirty="0">
                <a:solidFill>
                  <a:prstClr val="black"/>
                </a:solidFill>
                <a:ea typeface="Times New Roman"/>
              </a:rPr>
              <a:t>trillion US dollars</a:t>
            </a:r>
            <a:r>
              <a:rPr lang="en-GB" sz="2800" dirty="0">
                <a:solidFill>
                  <a:prstClr val="black"/>
                </a:solidFill>
                <a:ea typeface="Times New Roman"/>
              </a:rPr>
              <a:t>, constituting approximately </a:t>
            </a:r>
            <a:r>
              <a:rPr lang="pl-PL" sz="2800" dirty="0" smtClean="0">
                <a:solidFill>
                  <a:prstClr val="black"/>
                </a:solidFill>
                <a:ea typeface="Times New Roman"/>
              </a:rPr>
              <a:t>35</a:t>
            </a:r>
            <a:r>
              <a:rPr lang="en-GB" sz="2800" dirty="0" smtClean="0">
                <a:solidFill>
                  <a:prstClr val="black"/>
                </a:solidFill>
                <a:ea typeface="Times New Roman"/>
              </a:rPr>
              <a:t>.</a:t>
            </a:r>
            <a:r>
              <a:rPr lang="pl-PL" sz="2800" dirty="0">
                <a:solidFill>
                  <a:prstClr val="black"/>
                </a:solidFill>
                <a:ea typeface="Times New Roman"/>
              </a:rPr>
              <a:t>5</a:t>
            </a:r>
            <a:r>
              <a:rPr lang="en-GB" sz="2800" dirty="0">
                <a:solidFill>
                  <a:prstClr val="black"/>
                </a:solidFill>
                <a:ea typeface="Times New Roman"/>
              </a:rPr>
              <a:t>% of global </a:t>
            </a:r>
            <a:r>
              <a:rPr lang="en-GB" sz="2800" dirty="0">
                <a:solidFill>
                  <a:prstClr val="black"/>
                </a:solidFill>
                <a:ea typeface="Times New Roman"/>
                <a:cs typeface="Times New Roman"/>
              </a:rPr>
              <a:t>nominal </a:t>
            </a:r>
            <a:r>
              <a:rPr lang="pl-PL" sz="2800" dirty="0">
                <a:solidFill>
                  <a:prstClr val="black"/>
                </a:solidFill>
                <a:ea typeface="Times New Roman"/>
                <a:cs typeface="Times New Roman"/>
              </a:rPr>
              <a:t>GDP</a:t>
            </a:r>
            <a:r>
              <a:rPr lang="pl-PL" sz="2800" dirty="0" smtClean="0">
                <a:solidFill>
                  <a:prstClr val="black"/>
                </a:solidFill>
                <a:ea typeface="Times New Roman"/>
                <a:cs typeface="Times New Roman"/>
              </a:rPr>
              <a:t>.</a:t>
            </a:r>
          </a:p>
          <a:p>
            <a:pPr marL="0" lvl="0" indent="0">
              <a:buClr>
                <a:srgbClr val="D34817"/>
              </a:buClr>
              <a:buNone/>
            </a:pPr>
            <a:endParaRPr lang="pl-PL" sz="2800" dirty="0" smtClean="0">
              <a:cs typeface="Times New Roman" panose="02020603050405020304" pitchFamily="18" charset="0"/>
            </a:endParaRPr>
          </a:p>
          <a:p>
            <a:pPr marL="0" lvl="0" indent="0">
              <a:buClr>
                <a:srgbClr val="D34817"/>
              </a:buClr>
              <a:buNone/>
            </a:pPr>
            <a:r>
              <a:rPr lang="en-US" sz="2800" dirty="0" smtClean="0">
                <a:cs typeface="Times New Roman" panose="02020603050405020304" pitchFamily="18" charset="0"/>
              </a:rPr>
              <a:t>Together </a:t>
            </a:r>
            <a:r>
              <a:rPr lang="en-US" sz="2800" dirty="0">
                <a:cs typeface="Times New Roman" panose="02020603050405020304" pitchFamily="18" charset="0"/>
              </a:rPr>
              <a:t>with the United States and China, the EU is one of the 3 largest global players in international trade.</a:t>
            </a:r>
            <a:endParaRPr lang="pl-PL" sz="2800" dirty="0" smtClean="0">
              <a:solidFill>
                <a:prstClr val="black"/>
              </a:solidFill>
              <a:ea typeface="Times New Roman"/>
              <a:cs typeface="Times New Roman" panose="02020603050405020304" pitchFamily="18" charset="0"/>
            </a:endParaRPr>
          </a:p>
          <a:p>
            <a:pPr marL="0" lvl="0" indent="0">
              <a:buClr>
                <a:srgbClr val="D34817"/>
              </a:buClr>
              <a:buNone/>
            </a:pPr>
            <a:endParaRPr lang="en-GB" sz="2800" dirty="0">
              <a:solidFill>
                <a:prstClr val="black"/>
              </a:solidFill>
            </a:endParaRPr>
          </a:p>
          <a:p>
            <a:endParaRPr lang="en-GB" dirty="0"/>
          </a:p>
        </p:txBody>
      </p:sp>
    </p:spTree>
    <p:extLst>
      <p:ext uri="{BB962C8B-B14F-4D97-AF65-F5344CB8AC3E}">
        <p14:creationId xmlns:p14="http://schemas.microsoft.com/office/powerpoint/2010/main" val="210520711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2900" b="1" dirty="0">
                <a:solidFill>
                  <a:srgbClr val="696464"/>
                </a:solidFill>
                <a:latin typeface="Times New Roman"/>
                <a:ea typeface="Times New Roman"/>
                <a:cs typeface="Times New Roman"/>
              </a:rPr>
              <a:t>Candidate countries</a:t>
            </a:r>
            <a:r>
              <a:rPr lang="pl-PL" sz="2600" dirty="0">
                <a:solidFill>
                  <a:srgbClr val="696464"/>
                </a:solidFill>
                <a:ea typeface="Calibri"/>
                <a:cs typeface="Times New Roman"/>
              </a:rPr>
              <a:t/>
            </a:r>
            <a:br>
              <a:rPr lang="pl-PL" sz="2600" dirty="0">
                <a:solidFill>
                  <a:srgbClr val="696464"/>
                </a:solidFill>
                <a:ea typeface="Calibri"/>
                <a:cs typeface="Times New Roman"/>
              </a:rPr>
            </a:br>
            <a:endParaRPr lang="en-GB" dirty="0">
              <a:latin typeface="+mn-lt"/>
            </a:endParaRPr>
          </a:p>
        </p:txBody>
      </p:sp>
      <p:sp>
        <p:nvSpPr>
          <p:cNvPr id="3" name="Symbol zastępczy zawartości 2"/>
          <p:cNvSpPr>
            <a:spLocks noGrp="1"/>
          </p:cNvSpPr>
          <p:nvPr>
            <p:ph sz="quarter" idx="1"/>
          </p:nvPr>
        </p:nvSpPr>
        <p:spPr>
          <a:xfrm>
            <a:off x="342899" y="1447800"/>
            <a:ext cx="8639175" cy="4572000"/>
          </a:xfrm>
        </p:spPr>
        <p:txBody>
          <a:bodyPr/>
          <a:lstStyle/>
          <a:p>
            <a:pPr marL="0" lvl="0" indent="0">
              <a:lnSpc>
                <a:spcPct val="115000"/>
              </a:lnSpc>
              <a:spcAft>
                <a:spcPts val="1000"/>
              </a:spcAft>
              <a:buClr>
                <a:srgbClr val="D34817"/>
              </a:buClr>
              <a:buNone/>
            </a:pPr>
            <a:r>
              <a:rPr lang="en-GB" dirty="0">
                <a:solidFill>
                  <a:prstClr val="black"/>
                </a:solidFill>
                <a:latin typeface="Times New Roman"/>
                <a:ea typeface="Times New Roman"/>
                <a:cs typeface="Times New Roman"/>
              </a:rPr>
              <a:t>These countries are in the process of 'transposing' (or integrating) EU legislation into national law:</a:t>
            </a:r>
            <a:endParaRPr lang="pl-PL" sz="2800" dirty="0">
              <a:solidFill>
                <a:prstClr val="black"/>
              </a:solidFill>
              <a:ea typeface="Calibri"/>
              <a:cs typeface="Times New Roman"/>
            </a:endParaRPr>
          </a:p>
          <a:p>
            <a:pPr lvl="0">
              <a:lnSpc>
                <a:spcPct val="115000"/>
              </a:lnSpc>
              <a:spcAft>
                <a:spcPts val="1000"/>
              </a:spcAft>
              <a:buClr>
                <a:srgbClr val="D34817"/>
              </a:buClr>
              <a:buSzPts val="1000"/>
              <a:buFont typeface="Symbol"/>
              <a:buChar char=""/>
              <a:tabLst>
                <a:tab pos="457200" algn="l"/>
              </a:tabLst>
            </a:pPr>
            <a:r>
              <a:rPr lang="en-GB" u="sng" dirty="0">
                <a:solidFill>
                  <a:srgbClr val="FFC000"/>
                </a:solidFill>
                <a:latin typeface="Times New Roman"/>
                <a:ea typeface="Times New Roman"/>
                <a:cs typeface="Times New Roman"/>
                <a:hlinkClick r:id="rId2"/>
              </a:rPr>
              <a:t>Albania</a:t>
            </a:r>
            <a:endParaRPr lang="pl-PL" sz="2800" dirty="0">
              <a:solidFill>
                <a:srgbClr val="FFC000"/>
              </a:solidFill>
              <a:ea typeface="Calibri"/>
              <a:cs typeface="Times New Roman"/>
            </a:endParaRPr>
          </a:p>
          <a:p>
            <a:pPr lvl="0">
              <a:lnSpc>
                <a:spcPct val="115000"/>
              </a:lnSpc>
              <a:spcAft>
                <a:spcPts val="1000"/>
              </a:spcAft>
              <a:buClr>
                <a:srgbClr val="D34817"/>
              </a:buClr>
              <a:buSzPts val="1000"/>
              <a:buFont typeface="Symbol"/>
              <a:buChar char=""/>
              <a:tabLst>
                <a:tab pos="457200" algn="l"/>
              </a:tabLst>
            </a:pPr>
            <a:r>
              <a:rPr lang="en-GB" u="sng" dirty="0">
                <a:solidFill>
                  <a:srgbClr val="FFC000"/>
                </a:solidFill>
                <a:latin typeface="Times New Roman"/>
                <a:ea typeface="Times New Roman"/>
                <a:cs typeface="Times New Roman"/>
                <a:hlinkClick r:id="rId3"/>
              </a:rPr>
              <a:t>Montenegro</a:t>
            </a:r>
            <a:endParaRPr lang="pl-PL" sz="2800" dirty="0">
              <a:solidFill>
                <a:srgbClr val="FFC000"/>
              </a:solidFill>
              <a:ea typeface="Calibri"/>
              <a:cs typeface="Times New Roman"/>
            </a:endParaRPr>
          </a:p>
          <a:p>
            <a:pPr lvl="0">
              <a:lnSpc>
                <a:spcPct val="115000"/>
              </a:lnSpc>
              <a:spcAft>
                <a:spcPts val="1000"/>
              </a:spcAft>
              <a:buClr>
                <a:srgbClr val="D34817"/>
              </a:buClr>
              <a:buSzPts val="1000"/>
              <a:buFont typeface="Symbol"/>
              <a:buChar char=""/>
              <a:tabLst>
                <a:tab pos="457200" algn="l"/>
              </a:tabLst>
            </a:pPr>
            <a:r>
              <a:rPr lang="en-GB" u="sng" dirty="0">
                <a:solidFill>
                  <a:srgbClr val="FFC000"/>
                </a:solidFill>
                <a:latin typeface="Times New Roman"/>
                <a:ea typeface="Times New Roman"/>
                <a:cs typeface="Times New Roman"/>
                <a:hlinkClick r:id="rId4"/>
              </a:rPr>
              <a:t>Serbia</a:t>
            </a:r>
            <a:endParaRPr lang="pl-PL" sz="2800" dirty="0">
              <a:solidFill>
                <a:srgbClr val="FFC000"/>
              </a:solidFill>
              <a:ea typeface="Calibri"/>
              <a:cs typeface="Times New Roman"/>
            </a:endParaRPr>
          </a:p>
          <a:p>
            <a:pPr lvl="0">
              <a:lnSpc>
                <a:spcPct val="115000"/>
              </a:lnSpc>
              <a:spcAft>
                <a:spcPts val="1000"/>
              </a:spcAft>
              <a:buClr>
                <a:srgbClr val="D34817"/>
              </a:buClr>
              <a:buSzPts val="1000"/>
              <a:buFont typeface="Symbol"/>
              <a:buChar char=""/>
              <a:tabLst>
                <a:tab pos="457200" algn="l"/>
              </a:tabLst>
            </a:pPr>
            <a:r>
              <a:rPr lang="en-GB" u="sng" dirty="0">
                <a:solidFill>
                  <a:srgbClr val="FFC000"/>
                </a:solidFill>
                <a:latin typeface="Times New Roman"/>
                <a:ea typeface="Times New Roman"/>
                <a:cs typeface="Times New Roman"/>
                <a:hlinkClick r:id="rId5"/>
              </a:rPr>
              <a:t>The former Yugoslav Republic of Macedonia</a:t>
            </a:r>
            <a:endParaRPr lang="pl-PL" sz="2800" dirty="0">
              <a:solidFill>
                <a:srgbClr val="FFC000"/>
              </a:solidFill>
              <a:ea typeface="Calibri"/>
              <a:cs typeface="Times New Roman"/>
            </a:endParaRPr>
          </a:p>
          <a:p>
            <a:pPr lvl="0">
              <a:lnSpc>
                <a:spcPct val="115000"/>
              </a:lnSpc>
              <a:spcAft>
                <a:spcPts val="1000"/>
              </a:spcAft>
              <a:buClr>
                <a:srgbClr val="D34817"/>
              </a:buClr>
              <a:buSzPts val="1000"/>
              <a:buFont typeface="Symbol"/>
              <a:buChar char=""/>
              <a:tabLst>
                <a:tab pos="457200" algn="l"/>
              </a:tabLst>
            </a:pPr>
            <a:r>
              <a:rPr lang="en-GB" u="sng" dirty="0">
                <a:solidFill>
                  <a:srgbClr val="FFC000"/>
                </a:solidFill>
                <a:latin typeface="Times New Roman"/>
                <a:ea typeface="Times New Roman"/>
                <a:cs typeface="Times New Roman"/>
                <a:hlinkClick r:id="rId6"/>
              </a:rPr>
              <a:t>Turkey</a:t>
            </a:r>
            <a:endParaRPr lang="pl-PL" sz="2800" dirty="0">
              <a:solidFill>
                <a:srgbClr val="FFC000"/>
              </a:solidFill>
              <a:ea typeface="Calibri"/>
              <a:cs typeface="Times New Roman"/>
            </a:endParaRPr>
          </a:p>
          <a:p>
            <a:endParaRPr lang="en-GB" dirty="0"/>
          </a:p>
        </p:txBody>
      </p:sp>
    </p:spTree>
    <p:extLst>
      <p:ext uri="{BB962C8B-B14F-4D97-AF65-F5344CB8AC3E}">
        <p14:creationId xmlns:p14="http://schemas.microsoft.com/office/powerpoint/2010/main" val="17490026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2900" b="1" dirty="0">
                <a:solidFill>
                  <a:srgbClr val="696464"/>
                </a:solidFill>
                <a:latin typeface="Times New Roman"/>
                <a:ea typeface="Times New Roman"/>
                <a:cs typeface="Times New Roman"/>
              </a:rPr>
              <a:t>Potential candidates</a:t>
            </a:r>
            <a:r>
              <a:rPr lang="pl-PL" sz="2600" dirty="0">
                <a:solidFill>
                  <a:srgbClr val="696464"/>
                </a:solidFill>
                <a:ea typeface="Calibri"/>
                <a:cs typeface="Times New Roman"/>
              </a:rPr>
              <a:t/>
            </a:r>
            <a:br>
              <a:rPr lang="pl-PL" sz="2600" dirty="0">
                <a:solidFill>
                  <a:srgbClr val="696464"/>
                </a:solidFill>
                <a:ea typeface="Calibri"/>
                <a:cs typeface="Times New Roman"/>
              </a:rPr>
            </a:br>
            <a:endParaRPr lang="en-GB" sz="3200" dirty="0">
              <a:latin typeface="+mn-lt"/>
            </a:endParaRPr>
          </a:p>
        </p:txBody>
      </p:sp>
      <p:sp>
        <p:nvSpPr>
          <p:cNvPr id="3" name="Symbol zastępczy zawartości 2"/>
          <p:cNvSpPr>
            <a:spLocks noGrp="1"/>
          </p:cNvSpPr>
          <p:nvPr>
            <p:ph sz="quarter" idx="1"/>
          </p:nvPr>
        </p:nvSpPr>
        <p:spPr/>
        <p:txBody>
          <a:bodyPr/>
          <a:lstStyle/>
          <a:p>
            <a:pPr marL="0" lvl="0" indent="0">
              <a:lnSpc>
                <a:spcPct val="115000"/>
              </a:lnSpc>
              <a:spcAft>
                <a:spcPts val="1000"/>
              </a:spcAft>
              <a:buClr>
                <a:srgbClr val="D34817"/>
              </a:buClr>
              <a:buNone/>
            </a:pPr>
            <a:r>
              <a:rPr lang="en-GB" dirty="0">
                <a:solidFill>
                  <a:prstClr val="black"/>
                </a:solidFill>
                <a:latin typeface="Times New Roman"/>
                <a:ea typeface="Times New Roman"/>
                <a:cs typeface="Times New Roman"/>
              </a:rPr>
              <a:t>Potential candidate countries do not yet fulfil the requirements for EU membership</a:t>
            </a:r>
            <a:r>
              <a:rPr lang="pl-PL" dirty="0">
                <a:solidFill>
                  <a:prstClr val="black"/>
                </a:solidFill>
                <a:latin typeface="Times New Roman"/>
                <a:ea typeface="Times New Roman"/>
                <a:cs typeface="Times New Roman"/>
              </a:rPr>
              <a:t>:</a:t>
            </a:r>
            <a:endParaRPr lang="pl-PL" sz="2800" dirty="0">
              <a:solidFill>
                <a:prstClr val="black"/>
              </a:solidFill>
              <a:ea typeface="Calibri"/>
              <a:cs typeface="Times New Roman"/>
            </a:endParaRPr>
          </a:p>
          <a:p>
            <a:pPr lvl="0">
              <a:lnSpc>
                <a:spcPct val="115000"/>
              </a:lnSpc>
              <a:spcAft>
                <a:spcPts val="1000"/>
              </a:spcAft>
              <a:buClr>
                <a:srgbClr val="D34817"/>
              </a:buClr>
              <a:buSzPts val="1000"/>
              <a:buFont typeface="Symbol"/>
              <a:buChar char=""/>
              <a:tabLst>
                <a:tab pos="457200" algn="l"/>
              </a:tabLst>
            </a:pPr>
            <a:r>
              <a:rPr lang="en-GB" u="sng" dirty="0">
                <a:solidFill>
                  <a:srgbClr val="0000FF"/>
                </a:solidFill>
                <a:latin typeface="Times New Roman"/>
                <a:ea typeface="Times New Roman"/>
                <a:cs typeface="Times New Roman"/>
                <a:hlinkClick r:id="rId2"/>
              </a:rPr>
              <a:t>Bosnia and Herzegovina</a:t>
            </a:r>
            <a:endParaRPr lang="pl-PL" sz="2800" dirty="0">
              <a:solidFill>
                <a:prstClr val="black"/>
              </a:solidFill>
              <a:ea typeface="Calibri"/>
              <a:cs typeface="Times New Roman"/>
            </a:endParaRPr>
          </a:p>
          <a:p>
            <a:pPr lvl="0">
              <a:lnSpc>
                <a:spcPct val="115000"/>
              </a:lnSpc>
              <a:spcAft>
                <a:spcPts val="1000"/>
              </a:spcAft>
              <a:buClr>
                <a:srgbClr val="D34817"/>
              </a:buClr>
              <a:buSzPts val="1000"/>
              <a:buFont typeface="Symbol"/>
              <a:buChar char=""/>
              <a:tabLst>
                <a:tab pos="457200" algn="l"/>
              </a:tabLst>
            </a:pPr>
            <a:r>
              <a:rPr lang="en-GB" u="sng" dirty="0">
                <a:solidFill>
                  <a:srgbClr val="0000FF"/>
                </a:solidFill>
                <a:latin typeface="Times New Roman"/>
                <a:ea typeface="Times New Roman"/>
                <a:cs typeface="Times New Roman"/>
                <a:hlinkClick r:id="rId3"/>
              </a:rPr>
              <a:t>Kosovo</a:t>
            </a:r>
            <a:r>
              <a:rPr lang="en-GB" dirty="0">
                <a:solidFill>
                  <a:prstClr val="black"/>
                </a:solidFill>
                <a:latin typeface="Times New Roman"/>
                <a:ea typeface="Times New Roman"/>
                <a:cs typeface="Times New Roman"/>
              </a:rPr>
              <a:t/>
            </a:r>
            <a:br>
              <a:rPr lang="en-GB" dirty="0">
                <a:solidFill>
                  <a:prstClr val="black"/>
                </a:solidFill>
                <a:latin typeface="Times New Roman"/>
                <a:ea typeface="Times New Roman"/>
                <a:cs typeface="Times New Roman"/>
              </a:rPr>
            </a:br>
            <a:endParaRPr lang="en-GB" dirty="0">
              <a:solidFill>
                <a:prstClr val="black"/>
              </a:solidFill>
            </a:endParaRPr>
          </a:p>
          <a:p>
            <a:endParaRPr lang="en-GB" dirty="0"/>
          </a:p>
        </p:txBody>
      </p:sp>
    </p:spTree>
    <p:extLst>
      <p:ext uri="{BB962C8B-B14F-4D97-AF65-F5344CB8AC3E}">
        <p14:creationId xmlns:p14="http://schemas.microsoft.com/office/powerpoint/2010/main" val="16746213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spc="-100" dirty="0">
                <a:solidFill>
                  <a:srgbClr val="D2533C">
                    <a:lumMod val="75000"/>
                  </a:srgbClr>
                </a:solidFill>
                <a:latin typeface="Times New Roman" panose="02020603050405020304" pitchFamily="18" charset="0"/>
                <a:cs typeface="Times New Roman" panose="02020603050405020304" pitchFamily="18" charset="0"/>
              </a:rPr>
              <a:t>Article 50</a:t>
            </a:r>
            <a:r>
              <a:rPr lang="pl-PL" sz="3200" spc="-100" dirty="0">
                <a:solidFill>
                  <a:srgbClr val="D2533C">
                    <a:lumMod val="75000"/>
                  </a:srgbClr>
                </a:solidFill>
                <a:latin typeface="Times New Roman" panose="02020603050405020304" pitchFamily="18" charset="0"/>
                <a:cs typeface="Times New Roman" panose="02020603050405020304" pitchFamily="18" charset="0"/>
              </a:rPr>
              <a:t>- </a:t>
            </a:r>
            <a:r>
              <a:rPr lang="en-GB" sz="3200" spc="-100" dirty="0">
                <a:solidFill>
                  <a:srgbClr val="D2533C">
                    <a:lumMod val="75000"/>
                  </a:srgbClr>
                </a:solidFill>
                <a:latin typeface="Times New Roman" panose="02020603050405020304" pitchFamily="18" charset="0"/>
                <a:cs typeface="Times New Roman" panose="02020603050405020304" pitchFamily="18" charset="0"/>
              </a:rPr>
              <a:t>Withdrawal Agreement</a:t>
            </a:r>
            <a:endParaRPr lang="en-GB" dirty="0">
              <a:latin typeface="+mn-lt"/>
            </a:endParaRPr>
          </a:p>
        </p:txBody>
      </p:sp>
      <p:sp>
        <p:nvSpPr>
          <p:cNvPr id="3" name="Symbol zastępczy zawartości 2"/>
          <p:cNvSpPr>
            <a:spLocks noGrp="1"/>
          </p:cNvSpPr>
          <p:nvPr>
            <p:ph sz="quarter" idx="1"/>
          </p:nvPr>
        </p:nvSpPr>
        <p:spPr>
          <a:xfrm>
            <a:off x="333375" y="1447800"/>
            <a:ext cx="8610600" cy="4572000"/>
          </a:xfrm>
        </p:spPr>
        <p:txBody>
          <a:bodyPr/>
          <a:lstStyle/>
          <a:p>
            <a:pPr marL="0" lvl="0" indent="0">
              <a:buClr>
                <a:srgbClr val="D34817"/>
              </a:buClr>
              <a:buNone/>
            </a:pPr>
            <a:r>
              <a:rPr lang="en-GB" dirty="0">
                <a:solidFill>
                  <a:prstClr val="black"/>
                </a:solidFill>
              </a:rPr>
              <a:t>This provision is one of the </a:t>
            </a:r>
            <a:r>
              <a:rPr lang="en-GB" dirty="0">
                <a:solidFill>
                  <a:srgbClr val="FF3399"/>
                </a:solidFill>
              </a:rPr>
              <a:t>most surprising innovations </a:t>
            </a:r>
            <a:r>
              <a:rPr lang="en-GB" dirty="0">
                <a:solidFill>
                  <a:prstClr val="black"/>
                </a:solidFill>
              </a:rPr>
              <a:t>of the Lisbon Treaty reform.</a:t>
            </a:r>
          </a:p>
          <a:p>
            <a:endParaRPr lang="en-GB" dirty="0"/>
          </a:p>
        </p:txBody>
      </p:sp>
    </p:spTree>
    <p:extLst>
      <p:ext uri="{BB962C8B-B14F-4D97-AF65-F5344CB8AC3E}">
        <p14:creationId xmlns:p14="http://schemas.microsoft.com/office/powerpoint/2010/main" val="2003907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spc="-100" dirty="0">
                <a:solidFill>
                  <a:srgbClr val="D2533C">
                    <a:lumMod val="75000"/>
                  </a:srgbClr>
                </a:solidFill>
                <a:latin typeface="Times New Roman" panose="02020603050405020304" pitchFamily="18" charset="0"/>
                <a:cs typeface="Times New Roman" panose="02020603050405020304" pitchFamily="18" charset="0"/>
              </a:rPr>
              <a:t>Article 50</a:t>
            </a:r>
            <a:r>
              <a:rPr lang="pl-PL" sz="3200" spc="-100" dirty="0">
                <a:solidFill>
                  <a:srgbClr val="D2533C">
                    <a:lumMod val="75000"/>
                  </a:srgbClr>
                </a:solidFill>
                <a:latin typeface="Times New Roman" panose="02020603050405020304" pitchFamily="18" charset="0"/>
                <a:cs typeface="Times New Roman" panose="02020603050405020304" pitchFamily="18" charset="0"/>
              </a:rPr>
              <a:t>- </a:t>
            </a:r>
            <a:r>
              <a:rPr lang="en-GB" sz="3200" spc="-100" dirty="0">
                <a:solidFill>
                  <a:srgbClr val="D2533C">
                    <a:lumMod val="75000"/>
                  </a:srgbClr>
                </a:solidFill>
                <a:latin typeface="Times New Roman" panose="02020603050405020304" pitchFamily="18" charset="0"/>
                <a:cs typeface="Times New Roman" panose="02020603050405020304" pitchFamily="18" charset="0"/>
              </a:rPr>
              <a:t>Withdrawal Agreement</a:t>
            </a:r>
            <a:endParaRPr lang="en-GB" dirty="0">
              <a:latin typeface="+mn-lt"/>
            </a:endParaRPr>
          </a:p>
        </p:txBody>
      </p:sp>
      <p:sp>
        <p:nvSpPr>
          <p:cNvPr id="3" name="Symbol zastępczy zawartości 2"/>
          <p:cNvSpPr>
            <a:spLocks noGrp="1"/>
          </p:cNvSpPr>
          <p:nvPr>
            <p:ph sz="quarter" idx="1"/>
          </p:nvPr>
        </p:nvSpPr>
        <p:spPr>
          <a:xfrm>
            <a:off x="171449" y="1447800"/>
            <a:ext cx="8753475" cy="4991100"/>
          </a:xfrm>
        </p:spPr>
        <p:txBody>
          <a:bodyPr/>
          <a:lstStyle/>
          <a:p>
            <a:pPr marL="0" lvl="0" indent="0">
              <a:spcBef>
                <a:spcPct val="20000"/>
              </a:spcBef>
              <a:buClr>
                <a:srgbClr val="93A299"/>
              </a:buClr>
              <a:buNone/>
            </a:pPr>
            <a:r>
              <a:rPr lang="pl-PL" sz="2800" dirty="0">
                <a:solidFill>
                  <a:srgbClr val="292934"/>
                </a:solidFill>
                <a:latin typeface="Times New Roman" panose="02020603050405020304" pitchFamily="18" charset="0"/>
                <a:cs typeface="Times New Roman" panose="02020603050405020304" pitchFamily="18" charset="0"/>
              </a:rPr>
              <a:t>1.„</a:t>
            </a:r>
            <a:r>
              <a:rPr lang="en-US" sz="2800" dirty="0">
                <a:solidFill>
                  <a:srgbClr val="292934"/>
                </a:solidFill>
                <a:latin typeface="Times New Roman" panose="02020603050405020304" pitchFamily="18" charset="0"/>
                <a:cs typeface="Times New Roman" panose="02020603050405020304" pitchFamily="18" charset="0"/>
              </a:rPr>
              <a:t>Any Member State may decide to withdraw from the Union </a:t>
            </a:r>
            <a:r>
              <a:rPr lang="pl-PL" sz="2800" dirty="0">
                <a:solidFill>
                  <a:srgbClr val="292934"/>
                </a:solidFill>
                <a:latin typeface="Times New Roman" panose="02020603050405020304" pitchFamily="18" charset="0"/>
                <a:cs typeface="Times New Roman" panose="02020603050405020304" pitchFamily="18" charset="0"/>
              </a:rPr>
              <a:t>i</a:t>
            </a:r>
            <a:r>
              <a:rPr lang="en-US" sz="2800" dirty="0">
                <a:solidFill>
                  <a:srgbClr val="292934"/>
                </a:solidFill>
                <a:latin typeface="Times New Roman" panose="02020603050405020304" pitchFamily="18" charset="0"/>
                <a:cs typeface="Times New Roman" panose="02020603050405020304" pitchFamily="18" charset="0"/>
              </a:rPr>
              <a:t>n accordance with its own constitutional requirements</a:t>
            </a:r>
            <a:r>
              <a:rPr lang="pl-PL" sz="2800" dirty="0">
                <a:solidFill>
                  <a:srgbClr val="292934"/>
                </a:solidFill>
                <a:latin typeface="Times New Roman" panose="02020603050405020304" pitchFamily="18" charset="0"/>
                <a:cs typeface="Times New Roman" panose="02020603050405020304" pitchFamily="18" charset="0"/>
              </a:rPr>
              <a:t>”</a:t>
            </a:r>
            <a:r>
              <a:rPr lang="en-US" sz="2800" dirty="0">
                <a:solidFill>
                  <a:srgbClr val="292934"/>
                </a:solidFill>
                <a:latin typeface="Times New Roman" panose="02020603050405020304" pitchFamily="18" charset="0"/>
                <a:cs typeface="Times New Roman" panose="02020603050405020304" pitchFamily="18" charset="0"/>
              </a:rPr>
              <a:t>.</a:t>
            </a:r>
            <a:endParaRPr lang="pl-PL" sz="2800" dirty="0">
              <a:solidFill>
                <a:srgbClr val="292934"/>
              </a:solidFill>
              <a:latin typeface="Times New Roman" panose="02020603050405020304" pitchFamily="18" charset="0"/>
              <a:cs typeface="Times New Roman" panose="02020603050405020304" pitchFamily="18" charset="0"/>
            </a:endParaRPr>
          </a:p>
          <a:p>
            <a:pPr marL="0" lvl="0" indent="0">
              <a:spcBef>
                <a:spcPct val="20000"/>
              </a:spcBef>
              <a:buClr>
                <a:srgbClr val="93A299"/>
              </a:buClr>
              <a:buNone/>
            </a:pPr>
            <a:r>
              <a:rPr lang="pl-PL" sz="2800" dirty="0">
                <a:solidFill>
                  <a:srgbClr val="292934"/>
                </a:solidFill>
                <a:latin typeface="Times New Roman" panose="02020603050405020304" pitchFamily="18" charset="0"/>
                <a:cs typeface="Times New Roman" panose="02020603050405020304" pitchFamily="18" charset="0"/>
              </a:rPr>
              <a:t>2. „</a:t>
            </a:r>
            <a:r>
              <a:rPr lang="en-US" sz="2800" dirty="0">
                <a:solidFill>
                  <a:srgbClr val="292934"/>
                </a:solidFill>
                <a:latin typeface="Times New Roman" panose="02020603050405020304" pitchFamily="18" charset="0"/>
                <a:cs typeface="Times New Roman" panose="02020603050405020304" pitchFamily="18" charset="0"/>
              </a:rPr>
              <a:t>A Member State which decides to withdraw shall notify the European Council of its intention. </a:t>
            </a:r>
            <a:r>
              <a:rPr lang="pl-PL" sz="2800" dirty="0">
                <a:solidFill>
                  <a:srgbClr val="292934"/>
                </a:solidFill>
                <a:latin typeface="Times New Roman" panose="02020603050405020304" pitchFamily="18" charset="0"/>
                <a:cs typeface="Times New Roman" panose="02020603050405020304" pitchFamily="18" charset="0"/>
              </a:rPr>
              <a:t> </a:t>
            </a:r>
            <a:r>
              <a:rPr lang="en-US" sz="2800" dirty="0">
                <a:solidFill>
                  <a:srgbClr val="292934"/>
                </a:solidFill>
                <a:latin typeface="Times New Roman" panose="02020603050405020304" pitchFamily="18" charset="0"/>
                <a:cs typeface="Times New Roman" panose="02020603050405020304" pitchFamily="18" charset="0"/>
              </a:rPr>
              <a:t>In the light of the guidelines provided by the European Council, the Union shall negotiate and conclude an agreement with that State, setting out the arrangements for its withdrawal, taking account of the framework for its future relationship with the Union</a:t>
            </a:r>
            <a:r>
              <a:rPr lang="pl-PL" sz="2800" dirty="0">
                <a:solidFill>
                  <a:srgbClr val="292934"/>
                </a:solidFill>
                <a:latin typeface="Times New Roman" panose="02020603050405020304" pitchFamily="18" charset="0"/>
                <a:cs typeface="Times New Roman" panose="02020603050405020304" pitchFamily="18" charset="0"/>
              </a:rPr>
              <a:t>”</a:t>
            </a:r>
            <a:r>
              <a:rPr lang="en-US" sz="2800" dirty="0">
                <a:solidFill>
                  <a:srgbClr val="292934"/>
                </a:solidFill>
                <a:latin typeface="Times New Roman" panose="02020603050405020304" pitchFamily="18" charset="0"/>
                <a:cs typeface="Times New Roman" panose="02020603050405020304" pitchFamily="18" charset="0"/>
              </a:rPr>
              <a:t>. </a:t>
            </a:r>
            <a:endParaRPr lang="en-GB" sz="2800" dirty="0">
              <a:solidFill>
                <a:srgbClr val="292934"/>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79042362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spc="-100" dirty="0">
                <a:solidFill>
                  <a:srgbClr val="D2533C">
                    <a:lumMod val="75000"/>
                  </a:srgbClr>
                </a:solidFill>
                <a:latin typeface="Times New Roman" panose="02020603050405020304" pitchFamily="18" charset="0"/>
                <a:cs typeface="Times New Roman" panose="02020603050405020304" pitchFamily="18" charset="0"/>
              </a:rPr>
              <a:t>Article 50</a:t>
            </a:r>
            <a:r>
              <a:rPr lang="pl-PL" sz="3200" spc="-100" dirty="0">
                <a:solidFill>
                  <a:srgbClr val="D2533C">
                    <a:lumMod val="75000"/>
                  </a:srgbClr>
                </a:solidFill>
                <a:latin typeface="Times New Roman" panose="02020603050405020304" pitchFamily="18" charset="0"/>
                <a:cs typeface="Times New Roman" panose="02020603050405020304" pitchFamily="18" charset="0"/>
              </a:rPr>
              <a:t>- </a:t>
            </a:r>
            <a:r>
              <a:rPr lang="en-GB" sz="3200" spc="-100" dirty="0">
                <a:solidFill>
                  <a:srgbClr val="D2533C">
                    <a:lumMod val="75000"/>
                  </a:srgbClr>
                </a:solidFill>
                <a:latin typeface="Times New Roman" panose="02020603050405020304" pitchFamily="18" charset="0"/>
                <a:cs typeface="Times New Roman" panose="02020603050405020304" pitchFamily="18" charset="0"/>
              </a:rPr>
              <a:t>Withdrawal Agreement</a:t>
            </a:r>
            <a:endParaRPr lang="en-GB" dirty="0"/>
          </a:p>
        </p:txBody>
      </p:sp>
      <p:sp>
        <p:nvSpPr>
          <p:cNvPr id="3" name="Symbol zastępczy zawartości 2"/>
          <p:cNvSpPr>
            <a:spLocks noGrp="1"/>
          </p:cNvSpPr>
          <p:nvPr>
            <p:ph sz="quarter" idx="1"/>
          </p:nvPr>
        </p:nvSpPr>
        <p:spPr>
          <a:xfrm>
            <a:off x="276225" y="1447800"/>
            <a:ext cx="8410575" cy="4572000"/>
          </a:xfrm>
        </p:spPr>
        <p:txBody>
          <a:bodyPr/>
          <a:lstStyle/>
          <a:p>
            <a:pPr marL="0" lvl="0" indent="0">
              <a:spcBef>
                <a:spcPct val="20000"/>
              </a:spcBef>
              <a:buClr>
                <a:srgbClr val="93A299"/>
              </a:buClr>
              <a:buNone/>
            </a:pPr>
            <a:r>
              <a:rPr lang="en-GB" sz="2400" dirty="0">
                <a:solidFill>
                  <a:srgbClr val="002060"/>
                </a:solidFill>
                <a:latin typeface="Times New Roman" panose="02020603050405020304" pitchFamily="18" charset="0"/>
                <a:cs typeface="Times New Roman" panose="02020603050405020304" pitchFamily="18" charset="0"/>
              </a:rPr>
              <a:t>The Treaties shall cease to apply to that State from </a:t>
            </a:r>
            <a:r>
              <a:rPr lang="en-GB" sz="2400" dirty="0">
                <a:solidFill>
                  <a:srgbClr val="C00000"/>
                </a:solidFill>
                <a:latin typeface="Times New Roman" panose="02020603050405020304" pitchFamily="18" charset="0"/>
                <a:cs typeface="Times New Roman" panose="02020603050405020304" pitchFamily="18" charset="0"/>
              </a:rPr>
              <a:t>the date of entry into force of the withdrawal agreement</a:t>
            </a:r>
            <a:r>
              <a:rPr lang="en-GB" sz="2400" dirty="0">
                <a:solidFill>
                  <a:srgbClr val="292934"/>
                </a:solidFill>
                <a:latin typeface="Times New Roman" panose="02020603050405020304" pitchFamily="18" charset="0"/>
                <a:cs typeface="Times New Roman" panose="02020603050405020304" pitchFamily="18" charset="0"/>
              </a:rPr>
              <a:t> </a:t>
            </a:r>
            <a:r>
              <a:rPr lang="en-US" sz="2400" dirty="0">
                <a:solidFill>
                  <a:srgbClr val="292934"/>
                </a:solidFill>
                <a:latin typeface="Times New Roman" panose="02020603050405020304" pitchFamily="18" charset="0"/>
                <a:cs typeface="Times New Roman" panose="02020603050405020304" pitchFamily="18" charset="0"/>
              </a:rPr>
              <a:t>or, failing that, </a:t>
            </a:r>
            <a:r>
              <a:rPr lang="en-US" sz="2400" dirty="0">
                <a:solidFill>
                  <a:srgbClr val="0070C0"/>
                </a:solidFill>
                <a:latin typeface="Times New Roman" panose="02020603050405020304" pitchFamily="18" charset="0"/>
                <a:cs typeface="Times New Roman" panose="02020603050405020304" pitchFamily="18" charset="0"/>
              </a:rPr>
              <a:t>two years after the notification, </a:t>
            </a:r>
            <a:r>
              <a:rPr lang="en-US" sz="2400" dirty="0">
                <a:solidFill>
                  <a:srgbClr val="292934"/>
                </a:solidFill>
                <a:latin typeface="Times New Roman" panose="02020603050405020304" pitchFamily="18" charset="0"/>
                <a:cs typeface="Times New Roman" panose="02020603050405020304" pitchFamily="18" charset="0"/>
              </a:rPr>
              <a:t>unless the European Council, in agreement with the Member State concerned, unanimously decides to extend this period.</a:t>
            </a:r>
            <a:endParaRPr lang="en-GB" sz="2400" dirty="0">
              <a:solidFill>
                <a:srgbClr val="292934"/>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5231537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spc="-100" dirty="0">
                <a:solidFill>
                  <a:srgbClr val="D2533C">
                    <a:lumMod val="75000"/>
                  </a:srgbClr>
                </a:solidFill>
                <a:latin typeface="Times New Roman" panose="02020603050405020304" pitchFamily="18" charset="0"/>
                <a:cs typeface="Times New Roman" panose="02020603050405020304" pitchFamily="18" charset="0"/>
              </a:rPr>
              <a:t>Article 50</a:t>
            </a:r>
            <a:r>
              <a:rPr lang="pl-PL" sz="3200" spc="-100" dirty="0">
                <a:solidFill>
                  <a:srgbClr val="D2533C">
                    <a:lumMod val="75000"/>
                  </a:srgbClr>
                </a:solidFill>
                <a:latin typeface="Times New Roman" panose="02020603050405020304" pitchFamily="18" charset="0"/>
                <a:cs typeface="Times New Roman" panose="02020603050405020304" pitchFamily="18" charset="0"/>
              </a:rPr>
              <a:t>- </a:t>
            </a:r>
            <a:r>
              <a:rPr lang="en-GB" sz="3200" spc="-100" dirty="0">
                <a:solidFill>
                  <a:srgbClr val="D2533C">
                    <a:lumMod val="75000"/>
                  </a:srgbClr>
                </a:solidFill>
                <a:latin typeface="Times New Roman" panose="02020603050405020304" pitchFamily="18" charset="0"/>
                <a:cs typeface="Times New Roman" panose="02020603050405020304" pitchFamily="18" charset="0"/>
              </a:rPr>
              <a:t>Withdrawal Agreement</a:t>
            </a:r>
            <a:endParaRPr lang="en-GB" dirty="0"/>
          </a:p>
        </p:txBody>
      </p:sp>
      <p:sp>
        <p:nvSpPr>
          <p:cNvPr id="3" name="Symbol zastępczy zawartości 2"/>
          <p:cNvSpPr>
            <a:spLocks noGrp="1"/>
          </p:cNvSpPr>
          <p:nvPr>
            <p:ph sz="quarter" idx="1"/>
          </p:nvPr>
        </p:nvSpPr>
        <p:spPr>
          <a:xfrm>
            <a:off x="428625" y="1447800"/>
            <a:ext cx="8372475" cy="4572000"/>
          </a:xfrm>
        </p:spPr>
        <p:txBody>
          <a:bodyPr/>
          <a:lstStyle/>
          <a:p>
            <a:r>
              <a:rPr lang="en-US" sz="2800" dirty="0">
                <a:solidFill>
                  <a:srgbClr val="404040"/>
                </a:solidFill>
                <a:latin typeface="Times New Roman" panose="02020603050405020304" pitchFamily="18" charset="0"/>
                <a:cs typeface="Times New Roman" panose="02020603050405020304" pitchFamily="18" charset="0"/>
              </a:rPr>
              <a:t>On 29 March 2017, the United Kingdom notified the European Council of its intention to leave the European Union, in accordance with Article 50 of the Treaty on European Union</a:t>
            </a:r>
            <a:r>
              <a:rPr lang="en-US" sz="2800" dirty="0" smtClean="0">
                <a:solidFill>
                  <a:srgbClr val="404040"/>
                </a:solidFill>
                <a:latin typeface="Times New Roman" panose="02020603050405020304" pitchFamily="18" charset="0"/>
                <a:cs typeface="Times New Roman" panose="02020603050405020304" pitchFamily="18" charset="0"/>
              </a:rPr>
              <a:t>.</a:t>
            </a:r>
            <a:endParaRPr lang="pl-PL" sz="2800" dirty="0" smtClean="0">
              <a:solidFill>
                <a:srgbClr val="404040"/>
              </a:solidFill>
              <a:latin typeface="Times New Roman" panose="02020603050405020304" pitchFamily="18" charset="0"/>
              <a:cs typeface="Times New Roman" panose="02020603050405020304" pitchFamily="18" charset="0"/>
            </a:endParaRPr>
          </a:p>
          <a:p>
            <a:pPr lvl="0">
              <a:spcBef>
                <a:spcPct val="20000"/>
              </a:spcBef>
              <a:buClr>
                <a:srgbClr val="93A299"/>
              </a:buClr>
            </a:pPr>
            <a:r>
              <a:rPr lang="en-US" sz="2800" dirty="0">
                <a:solidFill>
                  <a:prstClr val="black"/>
                </a:solidFill>
                <a:cs typeface="Times New Roman" panose="02020603050405020304" pitchFamily="18" charset="0"/>
              </a:rPr>
              <a:t>The United Kingdom withdrew from the European Union on 31 January 2020.</a:t>
            </a:r>
            <a:endParaRPr lang="en-US" sz="2800" dirty="0">
              <a:solidFill>
                <a:srgbClr val="292934"/>
              </a:solidFill>
              <a:cs typeface="Times New Roman" panose="02020603050405020304" pitchFamily="18" charset="0"/>
            </a:endParaRPr>
          </a:p>
          <a:p>
            <a:pPr marL="0" indent="0">
              <a:buNone/>
            </a:pPr>
            <a:endParaRPr lang="pl-PL" sz="2400" dirty="0" smtClean="0">
              <a:solidFill>
                <a:srgbClr val="404040"/>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20370071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51: Protocols and Annexes</a:t>
            </a:r>
            <a:endParaRPr lang="en-GB" dirty="0"/>
          </a:p>
        </p:txBody>
      </p:sp>
      <p:sp>
        <p:nvSpPr>
          <p:cNvPr id="3" name="Symbol zastępczy zawartości 2"/>
          <p:cNvSpPr>
            <a:spLocks noGrp="1"/>
          </p:cNvSpPr>
          <p:nvPr>
            <p:ph sz="quarter" idx="1"/>
          </p:nvPr>
        </p:nvSpPr>
        <p:spPr>
          <a:xfrm>
            <a:off x="152399" y="1447800"/>
            <a:ext cx="8924925" cy="4572000"/>
          </a:xfrm>
        </p:spPr>
        <p:txBody>
          <a:bodyPr>
            <a:normAutofit/>
          </a:bodyPr>
          <a:lstStyle/>
          <a:p>
            <a:pPr marL="0" lvl="0" indent="0">
              <a:buClr>
                <a:srgbClr val="D34817"/>
              </a:buClr>
              <a:buNone/>
            </a:pPr>
            <a:r>
              <a:rPr lang="en-GB" dirty="0">
                <a:solidFill>
                  <a:srgbClr val="FF3399"/>
                </a:solidFill>
              </a:rPr>
              <a:t>„The Protocols and Annexes to the Treaties shall form an integral part thereof”.</a:t>
            </a:r>
          </a:p>
          <a:p>
            <a:pPr lvl="0">
              <a:buClr>
                <a:srgbClr val="D34817"/>
              </a:buClr>
            </a:pPr>
            <a:r>
              <a:rPr lang="en-GB" dirty="0">
                <a:solidFill>
                  <a:prstClr val="black"/>
                </a:solidFill>
              </a:rPr>
              <a:t>They comprise supplementary provisions on details, agreements on interpretation of certain terms, special rules for individual MSs and transitional provisions. </a:t>
            </a:r>
          </a:p>
          <a:p>
            <a:pPr lvl="0">
              <a:buClr>
                <a:srgbClr val="D34817"/>
              </a:buClr>
            </a:pPr>
            <a:r>
              <a:rPr lang="en-GB" dirty="0">
                <a:solidFill>
                  <a:prstClr val="black"/>
                </a:solidFill>
              </a:rPr>
              <a:t>The Protocols and Annexes are part of the Treaties. They form part of primary law ranking equal to other Treaty provisions and thus can only be changed under what is now Article 48 TEU. </a:t>
            </a:r>
          </a:p>
          <a:p>
            <a:pPr lvl="0">
              <a:buClr>
                <a:srgbClr val="D34817"/>
              </a:buClr>
            </a:pPr>
            <a:r>
              <a:rPr lang="en-GB" dirty="0">
                <a:solidFill>
                  <a:prstClr val="black"/>
                </a:solidFill>
              </a:rPr>
              <a:t>Declarations are instruments for the interpretation of the Treaties. </a:t>
            </a:r>
          </a:p>
          <a:p>
            <a:pPr marL="0" lvl="0" indent="0">
              <a:buClr>
                <a:srgbClr val="D34817"/>
              </a:buClr>
              <a:buNone/>
            </a:pPr>
            <a:endParaRPr lang="en-GB" dirty="0">
              <a:solidFill>
                <a:prstClr val="black"/>
              </a:solidFill>
            </a:endParaRPr>
          </a:p>
          <a:p>
            <a:endParaRPr lang="en-GB" dirty="0"/>
          </a:p>
        </p:txBody>
      </p:sp>
    </p:spTree>
    <p:extLst>
      <p:ext uri="{BB962C8B-B14F-4D97-AF65-F5344CB8AC3E}">
        <p14:creationId xmlns:p14="http://schemas.microsoft.com/office/powerpoint/2010/main" val="150259315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52: Scope of application</a:t>
            </a:r>
            <a:endParaRPr lang="en-GB" dirty="0"/>
          </a:p>
        </p:txBody>
      </p:sp>
      <p:sp>
        <p:nvSpPr>
          <p:cNvPr id="3" name="Symbol zastępczy zawartości 2"/>
          <p:cNvSpPr>
            <a:spLocks noGrp="1"/>
          </p:cNvSpPr>
          <p:nvPr>
            <p:ph sz="quarter" idx="1"/>
          </p:nvPr>
        </p:nvSpPr>
        <p:spPr/>
        <p:txBody>
          <a:bodyPr/>
          <a:lstStyle/>
          <a:p>
            <a:pPr marL="0" lvl="0" indent="0">
              <a:buClr>
                <a:srgbClr val="D34817"/>
              </a:buClr>
              <a:buNone/>
            </a:pPr>
            <a:r>
              <a:rPr lang="en-GB" dirty="0">
                <a:solidFill>
                  <a:prstClr val="black"/>
                </a:solidFill>
              </a:rPr>
              <a:t>The territorial scope of the Treaties generally extends over the entire State territory of the MSs. Special rules are included in Article 355 TFEU, to which para. 2 refers. </a:t>
            </a:r>
          </a:p>
          <a:p>
            <a:endParaRPr lang="en-GB" dirty="0"/>
          </a:p>
        </p:txBody>
      </p:sp>
    </p:spTree>
    <p:extLst>
      <p:ext uri="{BB962C8B-B14F-4D97-AF65-F5344CB8AC3E}">
        <p14:creationId xmlns:p14="http://schemas.microsoft.com/office/powerpoint/2010/main" val="108486185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53: Unlimited duration</a:t>
            </a:r>
            <a:endParaRPr lang="en-GB" dirty="0"/>
          </a:p>
        </p:txBody>
      </p:sp>
      <p:sp>
        <p:nvSpPr>
          <p:cNvPr id="3" name="Symbol zastępczy zawartości 2"/>
          <p:cNvSpPr>
            <a:spLocks noGrp="1"/>
          </p:cNvSpPr>
          <p:nvPr>
            <p:ph sz="quarter" idx="1"/>
          </p:nvPr>
        </p:nvSpPr>
        <p:spPr/>
        <p:txBody>
          <a:bodyPr/>
          <a:lstStyle/>
          <a:p>
            <a:pPr marL="0" lvl="0" indent="0">
              <a:buClr>
                <a:srgbClr val="D34817"/>
              </a:buClr>
              <a:buNone/>
            </a:pPr>
            <a:r>
              <a:rPr lang="pl-PL" dirty="0">
                <a:solidFill>
                  <a:prstClr val="black"/>
                </a:solidFill>
              </a:rPr>
              <a:t>„</a:t>
            </a:r>
            <a:r>
              <a:rPr lang="en-GB" dirty="0">
                <a:solidFill>
                  <a:prstClr val="black"/>
                </a:solidFill>
              </a:rPr>
              <a:t>This Treaty is concluded for an unlimited period”.</a:t>
            </a:r>
          </a:p>
          <a:p>
            <a:pPr lvl="0">
              <a:buClr>
                <a:srgbClr val="D34817"/>
              </a:buClr>
            </a:pPr>
            <a:r>
              <a:rPr lang="en-GB" dirty="0">
                <a:solidFill>
                  <a:prstClr val="black"/>
                </a:solidFill>
              </a:rPr>
              <a:t>Article 53 stipulates the unlimited period of validity of the Treaty. This provision corresponds to Article 356 TFEU. </a:t>
            </a:r>
          </a:p>
          <a:p>
            <a:pPr lvl="0">
              <a:buClr>
                <a:srgbClr val="D34817"/>
              </a:buClr>
            </a:pPr>
            <a:r>
              <a:rPr lang="en-GB" dirty="0">
                <a:solidFill>
                  <a:prstClr val="black"/>
                </a:solidFill>
              </a:rPr>
              <a:t>The term unlimited period means that duration of the Treaty will not end at a specific date.</a:t>
            </a:r>
          </a:p>
          <a:p>
            <a:pPr lvl="0">
              <a:buClr>
                <a:srgbClr val="D34817"/>
              </a:buClr>
            </a:pPr>
            <a:r>
              <a:rPr lang="en-GB" dirty="0">
                <a:solidFill>
                  <a:prstClr val="black"/>
                </a:solidFill>
              </a:rPr>
              <a:t>It signifies the aim of permanence. </a:t>
            </a:r>
          </a:p>
          <a:p>
            <a:endParaRPr lang="en-GB" dirty="0"/>
          </a:p>
        </p:txBody>
      </p:sp>
    </p:spTree>
    <p:extLst>
      <p:ext uri="{BB962C8B-B14F-4D97-AF65-F5344CB8AC3E}">
        <p14:creationId xmlns:p14="http://schemas.microsoft.com/office/powerpoint/2010/main" val="120011155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Article 53: Unlimited duration</a:t>
            </a:r>
            <a:endParaRPr lang="en-GB" dirty="0"/>
          </a:p>
        </p:txBody>
      </p:sp>
      <p:sp>
        <p:nvSpPr>
          <p:cNvPr id="3" name="Symbol zastępczy zawartości 2"/>
          <p:cNvSpPr>
            <a:spLocks noGrp="1"/>
          </p:cNvSpPr>
          <p:nvPr>
            <p:ph sz="quarter" idx="1"/>
          </p:nvPr>
        </p:nvSpPr>
        <p:spPr>
          <a:xfrm>
            <a:off x="142875" y="1447800"/>
            <a:ext cx="8782050" cy="4572000"/>
          </a:xfrm>
        </p:spPr>
        <p:txBody>
          <a:bodyPr/>
          <a:lstStyle/>
          <a:p>
            <a:pPr marL="0" lvl="0" indent="0">
              <a:buClr>
                <a:srgbClr val="D34817"/>
              </a:buClr>
              <a:buNone/>
            </a:pPr>
            <a:r>
              <a:rPr lang="en-GB" dirty="0">
                <a:solidFill>
                  <a:srgbClr val="FF3399"/>
                </a:solidFill>
              </a:rPr>
              <a:t>The possibility of termination</a:t>
            </a:r>
          </a:p>
          <a:p>
            <a:pPr marL="0" lvl="0" indent="0">
              <a:buClr>
                <a:srgbClr val="D34817"/>
              </a:buClr>
              <a:buNone/>
            </a:pPr>
            <a:r>
              <a:rPr lang="en-GB" dirty="0">
                <a:solidFill>
                  <a:prstClr val="black"/>
                </a:solidFill>
              </a:rPr>
              <a:t>1. The possibility to withdraw from Union by unilateral declaration(Article 50);</a:t>
            </a:r>
          </a:p>
          <a:p>
            <a:pPr marL="0" lvl="0" indent="0">
              <a:buClr>
                <a:srgbClr val="D34817"/>
              </a:buClr>
              <a:buNone/>
            </a:pPr>
            <a:r>
              <a:rPr lang="en-GB" dirty="0">
                <a:solidFill>
                  <a:prstClr val="black"/>
                </a:solidFill>
              </a:rPr>
              <a:t>2. Cancellation of the Treaties. According to Article 54 lit. b of the Vienne Convention the termination of a treaty may take place at any time by consent of all parties after the consultation with other contracting States (actus </a:t>
            </a:r>
            <a:r>
              <a:rPr lang="en-GB" dirty="0" err="1">
                <a:solidFill>
                  <a:prstClr val="black"/>
                </a:solidFill>
              </a:rPr>
              <a:t>contrarius</a:t>
            </a:r>
            <a:r>
              <a:rPr lang="en-GB" dirty="0">
                <a:solidFill>
                  <a:prstClr val="black"/>
                </a:solidFill>
              </a:rPr>
              <a:t>);</a:t>
            </a:r>
          </a:p>
          <a:p>
            <a:pPr marL="0" lvl="0" indent="0">
              <a:buClr>
                <a:srgbClr val="D34817"/>
              </a:buClr>
              <a:buNone/>
            </a:pPr>
            <a:r>
              <a:rPr lang="en-GB" dirty="0">
                <a:solidFill>
                  <a:prstClr val="black"/>
                </a:solidFill>
              </a:rPr>
              <a:t>3. Exclusion of a Member State. It is possible according to Art. 60 (2) lit. a of the Vienna Convention in case of a material breach of its treaty obligations. </a:t>
            </a:r>
          </a:p>
          <a:p>
            <a:endParaRPr lang="en-GB" dirty="0"/>
          </a:p>
        </p:txBody>
      </p:sp>
    </p:spTree>
    <p:extLst>
      <p:ext uri="{BB962C8B-B14F-4D97-AF65-F5344CB8AC3E}">
        <p14:creationId xmlns:p14="http://schemas.microsoft.com/office/powerpoint/2010/main" val="282491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507</TotalTime>
  <Words>8403</Words>
  <Application>Microsoft Office PowerPoint</Application>
  <PresentationFormat>Pokaz na ekranie (4:3)</PresentationFormat>
  <Paragraphs>465</Paragraphs>
  <Slides>117</Slides>
  <Notes>0</Notes>
  <HiddenSlides>0</HiddenSlides>
  <MMClips>0</MMClips>
  <ScaleCrop>false</ScaleCrop>
  <HeadingPairs>
    <vt:vector size="4" baseType="variant">
      <vt:variant>
        <vt:lpstr>Motyw</vt:lpstr>
      </vt:variant>
      <vt:variant>
        <vt:i4>1</vt:i4>
      </vt:variant>
      <vt:variant>
        <vt:lpstr>Tytuły slajdów</vt:lpstr>
      </vt:variant>
      <vt:variant>
        <vt:i4>117</vt:i4>
      </vt:variant>
    </vt:vector>
  </HeadingPairs>
  <TitlesOfParts>
    <vt:vector size="118" baseType="lpstr">
      <vt:lpstr>Equity</vt:lpstr>
      <vt:lpstr>The European Union</vt:lpstr>
      <vt:lpstr>Prezentacja programu PowerPoint</vt:lpstr>
      <vt:lpstr>Introduction</vt:lpstr>
      <vt:lpstr>Introduction</vt:lpstr>
      <vt:lpstr>Introduction</vt:lpstr>
      <vt:lpstr>Maastricht Treaty (1992-2007)</vt:lpstr>
      <vt:lpstr>Lisbon Treaty ( 2007-present)</vt:lpstr>
      <vt:lpstr>Lisbon Treaty ( 2007-present)</vt:lpstr>
      <vt:lpstr>Economic indicators</vt:lpstr>
      <vt:lpstr>EU Institutional System </vt:lpstr>
      <vt:lpstr>The Nobel Peace Prize</vt:lpstr>
      <vt:lpstr>Demographics</vt:lpstr>
      <vt:lpstr>Languages </vt:lpstr>
      <vt:lpstr>Religion </vt:lpstr>
      <vt:lpstr>Religion- Article 17 TFEU</vt:lpstr>
      <vt:lpstr>Religion- Article 17 TFEU</vt:lpstr>
      <vt:lpstr>Symbols </vt:lpstr>
      <vt:lpstr>Symbols</vt:lpstr>
      <vt:lpstr>The EU motto </vt:lpstr>
      <vt:lpstr>Europe Day  </vt:lpstr>
      <vt:lpstr>   EU citizenship  </vt:lpstr>
      <vt:lpstr>EU citizenship  </vt:lpstr>
      <vt:lpstr>The Euro</vt:lpstr>
      <vt:lpstr>From economic to political union </vt:lpstr>
      <vt:lpstr>Human rights and equality </vt:lpstr>
      <vt:lpstr>From 6 to 27 members </vt:lpstr>
      <vt:lpstr>Part II</vt:lpstr>
      <vt:lpstr>   The history of the European Union </vt:lpstr>
      <vt:lpstr>The history of the European Union </vt:lpstr>
      <vt:lpstr>The history of the European Union </vt:lpstr>
      <vt:lpstr>The history of the European Union </vt:lpstr>
      <vt:lpstr>The history of the European Union </vt:lpstr>
      <vt:lpstr>The history of the European Union </vt:lpstr>
      <vt:lpstr>The history of the European Union </vt:lpstr>
      <vt:lpstr>The history of the European Union </vt:lpstr>
      <vt:lpstr>The history of the European Union </vt:lpstr>
      <vt:lpstr>The history of the European Union </vt:lpstr>
      <vt:lpstr>The history of the European Union </vt:lpstr>
      <vt:lpstr>The history of the European Union </vt:lpstr>
      <vt:lpstr>Part III</vt:lpstr>
      <vt:lpstr>Maastrich Treaty</vt:lpstr>
      <vt:lpstr>Lisbon Treaty</vt:lpstr>
      <vt:lpstr>The structure of the EU- before Lisbon</vt:lpstr>
      <vt:lpstr>Lisbon Treaty</vt:lpstr>
      <vt:lpstr>Art. 1 TEU- Framework</vt:lpstr>
      <vt:lpstr>Art. 1 TEU- Framework</vt:lpstr>
      <vt:lpstr>Art. 1 TEU- Framework</vt:lpstr>
      <vt:lpstr>Art. 1 TEU- Aim</vt:lpstr>
      <vt:lpstr>Art. 1 TEU- Aim</vt:lpstr>
      <vt:lpstr>Art. 1 TEU- Aim</vt:lpstr>
      <vt:lpstr>Art. 1 TEU- Aim</vt:lpstr>
      <vt:lpstr>Art. 1- Bases of the EU</vt:lpstr>
      <vt:lpstr>Art. 1- Bases of the EU</vt:lpstr>
      <vt:lpstr>Art. 2- EU Values</vt:lpstr>
      <vt:lpstr>Article 2 </vt:lpstr>
      <vt:lpstr>Article 2 </vt:lpstr>
      <vt:lpstr>Article 2 </vt:lpstr>
      <vt:lpstr>Obligations of Union and MS</vt:lpstr>
      <vt:lpstr>Obligations of Union and MS</vt:lpstr>
      <vt:lpstr>Breach of values by a MS- Art. 7 TEU</vt:lpstr>
      <vt:lpstr>Breach of values by a MS- Art. 7 TEU</vt:lpstr>
      <vt:lpstr>Breach of values by a MS- Art. 7 TEU</vt:lpstr>
      <vt:lpstr>Procedure for sanctions</vt:lpstr>
      <vt:lpstr>Involvement of the Court of Justice</vt:lpstr>
      <vt:lpstr>Prezentacja programu PowerPoint</vt:lpstr>
      <vt:lpstr>Art. 3- Objectives</vt:lpstr>
      <vt:lpstr>Enhanced cooperation- Art. 20 TEU</vt:lpstr>
      <vt:lpstr>Enhanced cooperation- Art. 20 TEU</vt:lpstr>
      <vt:lpstr>Enhanced cooperation- Art. 20 TEU</vt:lpstr>
      <vt:lpstr>Enhanced cooperation- Art. 20 TEU</vt:lpstr>
      <vt:lpstr>Enhanced cooperation- Art. 20 TEU</vt:lpstr>
      <vt:lpstr>Art. 47 TEU- International Legal Personality</vt:lpstr>
      <vt:lpstr>International Legal Personality</vt:lpstr>
      <vt:lpstr>International Legal Personality- Reparations for Injuries Suffered in the Service of the UN – ICJ 1949</vt:lpstr>
      <vt:lpstr>International Legal Personality- Costa v. ENEL Case</vt:lpstr>
      <vt:lpstr>Prezentacja programu PowerPoint</vt:lpstr>
      <vt:lpstr>Prezentacja programu PowerPoint</vt:lpstr>
      <vt:lpstr>Prezentacja programu PowerPoint</vt:lpstr>
      <vt:lpstr>Article 48: Treaty amendment </vt:lpstr>
      <vt:lpstr>Ordinary revision  procedure</vt:lpstr>
      <vt:lpstr>Ordinary revision  procedure</vt:lpstr>
      <vt:lpstr>Ordinary revision  procedure</vt:lpstr>
      <vt:lpstr>Article 49: Accession of new Member States </vt:lpstr>
      <vt:lpstr>Preconditions according to para. 1 </vt:lpstr>
      <vt:lpstr>Political and economic requirements</vt:lpstr>
      <vt:lpstr>What is negotiated? </vt:lpstr>
      <vt:lpstr>Procedure</vt:lpstr>
      <vt:lpstr>Procedure</vt:lpstr>
      <vt:lpstr>Procedure</vt:lpstr>
      <vt:lpstr>Candidate countries </vt:lpstr>
      <vt:lpstr>Potential candidates </vt:lpstr>
      <vt:lpstr>Article 50- Withdrawal Agreement</vt:lpstr>
      <vt:lpstr>Article 50- Withdrawal Agreement</vt:lpstr>
      <vt:lpstr>Article 50- Withdrawal Agreement</vt:lpstr>
      <vt:lpstr>Article 50- Withdrawal Agreement</vt:lpstr>
      <vt:lpstr>Article 51: Protocols and Annexes</vt:lpstr>
      <vt:lpstr>Article 52: Scope of application</vt:lpstr>
      <vt:lpstr>Article 53: Unlimited duration</vt:lpstr>
      <vt:lpstr>Article 53: Unlimited duration</vt:lpstr>
      <vt:lpstr>Article 54: Ratification</vt:lpstr>
      <vt:lpstr>Article 55: Language issues</vt:lpstr>
      <vt:lpstr>Article 55: Language issues</vt:lpstr>
      <vt:lpstr>Article 55: Language issues</vt:lpstr>
      <vt:lpstr>Prezentacja programu PowerPoint</vt:lpstr>
      <vt:lpstr>European Union priorities for 2019-2024 </vt:lpstr>
      <vt:lpstr>European Union priorities for 2019-2024 </vt:lpstr>
      <vt:lpstr>European Union priorities for 2019-2024 </vt:lpstr>
      <vt:lpstr>Prezentacja programu PowerPoint</vt:lpstr>
      <vt:lpstr>An international organization or something else?</vt:lpstr>
      <vt:lpstr>An international organization or something else?</vt:lpstr>
      <vt:lpstr>An international organization or something else?</vt:lpstr>
      <vt:lpstr>An international organization or something else?</vt:lpstr>
      <vt:lpstr>An international organization or something else?</vt:lpstr>
      <vt:lpstr>An international organization or something else?</vt:lpstr>
      <vt:lpstr>Supranational character of the EU</vt:lpstr>
      <vt:lpstr>Supranational character of the EU</vt:lpstr>
      <vt:lpstr>Supranational character of the EU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AdaKM</dc:creator>
  <cp:lastModifiedBy>AdaKM</cp:lastModifiedBy>
  <cp:revision>79</cp:revision>
  <dcterms:created xsi:type="dcterms:W3CDTF">2014-09-16T21:34:04Z</dcterms:created>
  <dcterms:modified xsi:type="dcterms:W3CDTF">2020-10-14T11:29:47Z</dcterms:modified>
</cp:coreProperties>
</file>