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sldIdLst>
    <p:sldId id="256" r:id="rId2"/>
    <p:sldId id="259" r:id="rId3"/>
    <p:sldId id="260" r:id="rId4"/>
    <p:sldId id="261"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5" r:id="rId18"/>
    <p:sldId id="267" r:id="rId19"/>
    <p:sldId id="276" r:id="rId20"/>
    <p:sldId id="257" r:id="rId21"/>
    <p:sldId id="258"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 id="294" r:id="rId40"/>
    <p:sldId id="295" r:id="rId41"/>
    <p:sldId id="296" r:id="rId42"/>
    <p:sldId id="297" r:id="rId43"/>
    <p:sldId id="299" r:id="rId44"/>
    <p:sldId id="300" r:id="rId45"/>
    <p:sldId id="301" r:id="rId46"/>
    <p:sldId id="302" r:id="rId47"/>
    <p:sldId id="303" r:id="rId48"/>
    <p:sldId id="304" r:id="rId49"/>
    <p:sldId id="305" r:id="rId50"/>
    <p:sldId id="307" r:id="rId51"/>
    <p:sldId id="308" r:id="rId52"/>
    <p:sldId id="309"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p:restoredTop sz="95859"/>
  </p:normalViewPr>
  <p:slideViewPr>
    <p:cSldViewPr snapToGrid="0" snapToObjects="1">
      <p:cViewPr>
        <p:scale>
          <a:sx n="103" d="100"/>
          <a:sy n="103" d="100"/>
        </p:scale>
        <p:origin x="144"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F72D3A-C4E0-CF40-AF2A-74354C6B9527}"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8076D109-F8FC-D743-8E15-20540295153F}">
      <dgm:prSet phldrT="[Text]"/>
      <dgm:spPr/>
      <dgm:t>
        <a:bodyPr/>
        <a:lstStyle/>
        <a:p>
          <a:r>
            <a:rPr lang="en-US" dirty="0" err="1"/>
            <a:t>inicjatywa</a:t>
          </a:r>
          <a:r>
            <a:rPr lang="en-US" dirty="0"/>
            <a:t> </a:t>
          </a:r>
          <a:r>
            <a:rPr lang="en-US" dirty="0" err="1"/>
            <a:t>pokrzywdzonego</a:t>
          </a:r>
          <a:endParaRPr lang="en-US" dirty="0"/>
        </a:p>
      </dgm:t>
    </dgm:pt>
    <dgm:pt modelId="{7C26EDDE-C99A-C54F-9B23-DD1C86BB3B2B}" type="parTrans" cxnId="{48F8C6A7-E1D7-DF40-8644-78A5768A3FA1}">
      <dgm:prSet/>
      <dgm:spPr/>
      <dgm:t>
        <a:bodyPr/>
        <a:lstStyle/>
        <a:p>
          <a:endParaRPr lang="en-US"/>
        </a:p>
      </dgm:t>
    </dgm:pt>
    <dgm:pt modelId="{576342BE-3A98-9D40-A449-9F12E4A024B4}" type="sibTrans" cxnId="{48F8C6A7-E1D7-DF40-8644-78A5768A3FA1}">
      <dgm:prSet/>
      <dgm:spPr/>
      <dgm:t>
        <a:bodyPr/>
        <a:lstStyle/>
        <a:p>
          <a:endParaRPr lang="en-US"/>
        </a:p>
      </dgm:t>
    </dgm:pt>
    <dgm:pt modelId="{61A062D8-F468-2C45-9C8A-9755FD325882}">
      <dgm:prSet phldrT="[Text]"/>
      <dgm:spPr/>
      <dgm:t>
        <a:bodyPr/>
        <a:lstStyle/>
        <a:p>
          <a:r>
            <a:rPr lang="en-US" dirty="0" err="1"/>
            <a:t>wniosek</a:t>
          </a:r>
          <a:r>
            <a:rPr lang="en-US" dirty="0"/>
            <a:t> o </a:t>
          </a:r>
          <a:r>
            <a:rPr lang="en-US" dirty="0" err="1"/>
            <a:t>orzeczenie</a:t>
          </a:r>
          <a:r>
            <a:rPr lang="en-US" dirty="0"/>
            <a:t> </a:t>
          </a:r>
          <a:r>
            <a:rPr lang="en-US" dirty="0" err="1"/>
            <a:t>obowiązku</a:t>
          </a:r>
          <a:r>
            <a:rPr lang="en-US" dirty="0"/>
            <a:t> </a:t>
          </a:r>
          <a:r>
            <a:rPr lang="en-US" dirty="0" err="1"/>
            <a:t>naprawienia</a:t>
          </a:r>
          <a:r>
            <a:rPr lang="en-US" dirty="0"/>
            <a:t> </a:t>
          </a:r>
          <a:r>
            <a:rPr lang="en-US" dirty="0" err="1"/>
            <a:t>szkody</a:t>
          </a:r>
          <a:r>
            <a:rPr lang="en-US" dirty="0"/>
            <a:t> z art. 46 § 1 </a:t>
          </a:r>
          <a:r>
            <a:rPr lang="en-US" dirty="0" err="1"/>
            <a:t>k.k.</a:t>
          </a:r>
          <a:endParaRPr lang="en-US" dirty="0"/>
        </a:p>
      </dgm:t>
    </dgm:pt>
    <dgm:pt modelId="{83E6B552-0938-D845-8270-F0B33F8AF5AF}" type="parTrans" cxnId="{3EA31CD5-4B64-AB4F-BB9E-222FB0FFB1A1}">
      <dgm:prSet/>
      <dgm:spPr/>
      <dgm:t>
        <a:bodyPr/>
        <a:lstStyle/>
        <a:p>
          <a:endParaRPr lang="en-US"/>
        </a:p>
      </dgm:t>
    </dgm:pt>
    <dgm:pt modelId="{AB306B1B-B086-2340-BF48-B04DC091A771}" type="sibTrans" cxnId="{3EA31CD5-4B64-AB4F-BB9E-222FB0FFB1A1}">
      <dgm:prSet/>
      <dgm:spPr/>
      <dgm:t>
        <a:bodyPr/>
        <a:lstStyle/>
        <a:p>
          <a:endParaRPr lang="en-US"/>
        </a:p>
      </dgm:t>
    </dgm:pt>
    <dgm:pt modelId="{4DD384C0-3527-314E-868D-4AF3530396D6}">
      <dgm:prSet phldrT="[Text]"/>
      <dgm:spPr/>
      <dgm:t>
        <a:bodyPr/>
        <a:lstStyle/>
        <a:p>
          <a:r>
            <a:rPr lang="en-US" dirty="0" err="1"/>
            <a:t>powództwo</a:t>
          </a:r>
          <a:r>
            <a:rPr lang="en-US" dirty="0"/>
            <a:t> </a:t>
          </a:r>
          <a:r>
            <a:rPr lang="en-US" dirty="0" err="1"/>
            <a:t>cywilne</a:t>
          </a:r>
          <a:endParaRPr lang="en-US" dirty="0"/>
        </a:p>
      </dgm:t>
    </dgm:pt>
    <dgm:pt modelId="{977C5BE9-08F6-EE44-89CB-00133F5A7DFD}" type="parTrans" cxnId="{59668AF1-F368-3949-B269-475818646525}">
      <dgm:prSet/>
      <dgm:spPr/>
      <dgm:t>
        <a:bodyPr/>
        <a:lstStyle/>
        <a:p>
          <a:endParaRPr lang="en-US"/>
        </a:p>
      </dgm:t>
    </dgm:pt>
    <dgm:pt modelId="{A10CA8A4-D89E-814A-8CF4-00BCC238C6FD}" type="sibTrans" cxnId="{59668AF1-F368-3949-B269-475818646525}">
      <dgm:prSet/>
      <dgm:spPr/>
      <dgm:t>
        <a:bodyPr/>
        <a:lstStyle/>
        <a:p>
          <a:endParaRPr lang="en-US"/>
        </a:p>
      </dgm:t>
    </dgm:pt>
    <dgm:pt modelId="{CCF91D40-4961-ED4D-B867-126E11033F22}" type="pres">
      <dgm:prSet presAssocID="{0AF72D3A-C4E0-CF40-AF2A-74354C6B9527}" presName="hierChild1" presStyleCnt="0">
        <dgm:presLayoutVars>
          <dgm:orgChart val="1"/>
          <dgm:chPref val="1"/>
          <dgm:dir/>
          <dgm:animOne val="branch"/>
          <dgm:animLvl val="lvl"/>
          <dgm:resizeHandles/>
        </dgm:presLayoutVars>
      </dgm:prSet>
      <dgm:spPr/>
    </dgm:pt>
    <dgm:pt modelId="{965B2403-C563-D34B-9FC5-D29431ABF646}" type="pres">
      <dgm:prSet presAssocID="{8076D109-F8FC-D743-8E15-20540295153F}" presName="hierRoot1" presStyleCnt="0">
        <dgm:presLayoutVars>
          <dgm:hierBranch val="init"/>
        </dgm:presLayoutVars>
      </dgm:prSet>
      <dgm:spPr/>
    </dgm:pt>
    <dgm:pt modelId="{09165F32-25F8-8945-B849-486600FFECA6}" type="pres">
      <dgm:prSet presAssocID="{8076D109-F8FC-D743-8E15-20540295153F}" presName="rootComposite1" presStyleCnt="0"/>
      <dgm:spPr/>
    </dgm:pt>
    <dgm:pt modelId="{D87E0D12-83A6-5348-9FF5-38800C82B9C4}" type="pres">
      <dgm:prSet presAssocID="{8076D109-F8FC-D743-8E15-20540295153F}" presName="rootText1" presStyleLbl="node0" presStyleIdx="0" presStyleCnt="1">
        <dgm:presLayoutVars>
          <dgm:chPref val="3"/>
        </dgm:presLayoutVars>
      </dgm:prSet>
      <dgm:spPr/>
    </dgm:pt>
    <dgm:pt modelId="{71F479BF-5B7B-E94D-B467-2B237033902C}" type="pres">
      <dgm:prSet presAssocID="{8076D109-F8FC-D743-8E15-20540295153F}" presName="rootConnector1" presStyleLbl="node1" presStyleIdx="0" presStyleCnt="0"/>
      <dgm:spPr/>
    </dgm:pt>
    <dgm:pt modelId="{9F5FAC7A-6B82-8446-B064-177D7636424F}" type="pres">
      <dgm:prSet presAssocID="{8076D109-F8FC-D743-8E15-20540295153F}" presName="hierChild2" presStyleCnt="0"/>
      <dgm:spPr/>
    </dgm:pt>
    <dgm:pt modelId="{A8775F24-A6EF-ED45-B362-77C7BC55D09E}" type="pres">
      <dgm:prSet presAssocID="{83E6B552-0938-D845-8270-F0B33F8AF5AF}" presName="Name37" presStyleLbl="parChTrans1D2" presStyleIdx="0" presStyleCnt="2"/>
      <dgm:spPr/>
    </dgm:pt>
    <dgm:pt modelId="{3423B51C-51D6-A246-A6B2-77B939984AD2}" type="pres">
      <dgm:prSet presAssocID="{61A062D8-F468-2C45-9C8A-9755FD325882}" presName="hierRoot2" presStyleCnt="0">
        <dgm:presLayoutVars>
          <dgm:hierBranch val="init"/>
        </dgm:presLayoutVars>
      </dgm:prSet>
      <dgm:spPr/>
    </dgm:pt>
    <dgm:pt modelId="{FF09A3E7-C735-DD4E-AFC7-FBED58F25B04}" type="pres">
      <dgm:prSet presAssocID="{61A062D8-F468-2C45-9C8A-9755FD325882}" presName="rootComposite" presStyleCnt="0"/>
      <dgm:spPr/>
    </dgm:pt>
    <dgm:pt modelId="{D71FFC05-7C3C-FD4D-90ED-2E04081BE179}" type="pres">
      <dgm:prSet presAssocID="{61A062D8-F468-2C45-9C8A-9755FD325882}" presName="rootText" presStyleLbl="node2" presStyleIdx="0" presStyleCnt="2">
        <dgm:presLayoutVars>
          <dgm:chPref val="3"/>
        </dgm:presLayoutVars>
      </dgm:prSet>
      <dgm:spPr/>
    </dgm:pt>
    <dgm:pt modelId="{AD07248E-1CE4-FF4E-9DAC-8D7FB3121BD7}" type="pres">
      <dgm:prSet presAssocID="{61A062D8-F468-2C45-9C8A-9755FD325882}" presName="rootConnector" presStyleLbl="node2" presStyleIdx="0" presStyleCnt="2"/>
      <dgm:spPr/>
    </dgm:pt>
    <dgm:pt modelId="{A45E3B10-757E-B142-95A9-206F64A41381}" type="pres">
      <dgm:prSet presAssocID="{61A062D8-F468-2C45-9C8A-9755FD325882}" presName="hierChild4" presStyleCnt="0"/>
      <dgm:spPr/>
    </dgm:pt>
    <dgm:pt modelId="{7508677E-43AB-0B4D-A49D-6344EEBB7714}" type="pres">
      <dgm:prSet presAssocID="{61A062D8-F468-2C45-9C8A-9755FD325882}" presName="hierChild5" presStyleCnt="0"/>
      <dgm:spPr/>
    </dgm:pt>
    <dgm:pt modelId="{CD3216DE-764D-7C40-8C63-6956C1DE16E5}" type="pres">
      <dgm:prSet presAssocID="{977C5BE9-08F6-EE44-89CB-00133F5A7DFD}" presName="Name37" presStyleLbl="parChTrans1D2" presStyleIdx="1" presStyleCnt="2"/>
      <dgm:spPr/>
    </dgm:pt>
    <dgm:pt modelId="{4901C42F-DF76-0F4D-B5A2-F8E34CB97E93}" type="pres">
      <dgm:prSet presAssocID="{4DD384C0-3527-314E-868D-4AF3530396D6}" presName="hierRoot2" presStyleCnt="0">
        <dgm:presLayoutVars>
          <dgm:hierBranch val="init"/>
        </dgm:presLayoutVars>
      </dgm:prSet>
      <dgm:spPr/>
    </dgm:pt>
    <dgm:pt modelId="{E1E3F1F6-9B49-9F49-A6B3-3218515B4D05}" type="pres">
      <dgm:prSet presAssocID="{4DD384C0-3527-314E-868D-4AF3530396D6}" presName="rootComposite" presStyleCnt="0"/>
      <dgm:spPr/>
    </dgm:pt>
    <dgm:pt modelId="{0936418B-8974-6240-AF9D-D5296E6D550B}" type="pres">
      <dgm:prSet presAssocID="{4DD384C0-3527-314E-868D-4AF3530396D6}" presName="rootText" presStyleLbl="node2" presStyleIdx="1" presStyleCnt="2">
        <dgm:presLayoutVars>
          <dgm:chPref val="3"/>
        </dgm:presLayoutVars>
      </dgm:prSet>
      <dgm:spPr/>
    </dgm:pt>
    <dgm:pt modelId="{CE161F26-A940-D141-A767-8E92F7C3F194}" type="pres">
      <dgm:prSet presAssocID="{4DD384C0-3527-314E-868D-4AF3530396D6}" presName="rootConnector" presStyleLbl="node2" presStyleIdx="1" presStyleCnt="2"/>
      <dgm:spPr/>
    </dgm:pt>
    <dgm:pt modelId="{DCAA6C05-AF8A-EE4B-8521-8894F7006ECE}" type="pres">
      <dgm:prSet presAssocID="{4DD384C0-3527-314E-868D-4AF3530396D6}" presName="hierChild4" presStyleCnt="0"/>
      <dgm:spPr/>
    </dgm:pt>
    <dgm:pt modelId="{61C9193A-BA70-BF45-A560-EA23B29FAFFE}" type="pres">
      <dgm:prSet presAssocID="{4DD384C0-3527-314E-868D-4AF3530396D6}" presName="hierChild5" presStyleCnt="0"/>
      <dgm:spPr/>
    </dgm:pt>
    <dgm:pt modelId="{16A11F7F-1ED4-DA41-BFF7-9B70729CBDBC}" type="pres">
      <dgm:prSet presAssocID="{8076D109-F8FC-D743-8E15-20540295153F}" presName="hierChild3" presStyleCnt="0"/>
      <dgm:spPr/>
    </dgm:pt>
  </dgm:ptLst>
  <dgm:cxnLst>
    <dgm:cxn modelId="{1F0B2215-2AE4-144B-8C4E-CA582846E054}" type="presOf" srcId="{0AF72D3A-C4E0-CF40-AF2A-74354C6B9527}" destId="{CCF91D40-4961-ED4D-B867-126E11033F22}" srcOrd="0" destOrd="0" presId="urn:microsoft.com/office/officeart/2005/8/layout/orgChart1"/>
    <dgm:cxn modelId="{04E67518-AEE7-B449-9F87-14EFEC80BA73}" type="presOf" srcId="{8076D109-F8FC-D743-8E15-20540295153F}" destId="{71F479BF-5B7B-E94D-B467-2B237033902C}" srcOrd="1" destOrd="0" presId="urn:microsoft.com/office/officeart/2005/8/layout/orgChart1"/>
    <dgm:cxn modelId="{DE35351D-22E3-0A43-BD82-34E105DF8CD5}" type="presOf" srcId="{8076D109-F8FC-D743-8E15-20540295153F}" destId="{D87E0D12-83A6-5348-9FF5-38800C82B9C4}" srcOrd="0" destOrd="0" presId="urn:microsoft.com/office/officeart/2005/8/layout/orgChart1"/>
    <dgm:cxn modelId="{546B911F-67CB-7F46-B8A2-A7DC010A0CF1}" type="presOf" srcId="{4DD384C0-3527-314E-868D-4AF3530396D6}" destId="{0936418B-8974-6240-AF9D-D5296E6D550B}" srcOrd="0" destOrd="0" presId="urn:microsoft.com/office/officeart/2005/8/layout/orgChart1"/>
    <dgm:cxn modelId="{706B0F81-12FC-3C4D-87CC-A47CA1581FAF}" type="presOf" srcId="{83E6B552-0938-D845-8270-F0B33F8AF5AF}" destId="{A8775F24-A6EF-ED45-B362-77C7BC55D09E}" srcOrd="0" destOrd="0" presId="urn:microsoft.com/office/officeart/2005/8/layout/orgChart1"/>
    <dgm:cxn modelId="{89AE428F-D2EB-D646-BBBE-3E2435E7078B}" type="presOf" srcId="{61A062D8-F468-2C45-9C8A-9755FD325882}" destId="{D71FFC05-7C3C-FD4D-90ED-2E04081BE179}" srcOrd="0" destOrd="0" presId="urn:microsoft.com/office/officeart/2005/8/layout/orgChart1"/>
    <dgm:cxn modelId="{48F8C6A7-E1D7-DF40-8644-78A5768A3FA1}" srcId="{0AF72D3A-C4E0-CF40-AF2A-74354C6B9527}" destId="{8076D109-F8FC-D743-8E15-20540295153F}" srcOrd="0" destOrd="0" parTransId="{7C26EDDE-C99A-C54F-9B23-DD1C86BB3B2B}" sibTransId="{576342BE-3A98-9D40-A449-9F12E4A024B4}"/>
    <dgm:cxn modelId="{C8D79FB0-60F0-2E41-8482-09773959D53F}" type="presOf" srcId="{977C5BE9-08F6-EE44-89CB-00133F5A7DFD}" destId="{CD3216DE-764D-7C40-8C63-6956C1DE16E5}" srcOrd="0" destOrd="0" presId="urn:microsoft.com/office/officeart/2005/8/layout/orgChart1"/>
    <dgm:cxn modelId="{3EA31CD5-4B64-AB4F-BB9E-222FB0FFB1A1}" srcId="{8076D109-F8FC-D743-8E15-20540295153F}" destId="{61A062D8-F468-2C45-9C8A-9755FD325882}" srcOrd="0" destOrd="0" parTransId="{83E6B552-0938-D845-8270-F0B33F8AF5AF}" sibTransId="{AB306B1B-B086-2340-BF48-B04DC091A771}"/>
    <dgm:cxn modelId="{59668AF1-F368-3949-B269-475818646525}" srcId="{8076D109-F8FC-D743-8E15-20540295153F}" destId="{4DD384C0-3527-314E-868D-4AF3530396D6}" srcOrd="1" destOrd="0" parTransId="{977C5BE9-08F6-EE44-89CB-00133F5A7DFD}" sibTransId="{A10CA8A4-D89E-814A-8CF4-00BCC238C6FD}"/>
    <dgm:cxn modelId="{69B68AF2-1FBD-3446-99C2-BCEB6D1037FA}" type="presOf" srcId="{4DD384C0-3527-314E-868D-4AF3530396D6}" destId="{CE161F26-A940-D141-A767-8E92F7C3F194}" srcOrd="1" destOrd="0" presId="urn:microsoft.com/office/officeart/2005/8/layout/orgChart1"/>
    <dgm:cxn modelId="{E02A6AF9-2BB5-D64D-A1C7-BC3B38D0DFCA}" type="presOf" srcId="{61A062D8-F468-2C45-9C8A-9755FD325882}" destId="{AD07248E-1CE4-FF4E-9DAC-8D7FB3121BD7}" srcOrd="1" destOrd="0" presId="urn:microsoft.com/office/officeart/2005/8/layout/orgChart1"/>
    <dgm:cxn modelId="{AA82728E-75C3-6748-AF4C-8817BCDA3B1D}" type="presParOf" srcId="{CCF91D40-4961-ED4D-B867-126E11033F22}" destId="{965B2403-C563-D34B-9FC5-D29431ABF646}" srcOrd="0" destOrd="0" presId="urn:microsoft.com/office/officeart/2005/8/layout/orgChart1"/>
    <dgm:cxn modelId="{CB54D2FC-CE97-7147-86AD-CF486E7F0029}" type="presParOf" srcId="{965B2403-C563-D34B-9FC5-D29431ABF646}" destId="{09165F32-25F8-8945-B849-486600FFECA6}" srcOrd="0" destOrd="0" presId="urn:microsoft.com/office/officeart/2005/8/layout/orgChart1"/>
    <dgm:cxn modelId="{0F578F39-8EFB-1743-A012-B6C069689CF0}" type="presParOf" srcId="{09165F32-25F8-8945-B849-486600FFECA6}" destId="{D87E0D12-83A6-5348-9FF5-38800C82B9C4}" srcOrd="0" destOrd="0" presId="urn:microsoft.com/office/officeart/2005/8/layout/orgChart1"/>
    <dgm:cxn modelId="{09166A43-9CDE-6741-A954-B76153A6AEF9}" type="presParOf" srcId="{09165F32-25F8-8945-B849-486600FFECA6}" destId="{71F479BF-5B7B-E94D-B467-2B237033902C}" srcOrd="1" destOrd="0" presId="urn:microsoft.com/office/officeart/2005/8/layout/orgChart1"/>
    <dgm:cxn modelId="{514BA592-2C58-2047-9903-0DE0B57EE81F}" type="presParOf" srcId="{965B2403-C563-D34B-9FC5-D29431ABF646}" destId="{9F5FAC7A-6B82-8446-B064-177D7636424F}" srcOrd="1" destOrd="0" presId="urn:microsoft.com/office/officeart/2005/8/layout/orgChart1"/>
    <dgm:cxn modelId="{8D7E802C-5DEA-8A45-800E-F97AE6739FCE}" type="presParOf" srcId="{9F5FAC7A-6B82-8446-B064-177D7636424F}" destId="{A8775F24-A6EF-ED45-B362-77C7BC55D09E}" srcOrd="0" destOrd="0" presId="urn:microsoft.com/office/officeart/2005/8/layout/orgChart1"/>
    <dgm:cxn modelId="{7D8A6D11-16A0-B448-85AB-9B7F7771A5FC}" type="presParOf" srcId="{9F5FAC7A-6B82-8446-B064-177D7636424F}" destId="{3423B51C-51D6-A246-A6B2-77B939984AD2}" srcOrd="1" destOrd="0" presId="urn:microsoft.com/office/officeart/2005/8/layout/orgChart1"/>
    <dgm:cxn modelId="{5C645253-DF06-E845-926D-BDC06DBFCE39}" type="presParOf" srcId="{3423B51C-51D6-A246-A6B2-77B939984AD2}" destId="{FF09A3E7-C735-DD4E-AFC7-FBED58F25B04}" srcOrd="0" destOrd="0" presId="urn:microsoft.com/office/officeart/2005/8/layout/orgChart1"/>
    <dgm:cxn modelId="{DD0CF57C-2CDD-B44B-9ADF-5B6B824DBF7F}" type="presParOf" srcId="{FF09A3E7-C735-DD4E-AFC7-FBED58F25B04}" destId="{D71FFC05-7C3C-FD4D-90ED-2E04081BE179}" srcOrd="0" destOrd="0" presId="urn:microsoft.com/office/officeart/2005/8/layout/orgChart1"/>
    <dgm:cxn modelId="{F2376FC5-5FDC-0446-9C44-033DDB5CE49B}" type="presParOf" srcId="{FF09A3E7-C735-DD4E-AFC7-FBED58F25B04}" destId="{AD07248E-1CE4-FF4E-9DAC-8D7FB3121BD7}" srcOrd="1" destOrd="0" presId="urn:microsoft.com/office/officeart/2005/8/layout/orgChart1"/>
    <dgm:cxn modelId="{D95D0463-1D83-7F48-B5A2-43447154402C}" type="presParOf" srcId="{3423B51C-51D6-A246-A6B2-77B939984AD2}" destId="{A45E3B10-757E-B142-95A9-206F64A41381}" srcOrd="1" destOrd="0" presId="urn:microsoft.com/office/officeart/2005/8/layout/orgChart1"/>
    <dgm:cxn modelId="{4C5F526C-B754-4A42-A7C5-78ABE116C477}" type="presParOf" srcId="{3423B51C-51D6-A246-A6B2-77B939984AD2}" destId="{7508677E-43AB-0B4D-A49D-6344EEBB7714}" srcOrd="2" destOrd="0" presId="urn:microsoft.com/office/officeart/2005/8/layout/orgChart1"/>
    <dgm:cxn modelId="{A57D7048-9508-E149-B76A-402D708C49F4}" type="presParOf" srcId="{9F5FAC7A-6B82-8446-B064-177D7636424F}" destId="{CD3216DE-764D-7C40-8C63-6956C1DE16E5}" srcOrd="2" destOrd="0" presId="urn:microsoft.com/office/officeart/2005/8/layout/orgChart1"/>
    <dgm:cxn modelId="{12137CF5-BC8B-314F-9B4B-80F5FACDF9BC}" type="presParOf" srcId="{9F5FAC7A-6B82-8446-B064-177D7636424F}" destId="{4901C42F-DF76-0F4D-B5A2-F8E34CB97E93}" srcOrd="3" destOrd="0" presId="urn:microsoft.com/office/officeart/2005/8/layout/orgChart1"/>
    <dgm:cxn modelId="{C5E48007-7FEF-A84A-97A1-075A0ACF7FCE}" type="presParOf" srcId="{4901C42F-DF76-0F4D-B5A2-F8E34CB97E93}" destId="{E1E3F1F6-9B49-9F49-A6B3-3218515B4D05}" srcOrd="0" destOrd="0" presId="urn:microsoft.com/office/officeart/2005/8/layout/orgChart1"/>
    <dgm:cxn modelId="{894B607E-E249-9F43-AC4E-ABF6C355E3E3}" type="presParOf" srcId="{E1E3F1F6-9B49-9F49-A6B3-3218515B4D05}" destId="{0936418B-8974-6240-AF9D-D5296E6D550B}" srcOrd="0" destOrd="0" presId="urn:microsoft.com/office/officeart/2005/8/layout/orgChart1"/>
    <dgm:cxn modelId="{9B94BB2E-55C7-8842-9FDC-71914FE95B9F}" type="presParOf" srcId="{E1E3F1F6-9B49-9F49-A6B3-3218515B4D05}" destId="{CE161F26-A940-D141-A767-8E92F7C3F194}" srcOrd="1" destOrd="0" presId="urn:microsoft.com/office/officeart/2005/8/layout/orgChart1"/>
    <dgm:cxn modelId="{1454E5A1-D881-2E4C-A85D-EE3A336F9CA5}" type="presParOf" srcId="{4901C42F-DF76-0F4D-B5A2-F8E34CB97E93}" destId="{DCAA6C05-AF8A-EE4B-8521-8894F7006ECE}" srcOrd="1" destOrd="0" presId="urn:microsoft.com/office/officeart/2005/8/layout/orgChart1"/>
    <dgm:cxn modelId="{4E895674-CF29-BE46-977D-4F04F1642579}" type="presParOf" srcId="{4901C42F-DF76-0F4D-B5A2-F8E34CB97E93}" destId="{61C9193A-BA70-BF45-A560-EA23B29FAFFE}" srcOrd="2" destOrd="0" presId="urn:microsoft.com/office/officeart/2005/8/layout/orgChart1"/>
    <dgm:cxn modelId="{72932945-7DC1-4C4D-8465-ED1643228CF7}" type="presParOf" srcId="{965B2403-C563-D34B-9FC5-D29431ABF646}" destId="{16A11F7F-1ED4-DA41-BFF7-9B70729CBDB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FB6A46-11B6-334F-B9E0-C1E1F7AF3C01}" type="doc">
      <dgm:prSet loTypeId="urn:microsoft.com/office/officeart/2005/8/layout/radial4" loCatId="" qsTypeId="urn:microsoft.com/office/officeart/2005/8/quickstyle/simple1" qsCatId="simple" csTypeId="urn:microsoft.com/office/officeart/2005/8/colors/accent1_2" csCatId="accent1" phldr="1"/>
      <dgm:spPr/>
      <dgm:t>
        <a:bodyPr/>
        <a:lstStyle/>
        <a:p>
          <a:endParaRPr lang="en-US"/>
        </a:p>
      </dgm:t>
    </dgm:pt>
    <dgm:pt modelId="{0A6F328F-ECB5-FA46-A3CE-661195BD8E03}">
      <dgm:prSet phldrT="[Text]"/>
      <dgm:spPr/>
      <dgm:t>
        <a:bodyPr/>
        <a:lstStyle/>
        <a:p>
          <a:r>
            <a:rPr lang="en-US" dirty="0" err="1"/>
            <a:t>Naprawienie</a:t>
          </a:r>
          <a:r>
            <a:rPr lang="en-US" dirty="0"/>
            <a:t> </a:t>
          </a:r>
          <a:r>
            <a:rPr lang="en-US" dirty="0" err="1"/>
            <a:t>szkody</a:t>
          </a:r>
          <a:endParaRPr lang="en-US" dirty="0"/>
        </a:p>
      </dgm:t>
    </dgm:pt>
    <dgm:pt modelId="{D9B626F2-3213-0D43-BAD2-A16D3231DBC5}" type="parTrans" cxnId="{176E805A-A75E-0B43-A683-431A54A05281}">
      <dgm:prSet/>
      <dgm:spPr/>
      <dgm:t>
        <a:bodyPr/>
        <a:lstStyle/>
        <a:p>
          <a:endParaRPr lang="en-US"/>
        </a:p>
      </dgm:t>
    </dgm:pt>
    <dgm:pt modelId="{E5B0DE79-BB00-8A4B-AD50-C8906B236AA7}" type="sibTrans" cxnId="{176E805A-A75E-0B43-A683-431A54A05281}">
      <dgm:prSet/>
      <dgm:spPr/>
      <dgm:t>
        <a:bodyPr/>
        <a:lstStyle/>
        <a:p>
          <a:endParaRPr lang="en-US"/>
        </a:p>
      </dgm:t>
    </dgm:pt>
    <dgm:pt modelId="{91139193-7DB6-2F42-8020-76F19961B978}">
      <dgm:prSet phldrT="[Text]"/>
      <dgm:spPr/>
      <dgm:t>
        <a:bodyPr/>
        <a:lstStyle/>
        <a:p>
          <a:r>
            <a:rPr lang="en-US" dirty="0" err="1"/>
            <a:t>Środek</a:t>
          </a:r>
          <a:r>
            <a:rPr lang="en-US" dirty="0"/>
            <a:t> </a:t>
          </a:r>
          <a:r>
            <a:rPr lang="en-US" dirty="0" err="1"/>
            <a:t>kompensacyjny</a:t>
          </a:r>
          <a:r>
            <a:rPr lang="en-US" dirty="0"/>
            <a:t> (art. 46 </a:t>
          </a:r>
          <a:r>
            <a:rPr lang="en-US" dirty="0" err="1"/>
            <a:t>k.k.</a:t>
          </a:r>
          <a:r>
            <a:rPr lang="en-US" dirty="0"/>
            <a:t>)</a:t>
          </a:r>
        </a:p>
      </dgm:t>
    </dgm:pt>
    <dgm:pt modelId="{9CBE9FFD-8CDF-414E-A234-3EA5223EE51D}" type="parTrans" cxnId="{7663E6D8-8B65-1F47-BF42-536C1F8E9BB4}">
      <dgm:prSet/>
      <dgm:spPr/>
      <dgm:t>
        <a:bodyPr/>
        <a:lstStyle/>
        <a:p>
          <a:endParaRPr lang="en-US"/>
        </a:p>
      </dgm:t>
    </dgm:pt>
    <dgm:pt modelId="{FEB85983-2FBD-3745-88D7-6C8ADB76C8E8}" type="sibTrans" cxnId="{7663E6D8-8B65-1F47-BF42-536C1F8E9BB4}">
      <dgm:prSet/>
      <dgm:spPr/>
      <dgm:t>
        <a:bodyPr/>
        <a:lstStyle/>
        <a:p>
          <a:endParaRPr lang="en-US"/>
        </a:p>
      </dgm:t>
    </dgm:pt>
    <dgm:pt modelId="{659655B5-B304-DF4F-9BD6-C8252C1B407B}">
      <dgm:prSet phldrT="[Text]"/>
      <dgm:spPr/>
      <dgm:t>
        <a:bodyPr/>
        <a:lstStyle/>
        <a:p>
          <a:r>
            <a:rPr lang="en-US" dirty="0" err="1"/>
            <a:t>Środek</a:t>
          </a:r>
          <a:r>
            <a:rPr lang="en-US" dirty="0"/>
            <a:t> </a:t>
          </a:r>
          <a:r>
            <a:rPr lang="en-US" dirty="0" err="1"/>
            <a:t>probacyjny</a:t>
          </a:r>
          <a:r>
            <a:rPr lang="en-US" dirty="0"/>
            <a:t> </a:t>
          </a:r>
          <a:r>
            <a:rPr lang="en-US" dirty="0" err="1"/>
            <a:t>przy</a:t>
          </a:r>
          <a:r>
            <a:rPr lang="en-US" dirty="0"/>
            <a:t> </a:t>
          </a:r>
          <a:r>
            <a:rPr lang="en-US" dirty="0" err="1"/>
            <a:t>warunkowym</a:t>
          </a:r>
          <a:r>
            <a:rPr lang="en-US" dirty="0"/>
            <a:t> </a:t>
          </a:r>
          <a:r>
            <a:rPr lang="en-US" dirty="0" err="1"/>
            <a:t>umorzeniu</a:t>
          </a:r>
          <a:r>
            <a:rPr lang="en-US" dirty="0"/>
            <a:t> </a:t>
          </a:r>
          <a:r>
            <a:rPr lang="en-US" dirty="0" err="1"/>
            <a:t>postępowania</a:t>
          </a:r>
          <a:r>
            <a:rPr lang="en-US" dirty="0"/>
            <a:t> (art. 67 § 3 </a:t>
          </a:r>
          <a:r>
            <a:rPr lang="en-US" dirty="0" err="1"/>
            <a:t>k.k.</a:t>
          </a:r>
          <a:r>
            <a:rPr lang="en-US" dirty="0"/>
            <a:t>)</a:t>
          </a:r>
        </a:p>
      </dgm:t>
    </dgm:pt>
    <dgm:pt modelId="{8396D4C8-71A7-8143-8FB8-83CE6E851744}" type="parTrans" cxnId="{533C9192-24DC-0F40-9EAA-445AFDF74FCB}">
      <dgm:prSet/>
      <dgm:spPr/>
      <dgm:t>
        <a:bodyPr/>
        <a:lstStyle/>
        <a:p>
          <a:endParaRPr lang="en-US"/>
        </a:p>
      </dgm:t>
    </dgm:pt>
    <dgm:pt modelId="{F3AFC1CD-6E4D-2942-90C8-B7C8BF87FCBB}" type="sibTrans" cxnId="{533C9192-24DC-0F40-9EAA-445AFDF74FCB}">
      <dgm:prSet/>
      <dgm:spPr/>
      <dgm:t>
        <a:bodyPr/>
        <a:lstStyle/>
        <a:p>
          <a:endParaRPr lang="en-US"/>
        </a:p>
      </dgm:t>
    </dgm:pt>
    <dgm:pt modelId="{D02E9B73-891F-284C-95E7-54502376657E}">
      <dgm:prSet phldrT="[Text]"/>
      <dgm:spPr/>
      <dgm:t>
        <a:bodyPr/>
        <a:lstStyle/>
        <a:p>
          <a:r>
            <a:rPr lang="en-US" dirty="0" err="1"/>
            <a:t>Środek</a:t>
          </a:r>
          <a:r>
            <a:rPr lang="en-US" dirty="0"/>
            <a:t> </a:t>
          </a:r>
          <a:r>
            <a:rPr lang="en-US" dirty="0" err="1"/>
            <a:t>probacyjny</a:t>
          </a:r>
          <a:r>
            <a:rPr lang="en-US" dirty="0"/>
            <a:t> </a:t>
          </a:r>
          <a:r>
            <a:rPr lang="en-US" dirty="0" err="1"/>
            <a:t>przy</a:t>
          </a:r>
          <a:r>
            <a:rPr lang="en-US" dirty="0"/>
            <a:t> </a:t>
          </a:r>
          <a:r>
            <a:rPr lang="en-US" dirty="0" err="1"/>
            <a:t>warunkowym</a:t>
          </a:r>
          <a:r>
            <a:rPr lang="en-US" dirty="0"/>
            <a:t> </a:t>
          </a:r>
          <a:r>
            <a:rPr lang="en-US" dirty="0" err="1"/>
            <a:t>zawieszeniu</a:t>
          </a:r>
          <a:r>
            <a:rPr lang="en-US" dirty="0"/>
            <a:t> </a:t>
          </a:r>
          <a:r>
            <a:rPr lang="en-US" dirty="0" err="1"/>
            <a:t>wykonania</a:t>
          </a:r>
          <a:r>
            <a:rPr lang="en-US" dirty="0"/>
            <a:t> </a:t>
          </a:r>
          <a:r>
            <a:rPr lang="en-US" dirty="0" err="1"/>
            <a:t>kary</a:t>
          </a:r>
          <a:r>
            <a:rPr lang="en-US" dirty="0"/>
            <a:t> (art. 72 § 2 </a:t>
          </a:r>
          <a:r>
            <a:rPr lang="en-US" dirty="0" err="1"/>
            <a:t>k.k.</a:t>
          </a:r>
          <a:r>
            <a:rPr lang="en-US" dirty="0"/>
            <a:t>)</a:t>
          </a:r>
        </a:p>
      </dgm:t>
    </dgm:pt>
    <dgm:pt modelId="{40A344F2-68E5-BE4A-B3CE-C185387FA949}" type="parTrans" cxnId="{D5AF9943-13B4-0749-9E92-874822503697}">
      <dgm:prSet/>
      <dgm:spPr/>
      <dgm:t>
        <a:bodyPr/>
        <a:lstStyle/>
        <a:p>
          <a:endParaRPr lang="en-US"/>
        </a:p>
      </dgm:t>
    </dgm:pt>
    <dgm:pt modelId="{76FB0458-2169-B84D-A719-146389CC66D1}" type="sibTrans" cxnId="{D5AF9943-13B4-0749-9E92-874822503697}">
      <dgm:prSet/>
      <dgm:spPr/>
      <dgm:t>
        <a:bodyPr/>
        <a:lstStyle/>
        <a:p>
          <a:endParaRPr lang="en-US"/>
        </a:p>
      </dgm:t>
    </dgm:pt>
    <dgm:pt modelId="{D49BDFF5-ED91-1849-B244-C70CE6904ABE}" type="pres">
      <dgm:prSet presAssocID="{6AFB6A46-11B6-334F-B9E0-C1E1F7AF3C01}" presName="cycle" presStyleCnt="0">
        <dgm:presLayoutVars>
          <dgm:chMax val="1"/>
          <dgm:dir/>
          <dgm:animLvl val="ctr"/>
          <dgm:resizeHandles val="exact"/>
        </dgm:presLayoutVars>
      </dgm:prSet>
      <dgm:spPr/>
    </dgm:pt>
    <dgm:pt modelId="{D2E6DE21-4461-C448-9E14-B7666D163587}" type="pres">
      <dgm:prSet presAssocID="{0A6F328F-ECB5-FA46-A3CE-661195BD8E03}" presName="centerShape" presStyleLbl="node0" presStyleIdx="0" presStyleCnt="1"/>
      <dgm:spPr/>
    </dgm:pt>
    <dgm:pt modelId="{9EC4F98C-9116-5945-836B-31339A5A07C1}" type="pres">
      <dgm:prSet presAssocID="{9CBE9FFD-8CDF-414E-A234-3EA5223EE51D}" presName="parTrans" presStyleLbl="bgSibTrans2D1" presStyleIdx="0" presStyleCnt="3"/>
      <dgm:spPr/>
    </dgm:pt>
    <dgm:pt modelId="{97C562AB-F130-F044-92A7-86A31664C8B4}" type="pres">
      <dgm:prSet presAssocID="{91139193-7DB6-2F42-8020-76F19961B978}" presName="node" presStyleLbl="node1" presStyleIdx="0" presStyleCnt="3">
        <dgm:presLayoutVars>
          <dgm:bulletEnabled val="1"/>
        </dgm:presLayoutVars>
      </dgm:prSet>
      <dgm:spPr/>
    </dgm:pt>
    <dgm:pt modelId="{88BB54DD-DED2-BE41-836B-F426335F8D16}" type="pres">
      <dgm:prSet presAssocID="{8396D4C8-71A7-8143-8FB8-83CE6E851744}" presName="parTrans" presStyleLbl="bgSibTrans2D1" presStyleIdx="1" presStyleCnt="3"/>
      <dgm:spPr/>
    </dgm:pt>
    <dgm:pt modelId="{6E7DF89E-6BDA-1543-BE41-D32D685C1A72}" type="pres">
      <dgm:prSet presAssocID="{659655B5-B304-DF4F-9BD6-C8252C1B407B}" presName="node" presStyleLbl="node1" presStyleIdx="1" presStyleCnt="3">
        <dgm:presLayoutVars>
          <dgm:bulletEnabled val="1"/>
        </dgm:presLayoutVars>
      </dgm:prSet>
      <dgm:spPr/>
    </dgm:pt>
    <dgm:pt modelId="{95B1CF88-6088-4A43-B1F7-62BD5D06DECE}" type="pres">
      <dgm:prSet presAssocID="{40A344F2-68E5-BE4A-B3CE-C185387FA949}" presName="parTrans" presStyleLbl="bgSibTrans2D1" presStyleIdx="2" presStyleCnt="3"/>
      <dgm:spPr/>
    </dgm:pt>
    <dgm:pt modelId="{2B403954-598E-364F-89E8-46686D1EF323}" type="pres">
      <dgm:prSet presAssocID="{D02E9B73-891F-284C-95E7-54502376657E}" presName="node" presStyleLbl="node1" presStyleIdx="2" presStyleCnt="3">
        <dgm:presLayoutVars>
          <dgm:bulletEnabled val="1"/>
        </dgm:presLayoutVars>
      </dgm:prSet>
      <dgm:spPr/>
    </dgm:pt>
  </dgm:ptLst>
  <dgm:cxnLst>
    <dgm:cxn modelId="{93B33420-6BF8-3D41-8FB6-C44CD546D3A3}" type="presOf" srcId="{6AFB6A46-11B6-334F-B9E0-C1E1F7AF3C01}" destId="{D49BDFF5-ED91-1849-B244-C70CE6904ABE}" srcOrd="0" destOrd="0" presId="urn:microsoft.com/office/officeart/2005/8/layout/radial4"/>
    <dgm:cxn modelId="{6863EB26-44A3-BD41-8D8A-B9F3B2EDBB01}" type="presOf" srcId="{40A344F2-68E5-BE4A-B3CE-C185387FA949}" destId="{95B1CF88-6088-4A43-B1F7-62BD5D06DECE}" srcOrd="0" destOrd="0" presId="urn:microsoft.com/office/officeart/2005/8/layout/radial4"/>
    <dgm:cxn modelId="{3B974D39-2157-F848-8698-08E6576E25BF}" type="presOf" srcId="{D02E9B73-891F-284C-95E7-54502376657E}" destId="{2B403954-598E-364F-89E8-46686D1EF323}" srcOrd="0" destOrd="0" presId="urn:microsoft.com/office/officeart/2005/8/layout/radial4"/>
    <dgm:cxn modelId="{D5AF9943-13B4-0749-9E92-874822503697}" srcId="{0A6F328F-ECB5-FA46-A3CE-661195BD8E03}" destId="{D02E9B73-891F-284C-95E7-54502376657E}" srcOrd="2" destOrd="0" parTransId="{40A344F2-68E5-BE4A-B3CE-C185387FA949}" sibTransId="{76FB0458-2169-B84D-A719-146389CC66D1}"/>
    <dgm:cxn modelId="{176E805A-A75E-0B43-A683-431A54A05281}" srcId="{6AFB6A46-11B6-334F-B9E0-C1E1F7AF3C01}" destId="{0A6F328F-ECB5-FA46-A3CE-661195BD8E03}" srcOrd="0" destOrd="0" parTransId="{D9B626F2-3213-0D43-BAD2-A16D3231DBC5}" sibTransId="{E5B0DE79-BB00-8A4B-AD50-C8906B236AA7}"/>
    <dgm:cxn modelId="{6871FF85-F4D3-654A-B5FB-EBF04FCA985D}" type="presOf" srcId="{0A6F328F-ECB5-FA46-A3CE-661195BD8E03}" destId="{D2E6DE21-4461-C448-9E14-B7666D163587}" srcOrd="0" destOrd="0" presId="urn:microsoft.com/office/officeart/2005/8/layout/radial4"/>
    <dgm:cxn modelId="{533C9192-24DC-0F40-9EAA-445AFDF74FCB}" srcId="{0A6F328F-ECB5-FA46-A3CE-661195BD8E03}" destId="{659655B5-B304-DF4F-9BD6-C8252C1B407B}" srcOrd="1" destOrd="0" parTransId="{8396D4C8-71A7-8143-8FB8-83CE6E851744}" sibTransId="{F3AFC1CD-6E4D-2942-90C8-B7C8BF87FCBB}"/>
    <dgm:cxn modelId="{02EA22B2-7640-024F-8674-57FA1A2EBC68}" type="presOf" srcId="{91139193-7DB6-2F42-8020-76F19961B978}" destId="{97C562AB-F130-F044-92A7-86A31664C8B4}" srcOrd="0" destOrd="0" presId="urn:microsoft.com/office/officeart/2005/8/layout/radial4"/>
    <dgm:cxn modelId="{4981DEC8-7B12-EA4C-847F-C50F272CE626}" type="presOf" srcId="{659655B5-B304-DF4F-9BD6-C8252C1B407B}" destId="{6E7DF89E-6BDA-1543-BE41-D32D685C1A72}" srcOrd="0" destOrd="0" presId="urn:microsoft.com/office/officeart/2005/8/layout/radial4"/>
    <dgm:cxn modelId="{7663E6D8-8B65-1F47-BF42-536C1F8E9BB4}" srcId="{0A6F328F-ECB5-FA46-A3CE-661195BD8E03}" destId="{91139193-7DB6-2F42-8020-76F19961B978}" srcOrd="0" destOrd="0" parTransId="{9CBE9FFD-8CDF-414E-A234-3EA5223EE51D}" sibTransId="{FEB85983-2FBD-3745-88D7-6C8ADB76C8E8}"/>
    <dgm:cxn modelId="{A34674DE-4D96-8D47-ACE4-7BD11E855676}" type="presOf" srcId="{9CBE9FFD-8CDF-414E-A234-3EA5223EE51D}" destId="{9EC4F98C-9116-5945-836B-31339A5A07C1}" srcOrd="0" destOrd="0" presId="urn:microsoft.com/office/officeart/2005/8/layout/radial4"/>
    <dgm:cxn modelId="{A0F095F4-EADC-D74B-8389-729D84A2D922}" type="presOf" srcId="{8396D4C8-71A7-8143-8FB8-83CE6E851744}" destId="{88BB54DD-DED2-BE41-836B-F426335F8D16}" srcOrd="0" destOrd="0" presId="urn:microsoft.com/office/officeart/2005/8/layout/radial4"/>
    <dgm:cxn modelId="{521825FA-A53E-7541-8903-A13ED291EFBB}" type="presParOf" srcId="{D49BDFF5-ED91-1849-B244-C70CE6904ABE}" destId="{D2E6DE21-4461-C448-9E14-B7666D163587}" srcOrd="0" destOrd="0" presId="urn:microsoft.com/office/officeart/2005/8/layout/radial4"/>
    <dgm:cxn modelId="{42CB07DE-5B63-E54C-AE81-18E8082F4F38}" type="presParOf" srcId="{D49BDFF5-ED91-1849-B244-C70CE6904ABE}" destId="{9EC4F98C-9116-5945-836B-31339A5A07C1}" srcOrd="1" destOrd="0" presId="urn:microsoft.com/office/officeart/2005/8/layout/radial4"/>
    <dgm:cxn modelId="{4EB73256-898B-E84D-8A4E-3A9DAFAB854F}" type="presParOf" srcId="{D49BDFF5-ED91-1849-B244-C70CE6904ABE}" destId="{97C562AB-F130-F044-92A7-86A31664C8B4}" srcOrd="2" destOrd="0" presId="urn:microsoft.com/office/officeart/2005/8/layout/radial4"/>
    <dgm:cxn modelId="{9E166039-A540-B04C-B95B-6B27639B3766}" type="presParOf" srcId="{D49BDFF5-ED91-1849-B244-C70CE6904ABE}" destId="{88BB54DD-DED2-BE41-836B-F426335F8D16}" srcOrd="3" destOrd="0" presId="urn:microsoft.com/office/officeart/2005/8/layout/radial4"/>
    <dgm:cxn modelId="{E0F8E7D7-BE0E-0E40-99D8-7A313FCFB4B6}" type="presParOf" srcId="{D49BDFF5-ED91-1849-B244-C70CE6904ABE}" destId="{6E7DF89E-6BDA-1543-BE41-D32D685C1A72}" srcOrd="4" destOrd="0" presId="urn:microsoft.com/office/officeart/2005/8/layout/radial4"/>
    <dgm:cxn modelId="{7AD5CC95-1F7F-6949-90D6-AAAA9190BD28}" type="presParOf" srcId="{D49BDFF5-ED91-1849-B244-C70CE6904ABE}" destId="{95B1CF88-6088-4A43-B1F7-62BD5D06DECE}" srcOrd="5" destOrd="0" presId="urn:microsoft.com/office/officeart/2005/8/layout/radial4"/>
    <dgm:cxn modelId="{5B04D77B-520D-CD4C-9FD1-3444CB7CCA58}" type="presParOf" srcId="{D49BDFF5-ED91-1849-B244-C70CE6904ABE}" destId="{2B403954-598E-364F-89E8-46686D1EF32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2515F7-7B3B-2F4A-A897-612B4EE987E1}"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en-US"/>
        </a:p>
      </dgm:t>
    </dgm:pt>
    <dgm:pt modelId="{95C0DAF9-8218-9640-B19E-8C82926FCBD0}">
      <dgm:prSet phldrT="[Text]"/>
      <dgm:spPr/>
      <dgm:t>
        <a:bodyPr/>
        <a:lstStyle/>
        <a:p>
          <a:r>
            <a:rPr lang="en-US" dirty="0" err="1"/>
            <a:t>pokrzywdzony</a:t>
          </a:r>
          <a:endParaRPr lang="en-US" dirty="0"/>
        </a:p>
      </dgm:t>
    </dgm:pt>
    <dgm:pt modelId="{FB45D071-A990-2E4F-AA97-86108199C630}" type="parTrans" cxnId="{B7960F5B-86D6-094D-963D-70E5486D7E8B}">
      <dgm:prSet/>
      <dgm:spPr/>
      <dgm:t>
        <a:bodyPr/>
        <a:lstStyle/>
        <a:p>
          <a:endParaRPr lang="en-US"/>
        </a:p>
      </dgm:t>
    </dgm:pt>
    <dgm:pt modelId="{5C9BC907-D4DA-8D43-9408-81C62E50545E}" type="sibTrans" cxnId="{B7960F5B-86D6-094D-963D-70E5486D7E8B}">
      <dgm:prSet/>
      <dgm:spPr/>
      <dgm:t>
        <a:bodyPr/>
        <a:lstStyle/>
        <a:p>
          <a:endParaRPr lang="en-US"/>
        </a:p>
      </dgm:t>
    </dgm:pt>
    <dgm:pt modelId="{67AD4D4B-ADA3-3547-B986-DF3A5134F548}">
      <dgm:prSet phldrT="[Text]"/>
      <dgm:spPr/>
      <dgm:t>
        <a:bodyPr/>
        <a:lstStyle/>
        <a:p>
          <a:r>
            <a:rPr lang="en-US" dirty="0" err="1"/>
            <a:t>Postępowanie</a:t>
          </a:r>
          <a:r>
            <a:rPr lang="en-US" dirty="0"/>
            <a:t> </a:t>
          </a:r>
          <a:r>
            <a:rPr lang="en-US" dirty="0" err="1"/>
            <a:t>sądowe</a:t>
          </a:r>
          <a:endParaRPr lang="en-US" dirty="0"/>
        </a:p>
      </dgm:t>
    </dgm:pt>
    <dgm:pt modelId="{158A2AA8-E46E-704B-9F28-58BA0E0F7CFD}" type="parTrans" cxnId="{4767DED4-A592-964C-9316-3A0A03292E39}">
      <dgm:prSet/>
      <dgm:spPr/>
      <dgm:t>
        <a:bodyPr/>
        <a:lstStyle/>
        <a:p>
          <a:endParaRPr lang="en-US"/>
        </a:p>
      </dgm:t>
    </dgm:pt>
    <dgm:pt modelId="{05CA0389-7292-1B41-9477-14CE13EEF55F}" type="sibTrans" cxnId="{4767DED4-A592-964C-9316-3A0A03292E39}">
      <dgm:prSet/>
      <dgm:spPr/>
      <dgm:t>
        <a:bodyPr/>
        <a:lstStyle/>
        <a:p>
          <a:endParaRPr lang="en-US"/>
        </a:p>
      </dgm:t>
    </dgm:pt>
    <dgm:pt modelId="{EB06AA6B-DF88-8D42-B501-03559C31A1BB}">
      <dgm:prSet phldrT="[Text]"/>
      <dgm:spPr/>
      <dgm:t>
        <a:bodyPr/>
        <a:lstStyle/>
        <a:p>
          <a:r>
            <a:rPr lang="en-US" dirty="0" err="1"/>
            <a:t>oskarżyciel</a:t>
          </a:r>
          <a:r>
            <a:rPr lang="en-US" dirty="0"/>
            <a:t> </a:t>
          </a:r>
          <a:r>
            <a:rPr lang="en-US" dirty="0" err="1"/>
            <a:t>posiłkowy</a:t>
          </a:r>
          <a:endParaRPr lang="en-US" dirty="0"/>
        </a:p>
      </dgm:t>
    </dgm:pt>
    <dgm:pt modelId="{EFA89501-2027-8747-965D-817EA714B088}" type="parTrans" cxnId="{9FDFFD50-DE4F-4E46-9E68-05787C9AA8B7}">
      <dgm:prSet/>
      <dgm:spPr/>
      <dgm:t>
        <a:bodyPr/>
        <a:lstStyle/>
        <a:p>
          <a:endParaRPr lang="en-US"/>
        </a:p>
      </dgm:t>
    </dgm:pt>
    <dgm:pt modelId="{681703F0-B170-E44A-8A23-972D232E4433}" type="sibTrans" cxnId="{9FDFFD50-DE4F-4E46-9E68-05787C9AA8B7}">
      <dgm:prSet/>
      <dgm:spPr/>
      <dgm:t>
        <a:bodyPr/>
        <a:lstStyle/>
        <a:p>
          <a:endParaRPr lang="en-US"/>
        </a:p>
      </dgm:t>
    </dgm:pt>
    <dgm:pt modelId="{D66F4E84-34A7-CD4E-9BCB-5A7F2CE4DFBD}">
      <dgm:prSet phldrT="[Text]"/>
      <dgm:spPr/>
      <dgm:t>
        <a:bodyPr/>
        <a:lstStyle/>
        <a:p>
          <a:r>
            <a:rPr lang="en-US" dirty="0" err="1"/>
            <a:t>oskarżyciel</a:t>
          </a:r>
          <a:r>
            <a:rPr lang="en-US" dirty="0"/>
            <a:t> </a:t>
          </a:r>
          <a:r>
            <a:rPr lang="en-US" dirty="0" err="1"/>
            <a:t>prywatny</a:t>
          </a:r>
          <a:endParaRPr lang="en-US" dirty="0"/>
        </a:p>
      </dgm:t>
    </dgm:pt>
    <dgm:pt modelId="{9717C101-9638-8B40-AA19-F2E5B0A5252B}" type="parTrans" cxnId="{62A8387F-D3C9-BB49-A94A-9F64CA47CE22}">
      <dgm:prSet/>
      <dgm:spPr/>
      <dgm:t>
        <a:bodyPr/>
        <a:lstStyle/>
        <a:p>
          <a:endParaRPr lang="en-US"/>
        </a:p>
      </dgm:t>
    </dgm:pt>
    <dgm:pt modelId="{F8F2292D-74A7-554F-9907-2A98DC2298FC}" type="sibTrans" cxnId="{62A8387F-D3C9-BB49-A94A-9F64CA47CE22}">
      <dgm:prSet/>
      <dgm:spPr/>
      <dgm:t>
        <a:bodyPr/>
        <a:lstStyle/>
        <a:p>
          <a:endParaRPr lang="en-US"/>
        </a:p>
      </dgm:t>
    </dgm:pt>
    <dgm:pt modelId="{C1071159-F75B-1840-B17D-97A559A2ED69}">
      <dgm:prSet phldrT="[Text]"/>
      <dgm:spPr/>
      <dgm:t>
        <a:bodyPr/>
        <a:lstStyle/>
        <a:p>
          <a:r>
            <a:rPr lang="en-US" dirty="0" err="1"/>
            <a:t>Postępowanie</a:t>
          </a:r>
          <a:r>
            <a:rPr lang="en-US" dirty="0"/>
            <a:t> </a:t>
          </a:r>
          <a:r>
            <a:rPr lang="en-US" dirty="0" err="1"/>
            <a:t>przygotowawcze</a:t>
          </a:r>
          <a:endParaRPr lang="en-US" dirty="0"/>
        </a:p>
      </dgm:t>
    </dgm:pt>
    <dgm:pt modelId="{13DAB314-C662-8540-AAD1-3435F80E7633}" type="parTrans" cxnId="{C08706A3-FE47-2A4F-A438-1B866708C30C}">
      <dgm:prSet/>
      <dgm:spPr/>
      <dgm:t>
        <a:bodyPr/>
        <a:lstStyle/>
        <a:p>
          <a:endParaRPr lang="en-US"/>
        </a:p>
      </dgm:t>
    </dgm:pt>
    <dgm:pt modelId="{690FB575-3B38-F64F-8FCC-22F2D00805EF}" type="sibTrans" cxnId="{C08706A3-FE47-2A4F-A438-1B866708C30C}">
      <dgm:prSet/>
      <dgm:spPr/>
      <dgm:t>
        <a:bodyPr/>
        <a:lstStyle/>
        <a:p>
          <a:endParaRPr lang="en-US"/>
        </a:p>
      </dgm:t>
    </dgm:pt>
    <dgm:pt modelId="{7079E610-549D-454F-A6E4-665268E24A15}">
      <dgm:prSet phldrT="[Text]"/>
      <dgm:spPr/>
      <dgm:t>
        <a:bodyPr/>
        <a:lstStyle/>
        <a:p>
          <a:r>
            <a:rPr lang="en-US" dirty="0" err="1"/>
            <a:t>strona</a:t>
          </a:r>
          <a:r>
            <a:rPr lang="en-US" dirty="0"/>
            <a:t> z </a:t>
          </a:r>
          <a:r>
            <a:rPr lang="en-US" dirty="0" err="1"/>
            <a:t>mocy</a:t>
          </a:r>
          <a:r>
            <a:rPr lang="en-US" dirty="0"/>
            <a:t> </a:t>
          </a:r>
          <a:r>
            <a:rPr lang="en-US" dirty="0" err="1"/>
            <a:t>prawa</a:t>
          </a:r>
          <a:endParaRPr lang="en-US" dirty="0"/>
        </a:p>
      </dgm:t>
    </dgm:pt>
    <dgm:pt modelId="{D3774F5F-4A4B-034E-93CA-472922449402}" type="parTrans" cxnId="{E8E400C2-8AE6-414E-8991-5C8AD6F8C533}">
      <dgm:prSet/>
      <dgm:spPr/>
      <dgm:t>
        <a:bodyPr/>
        <a:lstStyle/>
        <a:p>
          <a:endParaRPr lang="en-US"/>
        </a:p>
      </dgm:t>
    </dgm:pt>
    <dgm:pt modelId="{9C33560D-742C-5345-A2B8-3080C240A09E}" type="sibTrans" cxnId="{E8E400C2-8AE6-414E-8991-5C8AD6F8C533}">
      <dgm:prSet/>
      <dgm:spPr/>
      <dgm:t>
        <a:bodyPr/>
        <a:lstStyle/>
        <a:p>
          <a:endParaRPr lang="en-US"/>
        </a:p>
      </dgm:t>
    </dgm:pt>
    <dgm:pt modelId="{1E950049-35A3-044C-93D8-8636C5DEEC25}">
      <dgm:prSet/>
      <dgm:spPr/>
      <dgm:t>
        <a:bodyPr/>
        <a:lstStyle/>
        <a:p>
          <a:r>
            <a:rPr lang="en-US" dirty="0" err="1"/>
            <a:t>Subsydiarny</a:t>
          </a:r>
          <a:r>
            <a:rPr lang="en-US" dirty="0"/>
            <a:t> (art. 55 </a:t>
          </a:r>
          <a:r>
            <a:rPr lang="en-US" dirty="0" err="1"/>
            <a:t>k.p.k</a:t>
          </a:r>
          <a:r>
            <a:rPr lang="en-US" dirty="0"/>
            <a:t>.)</a:t>
          </a:r>
        </a:p>
      </dgm:t>
    </dgm:pt>
    <dgm:pt modelId="{E8383B7C-F0B5-2E4E-865C-821E039D370D}" type="parTrans" cxnId="{3B4B75B2-8F3C-0045-BE4C-CA31CC93D070}">
      <dgm:prSet/>
      <dgm:spPr/>
      <dgm:t>
        <a:bodyPr/>
        <a:lstStyle/>
        <a:p>
          <a:endParaRPr lang="en-US"/>
        </a:p>
      </dgm:t>
    </dgm:pt>
    <dgm:pt modelId="{3A3429EE-686D-824D-8691-59112C7F1047}" type="sibTrans" cxnId="{3B4B75B2-8F3C-0045-BE4C-CA31CC93D070}">
      <dgm:prSet/>
      <dgm:spPr/>
    </dgm:pt>
    <dgm:pt modelId="{2AB151A2-A8DF-DF41-9853-35FC45B6E29A}">
      <dgm:prSet/>
      <dgm:spPr/>
      <dgm:t>
        <a:bodyPr/>
        <a:lstStyle/>
        <a:p>
          <a:r>
            <a:rPr lang="en-US" dirty="0" err="1"/>
            <a:t>Uboczny</a:t>
          </a:r>
          <a:r>
            <a:rPr lang="en-US" dirty="0"/>
            <a:t> (art. 54 </a:t>
          </a:r>
          <a:r>
            <a:rPr lang="en-US" dirty="0" err="1"/>
            <a:t>k.p.k</a:t>
          </a:r>
          <a:r>
            <a:rPr lang="en-US" dirty="0"/>
            <a:t>.)</a:t>
          </a:r>
        </a:p>
      </dgm:t>
    </dgm:pt>
    <dgm:pt modelId="{0A9034AD-5DF5-4643-994F-AD9E3C9BD134}" type="parTrans" cxnId="{60DAD619-5AAC-E443-915E-219CE6DB9545}">
      <dgm:prSet/>
      <dgm:spPr/>
      <dgm:t>
        <a:bodyPr/>
        <a:lstStyle/>
        <a:p>
          <a:endParaRPr lang="en-US"/>
        </a:p>
      </dgm:t>
    </dgm:pt>
    <dgm:pt modelId="{A9147960-058C-B143-8CE5-169357578858}" type="sibTrans" cxnId="{60DAD619-5AAC-E443-915E-219CE6DB9545}">
      <dgm:prSet/>
      <dgm:spPr/>
    </dgm:pt>
    <dgm:pt modelId="{1D444939-A7B2-FF46-BA92-4623B3834367}" type="pres">
      <dgm:prSet presAssocID="{D22515F7-7B3B-2F4A-A897-612B4EE987E1}" presName="diagram" presStyleCnt="0">
        <dgm:presLayoutVars>
          <dgm:chPref val="1"/>
          <dgm:dir/>
          <dgm:animOne val="branch"/>
          <dgm:animLvl val="lvl"/>
          <dgm:resizeHandles val="exact"/>
        </dgm:presLayoutVars>
      </dgm:prSet>
      <dgm:spPr/>
    </dgm:pt>
    <dgm:pt modelId="{6AEA32DB-45B3-774C-A148-40E9C39428C6}" type="pres">
      <dgm:prSet presAssocID="{95C0DAF9-8218-9640-B19E-8C82926FCBD0}" presName="root1" presStyleCnt="0"/>
      <dgm:spPr/>
    </dgm:pt>
    <dgm:pt modelId="{21C34E03-6D56-244C-8EA0-4FC3E45079C8}" type="pres">
      <dgm:prSet presAssocID="{95C0DAF9-8218-9640-B19E-8C82926FCBD0}" presName="LevelOneTextNode" presStyleLbl="node0" presStyleIdx="0" presStyleCnt="1">
        <dgm:presLayoutVars>
          <dgm:chPref val="3"/>
        </dgm:presLayoutVars>
      </dgm:prSet>
      <dgm:spPr/>
    </dgm:pt>
    <dgm:pt modelId="{210EC89D-3348-7C41-A0D7-BD9494418587}" type="pres">
      <dgm:prSet presAssocID="{95C0DAF9-8218-9640-B19E-8C82926FCBD0}" presName="level2hierChild" presStyleCnt="0"/>
      <dgm:spPr/>
    </dgm:pt>
    <dgm:pt modelId="{C2099608-2C95-8D43-B40F-F476E9A62B30}" type="pres">
      <dgm:prSet presAssocID="{158A2AA8-E46E-704B-9F28-58BA0E0F7CFD}" presName="conn2-1" presStyleLbl="parChTrans1D2" presStyleIdx="0" presStyleCnt="2"/>
      <dgm:spPr/>
    </dgm:pt>
    <dgm:pt modelId="{54EE9608-62E8-5443-8ADE-9A97DC3B3370}" type="pres">
      <dgm:prSet presAssocID="{158A2AA8-E46E-704B-9F28-58BA0E0F7CFD}" presName="connTx" presStyleLbl="parChTrans1D2" presStyleIdx="0" presStyleCnt="2"/>
      <dgm:spPr/>
    </dgm:pt>
    <dgm:pt modelId="{01D2F649-E41D-AA49-9B0B-FE373996571D}" type="pres">
      <dgm:prSet presAssocID="{67AD4D4B-ADA3-3547-B986-DF3A5134F548}" presName="root2" presStyleCnt="0"/>
      <dgm:spPr/>
    </dgm:pt>
    <dgm:pt modelId="{C7880A38-D20F-5F49-A8DC-9E95A216E0B4}" type="pres">
      <dgm:prSet presAssocID="{67AD4D4B-ADA3-3547-B986-DF3A5134F548}" presName="LevelTwoTextNode" presStyleLbl="node2" presStyleIdx="0" presStyleCnt="2">
        <dgm:presLayoutVars>
          <dgm:chPref val="3"/>
        </dgm:presLayoutVars>
      </dgm:prSet>
      <dgm:spPr/>
    </dgm:pt>
    <dgm:pt modelId="{A93A8BE7-4192-B144-8754-87DD8F0351DA}" type="pres">
      <dgm:prSet presAssocID="{67AD4D4B-ADA3-3547-B986-DF3A5134F548}" presName="level3hierChild" presStyleCnt="0"/>
      <dgm:spPr/>
    </dgm:pt>
    <dgm:pt modelId="{C6B7E400-DBCA-0849-BC06-03239ECDAD94}" type="pres">
      <dgm:prSet presAssocID="{EFA89501-2027-8747-965D-817EA714B088}" presName="conn2-1" presStyleLbl="parChTrans1D3" presStyleIdx="0" presStyleCnt="3"/>
      <dgm:spPr/>
    </dgm:pt>
    <dgm:pt modelId="{9A728255-DFD8-234E-9D6C-D681466D91CF}" type="pres">
      <dgm:prSet presAssocID="{EFA89501-2027-8747-965D-817EA714B088}" presName="connTx" presStyleLbl="parChTrans1D3" presStyleIdx="0" presStyleCnt="3"/>
      <dgm:spPr/>
    </dgm:pt>
    <dgm:pt modelId="{EA808275-A733-D848-B766-A79AFD6E0EBA}" type="pres">
      <dgm:prSet presAssocID="{EB06AA6B-DF88-8D42-B501-03559C31A1BB}" presName="root2" presStyleCnt="0"/>
      <dgm:spPr/>
    </dgm:pt>
    <dgm:pt modelId="{21BD46E6-47CB-E24F-B418-513B52F3EEE7}" type="pres">
      <dgm:prSet presAssocID="{EB06AA6B-DF88-8D42-B501-03559C31A1BB}" presName="LevelTwoTextNode" presStyleLbl="node3" presStyleIdx="0" presStyleCnt="3">
        <dgm:presLayoutVars>
          <dgm:chPref val="3"/>
        </dgm:presLayoutVars>
      </dgm:prSet>
      <dgm:spPr/>
    </dgm:pt>
    <dgm:pt modelId="{15B413B8-25FF-4449-BD99-7EF642508510}" type="pres">
      <dgm:prSet presAssocID="{EB06AA6B-DF88-8D42-B501-03559C31A1BB}" presName="level3hierChild" presStyleCnt="0"/>
      <dgm:spPr/>
    </dgm:pt>
    <dgm:pt modelId="{82E7BBCE-D5D7-F741-B0CA-8EAB1DBFE993}" type="pres">
      <dgm:prSet presAssocID="{E8383B7C-F0B5-2E4E-865C-821E039D370D}" presName="conn2-1" presStyleLbl="parChTrans1D4" presStyleIdx="0" presStyleCnt="2"/>
      <dgm:spPr/>
    </dgm:pt>
    <dgm:pt modelId="{4ABF49F1-B23E-3E48-9590-D4A5B4C86754}" type="pres">
      <dgm:prSet presAssocID="{E8383B7C-F0B5-2E4E-865C-821E039D370D}" presName="connTx" presStyleLbl="parChTrans1D4" presStyleIdx="0" presStyleCnt="2"/>
      <dgm:spPr/>
    </dgm:pt>
    <dgm:pt modelId="{F6409CCD-EC3E-D542-A3CD-D5BEC8FE5663}" type="pres">
      <dgm:prSet presAssocID="{1E950049-35A3-044C-93D8-8636C5DEEC25}" presName="root2" presStyleCnt="0"/>
      <dgm:spPr/>
    </dgm:pt>
    <dgm:pt modelId="{5F725F55-80A2-C04B-831D-33E9E39215D0}" type="pres">
      <dgm:prSet presAssocID="{1E950049-35A3-044C-93D8-8636C5DEEC25}" presName="LevelTwoTextNode" presStyleLbl="node4" presStyleIdx="0" presStyleCnt="2">
        <dgm:presLayoutVars>
          <dgm:chPref val="3"/>
        </dgm:presLayoutVars>
      </dgm:prSet>
      <dgm:spPr/>
    </dgm:pt>
    <dgm:pt modelId="{1D41BC20-501B-E349-B5C9-3659FE40AC31}" type="pres">
      <dgm:prSet presAssocID="{1E950049-35A3-044C-93D8-8636C5DEEC25}" presName="level3hierChild" presStyleCnt="0"/>
      <dgm:spPr/>
    </dgm:pt>
    <dgm:pt modelId="{82D2A9CA-40F3-8744-9C87-422D12E21703}" type="pres">
      <dgm:prSet presAssocID="{0A9034AD-5DF5-4643-994F-AD9E3C9BD134}" presName="conn2-1" presStyleLbl="parChTrans1D4" presStyleIdx="1" presStyleCnt="2"/>
      <dgm:spPr/>
    </dgm:pt>
    <dgm:pt modelId="{E9260728-DE8A-4743-98AD-F0C0935D5C59}" type="pres">
      <dgm:prSet presAssocID="{0A9034AD-5DF5-4643-994F-AD9E3C9BD134}" presName="connTx" presStyleLbl="parChTrans1D4" presStyleIdx="1" presStyleCnt="2"/>
      <dgm:spPr/>
    </dgm:pt>
    <dgm:pt modelId="{A96BA5EB-717A-7C4B-810A-251E458E524E}" type="pres">
      <dgm:prSet presAssocID="{2AB151A2-A8DF-DF41-9853-35FC45B6E29A}" presName="root2" presStyleCnt="0"/>
      <dgm:spPr/>
    </dgm:pt>
    <dgm:pt modelId="{6B06E7AA-AC5F-C646-AD79-BD0F35C502BA}" type="pres">
      <dgm:prSet presAssocID="{2AB151A2-A8DF-DF41-9853-35FC45B6E29A}" presName="LevelTwoTextNode" presStyleLbl="node4" presStyleIdx="1" presStyleCnt="2">
        <dgm:presLayoutVars>
          <dgm:chPref val="3"/>
        </dgm:presLayoutVars>
      </dgm:prSet>
      <dgm:spPr/>
    </dgm:pt>
    <dgm:pt modelId="{6A032A77-00EB-A24D-92C0-03EC57D2938F}" type="pres">
      <dgm:prSet presAssocID="{2AB151A2-A8DF-DF41-9853-35FC45B6E29A}" presName="level3hierChild" presStyleCnt="0"/>
      <dgm:spPr/>
    </dgm:pt>
    <dgm:pt modelId="{061567DB-F0A3-DD4B-9952-48C8DEC6B8D7}" type="pres">
      <dgm:prSet presAssocID="{9717C101-9638-8B40-AA19-F2E5B0A5252B}" presName="conn2-1" presStyleLbl="parChTrans1D3" presStyleIdx="1" presStyleCnt="3"/>
      <dgm:spPr/>
    </dgm:pt>
    <dgm:pt modelId="{72ADBEC8-6485-CD4F-B104-8B3238111DF4}" type="pres">
      <dgm:prSet presAssocID="{9717C101-9638-8B40-AA19-F2E5B0A5252B}" presName="connTx" presStyleLbl="parChTrans1D3" presStyleIdx="1" presStyleCnt="3"/>
      <dgm:spPr/>
    </dgm:pt>
    <dgm:pt modelId="{8467AAC5-61D5-4F46-99C3-C53C49922D57}" type="pres">
      <dgm:prSet presAssocID="{D66F4E84-34A7-CD4E-9BCB-5A7F2CE4DFBD}" presName="root2" presStyleCnt="0"/>
      <dgm:spPr/>
    </dgm:pt>
    <dgm:pt modelId="{4039DCF1-720D-9740-8F32-EAC4863428FF}" type="pres">
      <dgm:prSet presAssocID="{D66F4E84-34A7-CD4E-9BCB-5A7F2CE4DFBD}" presName="LevelTwoTextNode" presStyleLbl="node3" presStyleIdx="1" presStyleCnt="3">
        <dgm:presLayoutVars>
          <dgm:chPref val="3"/>
        </dgm:presLayoutVars>
      </dgm:prSet>
      <dgm:spPr/>
    </dgm:pt>
    <dgm:pt modelId="{5142DD81-9416-F846-9C4A-93B85CA4ABEC}" type="pres">
      <dgm:prSet presAssocID="{D66F4E84-34A7-CD4E-9BCB-5A7F2CE4DFBD}" presName="level3hierChild" presStyleCnt="0"/>
      <dgm:spPr/>
    </dgm:pt>
    <dgm:pt modelId="{A4153B20-112D-DC4D-A740-15BEF3674DFE}" type="pres">
      <dgm:prSet presAssocID="{13DAB314-C662-8540-AAD1-3435F80E7633}" presName="conn2-1" presStyleLbl="parChTrans1D2" presStyleIdx="1" presStyleCnt="2"/>
      <dgm:spPr/>
    </dgm:pt>
    <dgm:pt modelId="{201BC74C-894C-3E40-AC07-2ECFAD64B9C4}" type="pres">
      <dgm:prSet presAssocID="{13DAB314-C662-8540-AAD1-3435F80E7633}" presName="connTx" presStyleLbl="parChTrans1D2" presStyleIdx="1" presStyleCnt="2"/>
      <dgm:spPr/>
    </dgm:pt>
    <dgm:pt modelId="{38886D6F-3FBF-894D-9D8D-B8F6D34D2A71}" type="pres">
      <dgm:prSet presAssocID="{C1071159-F75B-1840-B17D-97A559A2ED69}" presName="root2" presStyleCnt="0"/>
      <dgm:spPr/>
    </dgm:pt>
    <dgm:pt modelId="{80D0E5BA-3793-9649-AA56-1F612DBE9982}" type="pres">
      <dgm:prSet presAssocID="{C1071159-F75B-1840-B17D-97A559A2ED69}" presName="LevelTwoTextNode" presStyleLbl="node2" presStyleIdx="1" presStyleCnt="2">
        <dgm:presLayoutVars>
          <dgm:chPref val="3"/>
        </dgm:presLayoutVars>
      </dgm:prSet>
      <dgm:spPr/>
    </dgm:pt>
    <dgm:pt modelId="{919FB212-B4F8-ED4D-8F19-8AD776DBE5F3}" type="pres">
      <dgm:prSet presAssocID="{C1071159-F75B-1840-B17D-97A559A2ED69}" presName="level3hierChild" presStyleCnt="0"/>
      <dgm:spPr/>
    </dgm:pt>
    <dgm:pt modelId="{31C539C6-8980-4041-B88C-C6463D63D56F}" type="pres">
      <dgm:prSet presAssocID="{D3774F5F-4A4B-034E-93CA-472922449402}" presName="conn2-1" presStyleLbl="parChTrans1D3" presStyleIdx="2" presStyleCnt="3"/>
      <dgm:spPr/>
    </dgm:pt>
    <dgm:pt modelId="{AD2D34B7-2DE8-6941-B5A6-F2D74C63EDC0}" type="pres">
      <dgm:prSet presAssocID="{D3774F5F-4A4B-034E-93CA-472922449402}" presName="connTx" presStyleLbl="parChTrans1D3" presStyleIdx="2" presStyleCnt="3"/>
      <dgm:spPr/>
    </dgm:pt>
    <dgm:pt modelId="{CF3238C5-373E-374B-BB67-4BBD6308344A}" type="pres">
      <dgm:prSet presAssocID="{7079E610-549D-454F-A6E4-665268E24A15}" presName="root2" presStyleCnt="0"/>
      <dgm:spPr/>
    </dgm:pt>
    <dgm:pt modelId="{5208ACA3-10DB-D24E-A315-A5637BAD5AF7}" type="pres">
      <dgm:prSet presAssocID="{7079E610-549D-454F-A6E4-665268E24A15}" presName="LevelTwoTextNode" presStyleLbl="node3" presStyleIdx="2" presStyleCnt="3">
        <dgm:presLayoutVars>
          <dgm:chPref val="3"/>
        </dgm:presLayoutVars>
      </dgm:prSet>
      <dgm:spPr/>
    </dgm:pt>
    <dgm:pt modelId="{B1361F25-903E-C142-8DCC-9DE3C65AD92F}" type="pres">
      <dgm:prSet presAssocID="{7079E610-549D-454F-A6E4-665268E24A15}" presName="level3hierChild" presStyleCnt="0"/>
      <dgm:spPr/>
    </dgm:pt>
  </dgm:ptLst>
  <dgm:cxnLst>
    <dgm:cxn modelId="{77698802-DB71-3048-AB8C-23C4CE560E8E}" type="presOf" srcId="{158A2AA8-E46E-704B-9F28-58BA0E0F7CFD}" destId="{C2099608-2C95-8D43-B40F-F476E9A62B30}" srcOrd="0" destOrd="0" presId="urn:microsoft.com/office/officeart/2005/8/layout/hierarchy2"/>
    <dgm:cxn modelId="{60DAD619-5AAC-E443-915E-219CE6DB9545}" srcId="{EB06AA6B-DF88-8D42-B501-03559C31A1BB}" destId="{2AB151A2-A8DF-DF41-9853-35FC45B6E29A}" srcOrd="1" destOrd="0" parTransId="{0A9034AD-5DF5-4643-994F-AD9E3C9BD134}" sibTransId="{A9147960-058C-B143-8CE5-169357578858}"/>
    <dgm:cxn modelId="{1DB06823-A9CE-264C-93F9-A9E9C36E613D}" type="presOf" srcId="{13DAB314-C662-8540-AAD1-3435F80E7633}" destId="{201BC74C-894C-3E40-AC07-2ECFAD64B9C4}" srcOrd="1" destOrd="0" presId="urn:microsoft.com/office/officeart/2005/8/layout/hierarchy2"/>
    <dgm:cxn modelId="{C9795135-D3C9-B043-AF6F-A75007734B91}" type="presOf" srcId="{D22515F7-7B3B-2F4A-A897-612B4EE987E1}" destId="{1D444939-A7B2-FF46-BA92-4623B3834367}" srcOrd="0" destOrd="0" presId="urn:microsoft.com/office/officeart/2005/8/layout/hierarchy2"/>
    <dgm:cxn modelId="{ED2F1439-E9CA-7549-91AB-D0F99B8D2F11}" type="presOf" srcId="{13DAB314-C662-8540-AAD1-3435F80E7633}" destId="{A4153B20-112D-DC4D-A740-15BEF3674DFE}" srcOrd="0" destOrd="0" presId="urn:microsoft.com/office/officeart/2005/8/layout/hierarchy2"/>
    <dgm:cxn modelId="{C7E3B644-2DB8-0C4C-B448-CE033E702385}" type="presOf" srcId="{0A9034AD-5DF5-4643-994F-AD9E3C9BD134}" destId="{82D2A9CA-40F3-8744-9C87-422D12E21703}" srcOrd="0" destOrd="0" presId="urn:microsoft.com/office/officeart/2005/8/layout/hierarchy2"/>
    <dgm:cxn modelId="{C4F7F245-E4B5-084B-B736-EEF0A5C2917D}" type="presOf" srcId="{EB06AA6B-DF88-8D42-B501-03559C31A1BB}" destId="{21BD46E6-47CB-E24F-B418-513B52F3EEE7}" srcOrd="0" destOrd="0" presId="urn:microsoft.com/office/officeart/2005/8/layout/hierarchy2"/>
    <dgm:cxn modelId="{F026C84A-5E6F-8C44-980E-B5841A919961}" type="presOf" srcId="{9717C101-9638-8B40-AA19-F2E5B0A5252B}" destId="{061567DB-F0A3-DD4B-9952-48C8DEC6B8D7}" srcOrd="0" destOrd="0" presId="urn:microsoft.com/office/officeart/2005/8/layout/hierarchy2"/>
    <dgm:cxn modelId="{B498CA4F-B235-694C-AE54-3CAFE3D13220}" type="presOf" srcId="{2AB151A2-A8DF-DF41-9853-35FC45B6E29A}" destId="{6B06E7AA-AC5F-C646-AD79-BD0F35C502BA}" srcOrd="0" destOrd="0" presId="urn:microsoft.com/office/officeart/2005/8/layout/hierarchy2"/>
    <dgm:cxn modelId="{9FDFFD50-DE4F-4E46-9E68-05787C9AA8B7}" srcId="{67AD4D4B-ADA3-3547-B986-DF3A5134F548}" destId="{EB06AA6B-DF88-8D42-B501-03559C31A1BB}" srcOrd="0" destOrd="0" parTransId="{EFA89501-2027-8747-965D-817EA714B088}" sibTransId="{681703F0-B170-E44A-8A23-972D232E4433}"/>
    <dgm:cxn modelId="{E0EC5251-9B3B-E349-A0CA-E8A6D75B7E91}" type="presOf" srcId="{EFA89501-2027-8747-965D-817EA714B088}" destId="{9A728255-DFD8-234E-9D6C-D681466D91CF}" srcOrd="1" destOrd="0" presId="urn:microsoft.com/office/officeart/2005/8/layout/hierarchy2"/>
    <dgm:cxn modelId="{A952E753-8755-9744-8D57-F43ADAF3270F}" type="presOf" srcId="{D3774F5F-4A4B-034E-93CA-472922449402}" destId="{AD2D34B7-2DE8-6941-B5A6-F2D74C63EDC0}" srcOrd="1" destOrd="0" presId="urn:microsoft.com/office/officeart/2005/8/layout/hierarchy2"/>
    <dgm:cxn modelId="{B7960F5B-86D6-094D-963D-70E5486D7E8B}" srcId="{D22515F7-7B3B-2F4A-A897-612B4EE987E1}" destId="{95C0DAF9-8218-9640-B19E-8C82926FCBD0}" srcOrd="0" destOrd="0" parTransId="{FB45D071-A990-2E4F-AA97-86108199C630}" sibTransId="{5C9BC907-D4DA-8D43-9408-81C62E50545E}"/>
    <dgm:cxn modelId="{9A4CFF64-B30B-B644-A4DD-74CF7ACFD452}" type="presOf" srcId="{E8383B7C-F0B5-2E4E-865C-821E039D370D}" destId="{4ABF49F1-B23E-3E48-9590-D4A5B4C86754}" srcOrd="1" destOrd="0" presId="urn:microsoft.com/office/officeart/2005/8/layout/hierarchy2"/>
    <dgm:cxn modelId="{2435D079-4CB2-C843-95CF-13AB6B29B18C}" type="presOf" srcId="{C1071159-F75B-1840-B17D-97A559A2ED69}" destId="{80D0E5BA-3793-9649-AA56-1F612DBE9982}" srcOrd="0" destOrd="0" presId="urn:microsoft.com/office/officeart/2005/8/layout/hierarchy2"/>
    <dgm:cxn modelId="{62A8387F-D3C9-BB49-A94A-9F64CA47CE22}" srcId="{67AD4D4B-ADA3-3547-B986-DF3A5134F548}" destId="{D66F4E84-34A7-CD4E-9BCB-5A7F2CE4DFBD}" srcOrd="1" destOrd="0" parTransId="{9717C101-9638-8B40-AA19-F2E5B0A5252B}" sibTransId="{F8F2292D-74A7-554F-9907-2A98DC2298FC}"/>
    <dgm:cxn modelId="{09B26582-ED95-2A4B-813E-B7F87D3BF75C}" type="presOf" srcId="{E8383B7C-F0B5-2E4E-865C-821E039D370D}" destId="{82E7BBCE-D5D7-F741-B0CA-8EAB1DBFE993}" srcOrd="0" destOrd="0" presId="urn:microsoft.com/office/officeart/2005/8/layout/hierarchy2"/>
    <dgm:cxn modelId="{52C78782-A75C-3245-BDD3-7A31D668FE0F}" type="presOf" srcId="{67AD4D4B-ADA3-3547-B986-DF3A5134F548}" destId="{C7880A38-D20F-5F49-A8DC-9E95A216E0B4}" srcOrd="0" destOrd="0" presId="urn:microsoft.com/office/officeart/2005/8/layout/hierarchy2"/>
    <dgm:cxn modelId="{C08706A3-FE47-2A4F-A438-1B866708C30C}" srcId="{95C0DAF9-8218-9640-B19E-8C82926FCBD0}" destId="{C1071159-F75B-1840-B17D-97A559A2ED69}" srcOrd="1" destOrd="0" parTransId="{13DAB314-C662-8540-AAD1-3435F80E7633}" sibTransId="{690FB575-3B38-F64F-8FCC-22F2D00805EF}"/>
    <dgm:cxn modelId="{34A440A8-7F6E-CF47-9073-668F1C835C73}" type="presOf" srcId="{95C0DAF9-8218-9640-B19E-8C82926FCBD0}" destId="{21C34E03-6D56-244C-8EA0-4FC3E45079C8}" srcOrd="0" destOrd="0" presId="urn:microsoft.com/office/officeart/2005/8/layout/hierarchy2"/>
    <dgm:cxn modelId="{E8FB7DB0-5B35-A643-9752-EF22A8D94262}" type="presOf" srcId="{0A9034AD-5DF5-4643-994F-AD9E3C9BD134}" destId="{E9260728-DE8A-4743-98AD-F0C0935D5C59}" srcOrd="1" destOrd="0" presId="urn:microsoft.com/office/officeart/2005/8/layout/hierarchy2"/>
    <dgm:cxn modelId="{3B4B75B2-8F3C-0045-BE4C-CA31CC93D070}" srcId="{EB06AA6B-DF88-8D42-B501-03559C31A1BB}" destId="{1E950049-35A3-044C-93D8-8636C5DEEC25}" srcOrd="0" destOrd="0" parTransId="{E8383B7C-F0B5-2E4E-865C-821E039D370D}" sibTransId="{3A3429EE-686D-824D-8691-59112C7F1047}"/>
    <dgm:cxn modelId="{E8E400C2-8AE6-414E-8991-5C8AD6F8C533}" srcId="{C1071159-F75B-1840-B17D-97A559A2ED69}" destId="{7079E610-549D-454F-A6E4-665268E24A15}" srcOrd="0" destOrd="0" parTransId="{D3774F5F-4A4B-034E-93CA-472922449402}" sibTransId="{9C33560D-742C-5345-A2B8-3080C240A09E}"/>
    <dgm:cxn modelId="{ACAD7CC4-9451-1847-BDA5-CF00CCBC7E0A}" type="presOf" srcId="{1E950049-35A3-044C-93D8-8636C5DEEC25}" destId="{5F725F55-80A2-C04B-831D-33E9E39215D0}" srcOrd="0" destOrd="0" presId="urn:microsoft.com/office/officeart/2005/8/layout/hierarchy2"/>
    <dgm:cxn modelId="{F27635D4-B89E-904F-984A-327B1740DC23}" type="presOf" srcId="{EFA89501-2027-8747-965D-817EA714B088}" destId="{C6B7E400-DBCA-0849-BC06-03239ECDAD94}" srcOrd="0" destOrd="0" presId="urn:microsoft.com/office/officeart/2005/8/layout/hierarchy2"/>
    <dgm:cxn modelId="{4767DED4-A592-964C-9316-3A0A03292E39}" srcId="{95C0DAF9-8218-9640-B19E-8C82926FCBD0}" destId="{67AD4D4B-ADA3-3547-B986-DF3A5134F548}" srcOrd="0" destOrd="0" parTransId="{158A2AA8-E46E-704B-9F28-58BA0E0F7CFD}" sibTransId="{05CA0389-7292-1B41-9477-14CE13EEF55F}"/>
    <dgm:cxn modelId="{8E3B72D5-3C5A-6B4B-A598-689F36E35B93}" type="presOf" srcId="{D66F4E84-34A7-CD4E-9BCB-5A7F2CE4DFBD}" destId="{4039DCF1-720D-9740-8F32-EAC4863428FF}" srcOrd="0" destOrd="0" presId="urn:microsoft.com/office/officeart/2005/8/layout/hierarchy2"/>
    <dgm:cxn modelId="{73166FD6-65B7-344C-BB3A-9996A803AE6E}" type="presOf" srcId="{D3774F5F-4A4B-034E-93CA-472922449402}" destId="{31C539C6-8980-4041-B88C-C6463D63D56F}" srcOrd="0" destOrd="0" presId="urn:microsoft.com/office/officeart/2005/8/layout/hierarchy2"/>
    <dgm:cxn modelId="{88B79CDF-ECF4-004B-90BA-AC3BC43AAD22}" type="presOf" srcId="{9717C101-9638-8B40-AA19-F2E5B0A5252B}" destId="{72ADBEC8-6485-CD4F-B104-8B3238111DF4}" srcOrd="1" destOrd="0" presId="urn:microsoft.com/office/officeart/2005/8/layout/hierarchy2"/>
    <dgm:cxn modelId="{881C78E7-3D78-294B-8AF9-0625D8084540}" type="presOf" srcId="{7079E610-549D-454F-A6E4-665268E24A15}" destId="{5208ACA3-10DB-D24E-A315-A5637BAD5AF7}" srcOrd="0" destOrd="0" presId="urn:microsoft.com/office/officeart/2005/8/layout/hierarchy2"/>
    <dgm:cxn modelId="{02A768FC-CC80-8A40-A796-C8EF9167F952}" type="presOf" srcId="{158A2AA8-E46E-704B-9F28-58BA0E0F7CFD}" destId="{54EE9608-62E8-5443-8ADE-9A97DC3B3370}" srcOrd="1" destOrd="0" presId="urn:microsoft.com/office/officeart/2005/8/layout/hierarchy2"/>
    <dgm:cxn modelId="{4B095C59-CC52-4D42-ADD5-4FF0AFD5954E}" type="presParOf" srcId="{1D444939-A7B2-FF46-BA92-4623B3834367}" destId="{6AEA32DB-45B3-774C-A148-40E9C39428C6}" srcOrd="0" destOrd="0" presId="urn:microsoft.com/office/officeart/2005/8/layout/hierarchy2"/>
    <dgm:cxn modelId="{0E2E6727-E9CA-DC4C-AB33-9ACF6E6C24AA}" type="presParOf" srcId="{6AEA32DB-45B3-774C-A148-40E9C39428C6}" destId="{21C34E03-6D56-244C-8EA0-4FC3E45079C8}" srcOrd="0" destOrd="0" presId="urn:microsoft.com/office/officeart/2005/8/layout/hierarchy2"/>
    <dgm:cxn modelId="{A2440D2A-8599-DC48-94A4-0A4AC9AE7998}" type="presParOf" srcId="{6AEA32DB-45B3-774C-A148-40E9C39428C6}" destId="{210EC89D-3348-7C41-A0D7-BD9494418587}" srcOrd="1" destOrd="0" presId="urn:microsoft.com/office/officeart/2005/8/layout/hierarchy2"/>
    <dgm:cxn modelId="{5E1C68E5-CF24-674B-816D-A1AC2639C73C}" type="presParOf" srcId="{210EC89D-3348-7C41-A0D7-BD9494418587}" destId="{C2099608-2C95-8D43-B40F-F476E9A62B30}" srcOrd="0" destOrd="0" presId="urn:microsoft.com/office/officeart/2005/8/layout/hierarchy2"/>
    <dgm:cxn modelId="{6B1B5D73-D2E3-1842-8DC7-6DB5A31C0C0A}" type="presParOf" srcId="{C2099608-2C95-8D43-B40F-F476E9A62B30}" destId="{54EE9608-62E8-5443-8ADE-9A97DC3B3370}" srcOrd="0" destOrd="0" presId="urn:microsoft.com/office/officeart/2005/8/layout/hierarchy2"/>
    <dgm:cxn modelId="{F9241714-3037-DD45-8B3D-80CE2D2EFEAE}" type="presParOf" srcId="{210EC89D-3348-7C41-A0D7-BD9494418587}" destId="{01D2F649-E41D-AA49-9B0B-FE373996571D}" srcOrd="1" destOrd="0" presId="urn:microsoft.com/office/officeart/2005/8/layout/hierarchy2"/>
    <dgm:cxn modelId="{3707491D-3EBA-4D46-A9B1-80FCF1E1312C}" type="presParOf" srcId="{01D2F649-E41D-AA49-9B0B-FE373996571D}" destId="{C7880A38-D20F-5F49-A8DC-9E95A216E0B4}" srcOrd="0" destOrd="0" presId="urn:microsoft.com/office/officeart/2005/8/layout/hierarchy2"/>
    <dgm:cxn modelId="{455735BF-42DC-B445-9C4D-A50E9C6F8556}" type="presParOf" srcId="{01D2F649-E41D-AA49-9B0B-FE373996571D}" destId="{A93A8BE7-4192-B144-8754-87DD8F0351DA}" srcOrd="1" destOrd="0" presId="urn:microsoft.com/office/officeart/2005/8/layout/hierarchy2"/>
    <dgm:cxn modelId="{6DBEFD35-C262-EA42-BC8B-832A2339D321}" type="presParOf" srcId="{A93A8BE7-4192-B144-8754-87DD8F0351DA}" destId="{C6B7E400-DBCA-0849-BC06-03239ECDAD94}" srcOrd="0" destOrd="0" presId="urn:microsoft.com/office/officeart/2005/8/layout/hierarchy2"/>
    <dgm:cxn modelId="{3E219A30-D1F5-2A46-A4F2-560CC55C4840}" type="presParOf" srcId="{C6B7E400-DBCA-0849-BC06-03239ECDAD94}" destId="{9A728255-DFD8-234E-9D6C-D681466D91CF}" srcOrd="0" destOrd="0" presId="urn:microsoft.com/office/officeart/2005/8/layout/hierarchy2"/>
    <dgm:cxn modelId="{84EA5821-CFA1-D849-9C2C-714206FB3A71}" type="presParOf" srcId="{A93A8BE7-4192-B144-8754-87DD8F0351DA}" destId="{EA808275-A733-D848-B766-A79AFD6E0EBA}" srcOrd="1" destOrd="0" presId="urn:microsoft.com/office/officeart/2005/8/layout/hierarchy2"/>
    <dgm:cxn modelId="{50E713D1-9927-1943-9AF0-713DD2AA1A6C}" type="presParOf" srcId="{EA808275-A733-D848-B766-A79AFD6E0EBA}" destId="{21BD46E6-47CB-E24F-B418-513B52F3EEE7}" srcOrd="0" destOrd="0" presId="urn:microsoft.com/office/officeart/2005/8/layout/hierarchy2"/>
    <dgm:cxn modelId="{66B0A47D-D561-A941-BE32-B62C4585A5BE}" type="presParOf" srcId="{EA808275-A733-D848-B766-A79AFD6E0EBA}" destId="{15B413B8-25FF-4449-BD99-7EF642508510}" srcOrd="1" destOrd="0" presId="urn:microsoft.com/office/officeart/2005/8/layout/hierarchy2"/>
    <dgm:cxn modelId="{703F928B-B788-7642-866C-01E15E7772E8}" type="presParOf" srcId="{15B413B8-25FF-4449-BD99-7EF642508510}" destId="{82E7BBCE-D5D7-F741-B0CA-8EAB1DBFE993}" srcOrd="0" destOrd="0" presId="urn:microsoft.com/office/officeart/2005/8/layout/hierarchy2"/>
    <dgm:cxn modelId="{EFA81666-6A16-C142-ACFD-FF49ED1D3B7D}" type="presParOf" srcId="{82E7BBCE-D5D7-F741-B0CA-8EAB1DBFE993}" destId="{4ABF49F1-B23E-3E48-9590-D4A5B4C86754}" srcOrd="0" destOrd="0" presId="urn:microsoft.com/office/officeart/2005/8/layout/hierarchy2"/>
    <dgm:cxn modelId="{561997DA-58A9-F640-B810-84EEE2DD8869}" type="presParOf" srcId="{15B413B8-25FF-4449-BD99-7EF642508510}" destId="{F6409CCD-EC3E-D542-A3CD-D5BEC8FE5663}" srcOrd="1" destOrd="0" presId="urn:microsoft.com/office/officeart/2005/8/layout/hierarchy2"/>
    <dgm:cxn modelId="{889FE62A-1EEB-DC49-8ED2-F8129A8A6295}" type="presParOf" srcId="{F6409CCD-EC3E-D542-A3CD-D5BEC8FE5663}" destId="{5F725F55-80A2-C04B-831D-33E9E39215D0}" srcOrd="0" destOrd="0" presId="urn:microsoft.com/office/officeart/2005/8/layout/hierarchy2"/>
    <dgm:cxn modelId="{FD86B1A6-04EF-AC49-BA78-A5BF1CE81A0C}" type="presParOf" srcId="{F6409CCD-EC3E-D542-A3CD-D5BEC8FE5663}" destId="{1D41BC20-501B-E349-B5C9-3659FE40AC31}" srcOrd="1" destOrd="0" presId="urn:microsoft.com/office/officeart/2005/8/layout/hierarchy2"/>
    <dgm:cxn modelId="{C0746D5D-3FC9-6941-A4C6-25D4FC23C1E4}" type="presParOf" srcId="{15B413B8-25FF-4449-BD99-7EF642508510}" destId="{82D2A9CA-40F3-8744-9C87-422D12E21703}" srcOrd="2" destOrd="0" presId="urn:microsoft.com/office/officeart/2005/8/layout/hierarchy2"/>
    <dgm:cxn modelId="{B5040895-D995-4A40-9BAD-5926C10285E0}" type="presParOf" srcId="{82D2A9CA-40F3-8744-9C87-422D12E21703}" destId="{E9260728-DE8A-4743-98AD-F0C0935D5C59}" srcOrd="0" destOrd="0" presId="urn:microsoft.com/office/officeart/2005/8/layout/hierarchy2"/>
    <dgm:cxn modelId="{DC430D70-5124-1D42-8034-C4BFA073FED4}" type="presParOf" srcId="{15B413B8-25FF-4449-BD99-7EF642508510}" destId="{A96BA5EB-717A-7C4B-810A-251E458E524E}" srcOrd="3" destOrd="0" presId="urn:microsoft.com/office/officeart/2005/8/layout/hierarchy2"/>
    <dgm:cxn modelId="{5B5951B7-0154-FA4B-880E-4D1FA41CFDB9}" type="presParOf" srcId="{A96BA5EB-717A-7C4B-810A-251E458E524E}" destId="{6B06E7AA-AC5F-C646-AD79-BD0F35C502BA}" srcOrd="0" destOrd="0" presId="urn:microsoft.com/office/officeart/2005/8/layout/hierarchy2"/>
    <dgm:cxn modelId="{F56209B9-3FB9-E64B-9AB5-2192FA8139C5}" type="presParOf" srcId="{A96BA5EB-717A-7C4B-810A-251E458E524E}" destId="{6A032A77-00EB-A24D-92C0-03EC57D2938F}" srcOrd="1" destOrd="0" presId="urn:microsoft.com/office/officeart/2005/8/layout/hierarchy2"/>
    <dgm:cxn modelId="{2414858D-A54D-C545-8F24-0E42F96DD969}" type="presParOf" srcId="{A93A8BE7-4192-B144-8754-87DD8F0351DA}" destId="{061567DB-F0A3-DD4B-9952-48C8DEC6B8D7}" srcOrd="2" destOrd="0" presId="urn:microsoft.com/office/officeart/2005/8/layout/hierarchy2"/>
    <dgm:cxn modelId="{493B40F9-5104-D244-91FD-9AEA0BF79FAE}" type="presParOf" srcId="{061567DB-F0A3-DD4B-9952-48C8DEC6B8D7}" destId="{72ADBEC8-6485-CD4F-B104-8B3238111DF4}" srcOrd="0" destOrd="0" presId="urn:microsoft.com/office/officeart/2005/8/layout/hierarchy2"/>
    <dgm:cxn modelId="{20C04DAC-DDEF-3C48-BD81-1399DDBC20E2}" type="presParOf" srcId="{A93A8BE7-4192-B144-8754-87DD8F0351DA}" destId="{8467AAC5-61D5-4F46-99C3-C53C49922D57}" srcOrd="3" destOrd="0" presId="urn:microsoft.com/office/officeart/2005/8/layout/hierarchy2"/>
    <dgm:cxn modelId="{D4576173-2490-3548-9CEC-64343D4B90BA}" type="presParOf" srcId="{8467AAC5-61D5-4F46-99C3-C53C49922D57}" destId="{4039DCF1-720D-9740-8F32-EAC4863428FF}" srcOrd="0" destOrd="0" presId="urn:microsoft.com/office/officeart/2005/8/layout/hierarchy2"/>
    <dgm:cxn modelId="{231246F5-34D3-9241-89EE-2BE74951BF56}" type="presParOf" srcId="{8467AAC5-61D5-4F46-99C3-C53C49922D57}" destId="{5142DD81-9416-F846-9C4A-93B85CA4ABEC}" srcOrd="1" destOrd="0" presId="urn:microsoft.com/office/officeart/2005/8/layout/hierarchy2"/>
    <dgm:cxn modelId="{CCD9F502-EE1A-114C-88D1-FA8507A60118}" type="presParOf" srcId="{210EC89D-3348-7C41-A0D7-BD9494418587}" destId="{A4153B20-112D-DC4D-A740-15BEF3674DFE}" srcOrd="2" destOrd="0" presId="urn:microsoft.com/office/officeart/2005/8/layout/hierarchy2"/>
    <dgm:cxn modelId="{185906A8-B2C7-AF42-A9B7-5CF80C25EC77}" type="presParOf" srcId="{A4153B20-112D-DC4D-A740-15BEF3674DFE}" destId="{201BC74C-894C-3E40-AC07-2ECFAD64B9C4}" srcOrd="0" destOrd="0" presId="urn:microsoft.com/office/officeart/2005/8/layout/hierarchy2"/>
    <dgm:cxn modelId="{A4313D84-8C65-7348-B0EC-63A36970A7BB}" type="presParOf" srcId="{210EC89D-3348-7C41-A0D7-BD9494418587}" destId="{38886D6F-3FBF-894D-9D8D-B8F6D34D2A71}" srcOrd="3" destOrd="0" presId="urn:microsoft.com/office/officeart/2005/8/layout/hierarchy2"/>
    <dgm:cxn modelId="{5653388B-D8BD-104A-9332-557026AFF5F6}" type="presParOf" srcId="{38886D6F-3FBF-894D-9D8D-B8F6D34D2A71}" destId="{80D0E5BA-3793-9649-AA56-1F612DBE9982}" srcOrd="0" destOrd="0" presId="urn:microsoft.com/office/officeart/2005/8/layout/hierarchy2"/>
    <dgm:cxn modelId="{BF529579-8682-5D45-A614-F55D782C585F}" type="presParOf" srcId="{38886D6F-3FBF-894D-9D8D-B8F6D34D2A71}" destId="{919FB212-B4F8-ED4D-8F19-8AD776DBE5F3}" srcOrd="1" destOrd="0" presId="urn:microsoft.com/office/officeart/2005/8/layout/hierarchy2"/>
    <dgm:cxn modelId="{AEBF39BD-F2EC-C64F-A989-64EA6C050E71}" type="presParOf" srcId="{919FB212-B4F8-ED4D-8F19-8AD776DBE5F3}" destId="{31C539C6-8980-4041-B88C-C6463D63D56F}" srcOrd="0" destOrd="0" presId="urn:microsoft.com/office/officeart/2005/8/layout/hierarchy2"/>
    <dgm:cxn modelId="{4BE0E7F1-72BC-2A43-9082-5E3C192DF997}" type="presParOf" srcId="{31C539C6-8980-4041-B88C-C6463D63D56F}" destId="{AD2D34B7-2DE8-6941-B5A6-F2D74C63EDC0}" srcOrd="0" destOrd="0" presId="urn:microsoft.com/office/officeart/2005/8/layout/hierarchy2"/>
    <dgm:cxn modelId="{BDF0BFA2-01B8-DF45-B255-F96D835F6EC8}" type="presParOf" srcId="{919FB212-B4F8-ED4D-8F19-8AD776DBE5F3}" destId="{CF3238C5-373E-374B-BB67-4BBD6308344A}" srcOrd="1" destOrd="0" presId="urn:microsoft.com/office/officeart/2005/8/layout/hierarchy2"/>
    <dgm:cxn modelId="{A02F4FB7-AD5B-C043-8F7C-45687CC04E1A}" type="presParOf" srcId="{CF3238C5-373E-374B-BB67-4BBD6308344A}" destId="{5208ACA3-10DB-D24E-A315-A5637BAD5AF7}" srcOrd="0" destOrd="0" presId="urn:microsoft.com/office/officeart/2005/8/layout/hierarchy2"/>
    <dgm:cxn modelId="{7272A3EA-A63E-814F-AF99-AF5C0C4817BD}" type="presParOf" srcId="{CF3238C5-373E-374B-BB67-4BBD6308344A}" destId="{B1361F25-903E-C142-8DCC-9DE3C65AD92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FB6A46-11B6-334F-B9E0-C1E1F7AF3C01}" type="doc">
      <dgm:prSet loTypeId="urn:microsoft.com/office/officeart/2005/8/layout/radial4" loCatId="" qsTypeId="urn:microsoft.com/office/officeart/2005/8/quickstyle/simple1" qsCatId="simple" csTypeId="urn:microsoft.com/office/officeart/2005/8/colors/accent1_2" csCatId="accent1" phldr="1"/>
      <dgm:spPr/>
      <dgm:t>
        <a:bodyPr/>
        <a:lstStyle/>
        <a:p>
          <a:endParaRPr lang="en-US"/>
        </a:p>
      </dgm:t>
    </dgm:pt>
    <dgm:pt modelId="{0A6F328F-ECB5-FA46-A3CE-661195BD8E03}">
      <dgm:prSet phldrT="[Text]"/>
      <dgm:spPr/>
      <dgm:t>
        <a:bodyPr/>
        <a:lstStyle/>
        <a:p>
          <a:r>
            <a:rPr lang="en-US" dirty="0" err="1"/>
            <a:t>Naprawienie</a:t>
          </a:r>
          <a:r>
            <a:rPr lang="en-US" dirty="0"/>
            <a:t> </a:t>
          </a:r>
          <a:r>
            <a:rPr lang="en-US" dirty="0" err="1"/>
            <a:t>szkody</a:t>
          </a:r>
          <a:endParaRPr lang="en-US" dirty="0"/>
        </a:p>
      </dgm:t>
    </dgm:pt>
    <dgm:pt modelId="{D9B626F2-3213-0D43-BAD2-A16D3231DBC5}" type="parTrans" cxnId="{176E805A-A75E-0B43-A683-431A54A05281}">
      <dgm:prSet/>
      <dgm:spPr/>
      <dgm:t>
        <a:bodyPr/>
        <a:lstStyle/>
        <a:p>
          <a:endParaRPr lang="en-US"/>
        </a:p>
      </dgm:t>
    </dgm:pt>
    <dgm:pt modelId="{E5B0DE79-BB00-8A4B-AD50-C8906B236AA7}" type="sibTrans" cxnId="{176E805A-A75E-0B43-A683-431A54A05281}">
      <dgm:prSet/>
      <dgm:spPr/>
      <dgm:t>
        <a:bodyPr/>
        <a:lstStyle/>
        <a:p>
          <a:endParaRPr lang="en-US"/>
        </a:p>
      </dgm:t>
    </dgm:pt>
    <dgm:pt modelId="{91139193-7DB6-2F42-8020-76F19961B978}">
      <dgm:prSet phldrT="[Text]"/>
      <dgm:spPr/>
      <dgm:t>
        <a:bodyPr/>
        <a:lstStyle/>
        <a:p>
          <a:r>
            <a:rPr lang="en-US" dirty="0" err="1"/>
            <a:t>Środek</a:t>
          </a:r>
          <a:r>
            <a:rPr lang="en-US" dirty="0"/>
            <a:t> </a:t>
          </a:r>
          <a:r>
            <a:rPr lang="en-US" dirty="0" err="1"/>
            <a:t>kompensacyjny</a:t>
          </a:r>
          <a:r>
            <a:rPr lang="en-US" dirty="0"/>
            <a:t> (art. 46 </a:t>
          </a:r>
          <a:r>
            <a:rPr lang="en-US" dirty="0" err="1"/>
            <a:t>k.k.</a:t>
          </a:r>
          <a:r>
            <a:rPr lang="en-US" dirty="0"/>
            <a:t>)</a:t>
          </a:r>
        </a:p>
      </dgm:t>
    </dgm:pt>
    <dgm:pt modelId="{9CBE9FFD-8CDF-414E-A234-3EA5223EE51D}" type="parTrans" cxnId="{7663E6D8-8B65-1F47-BF42-536C1F8E9BB4}">
      <dgm:prSet/>
      <dgm:spPr/>
      <dgm:t>
        <a:bodyPr/>
        <a:lstStyle/>
        <a:p>
          <a:endParaRPr lang="en-US"/>
        </a:p>
      </dgm:t>
    </dgm:pt>
    <dgm:pt modelId="{FEB85983-2FBD-3745-88D7-6C8ADB76C8E8}" type="sibTrans" cxnId="{7663E6D8-8B65-1F47-BF42-536C1F8E9BB4}">
      <dgm:prSet/>
      <dgm:spPr/>
      <dgm:t>
        <a:bodyPr/>
        <a:lstStyle/>
        <a:p>
          <a:endParaRPr lang="en-US"/>
        </a:p>
      </dgm:t>
    </dgm:pt>
    <dgm:pt modelId="{659655B5-B304-DF4F-9BD6-C8252C1B407B}">
      <dgm:prSet phldrT="[Text]"/>
      <dgm:spPr/>
      <dgm:t>
        <a:bodyPr/>
        <a:lstStyle/>
        <a:p>
          <a:r>
            <a:rPr lang="en-US" dirty="0" err="1"/>
            <a:t>Środek</a:t>
          </a:r>
          <a:r>
            <a:rPr lang="en-US" dirty="0"/>
            <a:t> </a:t>
          </a:r>
          <a:r>
            <a:rPr lang="en-US" dirty="0" err="1"/>
            <a:t>probacyjny</a:t>
          </a:r>
          <a:r>
            <a:rPr lang="en-US" dirty="0"/>
            <a:t> </a:t>
          </a:r>
          <a:r>
            <a:rPr lang="en-US" dirty="0" err="1"/>
            <a:t>przy</a:t>
          </a:r>
          <a:r>
            <a:rPr lang="en-US" dirty="0"/>
            <a:t> </a:t>
          </a:r>
          <a:r>
            <a:rPr lang="en-US" dirty="0" err="1"/>
            <a:t>warunkowym</a:t>
          </a:r>
          <a:r>
            <a:rPr lang="en-US" dirty="0"/>
            <a:t> </a:t>
          </a:r>
          <a:r>
            <a:rPr lang="en-US" dirty="0" err="1"/>
            <a:t>umorzeniu</a:t>
          </a:r>
          <a:r>
            <a:rPr lang="en-US" dirty="0"/>
            <a:t> </a:t>
          </a:r>
          <a:r>
            <a:rPr lang="en-US" dirty="0" err="1"/>
            <a:t>postępowania</a:t>
          </a:r>
          <a:r>
            <a:rPr lang="en-US" dirty="0"/>
            <a:t> (art. 67 § 3 </a:t>
          </a:r>
          <a:r>
            <a:rPr lang="en-US" dirty="0" err="1"/>
            <a:t>k.k.</a:t>
          </a:r>
          <a:r>
            <a:rPr lang="en-US" dirty="0"/>
            <a:t>)</a:t>
          </a:r>
        </a:p>
      </dgm:t>
    </dgm:pt>
    <dgm:pt modelId="{8396D4C8-71A7-8143-8FB8-83CE6E851744}" type="parTrans" cxnId="{533C9192-24DC-0F40-9EAA-445AFDF74FCB}">
      <dgm:prSet/>
      <dgm:spPr/>
      <dgm:t>
        <a:bodyPr/>
        <a:lstStyle/>
        <a:p>
          <a:endParaRPr lang="en-US"/>
        </a:p>
      </dgm:t>
    </dgm:pt>
    <dgm:pt modelId="{F3AFC1CD-6E4D-2942-90C8-B7C8BF87FCBB}" type="sibTrans" cxnId="{533C9192-24DC-0F40-9EAA-445AFDF74FCB}">
      <dgm:prSet/>
      <dgm:spPr/>
      <dgm:t>
        <a:bodyPr/>
        <a:lstStyle/>
        <a:p>
          <a:endParaRPr lang="en-US"/>
        </a:p>
      </dgm:t>
    </dgm:pt>
    <dgm:pt modelId="{D02E9B73-891F-284C-95E7-54502376657E}">
      <dgm:prSet phldrT="[Text]"/>
      <dgm:spPr/>
      <dgm:t>
        <a:bodyPr/>
        <a:lstStyle/>
        <a:p>
          <a:r>
            <a:rPr lang="en-US" dirty="0" err="1"/>
            <a:t>Środek</a:t>
          </a:r>
          <a:r>
            <a:rPr lang="en-US" dirty="0"/>
            <a:t> </a:t>
          </a:r>
          <a:r>
            <a:rPr lang="en-US" dirty="0" err="1"/>
            <a:t>probacyjny</a:t>
          </a:r>
          <a:r>
            <a:rPr lang="en-US" dirty="0"/>
            <a:t> </a:t>
          </a:r>
          <a:r>
            <a:rPr lang="en-US" dirty="0" err="1"/>
            <a:t>przy</a:t>
          </a:r>
          <a:r>
            <a:rPr lang="en-US" dirty="0"/>
            <a:t> </a:t>
          </a:r>
          <a:r>
            <a:rPr lang="en-US" dirty="0" err="1"/>
            <a:t>warunkowym</a:t>
          </a:r>
          <a:r>
            <a:rPr lang="en-US" dirty="0"/>
            <a:t> </a:t>
          </a:r>
          <a:r>
            <a:rPr lang="en-US" dirty="0" err="1"/>
            <a:t>zawieszeniu</a:t>
          </a:r>
          <a:r>
            <a:rPr lang="en-US" dirty="0"/>
            <a:t> </a:t>
          </a:r>
          <a:r>
            <a:rPr lang="en-US" dirty="0" err="1"/>
            <a:t>wykonania</a:t>
          </a:r>
          <a:r>
            <a:rPr lang="en-US" dirty="0"/>
            <a:t> </a:t>
          </a:r>
          <a:r>
            <a:rPr lang="en-US" dirty="0" err="1"/>
            <a:t>kary</a:t>
          </a:r>
          <a:r>
            <a:rPr lang="en-US" dirty="0"/>
            <a:t> (art. 72 § 2 </a:t>
          </a:r>
          <a:r>
            <a:rPr lang="en-US" dirty="0" err="1"/>
            <a:t>k.k.</a:t>
          </a:r>
          <a:r>
            <a:rPr lang="en-US" dirty="0"/>
            <a:t>)</a:t>
          </a:r>
        </a:p>
      </dgm:t>
    </dgm:pt>
    <dgm:pt modelId="{40A344F2-68E5-BE4A-B3CE-C185387FA949}" type="parTrans" cxnId="{D5AF9943-13B4-0749-9E92-874822503697}">
      <dgm:prSet/>
      <dgm:spPr/>
      <dgm:t>
        <a:bodyPr/>
        <a:lstStyle/>
        <a:p>
          <a:endParaRPr lang="en-US"/>
        </a:p>
      </dgm:t>
    </dgm:pt>
    <dgm:pt modelId="{76FB0458-2169-B84D-A719-146389CC66D1}" type="sibTrans" cxnId="{D5AF9943-13B4-0749-9E92-874822503697}">
      <dgm:prSet/>
      <dgm:spPr/>
      <dgm:t>
        <a:bodyPr/>
        <a:lstStyle/>
        <a:p>
          <a:endParaRPr lang="en-US"/>
        </a:p>
      </dgm:t>
    </dgm:pt>
    <dgm:pt modelId="{D49BDFF5-ED91-1849-B244-C70CE6904ABE}" type="pres">
      <dgm:prSet presAssocID="{6AFB6A46-11B6-334F-B9E0-C1E1F7AF3C01}" presName="cycle" presStyleCnt="0">
        <dgm:presLayoutVars>
          <dgm:chMax val="1"/>
          <dgm:dir/>
          <dgm:animLvl val="ctr"/>
          <dgm:resizeHandles val="exact"/>
        </dgm:presLayoutVars>
      </dgm:prSet>
      <dgm:spPr/>
    </dgm:pt>
    <dgm:pt modelId="{D2E6DE21-4461-C448-9E14-B7666D163587}" type="pres">
      <dgm:prSet presAssocID="{0A6F328F-ECB5-FA46-A3CE-661195BD8E03}" presName="centerShape" presStyleLbl="node0" presStyleIdx="0" presStyleCnt="1"/>
      <dgm:spPr/>
    </dgm:pt>
    <dgm:pt modelId="{9EC4F98C-9116-5945-836B-31339A5A07C1}" type="pres">
      <dgm:prSet presAssocID="{9CBE9FFD-8CDF-414E-A234-3EA5223EE51D}" presName="parTrans" presStyleLbl="bgSibTrans2D1" presStyleIdx="0" presStyleCnt="3"/>
      <dgm:spPr/>
    </dgm:pt>
    <dgm:pt modelId="{97C562AB-F130-F044-92A7-86A31664C8B4}" type="pres">
      <dgm:prSet presAssocID="{91139193-7DB6-2F42-8020-76F19961B978}" presName="node" presStyleLbl="node1" presStyleIdx="0" presStyleCnt="3">
        <dgm:presLayoutVars>
          <dgm:bulletEnabled val="1"/>
        </dgm:presLayoutVars>
      </dgm:prSet>
      <dgm:spPr/>
    </dgm:pt>
    <dgm:pt modelId="{88BB54DD-DED2-BE41-836B-F426335F8D16}" type="pres">
      <dgm:prSet presAssocID="{8396D4C8-71A7-8143-8FB8-83CE6E851744}" presName="parTrans" presStyleLbl="bgSibTrans2D1" presStyleIdx="1" presStyleCnt="3"/>
      <dgm:spPr/>
    </dgm:pt>
    <dgm:pt modelId="{6E7DF89E-6BDA-1543-BE41-D32D685C1A72}" type="pres">
      <dgm:prSet presAssocID="{659655B5-B304-DF4F-9BD6-C8252C1B407B}" presName="node" presStyleLbl="node1" presStyleIdx="1" presStyleCnt="3">
        <dgm:presLayoutVars>
          <dgm:bulletEnabled val="1"/>
        </dgm:presLayoutVars>
      </dgm:prSet>
      <dgm:spPr/>
    </dgm:pt>
    <dgm:pt modelId="{95B1CF88-6088-4A43-B1F7-62BD5D06DECE}" type="pres">
      <dgm:prSet presAssocID="{40A344F2-68E5-BE4A-B3CE-C185387FA949}" presName="parTrans" presStyleLbl="bgSibTrans2D1" presStyleIdx="2" presStyleCnt="3"/>
      <dgm:spPr/>
    </dgm:pt>
    <dgm:pt modelId="{2B403954-598E-364F-89E8-46686D1EF323}" type="pres">
      <dgm:prSet presAssocID="{D02E9B73-891F-284C-95E7-54502376657E}" presName="node" presStyleLbl="node1" presStyleIdx="2" presStyleCnt="3">
        <dgm:presLayoutVars>
          <dgm:bulletEnabled val="1"/>
        </dgm:presLayoutVars>
      </dgm:prSet>
      <dgm:spPr/>
    </dgm:pt>
  </dgm:ptLst>
  <dgm:cxnLst>
    <dgm:cxn modelId="{93B33420-6BF8-3D41-8FB6-C44CD546D3A3}" type="presOf" srcId="{6AFB6A46-11B6-334F-B9E0-C1E1F7AF3C01}" destId="{D49BDFF5-ED91-1849-B244-C70CE6904ABE}" srcOrd="0" destOrd="0" presId="urn:microsoft.com/office/officeart/2005/8/layout/radial4"/>
    <dgm:cxn modelId="{6863EB26-44A3-BD41-8D8A-B9F3B2EDBB01}" type="presOf" srcId="{40A344F2-68E5-BE4A-B3CE-C185387FA949}" destId="{95B1CF88-6088-4A43-B1F7-62BD5D06DECE}" srcOrd="0" destOrd="0" presId="urn:microsoft.com/office/officeart/2005/8/layout/radial4"/>
    <dgm:cxn modelId="{3B974D39-2157-F848-8698-08E6576E25BF}" type="presOf" srcId="{D02E9B73-891F-284C-95E7-54502376657E}" destId="{2B403954-598E-364F-89E8-46686D1EF323}" srcOrd="0" destOrd="0" presId="urn:microsoft.com/office/officeart/2005/8/layout/radial4"/>
    <dgm:cxn modelId="{D5AF9943-13B4-0749-9E92-874822503697}" srcId="{0A6F328F-ECB5-FA46-A3CE-661195BD8E03}" destId="{D02E9B73-891F-284C-95E7-54502376657E}" srcOrd="2" destOrd="0" parTransId="{40A344F2-68E5-BE4A-B3CE-C185387FA949}" sibTransId="{76FB0458-2169-B84D-A719-146389CC66D1}"/>
    <dgm:cxn modelId="{176E805A-A75E-0B43-A683-431A54A05281}" srcId="{6AFB6A46-11B6-334F-B9E0-C1E1F7AF3C01}" destId="{0A6F328F-ECB5-FA46-A3CE-661195BD8E03}" srcOrd="0" destOrd="0" parTransId="{D9B626F2-3213-0D43-BAD2-A16D3231DBC5}" sibTransId="{E5B0DE79-BB00-8A4B-AD50-C8906B236AA7}"/>
    <dgm:cxn modelId="{6871FF85-F4D3-654A-B5FB-EBF04FCA985D}" type="presOf" srcId="{0A6F328F-ECB5-FA46-A3CE-661195BD8E03}" destId="{D2E6DE21-4461-C448-9E14-B7666D163587}" srcOrd="0" destOrd="0" presId="urn:microsoft.com/office/officeart/2005/8/layout/radial4"/>
    <dgm:cxn modelId="{533C9192-24DC-0F40-9EAA-445AFDF74FCB}" srcId="{0A6F328F-ECB5-FA46-A3CE-661195BD8E03}" destId="{659655B5-B304-DF4F-9BD6-C8252C1B407B}" srcOrd="1" destOrd="0" parTransId="{8396D4C8-71A7-8143-8FB8-83CE6E851744}" sibTransId="{F3AFC1CD-6E4D-2942-90C8-B7C8BF87FCBB}"/>
    <dgm:cxn modelId="{02EA22B2-7640-024F-8674-57FA1A2EBC68}" type="presOf" srcId="{91139193-7DB6-2F42-8020-76F19961B978}" destId="{97C562AB-F130-F044-92A7-86A31664C8B4}" srcOrd="0" destOrd="0" presId="urn:microsoft.com/office/officeart/2005/8/layout/radial4"/>
    <dgm:cxn modelId="{4981DEC8-7B12-EA4C-847F-C50F272CE626}" type="presOf" srcId="{659655B5-B304-DF4F-9BD6-C8252C1B407B}" destId="{6E7DF89E-6BDA-1543-BE41-D32D685C1A72}" srcOrd="0" destOrd="0" presId="urn:microsoft.com/office/officeart/2005/8/layout/radial4"/>
    <dgm:cxn modelId="{7663E6D8-8B65-1F47-BF42-536C1F8E9BB4}" srcId="{0A6F328F-ECB5-FA46-A3CE-661195BD8E03}" destId="{91139193-7DB6-2F42-8020-76F19961B978}" srcOrd="0" destOrd="0" parTransId="{9CBE9FFD-8CDF-414E-A234-3EA5223EE51D}" sibTransId="{FEB85983-2FBD-3745-88D7-6C8ADB76C8E8}"/>
    <dgm:cxn modelId="{A34674DE-4D96-8D47-ACE4-7BD11E855676}" type="presOf" srcId="{9CBE9FFD-8CDF-414E-A234-3EA5223EE51D}" destId="{9EC4F98C-9116-5945-836B-31339A5A07C1}" srcOrd="0" destOrd="0" presId="urn:microsoft.com/office/officeart/2005/8/layout/radial4"/>
    <dgm:cxn modelId="{A0F095F4-EADC-D74B-8389-729D84A2D922}" type="presOf" srcId="{8396D4C8-71A7-8143-8FB8-83CE6E851744}" destId="{88BB54DD-DED2-BE41-836B-F426335F8D16}" srcOrd="0" destOrd="0" presId="urn:microsoft.com/office/officeart/2005/8/layout/radial4"/>
    <dgm:cxn modelId="{521825FA-A53E-7541-8903-A13ED291EFBB}" type="presParOf" srcId="{D49BDFF5-ED91-1849-B244-C70CE6904ABE}" destId="{D2E6DE21-4461-C448-9E14-B7666D163587}" srcOrd="0" destOrd="0" presId="urn:microsoft.com/office/officeart/2005/8/layout/radial4"/>
    <dgm:cxn modelId="{42CB07DE-5B63-E54C-AE81-18E8082F4F38}" type="presParOf" srcId="{D49BDFF5-ED91-1849-B244-C70CE6904ABE}" destId="{9EC4F98C-9116-5945-836B-31339A5A07C1}" srcOrd="1" destOrd="0" presId="urn:microsoft.com/office/officeart/2005/8/layout/radial4"/>
    <dgm:cxn modelId="{4EB73256-898B-E84D-8A4E-3A9DAFAB854F}" type="presParOf" srcId="{D49BDFF5-ED91-1849-B244-C70CE6904ABE}" destId="{97C562AB-F130-F044-92A7-86A31664C8B4}" srcOrd="2" destOrd="0" presId="urn:microsoft.com/office/officeart/2005/8/layout/radial4"/>
    <dgm:cxn modelId="{9E166039-A540-B04C-B95B-6B27639B3766}" type="presParOf" srcId="{D49BDFF5-ED91-1849-B244-C70CE6904ABE}" destId="{88BB54DD-DED2-BE41-836B-F426335F8D16}" srcOrd="3" destOrd="0" presId="urn:microsoft.com/office/officeart/2005/8/layout/radial4"/>
    <dgm:cxn modelId="{E0F8E7D7-BE0E-0E40-99D8-7A313FCFB4B6}" type="presParOf" srcId="{D49BDFF5-ED91-1849-B244-C70CE6904ABE}" destId="{6E7DF89E-6BDA-1543-BE41-D32D685C1A72}" srcOrd="4" destOrd="0" presId="urn:microsoft.com/office/officeart/2005/8/layout/radial4"/>
    <dgm:cxn modelId="{7AD5CC95-1F7F-6949-90D6-AAAA9190BD28}" type="presParOf" srcId="{D49BDFF5-ED91-1849-B244-C70CE6904ABE}" destId="{95B1CF88-6088-4A43-B1F7-62BD5D06DECE}" srcOrd="5" destOrd="0" presId="urn:microsoft.com/office/officeart/2005/8/layout/radial4"/>
    <dgm:cxn modelId="{5B04D77B-520D-CD4C-9FD1-3444CB7CCA58}" type="presParOf" srcId="{D49BDFF5-ED91-1849-B244-C70CE6904ABE}" destId="{2B403954-598E-364F-89E8-46686D1EF32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216DE-764D-7C40-8C63-6956C1DE16E5}">
      <dsp:nvSpPr>
        <dsp:cNvPr id="0" name=""/>
        <dsp:cNvSpPr/>
      </dsp:nvSpPr>
      <dsp:spPr>
        <a:xfrm>
          <a:off x="3865562" y="1281950"/>
          <a:ext cx="1550165" cy="538073"/>
        </a:xfrm>
        <a:custGeom>
          <a:avLst/>
          <a:gdLst/>
          <a:ahLst/>
          <a:cxnLst/>
          <a:rect l="0" t="0" r="0" b="0"/>
          <a:pathLst>
            <a:path>
              <a:moveTo>
                <a:pt x="0" y="0"/>
              </a:moveTo>
              <a:lnTo>
                <a:pt x="0" y="269036"/>
              </a:lnTo>
              <a:lnTo>
                <a:pt x="1550165" y="269036"/>
              </a:lnTo>
              <a:lnTo>
                <a:pt x="1550165" y="53807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775F24-A6EF-ED45-B362-77C7BC55D09E}">
      <dsp:nvSpPr>
        <dsp:cNvPr id="0" name=""/>
        <dsp:cNvSpPr/>
      </dsp:nvSpPr>
      <dsp:spPr>
        <a:xfrm>
          <a:off x="2315397" y="1281950"/>
          <a:ext cx="1550165" cy="538073"/>
        </a:xfrm>
        <a:custGeom>
          <a:avLst/>
          <a:gdLst/>
          <a:ahLst/>
          <a:cxnLst/>
          <a:rect l="0" t="0" r="0" b="0"/>
          <a:pathLst>
            <a:path>
              <a:moveTo>
                <a:pt x="1550165" y="0"/>
              </a:moveTo>
              <a:lnTo>
                <a:pt x="1550165" y="269036"/>
              </a:lnTo>
              <a:lnTo>
                <a:pt x="0" y="269036"/>
              </a:lnTo>
              <a:lnTo>
                <a:pt x="0" y="53807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7E0D12-83A6-5348-9FF5-38800C82B9C4}">
      <dsp:nvSpPr>
        <dsp:cNvPr id="0" name=""/>
        <dsp:cNvSpPr/>
      </dsp:nvSpPr>
      <dsp:spPr>
        <a:xfrm>
          <a:off x="2584434" y="822"/>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inicjatywa</a:t>
          </a:r>
          <a:r>
            <a:rPr lang="en-US" sz="2200" kern="1200" dirty="0"/>
            <a:t> </a:t>
          </a:r>
          <a:r>
            <a:rPr lang="en-US" sz="2200" kern="1200" dirty="0" err="1"/>
            <a:t>pokrzywdzonego</a:t>
          </a:r>
          <a:endParaRPr lang="en-US" sz="2200" kern="1200" dirty="0"/>
        </a:p>
      </dsp:txBody>
      <dsp:txXfrm>
        <a:off x="2584434" y="822"/>
        <a:ext cx="2562256" cy="1281128"/>
      </dsp:txXfrm>
    </dsp:sp>
    <dsp:sp modelId="{D71FFC05-7C3C-FD4D-90ED-2E04081BE179}">
      <dsp:nvSpPr>
        <dsp:cNvPr id="0" name=""/>
        <dsp:cNvSpPr/>
      </dsp:nvSpPr>
      <dsp:spPr>
        <a:xfrm>
          <a:off x="103426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wniosek</a:t>
          </a:r>
          <a:r>
            <a:rPr lang="en-US" sz="2200" kern="1200" dirty="0"/>
            <a:t> o </a:t>
          </a:r>
          <a:r>
            <a:rPr lang="en-US" sz="2200" kern="1200" dirty="0" err="1"/>
            <a:t>orzeczenie</a:t>
          </a:r>
          <a:r>
            <a:rPr lang="en-US" sz="2200" kern="1200" dirty="0"/>
            <a:t> </a:t>
          </a:r>
          <a:r>
            <a:rPr lang="en-US" sz="2200" kern="1200" dirty="0" err="1"/>
            <a:t>obowiązku</a:t>
          </a:r>
          <a:r>
            <a:rPr lang="en-US" sz="2200" kern="1200" dirty="0"/>
            <a:t> </a:t>
          </a:r>
          <a:r>
            <a:rPr lang="en-US" sz="2200" kern="1200" dirty="0" err="1"/>
            <a:t>naprawienia</a:t>
          </a:r>
          <a:r>
            <a:rPr lang="en-US" sz="2200" kern="1200" dirty="0"/>
            <a:t> </a:t>
          </a:r>
          <a:r>
            <a:rPr lang="en-US" sz="2200" kern="1200" dirty="0" err="1"/>
            <a:t>szkody</a:t>
          </a:r>
          <a:r>
            <a:rPr lang="en-US" sz="2200" kern="1200" dirty="0"/>
            <a:t> z art. 46 § 1 </a:t>
          </a:r>
          <a:r>
            <a:rPr lang="en-US" sz="2200" kern="1200" dirty="0" err="1"/>
            <a:t>k.k.</a:t>
          </a:r>
          <a:endParaRPr lang="en-US" sz="2200" kern="1200" dirty="0"/>
        </a:p>
      </dsp:txBody>
      <dsp:txXfrm>
        <a:off x="1034269" y="1820024"/>
        <a:ext cx="2562256" cy="1281128"/>
      </dsp:txXfrm>
    </dsp:sp>
    <dsp:sp modelId="{0936418B-8974-6240-AF9D-D5296E6D550B}">
      <dsp:nvSpPr>
        <dsp:cNvPr id="0" name=""/>
        <dsp:cNvSpPr/>
      </dsp:nvSpPr>
      <dsp:spPr>
        <a:xfrm>
          <a:off x="413459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powództwo</a:t>
          </a:r>
          <a:r>
            <a:rPr lang="en-US" sz="2200" kern="1200" dirty="0"/>
            <a:t> </a:t>
          </a:r>
          <a:r>
            <a:rPr lang="en-US" sz="2200" kern="1200" dirty="0" err="1"/>
            <a:t>cywilne</a:t>
          </a:r>
          <a:endParaRPr lang="en-US" sz="2200" kern="1200" dirty="0"/>
        </a:p>
      </dsp:txBody>
      <dsp:txXfrm>
        <a:off x="4134599" y="1820024"/>
        <a:ext cx="2562256" cy="1281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6DE21-4461-C448-9E14-B7666D163587}">
      <dsp:nvSpPr>
        <dsp:cNvPr id="0" name=""/>
        <dsp:cNvSpPr/>
      </dsp:nvSpPr>
      <dsp:spPr>
        <a:xfrm>
          <a:off x="3158209" y="1686716"/>
          <a:ext cx="1414705" cy="14147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Naprawienie</a:t>
          </a:r>
          <a:r>
            <a:rPr lang="en-US" sz="1500" kern="1200" dirty="0"/>
            <a:t> </a:t>
          </a:r>
          <a:r>
            <a:rPr lang="en-US" sz="1500" kern="1200" dirty="0" err="1"/>
            <a:t>szkody</a:t>
          </a:r>
          <a:endParaRPr lang="en-US" sz="1500" kern="1200" dirty="0"/>
        </a:p>
      </dsp:txBody>
      <dsp:txXfrm>
        <a:off x="3365388" y="1893895"/>
        <a:ext cx="1000347" cy="1000347"/>
      </dsp:txXfrm>
    </dsp:sp>
    <dsp:sp modelId="{9EC4F98C-9116-5945-836B-31339A5A07C1}">
      <dsp:nvSpPr>
        <dsp:cNvPr id="0" name=""/>
        <dsp:cNvSpPr/>
      </dsp:nvSpPr>
      <dsp:spPr>
        <a:xfrm rot="12900000">
          <a:off x="2247129" y="143923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C562AB-F130-F044-92A7-86A31664C8B4}">
      <dsp:nvSpPr>
        <dsp:cNvPr id="0" name=""/>
        <dsp:cNvSpPr/>
      </dsp:nvSpPr>
      <dsp:spPr>
        <a:xfrm>
          <a:off x="1673291" y="791964"/>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kompensacyjny</a:t>
          </a:r>
          <a:r>
            <a:rPr lang="en-US" sz="1200" kern="1200" dirty="0"/>
            <a:t> (art. 46 </a:t>
          </a:r>
          <a:r>
            <a:rPr lang="en-US" sz="1200" kern="1200" dirty="0" err="1"/>
            <a:t>k.k.</a:t>
          </a:r>
          <a:r>
            <a:rPr lang="en-US" sz="1200" kern="1200" dirty="0"/>
            <a:t>)</a:t>
          </a:r>
        </a:p>
      </dsp:txBody>
      <dsp:txXfrm>
        <a:off x="1704782" y="823455"/>
        <a:ext cx="1280988" cy="1012194"/>
      </dsp:txXfrm>
    </dsp:sp>
    <dsp:sp modelId="{88BB54DD-DED2-BE41-836B-F426335F8D16}">
      <dsp:nvSpPr>
        <dsp:cNvPr id="0" name=""/>
        <dsp:cNvSpPr/>
      </dsp:nvSpPr>
      <dsp:spPr>
        <a:xfrm rot="16200000">
          <a:off x="3322861" y="87924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7DF89E-6BDA-1543-BE41-D32D685C1A72}">
      <dsp:nvSpPr>
        <dsp:cNvPr id="0" name=""/>
        <dsp:cNvSpPr/>
      </dsp:nvSpPr>
      <dsp:spPr>
        <a:xfrm>
          <a:off x="3193577" y="553"/>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probacyjny</a:t>
          </a:r>
          <a:r>
            <a:rPr lang="en-US" sz="1200" kern="1200" dirty="0"/>
            <a:t> </a:t>
          </a:r>
          <a:r>
            <a:rPr lang="en-US" sz="1200" kern="1200" dirty="0" err="1"/>
            <a:t>przy</a:t>
          </a:r>
          <a:r>
            <a:rPr lang="en-US" sz="1200" kern="1200" dirty="0"/>
            <a:t> </a:t>
          </a:r>
          <a:r>
            <a:rPr lang="en-US" sz="1200" kern="1200" dirty="0" err="1"/>
            <a:t>warunkowym</a:t>
          </a:r>
          <a:r>
            <a:rPr lang="en-US" sz="1200" kern="1200" dirty="0"/>
            <a:t> </a:t>
          </a:r>
          <a:r>
            <a:rPr lang="en-US" sz="1200" kern="1200" dirty="0" err="1"/>
            <a:t>umorzeniu</a:t>
          </a:r>
          <a:r>
            <a:rPr lang="en-US" sz="1200" kern="1200" dirty="0"/>
            <a:t> </a:t>
          </a:r>
          <a:r>
            <a:rPr lang="en-US" sz="1200" kern="1200" dirty="0" err="1"/>
            <a:t>postępowania</a:t>
          </a:r>
          <a:r>
            <a:rPr lang="en-US" sz="1200" kern="1200" dirty="0"/>
            <a:t> (art. 67 § 3 </a:t>
          </a:r>
          <a:r>
            <a:rPr lang="en-US" sz="1200" kern="1200" dirty="0" err="1"/>
            <a:t>k.k.</a:t>
          </a:r>
          <a:r>
            <a:rPr lang="en-US" sz="1200" kern="1200" dirty="0"/>
            <a:t>)</a:t>
          </a:r>
        </a:p>
      </dsp:txBody>
      <dsp:txXfrm>
        <a:off x="3225068" y="32044"/>
        <a:ext cx="1280988" cy="1012194"/>
      </dsp:txXfrm>
    </dsp:sp>
    <dsp:sp modelId="{95B1CF88-6088-4A43-B1F7-62BD5D06DECE}">
      <dsp:nvSpPr>
        <dsp:cNvPr id="0" name=""/>
        <dsp:cNvSpPr/>
      </dsp:nvSpPr>
      <dsp:spPr>
        <a:xfrm rot="19500000">
          <a:off x="4398592" y="143923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403954-598E-364F-89E8-46686D1EF323}">
      <dsp:nvSpPr>
        <dsp:cNvPr id="0" name=""/>
        <dsp:cNvSpPr/>
      </dsp:nvSpPr>
      <dsp:spPr>
        <a:xfrm>
          <a:off x="4713863" y="791964"/>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probacyjny</a:t>
          </a:r>
          <a:r>
            <a:rPr lang="en-US" sz="1200" kern="1200" dirty="0"/>
            <a:t> </a:t>
          </a:r>
          <a:r>
            <a:rPr lang="en-US" sz="1200" kern="1200" dirty="0" err="1"/>
            <a:t>przy</a:t>
          </a:r>
          <a:r>
            <a:rPr lang="en-US" sz="1200" kern="1200" dirty="0"/>
            <a:t> </a:t>
          </a:r>
          <a:r>
            <a:rPr lang="en-US" sz="1200" kern="1200" dirty="0" err="1"/>
            <a:t>warunkowym</a:t>
          </a:r>
          <a:r>
            <a:rPr lang="en-US" sz="1200" kern="1200" dirty="0"/>
            <a:t> </a:t>
          </a:r>
          <a:r>
            <a:rPr lang="en-US" sz="1200" kern="1200" dirty="0" err="1"/>
            <a:t>zawieszeniu</a:t>
          </a:r>
          <a:r>
            <a:rPr lang="en-US" sz="1200" kern="1200" dirty="0"/>
            <a:t> </a:t>
          </a:r>
          <a:r>
            <a:rPr lang="en-US" sz="1200" kern="1200" dirty="0" err="1"/>
            <a:t>wykonania</a:t>
          </a:r>
          <a:r>
            <a:rPr lang="en-US" sz="1200" kern="1200" dirty="0"/>
            <a:t> </a:t>
          </a:r>
          <a:r>
            <a:rPr lang="en-US" sz="1200" kern="1200" dirty="0" err="1"/>
            <a:t>kary</a:t>
          </a:r>
          <a:r>
            <a:rPr lang="en-US" sz="1200" kern="1200" dirty="0"/>
            <a:t> (art. 72 § 2 </a:t>
          </a:r>
          <a:r>
            <a:rPr lang="en-US" sz="1200" kern="1200" dirty="0" err="1"/>
            <a:t>k.k.</a:t>
          </a:r>
          <a:r>
            <a:rPr lang="en-US" sz="1200" kern="1200" dirty="0"/>
            <a:t>)</a:t>
          </a:r>
        </a:p>
      </dsp:txBody>
      <dsp:txXfrm>
        <a:off x="4745354" y="823455"/>
        <a:ext cx="1280988" cy="10121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34E03-6D56-244C-8EA0-4FC3E45079C8}">
      <dsp:nvSpPr>
        <dsp:cNvPr id="0" name=""/>
        <dsp:cNvSpPr/>
      </dsp:nvSpPr>
      <dsp:spPr>
        <a:xfrm>
          <a:off x="2331" y="1606707"/>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pokrzywdzony</a:t>
          </a:r>
          <a:endParaRPr lang="en-US" sz="1600" kern="1200" dirty="0"/>
        </a:p>
      </dsp:txBody>
      <dsp:txXfrm>
        <a:off x="24091" y="1628467"/>
        <a:ext cx="1442338" cy="699409"/>
      </dsp:txXfrm>
    </dsp:sp>
    <dsp:sp modelId="{C2099608-2C95-8D43-B40F-F476E9A62B30}">
      <dsp:nvSpPr>
        <dsp:cNvPr id="0" name=""/>
        <dsp:cNvSpPr/>
      </dsp:nvSpPr>
      <dsp:spPr>
        <a:xfrm rot="18770822">
          <a:off x="1348371" y="1636228"/>
          <a:ext cx="873978" cy="43110"/>
        </a:xfrm>
        <a:custGeom>
          <a:avLst/>
          <a:gdLst/>
          <a:ahLst/>
          <a:cxnLst/>
          <a:rect l="0" t="0" r="0" b="0"/>
          <a:pathLst>
            <a:path>
              <a:moveTo>
                <a:pt x="0" y="21555"/>
              </a:moveTo>
              <a:lnTo>
                <a:pt x="873978" y="2155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63511" y="1635934"/>
        <a:ext cx="43698" cy="43698"/>
      </dsp:txXfrm>
    </dsp:sp>
    <dsp:sp modelId="{C7880A38-D20F-5F49-A8DC-9E95A216E0B4}">
      <dsp:nvSpPr>
        <dsp:cNvPr id="0" name=""/>
        <dsp:cNvSpPr/>
      </dsp:nvSpPr>
      <dsp:spPr>
        <a:xfrm>
          <a:off x="2082532" y="965930"/>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Postępowanie</a:t>
          </a:r>
          <a:r>
            <a:rPr lang="en-US" sz="1600" kern="1200" dirty="0"/>
            <a:t> </a:t>
          </a:r>
          <a:r>
            <a:rPr lang="en-US" sz="1600" kern="1200" dirty="0" err="1"/>
            <a:t>sądowe</a:t>
          </a:r>
          <a:endParaRPr lang="en-US" sz="1600" kern="1200" dirty="0"/>
        </a:p>
      </dsp:txBody>
      <dsp:txXfrm>
        <a:off x="2104292" y="987690"/>
        <a:ext cx="1442338" cy="699409"/>
      </dsp:txXfrm>
    </dsp:sp>
    <dsp:sp modelId="{C6B7E400-DBCA-0849-BC06-03239ECDAD94}">
      <dsp:nvSpPr>
        <dsp:cNvPr id="0" name=""/>
        <dsp:cNvSpPr/>
      </dsp:nvSpPr>
      <dsp:spPr>
        <a:xfrm rot="19457599">
          <a:off x="3499594" y="1102248"/>
          <a:ext cx="731935" cy="43110"/>
        </a:xfrm>
        <a:custGeom>
          <a:avLst/>
          <a:gdLst/>
          <a:ahLst/>
          <a:cxnLst/>
          <a:rect l="0" t="0" r="0" b="0"/>
          <a:pathLst>
            <a:path>
              <a:moveTo>
                <a:pt x="0" y="21555"/>
              </a:moveTo>
              <a:lnTo>
                <a:pt x="731935" y="2155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7264" y="1105504"/>
        <a:ext cx="36596" cy="36596"/>
      </dsp:txXfrm>
    </dsp:sp>
    <dsp:sp modelId="{21BD46E6-47CB-E24F-B418-513B52F3EEE7}">
      <dsp:nvSpPr>
        <dsp:cNvPr id="0" name=""/>
        <dsp:cNvSpPr/>
      </dsp:nvSpPr>
      <dsp:spPr>
        <a:xfrm>
          <a:off x="4162734" y="538746"/>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oskarżyciel</a:t>
          </a:r>
          <a:r>
            <a:rPr lang="en-US" sz="1600" kern="1200" dirty="0"/>
            <a:t> </a:t>
          </a:r>
          <a:r>
            <a:rPr lang="en-US" sz="1600" kern="1200" dirty="0" err="1"/>
            <a:t>posiłkowy</a:t>
          </a:r>
          <a:endParaRPr lang="en-US" sz="1600" kern="1200" dirty="0"/>
        </a:p>
      </dsp:txBody>
      <dsp:txXfrm>
        <a:off x="4184494" y="560506"/>
        <a:ext cx="1442338" cy="699409"/>
      </dsp:txXfrm>
    </dsp:sp>
    <dsp:sp modelId="{82E7BBCE-D5D7-F741-B0CA-8EAB1DBFE993}">
      <dsp:nvSpPr>
        <dsp:cNvPr id="0" name=""/>
        <dsp:cNvSpPr/>
      </dsp:nvSpPr>
      <dsp:spPr>
        <a:xfrm rot="19457599">
          <a:off x="5579795" y="675063"/>
          <a:ext cx="731935" cy="43110"/>
        </a:xfrm>
        <a:custGeom>
          <a:avLst/>
          <a:gdLst/>
          <a:ahLst/>
          <a:cxnLst/>
          <a:rect l="0" t="0" r="0" b="0"/>
          <a:pathLst>
            <a:path>
              <a:moveTo>
                <a:pt x="0" y="21555"/>
              </a:moveTo>
              <a:lnTo>
                <a:pt x="731935" y="2155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27465" y="678320"/>
        <a:ext cx="36596" cy="36596"/>
      </dsp:txXfrm>
    </dsp:sp>
    <dsp:sp modelId="{5F725F55-80A2-C04B-831D-33E9E39215D0}">
      <dsp:nvSpPr>
        <dsp:cNvPr id="0" name=""/>
        <dsp:cNvSpPr/>
      </dsp:nvSpPr>
      <dsp:spPr>
        <a:xfrm>
          <a:off x="6242935" y="111562"/>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Subsydiarny</a:t>
          </a:r>
          <a:r>
            <a:rPr lang="en-US" sz="1600" kern="1200" dirty="0"/>
            <a:t> (art. 55 </a:t>
          </a:r>
          <a:r>
            <a:rPr lang="en-US" sz="1600" kern="1200" dirty="0" err="1"/>
            <a:t>k.p.k</a:t>
          </a:r>
          <a:r>
            <a:rPr lang="en-US" sz="1600" kern="1200" dirty="0"/>
            <a:t>.)</a:t>
          </a:r>
        </a:p>
      </dsp:txBody>
      <dsp:txXfrm>
        <a:off x="6264695" y="133322"/>
        <a:ext cx="1442338" cy="699409"/>
      </dsp:txXfrm>
    </dsp:sp>
    <dsp:sp modelId="{82D2A9CA-40F3-8744-9C87-422D12E21703}">
      <dsp:nvSpPr>
        <dsp:cNvPr id="0" name=""/>
        <dsp:cNvSpPr/>
      </dsp:nvSpPr>
      <dsp:spPr>
        <a:xfrm rot="2142401">
          <a:off x="5579795" y="1102248"/>
          <a:ext cx="731935" cy="43110"/>
        </a:xfrm>
        <a:custGeom>
          <a:avLst/>
          <a:gdLst/>
          <a:ahLst/>
          <a:cxnLst/>
          <a:rect l="0" t="0" r="0" b="0"/>
          <a:pathLst>
            <a:path>
              <a:moveTo>
                <a:pt x="0" y="21555"/>
              </a:moveTo>
              <a:lnTo>
                <a:pt x="731935" y="2155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27465" y="1105504"/>
        <a:ext cx="36596" cy="36596"/>
      </dsp:txXfrm>
    </dsp:sp>
    <dsp:sp modelId="{6B06E7AA-AC5F-C646-AD79-BD0F35C502BA}">
      <dsp:nvSpPr>
        <dsp:cNvPr id="0" name=""/>
        <dsp:cNvSpPr/>
      </dsp:nvSpPr>
      <dsp:spPr>
        <a:xfrm>
          <a:off x="6242935" y="965930"/>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Uboczny</a:t>
          </a:r>
          <a:r>
            <a:rPr lang="en-US" sz="1600" kern="1200" dirty="0"/>
            <a:t> (art. 54 </a:t>
          </a:r>
          <a:r>
            <a:rPr lang="en-US" sz="1600" kern="1200" dirty="0" err="1"/>
            <a:t>k.p.k</a:t>
          </a:r>
          <a:r>
            <a:rPr lang="en-US" sz="1600" kern="1200" dirty="0"/>
            <a:t>.)</a:t>
          </a:r>
        </a:p>
      </dsp:txBody>
      <dsp:txXfrm>
        <a:off x="6264695" y="987690"/>
        <a:ext cx="1442338" cy="699409"/>
      </dsp:txXfrm>
    </dsp:sp>
    <dsp:sp modelId="{061567DB-F0A3-DD4B-9952-48C8DEC6B8D7}">
      <dsp:nvSpPr>
        <dsp:cNvPr id="0" name=""/>
        <dsp:cNvSpPr/>
      </dsp:nvSpPr>
      <dsp:spPr>
        <a:xfrm rot="2142401">
          <a:off x="3499594" y="1529432"/>
          <a:ext cx="731935" cy="43110"/>
        </a:xfrm>
        <a:custGeom>
          <a:avLst/>
          <a:gdLst/>
          <a:ahLst/>
          <a:cxnLst/>
          <a:rect l="0" t="0" r="0" b="0"/>
          <a:pathLst>
            <a:path>
              <a:moveTo>
                <a:pt x="0" y="21555"/>
              </a:moveTo>
              <a:lnTo>
                <a:pt x="731935" y="2155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7264" y="1532689"/>
        <a:ext cx="36596" cy="36596"/>
      </dsp:txXfrm>
    </dsp:sp>
    <dsp:sp modelId="{4039DCF1-720D-9740-8F32-EAC4863428FF}">
      <dsp:nvSpPr>
        <dsp:cNvPr id="0" name=""/>
        <dsp:cNvSpPr/>
      </dsp:nvSpPr>
      <dsp:spPr>
        <a:xfrm>
          <a:off x="4162734" y="1393115"/>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oskarżyciel</a:t>
          </a:r>
          <a:r>
            <a:rPr lang="en-US" sz="1600" kern="1200" dirty="0"/>
            <a:t> </a:t>
          </a:r>
          <a:r>
            <a:rPr lang="en-US" sz="1600" kern="1200" dirty="0" err="1"/>
            <a:t>prywatny</a:t>
          </a:r>
          <a:endParaRPr lang="en-US" sz="1600" kern="1200" dirty="0"/>
        </a:p>
      </dsp:txBody>
      <dsp:txXfrm>
        <a:off x="4184494" y="1414875"/>
        <a:ext cx="1442338" cy="699409"/>
      </dsp:txXfrm>
    </dsp:sp>
    <dsp:sp modelId="{A4153B20-112D-DC4D-A740-15BEF3674DFE}">
      <dsp:nvSpPr>
        <dsp:cNvPr id="0" name=""/>
        <dsp:cNvSpPr/>
      </dsp:nvSpPr>
      <dsp:spPr>
        <a:xfrm rot="2829178">
          <a:off x="1348371" y="2277004"/>
          <a:ext cx="873978" cy="43110"/>
        </a:xfrm>
        <a:custGeom>
          <a:avLst/>
          <a:gdLst/>
          <a:ahLst/>
          <a:cxnLst/>
          <a:rect l="0" t="0" r="0" b="0"/>
          <a:pathLst>
            <a:path>
              <a:moveTo>
                <a:pt x="0" y="21555"/>
              </a:moveTo>
              <a:lnTo>
                <a:pt x="873978" y="2155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63511" y="2276710"/>
        <a:ext cx="43698" cy="43698"/>
      </dsp:txXfrm>
    </dsp:sp>
    <dsp:sp modelId="{80D0E5BA-3793-9649-AA56-1F612DBE9982}">
      <dsp:nvSpPr>
        <dsp:cNvPr id="0" name=""/>
        <dsp:cNvSpPr/>
      </dsp:nvSpPr>
      <dsp:spPr>
        <a:xfrm>
          <a:off x="2082532" y="2247483"/>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Postępowanie</a:t>
          </a:r>
          <a:r>
            <a:rPr lang="en-US" sz="1600" kern="1200" dirty="0"/>
            <a:t> </a:t>
          </a:r>
          <a:r>
            <a:rPr lang="en-US" sz="1600" kern="1200" dirty="0" err="1"/>
            <a:t>przygotowawcze</a:t>
          </a:r>
          <a:endParaRPr lang="en-US" sz="1600" kern="1200" dirty="0"/>
        </a:p>
      </dsp:txBody>
      <dsp:txXfrm>
        <a:off x="2104292" y="2269243"/>
        <a:ext cx="1442338" cy="699409"/>
      </dsp:txXfrm>
    </dsp:sp>
    <dsp:sp modelId="{31C539C6-8980-4041-B88C-C6463D63D56F}">
      <dsp:nvSpPr>
        <dsp:cNvPr id="0" name=""/>
        <dsp:cNvSpPr/>
      </dsp:nvSpPr>
      <dsp:spPr>
        <a:xfrm>
          <a:off x="3568390" y="2597392"/>
          <a:ext cx="594343" cy="43110"/>
        </a:xfrm>
        <a:custGeom>
          <a:avLst/>
          <a:gdLst/>
          <a:ahLst/>
          <a:cxnLst/>
          <a:rect l="0" t="0" r="0" b="0"/>
          <a:pathLst>
            <a:path>
              <a:moveTo>
                <a:pt x="0" y="21555"/>
              </a:moveTo>
              <a:lnTo>
                <a:pt x="594343" y="2155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50703" y="2604089"/>
        <a:ext cx="29717" cy="29717"/>
      </dsp:txXfrm>
    </dsp:sp>
    <dsp:sp modelId="{5208ACA3-10DB-D24E-A315-A5637BAD5AF7}">
      <dsp:nvSpPr>
        <dsp:cNvPr id="0" name=""/>
        <dsp:cNvSpPr/>
      </dsp:nvSpPr>
      <dsp:spPr>
        <a:xfrm>
          <a:off x="4162734" y="2247483"/>
          <a:ext cx="1485858" cy="7429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err="1"/>
            <a:t>strona</a:t>
          </a:r>
          <a:r>
            <a:rPr lang="en-US" sz="1600" kern="1200" dirty="0"/>
            <a:t> z </a:t>
          </a:r>
          <a:r>
            <a:rPr lang="en-US" sz="1600" kern="1200" dirty="0" err="1"/>
            <a:t>mocy</a:t>
          </a:r>
          <a:r>
            <a:rPr lang="en-US" sz="1600" kern="1200" dirty="0"/>
            <a:t> </a:t>
          </a:r>
          <a:r>
            <a:rPr lang="en-US" sz="1600" kern="1200" dirty="0" err="1"/>
            <a:t>prawa</a:t>
          </a:r>
          <a:endParaRPr lang="en-US" sz="1600" kern="1200" dirty="0"/>
        </a:p>
      </dsp:txBody>
      <dsp:txXfrm>
        <a:off x="4184494" y="2269243"/>
        <a:ext cx="1442338" cy="6994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6DE21-4461-C448-9E14-B7666D163587}">
      <dsp:nvSpPr>
        <dsp:cNvPr id="0" name=""/>
        <dsp:cNvSpPr/>
      </dsp:nvSpPr>
      <dsp:spPr>
        <a:xfrm>
          <a:off x="3158209" y="1686716"/>
          <a:ext cx="1414705" cy="14147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err="1"/>
            <a:t>Naprawienie</a:t>
          </a:r>
          <a:r>
            <a:rPr lang="en-US" sz="1500" kern="1200" dirty="0"/>
            <a:t> </a:t>
          </a:r>
          <a:r>
            <a:rPr lang="en-US" sz="1500" kern="1200" dirty="0" err="1"/>
            <a:t>szkody</a:t>
          </a:r>
          <a:endParaRPr lang="en-US" sz="1500" kern="1200" dirty="0"/>
        </a:p>
      </dsp:txBody>
      <dsp:txXfrm>
        <a:off x="3365388" y="1893895"/>
        <a:ext cx="1000347" cy="1000347"/>
      </dsp:txXfrm>
    </dsp:sp>
    <dsp:sp modelId="{9EC4F98C-9116-5945-836B-31339A5A07C1}">
      <dsp:nvSpPr>
        <dsp:cNvPr id="0" name=""/>
        <dsp:cNvSpPr/>
      </dsp:nvSpPr>
      <dsp:spPr>
        <a:xfrm rot="12900000">
          <a:off x="2247129" y="143923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C562AB-F130-F044-92A7-86A31664C8B4}">
      <dsp:nvSpPr>
        <dsp:cNvPr id="0" name=""/>
        <dsp:cNvSpPr/>
      </dsp:nvSpPr>
      <dsp:spPr>
        <a:xfrm>
          <a:off x="1673291" y="791964"/>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kompensacyjny</a:t>
          </a:r>
          <a:r>
            <a:rPr lang="en-US" sz="1200" kern="1200" dirty="0"/>
            <a:t> (art. 46 </a:t>
          </a:r>
          <a:r>
            <a:rPr lang="en-US" sz="1200" kern="1200" dirty="0" err="1"/>
            <a:t>k.k.</a:t>
          </a:r>
          <a:r>
            <a:rPr lang="en-US" sz="1200" kern="1200" dirty="0"/>
            <a:t>)</a:t>
          </a:r>
        </a:p>
      </dsp:txBody>
      <dsp:txXfrm>
        <a:off x="1704782" y="823455"/>
        <a:ext cx="1280988" cy="1012194"/>
      </dsp:txXfrm>
    </dsp:sp>
    <dsp:sp modelId="{88BB54DD-DED2-BE41-836B-F426335F8D16}">
      <dsp:nvSpPr>
        <dsp:cNvPr id="0" name=""/>
        <dsp:cNvSpPr/>
      </dsp:nvSpPr>
      <dsp:spPr>
        <a:xfrm rot="16200000">
          <a:off x="3322861" y="87924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7DF89E-6BDA-1543-BE41-D32D685C1A72}">
      <dsp:nvSpPr>
        <dsp:cNvPr id="0" name=""/>
        <dsp:cNvSpPr/>
      </dsp:nvSpPr>
      <dsp:spPr>
        <a:xfrm>
          <a:off x="3193577" y="553"/>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probacyjny</a:t>
          </a:r>
          <a:r>
            <a:rPr lang="en-US" sz="1200" kern="1200" dirty="0"/>
            <a:t> </a:t>
          </a:r>
          <a:r>
            <a:rPr lang="en-US" sz="1200" kern="1200" dirty="0" err="1"/>
            <a:t>przy</a:t>
          </a:r>
          <a:r>
            <a:rPr lang="en-US" sz="1200" kern="1200" dirty="0"/>
            <a:t> </a:t>
          </a:r>
          <a:r>
            <a:rPr lang="en-US" sz="1200" kern="1200" dirty="0" err="1"/>
            <a:t>warunkowym</a:t>
          </a:r>
          <a:r>
            <a:rPr lang="en-US" sz="1200" kern="1200" dirty="0"/>
            <a:t> </a:t>
          </a:r>
          <a:r>
            <a:rPr lang="en-US" sz="1200" kern="1200" dirty="0" err="1"/>
            <a:t>umorzeniu</a:t>
          </a:r>
          <a:r>
            <a:rPr lang="en-US" sz="1200" kern="1200" dirty="0"/>
            <a:t> </a:t>
          </a:r>
          <a:r>
            <a:rPr lang="en-US" sz="1200" kern="1200" dirty="0" err="1"/>
            <a:t>postępowania</a:t>
          </a:r>
          <a:r>
            <a:rPr lang="en-US" sz="1200" kern="1200" dirty="0"/>
            <a:t> (art. 67 § 3 </a:t>
          </a:r>
          <a:r>
            <a:rPr lang="en-US" sz="1200" kern="1200" dirty="0" err="1"/>
            <a:t>k.k.</a:t>
          </a:r>
          <a:r>
            <a:rPr lang="en-US" sz="1200" kern="1200" dirty="0"/>
            <a:t>)</a:t>
          </a:r>
        </a:p>
      </dsp:txBody>
      <dsp:txXfrm>
        <a:off x="3225068" y="32044"/>
        <a:ext cx="1280988" cy="1012194"/>
      </dsp:txXfrm>
    </dsp:sp>
    <dsp:sp modelId="{95B1CF88-6088-4A43-B1F7-62BD5D06DECE}">
      <dsp:nvSpPr>
        <dsp:cNvPr id="0" name=""/>
        <dsp:cNvSpPr/>
      </dsp:nvSpPr>
      <dsp:spPr>
        <a:xfrm rot="19500000">
          <a:off x="4398592" y="1439237"/>
          <a:ext cx="1085402" cy="40319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403954-598E-364F-89E8-46686D1EF323}">
      <dsp:nvSpPr>
        <dsp:cNvPr id="0" name=""/>
        <dsp:cNvSpPr/>
      </dsp:nvSpPr>
      <dsp:spPr>
        <a:xfrm>
          <a:off x="4713863" y="791964"/>
          <a:ext cx="1343970" cy="10751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err="1"/>
            <a:t>Środek</a:t>
          </a:r>
          <a:r>
            <a:rPr lang="en-US" sz="1200" kern="1200" dirty="0"/>
            <a:t> </a:t>
          </a:r>
          <a:r>
            <a:rPr lang="en-US" sz="1200" kern="1200" dirty="0" err="1"/>
            <a:t>probacyjny</a:t>
          </a:r>
          <a:r>
            <a:rPr lang="en-US" sz="1200" kern="1200" dirty="0"/>
            <a:t> </a:t>
          </a:r>
          <a:r>
            <a:rPr lang="en-US" sz="1200" kern="1200" dirty="0" err="1"/>
            <a:t>przy</a:t>
          </a:r>
          <a:r>
            <a:rPr lang="en-US" sz="1200" kern="1200" dirty="0"/>
            <a:t> </a:t>
          </a:r>
          <a:r>
            <a:rPr lang="en-US" sz="1200" kern="1200" dirty="0" err="1"/>
            <a:t>warunkowym</a:t>
          </a:r>
          <a:r>
            <a:rPr lang="en-US" sz="1200" kern="1200" dirty="0"/>
            <a:t> </a:t>
          </a:r>
          <a:r>
            <a:rPr lang="en-US" sz="1200" kern="1200" dirty="0" err="1"/>
            <a:t>zawieszeniu</a:t>
          </a:r>
          <a:r>
            <a:rPr lang="en-US" sz="1200" kern="1200" dirty="0"/>
            <a:t> </a:t>
          </a:r>
          <a:r>
            <a:rPr lang="en-US" sz="1200" kern="1200" dirty="0" err="1"/>
            <a:t>wykonania</a:t>
          </a:r>
          <a:r>
            <a:rPr lang="en-US" sz="1200" kern="1200" dirty="0"/>
            <a:t> </a:t>
          </a:r>
          <a:r>
            <a:rPr lang="en-US" sz="1200" kern="1200" dirty="0" err="1"/>
            <a:t>kary</a:t>
          </a:r>
          <a:r>
            <a:rPr lang="en-US" sz="1200" kern="1200" dirty="0"/>
            <a:t> (art. 72 § 2 </a:t>
          </a:r>
          <a:r>
            <a:rPr lang="en-US" sz="1200" kern="1200" dirty="0" err="1"/>
            <a:t>k.k.</a:t>
          </a:r>
          <a:r>
            <a:rPr lang="en-US" sz="1200" kern="1200" dirty="0"/>
            <a:t>)</a:t>
          </a:r>
        </a:p>
      </dsp:txBody>
      <dsp:txXfrm>
        <a:off x="4745354" y="823455"/>
        <a:ext cx="1280988" cy="10121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11/18/20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945080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7181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11/18/20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6174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35129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11/18/20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154672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11/18/20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0560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11/18/20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3028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11/18/20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61139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11/18/20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6729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11/18/20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5745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11/18/20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6392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11/18/20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99373609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F1A71-2E53-774D-AC61-68ED5E6A1F4C}"/>
              </a:ext>
            </a:extLst>
          </p:cNvPr>
          <p:cNvSpPr>
            <a:spLocks noGrp="1"/>
          </p:cNvSpPr>
          <p:nvPr>
            <p:ph type="ctrTitle"/>
          </p:nvPr>
        </p:nvSpPr>
        <p:spPr/>
        <p:txBody>
          <a:bodyPr/>
          <a:lstStyle/>
          <a:p>
            <a:r>
              <a:rPr lang="pl-PL" dirty="0"/>
              <a:t>Sprawiedliwość naprawcza</a:t>
            </a:r>
          </a:p>
        </p:txBody>
      </p:sp>
      <p:sp>
        <p:nvSpPr>
          <p:cNvPr id="3" name="Subtitle 2">
            <a:extLst>
              <a:ext uri="{FF2B5EF4-FFF2-40B4-BE49-F238E27FC236}">
                <a16:creationId xmlns:a16="http://schemas.microsoft.com/office/drawing/2014/main" id="{DB49857B-1016-AE4F-9F89-C682CD67984F}"/>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284586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C1D6-5556-FB4C-9F5F-57E4C3F7C657}"/>
              </a:ext>
            </a:extLst>
          </p:cNvPr>
          <p:cNvSpPr>
            <a:spLocks noGrp="1"/>
          </p:cNvSpPr>
          <p:nvPr>
            <p:ph type="title"/>
          </p:nvPr>
        </p:nvSpPr>
        <p:spPr/>
        <p:txBody>
          <a:bodyPr/>
          <a:lstStyle/>
          <a:p>
            <a:r>
              <a:rPr lang="pl-PL" dirty="0"/>
              <a:t>Sprawiedliwość naprawcza</a:t>
            </a:r>
          </a:p>
        </p:txBody>
      </p:sp>
      <p:sp>
        <p:nvSpPr>
          <p:cNvPr id="3" name="Content Placeholder 2">
            <a:extLst>
              <a:ext uri="{FF2B5EF4-FFF2-40B4-BE49-F238E27FC236}">
                <a16:creationId xmlns:a16="http://schemas.microsoft.com/office/drawing/2014/main" id="{AE9C9CED-8587-2A41-981D-649BD37FA079}"/>
              </a:ext>
            </a:extLst>
          </p:cNvPr>
          <p:cNvSpPr>
            <a:spLocks noGrp="1"/>
          </p:cNvSpPr>
          <p:nvPr>
            <p:ph idx="1"/>
          </p:nvPr>
        </p:nvSpPr>
        <p:spPr/>
        <p:txBody>
          <a:bodyPr/>
          <a:lstStyle/>
          <a:p>
            <a:pPr marL="0" indent="0" algn="just">
              <a:buNone/>
            </a:pPr>
            <a:r>
              <a:rPr lang="pl-PL" dirty="0"/>
              <a:t>Uważa się, że początkiem odradzania się sprawiedliwości naprawczej w prawie karnym jest </a:t>
            </a:r>
            <a:r>
              <a:rPr lang="pl-PL" b="1" dirty="0"/>
              <a:t>eksperyment z Kitchener z 1974 r. </a:t>
            </a:r>
            <a:r>
              <a:rPr lang="pl-PL" dirty="0"/>
              <a:t>Dwóch młodych ludzi obrabowało i dokonało aktów wandalizmu w 21 domach w Kitchener (Ontario, Kanada). Sędzia rozpoznający sprawę zgodził się na eksperyment. Sprawcy odkupili swoje winy odwiedzając wszystkie domy, przepraszając ofiary za wyrządzone szkody i płacąc odszkodowanie. </a:t>
            </a:r>
          </a:p>
        </p:txBody>
      </p:sp>
    </p:spTree>
    <p:extLst>
      <p:ext uri="{BB962C8B-B14F-4D97-AF65-F5344CB8AC3E}">
        <p14:creationId xmlns:p14="http://schemas.microsoft.com/office/powerpoint/2010/main" val="1707346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AE25-C9C2-DB4F-89C0-7834CC42F9B9}"/>
              </a:ext>
            </a:extLst>
          </p:cNvPr>
          <p:cNvSpPr>
            <a:spLocks noGrp="1"/>
          </p:cNvSpPr>
          <p:nvPr>
            <p:ph type="title"/>
          </p:nvPr>
        </p:nvSpPr>
        <p:spPr/>
        <p:txBody>
          <a:bodyPr/>
          <a:lstStyle/>
          <a:p>
            <a:r>
              <a:rPr lang="pl-PL" dirty="0"/>
              <a:t>Modele sprawiedliwości naprawczej</a:t>
            </a:r>
          </a:p>
        </p:txBody>
      </p:sp>
      <p:sp>
        <p:nvSpPr>
          <p:cNvPr id="3" name="Content Placeholder 2">
            <a:extLst>
              <a:ext uri="{FF2B5EF4-FFF2-40B4-BE49-F238E27FC236}">
                <a16:creationId xmlns:a16="http://schemas.microsoft.com/office/drawing/2014/main" id="{D109C4DD-D200-404E-B145-06155FAFD471}"/>
              </a:ext>
            </a:extLst>
          </p:cNvPr>
          <p:cNvSpPr>
            <a:spLocks noGrp="1"/>
          </p:cNvSpPr>
          <p:nvPr>
            <p:ph idx="1"/>
          </p:nvPr>
        </p:nvSpPr>
        <p:spPr/>
        <p:txBody>
          <a:bodyPr/>
          <a:lstStyle/>
          <a:p>
            <a:pPr marL="0" indent="0">
              <a:buNone/>
            </a:pPr>
            <a:r>
              <a:rPr lang="pl-PL" dirty="0"/>
              <a:t>Według P. </a:t>
            </a:r>
            <a:r>
              <a:rPr lang="pl-PL" dirty="0" err="1"/>
              <a:t>McColda</a:t>
            </a:r>
            <a:r>
              <a:rPr lang="pl-PL" dirty="0"/>
              <a:t>: </a:t>
            </a:r>
          </a:p>
          <a:p>
            <a:pPr marL="342900" indent="-342900">
              <a:buAutoNum type="arabicParenR"/>
            </a:pPr>
            <a:r>
              <a:rPr lang="pl-PL" dirty="0"/>
              <a:t>Mediacje</a:t>
            </a:r>
          </a:p>
          <a:p>
            <a:pPr marL="342900" indent="-342900">
              <a:buAutoNum type="arabicParenR"/>
            </a:pPr>
            <a:r>
              <a:rPr lang="pl-PL" dirty="0"/>
              <a:t>Konferencje</a:t>
            </a:r>
          </a:p>
          <a:p>
            <a:pPr marL="342900" indent="-342900">
              <a:buAutoNum type="arabicParenR"/>
            </a:pPr>
            <a:r>
              <a:rPr lang="pl-PL" dirty="0"/>
              <a:t>Kręgi (</a:t>
            </a:r>
            <a:r>
              <a:rPr lang="pl-PL" i="1" dirty="0" err="1"/>
              <a:t>circles</a:t>
            </a:r>
            <a:r>
              <a:rPr lang="pl-PL" dirty="0"/>
              <a:t>) </a:t>
            </a:r>
          </a:p>
          <a:p>
            <a:pPr marL="0" indent="0">
              <a:buNone/>
            </a:pPr>
            <a:endParaRPr lang="pl-PL" dirty="0"/>
          </a:p>
        </p:txBody>
      </p:sp>
    </p:spTree>
    <p:extLst>
      <p:ext uri="{BB962C8B-B14F-4D97-AF65-F5344CB8AC3E}">
        <p14:creationId xmlns:p14="http://schemas.microsoft.com/office/powerpoint/2010/main" val="3119919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D5DF4-0F4E-F846-AC16-15246124D878}"/>
              </a:ext>
            </a:extLst>
          </p:cNvPr>
          <p:cNvSpPr>
            <a:spLocks noGrp="1"/>
          </p:cNvSpPr>
          <p:nvPr>
            <p:ph type="title"/>
          </p:nvPr>
        </p:nvSpPr>
        <p:spPr/>
        <p:txBody>
          <a:bodyPr/>
          <a:lstStyle/>
          <a:p>
            <a:r>
              <a:rPr lang="pl-PL" dirty="0"/>
              <a:t>Modele sprawiedliwości naprawczej</a:t>
            </a:r>
          </a:p>
        </p:txBody>
      </p:sp>
      <p:sp>
        <p:nvSpPr>
          <p:cNvPr id="3" name="Content Placeholder 2">
            <a:extLst>
              <a:ext uri="{FF2B5EF4-FFF2-40B4-BE49-F238E27FC236}">
                <a16:creationId xmlns:a16="http://schemas.microsoft.com/office/drawing/2014/main" id="{54C4957B-A803-D648-A3D1-EC133A92AED0}"/>
              </a:ext>
            </a:extLst>
          </p:cNvPr>
          <p:cNvSpPr>
            <a:spLocks noGrp="1"/>
          </p:cNvSpPr>
          <p:nvPr>
            <p:ph idx="1"/>
          </p:nvPr>
        </p:nvSpPr>
        <p:spPr/>
        <p:txBody>
          <a:bodyPr/>
          <a:lstStyle/>
          <a:p>
            <a:pPr marL="0" indent="0">
              <a:buNone/>
            </a:pPr>
            <a:r>
              <a:rPr lang="pl-PL" dirty="0"/>
              <a:t>W każdym z nich minimum to spotkanie ofiary ze sprawcą, na którym zostaje wypracowane rozwiązanie. P. </a:t>
            </a:r>
            <a:r>
              <a:rPr lang="pl-PL" dirty="0" err="1"/>
              <a:t>McCold</a:t>
            </a:r>
            <a:r>
              <a:rPr lang="pl-PL" dirty="0"/>
              <a:t> wyróżnia cztery etapy tego ,,spotkania”:</a:t>
            </a:r>
          </a:p>
          <a:p>
            <a:pPr marL="342900" indent="-342900">
              <a:buAutoNum type="arabicParenR"/>
            </a:pPr>
            <a:r>
              <a:rPr lang="pl-PL" dirty="0"/>
              <a:t>Zrozumienie zła (dyskusja o faktach)</a:t>
            </a:r>
          </a:p>
          <a:p>
            <a:pPr marL="342900" indent="-342900">
              <a:buAutoNum type="arabicParenR"/>
            </a:pPr>
            <a:r>
              <a:rPr lang="pl-PL" dirty="0"/>
              <a:t>Dzielenie się krzywdą i jej zrozumienie (wyrażanie uczuć)</a:t>
            </a:r>
          </a:p>
          <a:p>
            <a:pPr marL="342900" indent="-342900">
              <a:buAutoNum type="arabicParenR"/>
            </a:pPr>
            <a:r>
              <a:rPr lang="pl-PL" dirty="0"/>
              <a:t>Uzgodnienie warunków reparacji (ugoda)</a:t>
            </a:r>
          </a:p>
          <a:p>
            <a:pPr marL="342900" indent="-342900">
              <a:buAutoNum type="arabicParenR"/>
            </a:pPr>
            <a:r>
              <a:rPr lang="pl-PL" dirty="0"/>
              <a:t>Wyciągnięcie wniosków na przyszłość (wprowadzenie zmian) </a:t>
            </a:r>
          </a:p>
          <a:p>
            <a:pPr marL="0" indent="0">
              <a:buNone/>
            </a:pPr>
            <a:endParaRPr lang="pl-PL" dirty="0"/>
          </a:p>
        </p:txBody>
      </p:sp>
    </p:spTree>
    <p:extLst>
      <p:ext uri="{BB962C8B-B14F-4D97-AF65-F5344CB8AC3E}">
        <p14:creationId xmlns:p14="http://schemas.microsoft.com/office/powerpoint/2010/main" val="317809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C0D4A-E53A-7C49-9D59-EB6EB1DDFAD8}"/>
              </a:ext>
            </a:extLst>
          </p:cNvPr>
          <p:cNvSpPr>
            <a:spLocks noGrp="1"/>
          </p:cNvSpPr>
          <p:nvPr>
            <p:ph type="title"/>
          </p:nvPr>
        </p:nvSpPr>
        <p:spPr/>
        <p:txBody>
          <a:bodyPr/>
          <a:lstStyle/>
          <a:p>
            <a:r>
              <a:rPr lang="pl-PL" dirty="0"/>
              <a:t>Modele sprawiedliwości naprawczej - mediacja</a:t>
            </a:r>
          </a:p>
        </p:txBody>
      </p:sp>
      <p:sp>
        <p:nvSpPr>
          <p:cNvPr id="3" name="Content Placeholder 2">
            <a:extLst>
              <a:ext uri="{FF2B5EF4-FFF2-40B4-BE49-F238E27FC236}">
                <a16:creationId xmlns:a16="http://schemas.microsoft.com/office/drawing/2014/main" id="{796C9799-BB95-D142-821D-A9733B446685}"/>
              </a:ext>
            </a:extLst>
          </p:cNvPr>
          <p:cNvSpPr>
            <a:spLocks noGrp="1"/>
          </p:cNvSpPr>
          <p:nvPr>
            <p:ph idx="1"/>
          </p:nvPr>
        </p:nvSpPr>
        <p:spPr/>
        <p:txBody>
          <a:bodyPr/>
          <a:lstStyle/>
          <a:p>
            <a:r>
              <a:rPr lang="pl-PL" dirty="0"/>
              <a:t>Najprostszy model</a:t>
            </a:r>
          </a:p>
          <a:p>
            <a:r>
              <a:rPr lang="pl-PL" dirty="0"/>
              <a:t>Porozumienie uzyskuje się za pośrednictwem trzeciej neutralnej strony (wyszkolonego ochotnika lub pracownika społecznego) </a:t>
            </a:r>
          </a:p>
          <a:p>
            <a:r>
              <a:rPr lang="pl-PL" dirty="0"/>
              <a:t>Najczęściej obecni są tylko pokrzywdzony, sprawca i mediator.</a:t>
            </a:r>
          </a:p>
          <a:p>
            <a:r>
              <a:rPr lang="pl-PL" dirty="0"/>
              <a:t>Wykonanie ugody może być nadzorowane przez sąd, który może pośrednio wpłynąć na jej kształt (możliwość złagodzenia wymiaru kary) </a:t>
            </a:r>
          </a:p>
        </p:txBody>
      </p:sp>
    </p:spTree>
    <p:extLst>
      <p:ext uri="{BB962C8B-B14F-4D97-AF65-F5344CB8AC3E}">
        <p14:creationId xmlns:p14="http://schemas.microsoft.com/office/powerpoint/2010/main" val="3950086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59C9D-6012-7D4F-8176-A50D5FDC91B6}"/>
              </a:ext>
            </a:extLst>
          </p:cNvPr>
          <p:cNvSpPr>
            <a:spLocks noGrp="1"/>
          </p:cNvSpPr>
          <p:nvPr>
            <p:ph type="title"/>
          </p:nvPr>
        </p:nvSpPr>
        <p:spPr/>
        <p:txBody>
          <a:bodyPr/>
          <a:lstStyle/>
          <a:p>
            <a:r>
              <a:rPr lang="pl-PL" dirty="0"/>
              <a:t>Modele sprawiedliwości naprawczej - konferencje</a:t>
            </a:r>
          </a:p>
        </p:txBody>
      </p:sp>
      <p:sp>
        <p:nvSpPr>
          <p:cNvPr id="3" name="Content Placeholder 2">
            <a:extLst>
              <a:ext uri="{FF2B5EF4-FFF2-40B4-BE49-F238E27FC236}">
                <a16:creationId xmlns:a16="http://schemas.microsoft.com/office/drawing/2014/main" id="{06C2E4BD-35DB-AD45-AAA7-CA1C0ECFB269}"/>
              </a:ext>
            </a:extLst>
          </p:cNvPr>
          <p:cNvSpPr>
            <a:spLocks noGrp="1"/>
          </p:cNvSpPr>
          <p:nvPr>
            <p:ph idx="1"/>
          </p:nvPr>
        </p:nvSpPr>
        <p:spPr/>
        <p:txBody>
          <a:bodyPr>
            <a:normAutofit fontScale="92500" lnSpcReduction="10000"/>
          </a:bodyPr>
          <a:lstStyle/>
          <a:p>
            <a:pPr marL="0" indent="0">
              <a:buNone/>
            </a:pPr>
            <a:r>
              <a:rPr lang="pl-PL" dirty="0"/>
              <a:t>Konferencje to spotkania grup osób, w jakiś sposób związanych lub dotkniętych przeszłym zdarzeniem, które spotykają się, by przedyskutować i rozwikłać wszystkie sprawy, jakie pojawiają się w związku ze zdarzeniem. </a:t>
            </a:r>
          </a:p>
          <a:p>
            <a:pPr marL="0" indent="0">
              <a:buNone/>
            </a:pPr>
            <a:r>
              <a:rPr lang="pl-PL" dirty="0"/>
              <a:t>Najważniejsze strony w tych spotkaniach to pokrzywdzony i sprawca. </a:t>
            </a:r>
          </a:p>
          <a:p>
            <a:pPr marL="0" indent="0">
              <a:buNone/>
            </a:pPr>
            <a:r>
              <a:rPr lang="pl-PL" dirty="0"/>
              <a:t>Nie są to jednak mediacje. Mediacje, wywodzące się z prawa cywilnego, zakładają moralną równość stron, rozstrzygają sprawę za pomocą wynegocjowanego kompromisu. </a:t>
            </a:r>
          </a:p>
          <a:p>
            <a:pPr marL="0" indent="0">
              <a:buNone/>
            </a:pPr>
            <a:r>
              <a:rPr lang="pl-PL" dirty="0"/>
              <a:t>W konferencji po każdej ze stron występują osoby wspierające (</a:t>
            </a:r>
            <a:r>
              <a:rPr lang="pl-PL" i="1" dirty="0" err="1"/>
              <a:t>supporters</a:t>
            </a:r>
            <a:r>
              <a:rPr lang="pl-PL" dirty="0"/>
              <a:t>). Ogromną wagę przykłada się do oddziaływania na całą wspólnotę, dlatego uczestniczą w niej także przedstawiciele wspólnoty. W każdej konferencji uczestniczy także przeszkolona osoba, która ułatwia jej prowadzenie. </a:t>
            </a:r>
          </a:p>
        </p:txBody>
      </p:sp>
    </p:spTree>
    <p:extLst>
      <p:ext uri="{BB962C8B-B14F-4D97-AF65-F5344CB8AC3E}">
        <p14:creationId xmlns:p14="http://schemas.microsoft.com/office/powerpoint/2010/main" val="4293930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FB55B-2E16-6544-9ADB-8D45BF0C5E4E}"/>
              </a:ext>
            </a:extLst>
          </p:cNvPr>
          <p:cNvSpPr>
            <a:spLocks noGrp="1"/>
          </p:cNvSpPr>
          <p:nvPr>
            <p:ph type="title"/>
          </p:nvPr>
        </p:nvSpPr>
        <p:spPr/>
        <p:txBody>
          <a:bodyPr/>
          <a:lstStyle/>
          <a:p>
            <a:r>
              <a:rPr lang="pl-PL" dirty="0"/>
              <a:t>Modele sprawiedliwości naprawczej - konferencje</a:t>
            </a:r>
          </a:p>
        </p:txBody>
      </p:sp>
      <p:sp>
        <p:nvSpPr>
          <p:cNvPr id="3" name="Content Placeholder 2">
            <a:extLst>
              <a:ext uri="{FF2B5EF4-FFF2-40B4-BE49-F238E27FC236}">
                <a16:creationId xmlns:a16="http://schemas.microsoft.com/office/drawing/2014/main" id="{6EAEB789-282B-6440-B952-020E00CDC89B}"/>
              </a:ext>
            </a:extLst>
          </p:cNvPr>
          <p:cNvSpPr>
            <a:spLocks noGrp="1"/>
          </p:cNvSpPr>
          <p:nvPr>
            <p:ph idx="1"/>
          </p:nvPr>
        </p:nvSpPr>
        <p:spPr/>
        <p:txBody>
          <a:bodyPr>
            <a:normAutofit fontScale="85000" lnSpcReduction="20000"/>
          </a:bodyPr>
          <a:lstStyle/>
          <a:p>
            <a:pPr marL="0" indent="0">
              <a:buNone/>
            </a:pPr>
            <a:r>
              <a:rPr lang="pl-PL" dirty="0"/>
              <a:t>Police </a:t>
            </a:r>
            <a:r>
              <a:rPr lang="pl-PL" dirty="0" err="1"/>
              <a:t>conferencing</a:t>
            </a:r>
            <a:r>
              <a:rPr lang="pl-PL" dirty="0"/>
              <a:t> (Wagga Model) - przyjęcie odpowiedzialności przez sprawcę w taki sposób, który go nie wyzuje z godności i dać mu możliwość naprawienia zła, które wyrządził. Przebieg konferencji: </a:t>
            </a:r>
          </a:p>
          <a:p>
            <a:pPr marL="342900" indent="-342900">
              <a:buAutoNum type="arabicParenR"/>
            </a:pPr>
            <a:r>
              <a:rPr lang="pl-PL" dirty="0"/>
              <a:t>Pozwolenie sprawcy na opowiedzenie o zdarzeniu, o jego przyczynach, o tym, co teraz o nim myśli i kogo (jego zdaniem) jego zachowanie dotknęło</a:t>
            </a:r>
          </a:p>
          <a:p>
            <a:pPr marL="342900" indent="-342900">
              <a:buAutoNum type="arabicParenR"/>
            </a:pPr>
            <a:r>
              <a:rPr lang="pl-PL" dirty="0"/>
              <a:t>Wypowiedź pokrzywdzonego o swoich reakcjach, przeżyciach i o tym, jak został dotknięty. </a:t>
            </a:r>
          </a:p>
          <a:p>
            <a:pPr marL="342900" indent="-342900">
              <a:buAutoNum type="arabicParenR"/>
            </a:pPr>
            <a:r>
              <a:rPr lang="pl-PL" dirty="0"/>
              <a:t>Wspierający ofiary (np. rodzina) – jak przestępstwo wpłynęło na nich i jaka była ich reakcja</a:t>
            </a:r>
          </a:p>
          <a:p>
            <a:pPr marL="342900" indent="-342900">
              <a:buAutoNum type="arabicParenR"/>
            </a:pPr>
            <a:r>
              <a:rPr lang="pl-PL" dirty="0"/>
              <a:t>Rodzina i osoby wspierające sprawcę zabierają głos</a:t>
            </a:r>
          </a:p>
          <a:p>
            <a:pPr marL="342900" indent="-342900">
              <a:buAutoNum type="arabicParenR"/>
            </a:pPr>
            <a:r>
              <a:rPr lang="pl-PL" dirty="0"/>
              <a:t>Co zrobić, aby porządek powrócił, strony określają swoje oczekiwania</a:t>
            </a:r>
          </a:p>
          <a:p>
            <a:pPr marL="342900" indent="-342900">
              <a:buAutoNum type="arabicParenR"/>
            </a:pPr>
            <a:r>
              <a:rPr lang="pl-PL" dirty="0"/>
              <a:t>Przerwa na sporządzenie pisemnej ugody przez mediatora zawierającej postanowienia kompensacyjne </a:t>
            </a:r>
          </a:p>
        </p:txBody>
      </p:sp>
    </p:spTree>
    <p:extLst>
      <p:ext uri="{BB962C8B-B14F-4D97-AF65-F5344CB8AC3E}">
        <p14:creationId xmlns:p14="http://schemas.microsoft.com/office/powerpoint/2010/main" val="3701567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07E3E-9D8A-AD44-BFD2-96A1AD855BFD}"/>
              </a:ext>
            </a:extLst>
          </p:cNvPr>
          <p:cNvSpPr>
            <a:spLocks noGrp="1"/>
          </p:cNvSpPr>
          <p:nvPr>
            <p:ph type="title"/>
          </p:nvPr>
        </p:nvSpPr>
        <p:spPr/>
        <p:txBody>
          <a:bodyPr/>
          <a:lstStyle/>
          <a:p>
            <a:r>
              <a:rPr lang="pl-PL" dirty="0"/>
              <a:t>Modele sprawiedliwości naprawczej - konferencje</a:t>
            </a:r>
          </a:p>
        </p:txBody>
      </p:sp>
      <p:sp>
        <p:nvSpPr>
          <p:cNvPr id="3" name="Content Placeholder 2">
            <a:extLst>
              <a:ext uri="{FF2B5EF4-FFF2-40B4-BE49-F238E27FC236}">
                <a16:creationId xmlns:a16="http://schemas.microsoft.com/office/drawing/2014/main" id="{8995BF99-D83A-7440-BB42-3813BDCA5D21}"/>
              </a:ext>
            </a:extLst>
          </p:cNvPr>
          <p:cNvSpPr>
            <a:spLocks noGrp="1"/>
          </p:cNvSpPr>
          <p:nvPr>
            <p:ph idx="1"/>
          </p:nvPr>
        </p:nvSpPr>
        <p:spPr/>
        <p:txBody>
          <a:bodyPr/>
          <a:lstStyle/>
          <a:p>
            <a:pPr marL="0" indent="0">
              <a:buNone/>
            </a:pPr>
            <a:r>
              <a:rPr lang="pl-PL" dirty="0"/>
              <a:t>Program Wagga ma wiele celów: </a:t>
            </a:r>
          </a:p>
          <a:p>
            <a:r>
              <a:rPr lang="pl-PL" dirty="0"/>
              <a:t>Dać pokrzywdzonemu możliwość uczestniczenia w oficjalnej odpowiedzi na przestępstwo</a:t>
            </a:r>
          </a:p>
          <a:p>
            <a:r>
              <a:rPr lang="pl-PL" dirty="0"/>
              <a:t>Dać sprawcy możliwość zrozumienia konsekwencji swojego zachowania</a:t>
            </a:r>
          </a:p>
          <a:p>
            <a:r>
              <a:rPr lang="pl-PL" dirty="0"/>
              <a:t>Włączyć w ten proces społeczność, wspólnotę ludzi dotkniętych zdarzeniem </a:t>
            </a:r>
          </a:p>
          <a:p>
            <a:pPr marL="0" indent="0">
              <a:buNone/>
            </a:pPr>
            <a:endParaRPr lang="pl-PL" dirty="0"/>
          </a:p>
          <a:p>
            <a:pPr marL="0" indent="0">
              <a:buNone/>
            </a:pPr>
            <a:r>
              <a:rPr lang="pl-PL" dirty="0"/>
              <a:t>Wszystkie te cele są równorzędne i żadnego nie można pominąć</a:t>
            </a:r>
          </a:p>
        </p:txBody>
      </p:sp>
    </p:spTree>
    <p:extLst>
      <p:ext uri="{BB962C8B-B14F-4D97-AF65-F5344CB8AC3E}">
        <p14:creationId xmlns:p14="http://schemas.microsoft.com/office/powerpoint/2010/main" val="207767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FF73-45F9-6248-9257-C48AB441677A}"/>
              </a:ext>
            </a:extLst>
          </p:cNvPr>
          <p:cNvSpPr>
            <a:spLocks noGrp="1"/>
          </p:cNvSpPr>
          <p:nvPr>
            <p:ph type="title"/>
          </p:nvPr>
        </p:nvSpPr>
        <p:spPr/>
        <p:txBody>
          <a:bodyPr/>
          <a:lstStyle/>
          <a:p>
            <a:r>
              <a:rPr lang="pl-PL" dirty="0"/>
              <a:t>Modele sprawiedliwości naprawczej - kręgi</a:t>
            </a:r>
          </a:p>
        </p:txBody>
      </p:sp>
      <p:sp>
        <p:nvSpPr>
          <p:cNvPr id="3" name="Content Placeholder 2">
            <a:extLst>
              <a:ext uri="{FF2B5EF4-FFF2-40B4-BE49-F238E27FC236}">
                <a16:creationId xmlns:a16="http://schemas.microsoft.com/office/drawing/2014/main" id="{625C728B-6F26-4241-9758-934C8903300A}"/>
              </a:ext>
            </a:extLst>
          </p:cNvPr>
          <p:cNvSpPr>
            <a:spLocks noGrp="1"/>
          </p:cNvSpPr>
          <p:nvPr>
            <p:ph idx="1"/>
          </p:nvPr>
        </p:nvSpPr>
        <p:spPr/>
        <p:txBody>
          <a:bodyPr/>
          <a:lstStyle/>
          <a:p>
            <a:r>
              <a:rPr lang="pl-PL" dirty="0"/>
              <a:t>Najbardziej złożona forma, zbliżona do pierwotnych metod radzenia sobie z przestępstwem, zakładający wolność i indywidualność jednostek</a:t>
            </a:r>
          </a:p>
          <a:p>
            <a:r>
              <a:rPr lang="pl-PL" dirty="0"/>
              <a:t>Zazwyczaj nie występuje profesjonalny mediator, co najwyżej profesjonalni konsultanci</a:t>
            </a:r>
          </a:p>
        </p:txBody>
      </p:sp>
    </p:spTree>
    <p:extLst>
      <p:ext uri="{BB962C8B-B14F-4D97-AF65-F5344CB8AC3E}">
        <p14:creationId xmlns:p14="http://schemas.microsoft.com/office/powerpoint/2010/main" val="1288054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065E1-2EF4-F740-BD68-404300DBDE14}"/>
              </a:ext>
            </a:extLst>
          </p:cNvPr>
          <p:cNvSpPr>
            <a:spLocks noGrp="1"/>
          </p:cNvSpPr>
          <p:nvPr>
            <p:ph type="title"/>
          </p:nvPr>
        </p:nvSpPr>
        <p:spPr/>
        <p:txBody>
          <a:bodyPr/>
          <a:lstStyle/>
          <a:p>
            <a:r>
              <a:rPr lang="pl-PL" dirty="0"/>
              <a:t>Założenia sprawiedliwości naprawczej</a:t>
            </a:r>
          </a:p>
        </p:txBody>
      </p:sp>
      <p:sp>
        <p:nvSpPr>
          <p:cNvPr id="3" name="Content Placeholder 2">
            <a:extLst>
              <a:ext uri="{FF2B5EF4-FFF2-40B4-BE49-F238E27FC236}">
                <a16:creationId xmlns:a16="http://schemas.microsoft.com/office/drawing/2014/main" id="{79F4ACDE-805F-ED4A-BF5E-6C98B9EEE1A9}"/>
              </a:ext>
            </a:extLst>
          </p:cNvPr>
          <p:cNvSpPr>
            <a:spLocks noGrp="1"/>
          </p:cNvSpPr>
          <p:nvPr>
            <p:ph idx="1"/>
          </p:nvPr>
        </p:nvSpPr>
        <p:spPr/>
        <p:txBody>
          <a:bodyPr>
            <a:normAutofit lnSpcReduction="10000"/>
          </a:bodyPr>
          <a:lstStyle/>
          <a:p>
            <a:pPr algn="just"/>
            <a:r>
              <a:rPr lang="pl-PL" dirty="0"/>
              <a:t>Celem prawnokarnej reakcji na przestępstwo jest likwidacja konfliktu, a nie samo ukaranie sprawcy</a:t>
            </a:r>
          </a:p>
          <a:p>
            <a:pPr algn="just"/>
            <a:r>
              <a:rPr lang="pl-PL" dirty="0"/>
              <a:t>Na zasadzie dobrowolności w postępowaniu biorą udział pokrzywdzony i sprawca, ich interesy powinny zostać uwzględnione, przy czym sprawca musi w możliwym stopniu naprawić szkodę poniesioną przez pokrzywdzonego</a:t>
            </a:r>
          </a:p>
          <a:p>
            <a:pPr algn="just"/>
            <a:r>
              <a:rPr lang="pl-PL" dirty="0"/>
              <a:t>Postępowanie ma charakter mediacji i jest prowadzone w ramach społeczności lokalnej </a:t>
            </a:r>
          </a:p>
          <a:p>
            <a:pPr algn="just"/>
            <a:r>
              <a:rPr lang="pl-PL" dirty="0"/>
              <a:t>postępowanie jest subsydiarne w stosunku do postępowania prowadzonego przez organy państwowe – dochodzi do skutku tylko gdy nie sprzeciwia się temu interes publiczny</a:t>
            </a:r>
          </a:p>
        </p:txBody>
      </p:sp>
    </p:spTree>
    <p:extLst>
      <p:ext uri="{BB962C8B-B14F-4D97-AF65-F5344CB8AC3E}">
        <p14:creationId xmlns:p14="http://schemas.microsoft.com/office/powerpoint/2010/main" val="1114683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3D9E-2459-4F49-AA3D-3A67CF55399A}"/>
              </a:ext>
            </a:extLst>
          </p:cNvPr>
          <p:cNvSpPr>
            <a:spLocks noGrp="1"/>
          </p:cNvSpPr>
          <p:nvPr>
            <p:ph type="title"/>
          </p:nvPr>
        </p:nvSpPr>
        <p:spPr/>
        <p:txBody>
          <a:bodyPr/>
          <a:lstStyle/>
          <a:p>
            <a:r>
              <a:rPr lang="pl-PL" dirty="0"/>
              <a:t>Założenia sprawiedliwości naprawczej</a:t>
            </a:r>
          </a:p>
        </p:txBody>
      </p:sp>
      <p:sp>
        <p:nvSpPr>
          <p:cNvPr id="3" name="Content Placeholder 2">
            <a:extLst>
              <a:ext uri="{FF2B5EF4-FFF2-40B4-BE49-F238E27FC236}">
                <a16:creationId xmlns:a16="http://schemas.microsoft.com/office/drawing/2014/main" id="{A57E704E-94F7-F849-876A-827D47AFF4BE}"/>
              </a:ext>
            </a:extLst>
          </p:cNvPr>
          <p:cNvSpPr>
            <a:spLocks noGrp="1"/>
          </p:cNvSpPr>
          <p:nvPr>
            <p:ph idx="1"/>
          </p:nvPr>
        </p:nvSpPr>
        <p:spPr/>
        <p:txBody>
          <a:bodyPr>
            <a:normAutofit fontScale="92500" lnSpcReduction="20000"/>
          </a:bodyPr>
          <a:lstStyle/>
          <a:p>
            <a:r>
              <a:rPr lang="pl-PL" dirty="0"/>
              <a:t>Odmiennie pojmuje się kontradyktoryjność – postępowanie to nie walka stron, a poszukiwanie rozwiązania </a:t>
            </a:r>
          </a:p>
          <a:p>
            <a:r>
              <a:rPr lang="pl-PL" dirty="0"/>
              <a:t>Odmiennie pojmuje się legalizm – nie musi być wszczęte i prowadzone przez organy państwowe, a celem nie jest ukaranie sprawcy</a:t>
            </a:r>
          </a:p>
          <a:p>
            <a:r>
              <a:rPr lang="pl-PL" dirty="0"/>
              <a:t>Odmienne zasady dotyczące prawa dowodowego i prawa do obrony – nie chodzi o to, by sprawcy udowodnić, że popełnił przestępstwo, gdyż punktem wyjścia jest jego przyznanie się do czynu</a:t>
            </a:r>
          </a:p>
          <a:p>
            <a:r>
              <a:rPr lang="pl-PL" dirty="0"/>
              <a:t>Brak nacisku na szybkość postępowania </a:t>
            </a:r>
          </a:p>
          <a:p>
            <a:r>
              <a:rPr lang="pl-PL" dirty="0"/>
              <a:t>Odmienne podejście do zasady prawdy materialnej – postępowanie to przede wszystkim wygaszenie konfliktu, lecz mediator dąży do wyjaśnienia wszelkich okoliczności niezbędnych do osiągnięcia porozumienia </a:t>
            </a:r>
          </a:p>
        </p:txBody>
      </p:sp>
    </p:spTree>
    <p:extLst>
      <p:ext uri="{BB962C8B-B14F-4D97-AF65-F5344CB8AC3E}">
        <p14:creationId xmlns:p14="http://schemas.microsoft.com/office/powerpoint/2010/main" val="326564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39F52-77C4-E644-BF22-F862DA7F4622}"/>
              </a:ext>
            </a:extLst>
          </p:cNvPr>
          <p:cNvSpPr>
            <a:spLocks noGrp="1"/>
          </p:cNvSpPr>
          <p:nvPr>
            <p:ph type="title"/>
          </p:nvPr>
        </p:nvSpPr>
        <p:spPr/>
        <p:txBody>
          <a:bodyPr/>
          <a:lstStyle/>
          <a:p>
            <a:r>
              <a:rPr lang="pl-PL" dirty="0"/>
              <a:t>Modele prawa karnego</a:t>
            </a:r>
          </a:p>
        </p:txBody>
      </p:sp>
      <p:sp>
        <p:nvSpPr>
          <p:cNvPr id="3" name="Content Placeholder 2">
            <a:extLst>
              <a:ext uri="{FF2B5EF4-FFF2-40B4-BE49-F238E27FC236}">
                <a16:creationId xmlns:a16="http://schemas.microsoft.com/office/drawing/2014/main" id="{AE0F2520-2D4B-CD49-BA34-9DB26AD25F32}"/>
              </a:ext>
            </a:extLst>
          </p:cNvPr>
          <p:cNvSpPr>
            <a:spLocks noGrp="1"/>
          </p:cNvSpPr>
          <p:nvPr>
            <p:ph idx="1"/>
          </p:nvPr>
        </p:nvSpPr>
        <p:spPr/>
        <p:txBody>
          <a:bodyPr/>
          <a:lstStyle/>
          <a:p>
            <a:pPr marL="342900" indent="-342900">
              <a:buAutoNum type="arabicParenR"/>
            </a:pPr>
            <a:r>
              <a:rPr lang="pl-PL" dirty="0"/>
              <a:t>Sprawiedliwościowy</a:t>
            </a:r>
          </a:p>
          <a:p>
            <a:pPr marL="342900" indent="-342900">
              <a:buAutoNum type="arabicParenR"/>
            </a:pPr>
            <a:r>
              <a:rPr lang="pl-PL" dirty="0"/>
              <a:t>Prewencyjno-resocjalizacyjny</a:t>
            </a:r>
          </a:p>
          <a:p>
            <a:pPr marL="342900" indent="-342900">
              <a:buAutoNum type="arabicParenR"/>
            </a:pPr>
            <a:r>
              <a:rPr lang="pl-PL" dirty="0"/>
              <a:t>Sprawiedliwości naprawczej</a:t>
            </a:r>
          </a:p>
        </p:txBody>
      </p:sp>
    </p:spTree>
    <p:extLst>
      <p:ext uri="{BB962C8B-B14F-4D97-AF65-F5344CB8AC3E}">
        <p14:creationId xmlns:p14="http://schemas.microsoft.com/office/powerpoint/2010/main" val="3750834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2A521-649C-A743-A0C2-C6036D70461E}"/>
              </a:ext>
            </a:extLst>
          </p:cNvPr>
          <p:cNvSpPr>
            <a:spLocks noGrp="1"/>
          </p:cNvSpPr>
          <p:nvPr>
            <p:ph type="title"/>
          </p:nvPr>
        </p:nvSpPr>
        <p:spPr/>
        <p:txBody>
          <a:bodyPr/>
          <a:lstStyle/>
          <a:p>
            <a:r>
              <a:rPr lang="pl-PL" dirty="0"/>
              <a:t>Sprawiedliwość naprawcza</a:t>
            </a:r>
          </a:p>
        </p:txBody>
      </p:sp>
      <p:sp>
        <p:nvSpPr>
          <p:cNvPr id="3" name="Content Placeholder 2">
            <a:extLst>
              <a:ext uri="{FF2B5EF4-FFF2-40B4-BE49-F238E27FC236}">
                <a16:creationId xmlns:a16="http://schemas.microsoft.com/office/drawing/2014/main" id="{3382E911-D940-0C42-9C69-C1224CD7B4D8}"/>
              </a:ext>
            </a:extLst>
          </p:cNvPr>
          <p:cNvSpPr>
            <a:spLocks noGrp="1"/>
          </p:cNvSpPr>
          <p:nvPr>
            <p:ph idx="1"/>
          </p:nvPr>
        </p:nvSpPr>
        <p:spPr/>
        <p:txBody>
          <a:bodyPr/>
          <a:lstStyle/>
          <a:p>
            <a:pPr marL="0" indent="0" algn="just">
              <a:buNone/>
            </a:pPr>
            <a:r>
              <a:rPr lang="pl-PL" dirty="0"/>
              <a:t>W. Zalewski: </a:t>
            </a:r>
          </a:p>
          <a:p>
            <a:pPr algn="just"/>
            <a:r>
              <a:rPr lang="pl-PL" dirty="0"/>
              <a:t>Ujęcie minimalistyczne: postulat uwzględniania kompensacyjnych interesów pokrzywdzonych w ramach prawa karnego</a:t>
            </a:r>
          </a:p>
          <a:p>
            <a:pPr algn="just"/>
            <a:r>
              <a:rPr lang="pl-PL" dirty="0"/>
              <a:t>Ujęcie maksymalistyczne: nie tylko nowy paradygmat nowy model sprawiedliwości, ale także postulat głębokiej i całościowej przebudowy społecznej realizowany wokół przywracania sprawiedliwości</a:t>
            </a:r>
          </a:p>
        </p:txBody>
      </p:sp>
    </p:spTree>
    <p:extLst>
      <p:ext uri="{BB962C8B-B14F-4D97-AF65-F5344CB8AC3E}">
        <p14:creationId xmlns:p14="http://schemas.microsoft.com/office/powerpoint/2010/main" val="93615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4E908-0A5E-EA43-85E9-57C822DF2446}"/>
              </a:ext>
            </a:extLst>
          </p:cNvPr>
          <p:cNvSpPr>
            <a:spLocks noGrp="1"/>
          </p:cNvSpPr>
          <p:nvPr>
            <p:ph type="title"/>
          </p:nvPr>
        </p:nvSpPr>
        <p:spPr/>
        <p:txBody>
          <a:bodyPr/>
          <a:lstStyle/>
          <a:p>
            <a:r>
              <a:rPr lang="pl-PL" dirty="0"/>
              <a:t>sprawiedliwość naprawcza</a:t>
            </a:r>
          </a:p>
        </p:txBody>
      </p:sp>
      <p:sp>
        <p:nvSpPr>
          <p:cNvPr id="3" name="Content Placeholder 2">
            <a:extLst>
              <a:ext uri="{FF2B5EF4-FFF2-40B4-BE49-F238E27FC236}">
                <a16:creationId xmlns:a16="http://schemas.microsoft.com/office/drawing/2014/main" id="{E9555BEC-950A-354C-A3A6-9ACB52D77364}"/>
              </a:ext>
            </a:extLst>
          </p:cNvPr>
          <p:cNvSpPr>
            <a:spLocks noGrp="1"/>
          </p:cNvSpPr>
          <p:nvPr>
            <p:ph idx="1"/>
          </p:nvPr>
        </p:nvSpPr>
        <p:spPr/>
        <p:txBody>
          <a:bodyPr>
            <a:normAutofit fontScale="92500" lnSpcReduction="10000"/>
          </a:bodyPr>
          <a:lstStyle/>
          <a:p>
            <a:pPr marL="0" indent="0" algn="just">
              <a:buNone/>
            </a:pPr>
            <a:r>
              <a:rPr lang="pl-PL" dirty="0"/>
              <a:t>Dyrektywa Parlamentu Europejskiego i Rady 2012/29/UE  - normy minimalne w zakresie praw, wsparcia i ochrony ofiar przestępstw </a:t>
            </a:r>
          </a:p>
          <a:p>
            <a:pPr marL="0" indent="0" algn="just">
              <a:buNone/>
            </a:pPr>
            <a:r>
              <a:rPr lang="pl-PL" dirty="0"/>
              <a:t>Art. 1 lit. d sprawiedliwość naprawcza oznacza wszelkie procedury, dzięki którym ofiara oraz sprawca mają możliwość, pod warunkiem wyrażenia przez nich na to dobrowolnej zgody, czynnego udziału w rozwiązaniu kwestii będących wynikiem przestępstwa przy pomocy bezstronnej strony trzeciej. </a:t>
            </a:r>
          </a:p>
          <a:p>
            <a:pPr marL="0" indent="0" algn="just">
              <a:buNone/>
            </a:pPr>
            <a:r>
              <a:rPr lang="pl-PL" dirty="0"/>
              <a:t>(46) Preambuły - usługi sprawiedliwości naprawczej to m. in.: </a:t>
            </a:r>
          </a:p>
          <a:p>
            <a:pPr algn="just">
              <a:buFontTx/>
              <a:buChar char="-"/>
            </a:pPr>
            <a:r>
              <a:rPr lang="pl-PL" dirty="0"/>
              <a:t>Mediacja między ofiarą a sprawcą</a:t>
            </a:r>
          </a:p>
          <a:p>
            <a:pPr algn="just">
              <a:buFontTx/>
              <a:buChar char="-"/>
            </a:pPr>
            <a:r>
              <a:rPr lang="pl-PL" dirty="0"/>
              <a:t>Konferencje grup rodzinnych</a:t>
            </a:r>
          </a:p>
          <a:p>
            <a:pPr algn="just">
              <a:buFontTx/>
              <a:buChar char="-"/>
            </a:pPr>
            <a:r>
              <a:rPr lang="pl-PL" dirty="0"/>
              <a:t>Zgromadzenia wyrokujące</a:t>
            </a:r>
          </a:p>
        </p:txBody>
      </p:sp>
    </p:spTree>
    <p:extLst>
      <p:ext uri="{BB962C8B-B14F-4D97-AF65-F5344CB8AC3E}">
        <p14:creationId xmlns:p14="http://schemas.microsoft.com/office/powerpoint/2010/main" val="2351546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852C0-8C32-6940-8188-14F72F6A4743}"/>
              </a:ext>
            </a:extLst>
          </p:cNvPr>
          <p:cNvSpPr>
            <a:spLocks noGrp="1"/>
          </p:cNvSpPr>
          <p:nvPr>
            <p:ph type="title"/>
          </p:nvPr>
        </p:nvSpPr>
        <p:spPr/>
        <p:txBody>
          <a:bodyPr/>
          <a:lstStyle/>
          <a:p>
            <a:r>
              <a:rPr lang="pl-PL" dirty="0"/>
              <a:t>REALIZACJA ZAŁOŻEŃ SPRAWIEDLIWOŚĆI NAPRAWCZEJ</a:t>
            </a:r>
          </a:p>
        </p:txBody>
      </p:sp>
      <p:sp>
        <p:nvSpPr>
          <p:cNvPr id="3" name="Content Placeholder 2">
            <a:extLst>
              <a:ext uri="{FF2B5EF4-FFF2-40B4-BE49-F238E27FC236}">
                <a16:creationId xmlns:a16="http://schemas.microsoft.com/office/drawing/2014/main" id="{326FDCBC-53F3-B244-B9D1-964E7ABBF4E6}"/>
              </a:ext>
            </a:extLst>
          </p:cNvPr>
          <p:cNvSpPr>
            <a:spLocks noGrp="1"/>
          </p:cNvSpPr>
          <p:nvPr>
            <p:ph idx="1"/>
          </p:nvPr>
        </p:nvSpPr>
        <p:spPr/>
        <p:txBody>
          <a:bodyPr/>
          <a:lstStyle/>
          <a:p>
            <a:pPr>
              <a:buFont typeface="Wingdings" pitchFamily="2" charset="2"/>
              <a:buChar char="Ø"/>
            </a:pPr>
            <a:r>
              <a:rPr lang="pl-PL" dirty="0"/>
              <a:t>Gwarancje procesowe pokrzywdzonego</a:t>
            </a:r>
          </a:p>
          <a:p>
            <a:pPr>
              <a:buFont typeface="Wingdings" pitchFamily="2" charset="2"/>
              <a:buChar char="Ø"/>
            </a:pPr>
            <a:r>
              <a:rPr lang="pl-PL" dirty="0"/>
              <a:t>Instrumenty kompensacyjne</a:t>
            </a:r>
          </a:p>
          <a:p>
            <a:pPr>
              <a:buFont typeface="Wingdings" pitchFamily="2" charset="2"/>
              <a:buChar char="Ø"/>
            </a:pPr>
            <a:r>
              <a:rPr lang="pl-PL" dirty="0"/>
              <a:t>Mediacja, porozumienia</a:t>
            </a:r>
          </a:p>
        </p:txBody>
      </p:sp>
    </p:spTree>
    <p:extLst>
      <p:ext uri="{BB962C8B-B14F-4D97-AF65-F5344CB8AC3E}">
        <p14:creationId xmlns:p14="http://schemas.microsoft.com/office/powerpoint/2010/main" val="608607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49EDC-A899-2843-A748-2D67319BE86E}"/>
              </a:ext>
            </a:extLst>
          </p:cNvPr>
          <p:cNvSpPr>
            <a:spLocks noGrp="1"/>
          </p:cNvSpPr>
          <p:nvPr>
            <p:ph type="title"/>
          </p:nvPr>
        </p:nvSpPr>
        <p:spPr/>
        <p:txBody>
          <a:bodyPr/>
          <a:lstStyle/>
          <a:p>
            <a:r>
              <a:rPr lang="pl-PL" dirty="0"/>
              <a:t>kompensacja</a:t>
            </a:r>
          </a:p>
        </p:txBody>
      </p:sp>
      <p:sp>
        <p:nvSpPr>
          <p:cNvPr id="3" name="Content Placeholder 2">
            <a:extLst>
              <a:ext uri="{FF2B5EF4-FFF2-40B4-BE49-F238E27FC236}">
                <a16:creationId xmlns:a16="http://schemas.microsoft.com/office/drawing/2014/main" id="{FC3A85A3-852B-2547-B0D9-217693AD965B}"/>
              </a:ext>
            </a:extLst>
          </p:cNvPr>
          <p:cNvSpPr>
            <a:spLocks noGrp="1"/>
          </p:cNvSpPr>
          <p:nvPr>
            <p:ph idx="1"/>
          </p:nvPr>
        </p:nvSpPr>
        <p:spPr/>
        <p:txBody>
          <a:bodyPr/>
          <a:lstStyle/>
          <a:p>
            <a:r>
              <a:rPr lang="pl-PL" dirty="0"/>
              <a:t>Ujęcie szerokie – wyrównanie wszelkich szkód wyrządzonych przestępstwem, także tych wyrządzonych całemu społeczeństwu.</a:t>
            </a:r>
          </a:p>
          <a:p>
            <a:r>
              <a:rPr lang="pl-PL" dirty="0"/>
              <a:t>Ujęcie wąskie – naprawienie szkody wyrządzonej bezpośrednio konkretnemu pokrzywdzonemu</a:t>
            </a:r>
          </a:p>
        </p:txBody>
      </p:sp>
    </p:spTree>
    <p:extLst>
      <p:ext uri="{BB962C8B-B14F-4D97-AF65-F5344CB8AC3E}">
        <p14:creationId xmlns:p14="http://schemas.microsoft.com/office/powerpoint/2010/main" val="296355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99E3-9CE4-F243-87B8-B2D1A1A69C91}"/>
              </a:ext>
            </a:extLst>
          </p:cNvPr>
          <p:cNvSpPr>
            <a:spLocks noGrp="1"/>
          </p:cNvSpPr>
          <p:nvPr>
            <p:ph type="title"/>
          </p:nvPr>
        </p:nvSpPr>
        <p:spPr/>
        <p:txBody>
          <a:bodyPr/>
          <a:lstStyle/>
          <a:p>
            <a:r>
              <a:rPr lang="pl-PL" dirty="0"/>
              <a:t>Dochodzenie naprawienia szkody</a:t>
            </a:r>
          </a:p>
        </p:txBody>
      </p:sp>
      <p:graphicFrame>
        <p:nvGraphicFramePr>
          <p:cNvPr id="4" name="Content Placeholder 3">
            <a:extLst>
              <a:ext uri="{FF2B5EF4-FFF2-40B4-BE49-F238E27FC236}">
                <a16:creationId xmlns:a16="http://schemas.microsoft.com/office/drawing/2014/main" id="{AA2E053B-8384-0E40-A975-C43A822E624E}"/>
              </a:ext>
            </a:extLst>
          </p:cNvPr>
          <p:cNvGraphicFramePr>
            <a:graphicFrameLocks noGrp="1"/>
          </p:cNvGraphicFramePr>
          <p:nvPr>
            <p:ph idx="1"/>
            <p:extLst>
              <p:ext uri="{D42A27DB-BD31-4B8C-83A1-F6EECF244321}">
                <p14:modId xmlns:p14="http://schemas.microsoft.com/office/powerpoint/2010/main" val="1121001059"/>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0941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3DD39-E440-5545-90F0-23454BB05929}"/>
              </a:ext>
            </a:extLst>
          </p:cNvPr>
          <p:cNvSpPr>
            <a:spLocks noGrp="1"/>
          </p:cNvSpPr>
          <p:nvPr>
            <p:ph type="title"/>
          </p:nvPr>
        </p:nvSpPr>
        <p:spPr/>
        <p:txBody>
          <a:bodyPr/>
          <a:lstStyle/>
          <a:p>
            <a:r>
              <a:rPr lang="pl-PL" dirty="0"/>
              <a:t>Naprawienie szkody</a:t>
            </a:r>
          </a:p>
        </p:txBody>
      </p:sp>
      <p:graphicFrame>
        <p:nvGraphicFramePr>
          <p:cNvPr id="7" name="Content Placeholder 6">
            <a:extLst>
              <a:ext uri="{FF2B5EF4-FFF2-40B4-BE49-F238E27FC236}">
                <a16:creationId xmlns:a16="http://schemas.microsoft.com/office/drawing/2014/main" id="{FE328553-89DA-4F42-A22F-50D9D20F76C6}"/>
              </a:ext>
            </a:extLst>
          </p:cNvPr>
          <p:cNvGraphicFramePr>
            <a:graphicFrameLocks noGrp="1"/>
          </p:cNvGraphicFramePr>
          <p:nvPr>
            <p:ph idx="1"/>
            <p:extLst>
              <p:ext uri="{D42A27DB-BD31-4B8C-83A1-F6EECF244321}">
                <p14:modId xmlns:p14="http://schemas.microsoft.com/office/powerpoint/2010/main" val="3886106131"/>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912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5DABF-7201-3E44-9342-32346A14779F}"/>
              </a:ext>
            </a:extLst>
          </p:cNvPr>
          <p:cNvSpPr>
            <a:spLocks noGrp="1"/>
          </p:cNvSpPr>
          <p:nvPr>
            <p:ph type="title"/>
          </p:nvPr>
        </p:nvSpPr>
        <p:spPr/>
        <p:txBody>
          <a:bodyPr/>
          <a:lstStyle/>
          <a:p>
            <a:r>
              <a:rPr lang="pl-PL" dirty="0"/>
              <a:t>Środek kompensacyjny – obowiązek naprawienia szkody</a:t>
            </a:r>
          </a:p>
        </p:txBody>
      </p:sp>
      <p:sp>
        <p:nvSpPr>
          <p:cNvPr id="3" name="Content Placeholder 2">
            <a:extLst>
              <a:ext uri="{FF2B5EF4-FFF2-40B4-BE49-F238E27FC236}">
                <a16:creationId xmlns:a16="http://schemas.microsoft.com/office/drawing/2014/main" id="{F0A876BD-78E0-D44D-8671-5C9A84A7B124}"/>
              </a:ext>
            </a:extLst>
          </p:cNvPr>
          <p:cNvSpPr>
            <a:spLocks noGrp="1"/>
          </p:cNvSpPr>
          <p:nvPr>
            <p:ph idx="1"/>
          </p:nvPr>
        </p:nvSpPr>
        <p:spPr/>
        <p:txBody>
          <a:bodyPr>
            <a:normAutofit fontScale="85000" lnSpcReduction="10000"/>
          </a:bodyPr>
          <a:lstStyle/>
          <a:p>
            <a:pPr marL="0" indent="0" algn="just">
              <a:buNone/>
            </a:pPr>
            <a:r>
              <a:rPr lang="pl-PL" b="1" dirty="0"/>
              <a:t>art. 46 §  1.  </a:t>
            </a:r>
            <a:r>
              <a:rPr lang="pl-PL" dirty="0"/>
              <a:t>W razie skazania sąd może orzec, a na wniosek pokrzywdzonego lub innej osoby uprawnionej orzeka, stosując przepisy prawa cywilnego, obowiązek naprawienia, w całości albo w części, wyrządzonej przestępstwem szkody lub zadośćuczynienia za doznaną krzywdę; przepisów prawa cywilnego o możliwości zasądzenia renty nie stosuje się.</a:t>
            </a:r>
          </a:p>
          <a:p>
            <a:pPr marL="0" indent="0" algn="just">
              <a:buNone/>
            </a:pPr>
            <a:r>
              <a:rPr lang="pl-PL" b="1" dirty="0"/>
              <a:t>§  2.  </a:t>
            </a:r>
            <a:r>
              <a:rPr lang="pl-PL" dirty="0"/>
              <a:t>Jeżeli orzeczenie obowiązku określonego w § 1 jest znacznie utrudnione, sąd może orzec zamiast tego obowiązku nawiązkę w wysokości do 200 000 złotych na rzecz pokrzywdzonego, a w razie jego śmierci w wyniku popełnionego przez skazanego przestępstwa nawiązkę na rzecz osoby najbliższej, której sytuacja życiowa wskutek śmierci pokrzywdzonego uległa znacznemu pogorszeniu. W razie gdy ustalono więcej niż jedną taką osobę, nawiązki orzeka się na rzecz każdej z nich.</a:t>
            </a:r>
          </a:p>
          <a:p>
            <a:pPr marL="0" indent="0" algn="just">
              <a:buNone/>
            </a:pPr>
            <a:r>
              <a:rPr lang="pl-PL" b="1" dirty="0"/>
              <a:t>§  3.  </a:t>
            </a:r>
            <a:r>
              <a:rPr lang="pl-PL" dirty="0"/>
              <a:t>Orzeczenie odszkodowania lub zadośćuczynienia na podstawie § 1 albo nawiązki na podstawie § 2 nie stoi na przeszkodzie dochodzeniu niezaspokojonej części roszczenia w drodze postępowania cywilnego.</a:t>
            </a:r>
          </a:p>
          <a:p>
            <a:pPr marL="0" indent="0" algn="just">
              <a:buNone/>
            </a:pPr>
            <a:endParaRPr lang="pl-PL" dirty="0"/>
          </a:p>
        </p:txBody>
      </p:sp>
    </p:spTree>
    <p:extLst>
      <p:ext uri="{BB962C8B-B14F-4D97-AF65-F5344CB8AC3E}">
        <p14:creationId xmlns:p14="http://schemas.microsoft.com/office/powerpoint/2010/main" val="94157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38D49-D219-674D-A5DD-B1E2C1B457E6}"/>
              </a:ext>
            </a:extLst>
          </p:cNvPr>
          <p:cNvSpPr>
            <a:spLocks noGrp="1"/>
          </p:cNvSpPr>
          <p:nvPr>
            <p:ph type="title"/>
          </p:nvPr>
        </p:nvSpPr>
        <p:spPr/>
        <p:txBody>
          <a:bodyPr/>
          <a:lstStyle/>
          <a:p>
            <a:r>
              <a:rPr lang="pl-PL" dirty="0"/>
              <a:t>pokrzywdzony</a:t>
            </a:r>
          </a:p>
        </p:txBody>
      </p:sp>
      <p:sp>
        <p:nvSpPr>
          <p:cNvPr id="3" name="Content Placeholder 2">
            <a:extLst>
              <a:ext uri="{FF2B5EF4-FFF2-40B4-BE49-F238E27FC236}">
                <a16:creationId xmlns:a16="http://schemas.microsoft.com/office/drawing/2014/main" id="{1BB2854D-0A8F-A64A-B1F5-40573D467D28}"/>
              </a:ext>
            </a:extLst>
          </p:cNvPr>
          <p:cNvSpPr>
            <a:spLocks noGrp="1"/>
          </p:cNvSpPr>
          <p:nvPr>
            <p:ph idx="1"/>
          </p:nvPr>
        </p:nvSpPr>
        <p:spPr>
          <a:xfrm>
            <a:off x="2231136" y="2570310"/>
            <a:ext cx="7729728" cy="3785334"/>
          </a:xfrm>
        </p:spPr>
        <p:txBody>
          <a:bodyPr>
            <a:normAutofit fontScale="77500" lnSpcReduction="20000"/>
          </a:bodyPr>
          <a:lstStyle/>
          <a:p>
            <a:pPr marL="0" indent="0" algn="just">
              <a:buNone/>
            </a:pPr>
            <a:r>
              <a:rPr lang="pl-PL" dirty="0"/>
              <a:t>art. 49 k.p.k. </a:t>
            </a:r>
          </a:p>
          <a:p>
            <a:pPr marL="0" indent="0" algn="just">
              <a:buNone/>
            </a:pPr>
            <a:r>
              <a:rPr lang="pl-PL" dirty="0"/>
              <a:t>§ 1. Pokrzywdzonym jest </a:t>
            </a:r>
            <a:r>
              <a:rPr lang="pl-PL" b="1" dirty="0"/>
              <a:t>osoba fizyczna lub prawna</a:t>
            </a:r>
            <a:r>
              <a:rPr lang="pl-PL" dirty="0"/>
              <a:t>, której dobro prawne zostało </a:t>
            </a:r>
            <a:r>
              <a:rPr lang="pl-PL" u="sng" dirty="0"/>
              <a:t>bezpośrednio</a:t>
            </a:r>
            <a:r>
              <a:rPr lang="pl-PL" dirty="0"/>
              <a:t> </a:t>
            </a:r>
            <a:r>
              <a:rPr lang="pl-PL" u="sng" dirty="0"/>
              <a:t>naruszone lub zagrożone przez przestępstwo</a:t>
            </a:r>
            <a:r>
              <a:rPr lang="pl-PL" dirty="0"/>
              <a:t>.</a:t>
            </a:r>
          </a:p>
          <a:p>
            <a:pPr marL="0" indent="0" algn="just">
              <a:buNone/>
            </a:pPr>
            <a:r>
              <a:rPr lang="pl-PL" dirty="0"/>
              <a:t>§  2.  Pokrzywdzonym może być także </a:t>
            </a:r>
            <a:r>
              <a:rPr lang="pl-PL" b="1" dirty="0"/>
              <a:t>niemająca osobowości prawnej</a:t>
            </a:r>
            <a:r>
              <a:rPr lang="pl-PL" dirty="0"/>
              <a:t>:</a:t>
            </a:r>
          </a:p>
          <a:p>
            <a:pPr marL="0" indent="0" algn="just">
              <a:buNone/>
            </a:pPr>
            <a:r>
              <a:rPr lang="pl-PL" dirty="0"/>
              <a:t>1) instytucja państwowa lub samorządowa;</a:t>
            </a:r>
          </a:p>
          <a:p>
            <a:pPr marL="0" indent="0" algn="just">
              <a:buNone/>
            </a:pPr>
            <a:r>
              <a:rPr lang="pl-PL" dirty="0"/>
              <a:t>2) inna jednostka organizacyjna, której odrębne przepisy przyznają zdolność prawną.</a:t>
            </a:r>
          </a:p>
          <a:p>
            <a:pPr marL="0" indent="0" algn="just">
              <a:buNone/>
            </a:pPr>
            <a:r>
              <a:rPr lang="pl-PL" dirty="0"/>
              <a:t>§  3.  Za pokrzywdzonego uważa się zakład ubezpieczeń w zakresie, w jakim pokrył szkodę wyrządzoną pokrzywdzonemu przez przestępstwo lub jest zobowiązany do jej pokrycia.</a:t>
            </a:r>
          </a:p>
          <a:p>
            <a:pPr marL="0" indent="0" algn="just">
              <a:buNone/>
            </a:pPr>
            <a:r>
              <a:rPr lang="pl-PL" dirty="0"/>
              <a:t>§  3a.  W sprawach o przestępstwa przeciwko prawom osób wykonujących pracę zarobkową, o których mowa w art. 218-221 oraz w art. 225 § 2 Kodeksu karnego, organy Państwowej Inspekcji Pracy mogą wykonywać prawa pokrzywdzonego, jeżeli w zakresie swego działania ujawniły przestępstwo lub wystąpiły o wszczęcie postępowania.</a:t>
            </a:r>
          </a:p>
          <a:p>
            <a:pPr marL="0" indent="0" algn="just">
              <a:buNone/>
            </a:pPr>
            <a:r>
              <a:rPr lang="pl-PL" dirty="0"/>
              <a:t>§  4.  W sprawach o przestępstwa, którymi wyrządzono szkodę w mieniu instytucji lub jednostki organizacyjnej, o której mowa w § 2, jeżeli nie działa organ pokrzywdzonej instytucji lub jednostki organizacyjnej, prawa pokrzywdzonego mogą wykonywać organy kontroli państwowej, które w zakresie swojego działania ujawniły przestępstwo lub wystąpiły o wszczęcie postępowania.</a:t>
            </a:r>
          </a:p>
        </p:txBody>
      </p:sp>
    </p:spTree>
    <p:extLst>
      <p:ext uri="{BB962C8B-B14F-4D97-AF65-F5344CB8AC3E}">
        <p14:creationId xmlns:p14="http://schemas.microsoft.com/office/powerpoint/2010/main" val="624357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3D02E-27A6-E84E-BC13-0595B5FDD1D2}"/>
              </a:ext>
            </a:extLst>
          </p:cNvPr>
          <p:cNvSpPr>
            <a:spLocks noGrp="1"/>
          </p:cNvSpPr>
          <p:nvPr>
            <p:ph type="title"/>
          </p:nvPr>
        </p:nvSpPr>
        <p:spPr/>
        <p:txBody>
          <a:bodyPr/>
          <a:lstStyle/>
          <a:p>
            <a:r>
              <a:rPr lang="pl-PL" dirty="0"/>
              <a:t>Pokrzywdzony a ofiara przestępstwa</a:t>
            </a:r>
          </a:p>
        </p:txBody>
      </p:sp>
      <p:sp>
        <p:nvSpPr>
          <p:cNvPr id="3" name="Content Placeholder 2">
            <a:extLst>
              <a:ext uri="{FF2B5EF4-FFF2-40B4-BE49-F238E27FC236}">
                <a16:creationId xmlns:a16="http://schemas.microsoft.com/office/drawing/2014/main" id="{25D2FFC7-1F17-B141-A36D-64BAA20377ED}"/>
              </a:ext>
            </a:extLst>
          </p:cNvPr>
          <p:cNvSpPr>
            <a:spLocks noGrp="1"/>
          </p:cNvSpPr>
          <p:nvPr>
            <p:ph idx="1"/>
          </p:nvPr>
        </p:nvSpPr>
        <p:spPr/>
        <p:txBody>
          <a:bodyPr>
            <a:normAutofit fontScale="85000" lnSpcReduction="10000"/>
          </a:bodyPr>
          <a:lstStyle/>
          <a:p>
            <a:pPr algn="just"/>
            <a:r>
              <a:rPr lang="pl-PL" dirty="0"/>
              <a:t>Pokrzywdzony – art. 49 k.p.k., ofiara przestępstwa – pojęcie używane w dokumentach międzynarodowych i w wiktymologii</a:t>
            </a:r>
          </a:p>
          <a:p>
            <a:pPr algn="just"/>
            <a:r>
              <a:rPr lang="pl-PL" dirty="0"/>
              <a:t>Deklaracja Zgromadzenia Ogólnego ONZ o podstawowych zasadach wymiaru sprawiedliwości odnoszących się do ofiar przestępstw i nadużyć władzy nr 40/34 z 29.11.1985 r. definiuje ofiary przestępstwa jako osoby, które indywidualnie lub zbiorowo doznały uszczerbku na zdrowiu fizycznym lub psychicznym, zaburzeń emocjonalnych, strat materialnych lub istotnego naruszenia swoich podstawowych praw w wyniku działania lub zaniechania będącego naruszeniem ustaw karnych obowiązujących w państwach członkowskich, w tym również ustaw dotyczących przestępczego nadużycia władzy. Pojęcie ofiary obejmuje również najbliższą rodzinę lub osoby pozostające na utrzymaniu rzeczywiście pokrzywdzonego oraz osoby, które doznały krzywdy w sytuacji zagrożenia lub zapobiegnięcia </a:t>
            </a:r>
            <a:r>
              <a:rPr lang="pl-PL" dirty="0" err="1"/>
              <a:t>wiktymizacji</a:t>
            </a:r>
            <a:r>
              <a:rPr lang="pl-PL" dirty="0"/>
              <a:t>, niezależnie od tego, czy sprawca został ujawniony, zatrzymany, oskarżony lub skazany, i niezależnie od więzi rodzinnej łączącej sprawcę i ofiarę (art. 2 deklaracji).</a:t>
            </a:r>
          </a:p>
        </p:txBody>
      </p:sp>
    </p:spTree>
    <p:extLst>
      <p:ext uri="{BB962C8B-B14F-4D97-AF65-F5344CB8AC3E}">
        <p14:creationId xmlns:p14="http://schemas.microsoft.com/office/powerpoint/2010/main" val="2634738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F1B35-0D12-124A-A9EB-978991FDAD41}"/>
              </a:ext>
            </a:extLst>
          </p:cNvPr>
          <p:cNvSpPr>
            <a:spLocks noGrp="1"/>
          </p:cNvSpPr>
          <p:nvPr>
            <p:ph type="title"/>
          </p:nvPr>
        </p:nvSpPr>
        <p:spPr/>
        <p:txBody>
          <a:bodyPr/>
          <a:lstStyle/>
          <a:p>
            <a:r>
              <a:rPr lang="pl-PL" dirty="0"/>
              <a:t>Pokrzywdzony a ofiara przestępstwa</a:t>
            </a:r>
          </a:p>
        </p:txBody>
      </p:sp>
      <p:sp>
        <p:nvSpPr>
          <p:cNvPr id="3" name="Content Placeholder 2">
            <a:extLst>
              <a:ext uri="{FF2B5EF4-FFF2-40B4-BE49-F238E27FC236}">
                <a16:creationId xmlns:a16="http://schemas.microsoft.com/office/drawing/2014/main" id="{9B0C1295-D13A-D348-8A69-93A6C2CBE923}"/>
              </a:ext>
            </a:extLst>
          </p:cNvPr>
          <p:cNvSpPr>
            <a:spLocks noGrp="1"/>
          </p:cNvSpPr>
          <p:nvPr>
            <p:ph idx="1"/>
          </p:nvPr>
        </p:nvSpPr>
        <p:spPr/>
        <p:txBody>
          <a:bodyPr/>
          <a:lstStyle/>
          <a:p>
            <a:pPr marL="0" indent="0" algn="just">
              <a:buNone/>
            </a:pPr>
            <a:r>
              <a:rPr lang="pl-PL" dirty="0"/>
              <a:t>Dyrektywa 2012/29/UE w art. 2 ust. 1 lit. a definiuje ofiarę jako osobę fizyczną, która doznała szkody, w tym krzywdy fizycznej, psychicznej, moralnej lub emocjonalnej lub straty majątkowej, bezpośrednio spowodowanej przestępstwem, lub jako członków rodziny osoby, której śmierć była bezpośrednim skutkiem przestępstwa, jeżeli doznali oni szkody w wyniku śmierci tej osoby.</a:t>
            </a:r>
          </a:p>
          <a:p>
            <a:pPr marL="0" indent="0" algn="just">
              <a:buNone/>
            </a:pPr>
            <a:endParaRPr lang="pl-PL" dirty="0"/>
          </a:p>
          <a:p>
            <a:pPr marL="0" indent="0" algn="just">
              <a:buNone/>
            </a:pPr>
            <a:r>
              <a:rPr lang="pl-PL" dirty="0"/>
              <a:t>Które pojęcie jest szersze? </a:t>
            </a:r>
          </a:p>
        </p:txBody>
      </p:sp>
    </p:spTree>
    <p:extLst>
      <p:ext uri="{BB962C8B-B14F-4D97-AF65-F5344CB8AC3E}">
        <p14:creationId xmlns:p14="http://schemas.microsoft.com/office/powerpoint/2010/main" val="229422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B398-66B7-7D42-ACE3-F700524C8EFD}"/>
              </a:ext>
            </a:extLst>
          </p:cNvPr>
          <p:cNvSpPr>
            <a:spLocks noGrp="1"/>
          </p:cNvSpPr>
          <p:nvPr>
            <p:ph type="title"/>
          </p:nvPr>
        </p:nvSpPr>
        <p:spPr/>
        <p:txBody>
          <a:bodyPr/>
          <a:lstStyle/>
          <a:p>
            <a:r>
              <a:rPr lang="pl-PL" dirty="0"/>
              <a:t>Model sprawiedliwościowy</a:t>
            </a:r>
          </a:p>
        </p:txBody>
      </p:sp>
      <p:sp>
        <p:nvSpPr>
          <p:cNvPr id="3" name="Content Placeholder 2">
            <a:extLst>
              <a:ext uri="{FF2B5EF4-FFF2-40B4-BE49-F238E27FC236}">
                <a16:creationId xmlns:a16="http://schemas.microsoft.com/office/drawing/2014/main" id="{7A77A1EB-EEDD-D64C-8DBE-8FCADF1E0E37}"/>
              </a:ext>
            </a:extLst>
          </p:cNvPr>
          <p:cNvSpPr>
            <a:spLocks noGrp="1"/>
          </p:cNvSpPr>
          <p:nvPr>
            <p:ph idx="1"/>
          </p:nvPr>
        </p:nvSpPr>
        <p:spPr/>
        <p:txBody>
          <a:bodyPr>
            <a:normAutofit lnSpcReduction="10000"/>
          </a:bodyPr>
          <a:lstStyle/>
          <a:p>
            <a:pPr algn="just">
              <a:lnSpc>
                <a:spcPct val="90000"/>
              </a:lnSpc>
            </a:pPr>
            <a:r>
              <a:rPr lang="pl-PL" dirty="0"/>
              <a:t>Reprezentowany przez szkołę klasyczną ukształtowaną w pierwszej połowie XIX w., eksponował karę proporcjonalną do wagi popełnionego przestępstwa, a w tym do stopnia winy. </a:t>
            </a:r>
          </a:p>
          <a:p>
            <a:pPr algn="just">
              <a:lnSpc>
                <a:spcPct val="90000"/>
              </a:lnSpc>
            </a:pPr>
            <a:r>
              <a:rPr lang="pl-PL" dirty="0"/>
              <a:t>Istotą kary była dolegliwość, której miarą pozostawał wyłącznie czyn, a nie cechy jego sprawcy. Wymiar i realizacja kary należała do państwa reprezentowanego przez powołane do tego organy. W ten sposób kształtowana baza normatywna tworzyła model tzw. sprawiedliwości </a:t>
            </a:r>
            <a:r>
              <a:rPr lang="pl-PL" dirty="0" err="1"/>
              <a:t>retrybutywnej</a:t>
            </a:r>
            <a:r>
              <a:rPr lang="pl-PL" dirty="0"/>
              <a:t> wyznaczonej - w ogólnym ujęciu - przez czyn i winę sprawcy, który ponosił karę proporcjonalną do popełnionego przestępstwa.</a:t>
            </a:r>
          </a:p>
          <a:p>
            <a:pPr algn="just">
              <a:lnSpc>
                <a:spcPct val="90000"/>
              </a:lnSpc>
            </a:pPr>
            <a:r>
              <a:rPr lang="pl-PL" dirty="0"/>
              <a:t>„klasyczna” triada: czyn – wina – kara.</a:t>
            </a:r>
          </a:p>
          <a:p>
            <a:pPr algn="just">
              <a:lnSpc>
                <a:spcPct val="90000"/>
              </a:lnSpc>
            </a:pPr>
            <a:r>
              <a:rPr lang="pl-PL" dirty="0"/>
              <a:t>Model ten wchodzi w skład różnie pojmowanego neoklasycyzmu.</a:t>
            </a:r>
          </a:p>
          <a:p>
            <a:pPr algn="just"/>
            <a:endParaRPr lang="pl-PL" dirty="0"/>
          </a:p>
        </p:txBody>
      </p:sp>
    </p:spTree>
    <p:extLst>
      <p:ext uri="{BB962C8B-B14F-4D97-AF65-F5344CB8AC3E}">
        <p14:creationId xmlns:p14="http://schemas.microsoft.com/office/powerpoint/2010/main" val="1939108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E50A5-FBC0-8B46-B881-024D3E013277}"/>
              </a:ext>
            </a:extLst>
          </p:cNvPr>
          <p:cNvSpPr>
            <a:spLocks noGrp="1"/>
          </p:cNvSpPr>
          <p:nvPr>
            <p:ph type="title"/>
          </p:nvPr>
        </p:nvSpPr>
        <p:spPr/>
        <p:txBody>
          <a:bodyPr/>
          <a:lstStyle/>
          <a:p>
            <a:r>
              <a:rPr lang="pl-PL" dirty="0"/>
              <a:t>Pokrzywdzony a ofiara przestępstwa</a:t>
            </a:r>
          </a:p>
        </p:txBody>
      </p:sp>
      <p:sp>
        <p:nvSpPr>
          <p:cNvPr id="3" name="Content Placeholder 2">
            <a:extLst>
              <a:ext uri="{FF2B5EF4-FFF2-40B4-BE49-F238E27FC236}">
                <a16:creationId xmlns:a16="http://schemas.microsoft.com/office/drawing/2014/main" id="{D4037725-07E6-9145-AACD-884EE72DB477}"/>
              </a:ext>
            </a:extLst>
          </p:cNvPr>
          <p:cNvSpPr>
            <a:spLocks noGrp="1"/>
          </p:cNvSpPr>
          <p:nvPr>
            <p:ph idx="1"/>
          </p:nvPr>
        </p:nvSpPr>
        <p:spPr/>
        <p:txBody>
          <a:bodyPr/>
          <a:lstStyle/>
          <a:p>
            <a:pPr marL="0" indent="0" algn="just">
              <a:buNone/>
            </a:pPr>
            <a:r>
              <a:rPr lang="pl-PL" dirty="0"/>
              <a:t>W rozumieniu deklaracji i dyrektywy ofiarą może być tylko osoba fizyczna. W tym sensie definicja pokrzywdzonego z art. 49 k.p.k. jest szersza.</a:t>
            </a:r>
          </a:p>
          <a:p>
            <a:pPr marL="0" indent="0" algn="just">
              <a:buNone/>
            </a:pPr>
            <a:r>
              <a:rPr lang="pl-PL" dirty="0"/>
              <a:t>Jednak art. 2 deklaracji i art. 2 dyrektywy uznają za ofiarę nie tylko osobę, która jest rzeczywiście pokrzywdzona w wyniku naruszenia swoich praw lub zagrożenia im, ale </a:t>
            </a:r>
            <a:r>
              <a:rPr lang="pl-PL" b="1" dirty="0"/>
              <a:t>także osobę najbliższą oraz pozostającą na utrzymaniu pokrzywdzonego</a:t>
            </a:r>
            <a:r>
              <a:rPr lang="pl-PL" dirty="0"/>
              <a:t>. Te osoby nie mogą być uznane za pokrzywdzonego w rozumieniu art. 49, ponieważ ich dobra prawne nie zostały bezpośrednio naruszone lub zagrożone przez przestępstwo.</a:t>
            </a:r>
          </a:p>
        </p:txBody>
      </p:sp>
    </p:spTree>
    <p:extLst>
      <p:ext uri="{BB962C8B-B14F-4D97-AF65-F5344CB8AC3E}">
        <p14:creationId xmlns:p14="http://schemas.microsoft.com/office/powerpoint/2010/main" val="178651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B03D6-8183-6344-B693-F99A6A68DCAF}"/>
              </a:ext>
            </a:extLst>
          </p:cNvPr>
          <p:cNvSpPr>
            <a:spLocks noGrp="1"/>
          </p:cNvSpPr>
          <p:nvPr>
            <p:ph type="title"/>
          </p:nvPr>
        </p:nvSpPr>
        <p:spPr/>
        <p:txBody>
          <a:bodyPr/>
          <a:lstStyle/>
          <a:p>
            <a:r>
              <a:rPr lang="pl-PL" dirty="0"/>
              <a:t>Pokrzywdzony a ofiara przestępstwa</a:t>
            </a:r>
          </a:p>
        </p:txBody>
      </p:sp>
      <p:sp>
        <p:nvSpPr>
          <p:cNvPr id="3" name="Content Placeholder 2">
            <a:extLst>
              <a:ext uri="{FF2B5EF4-FFF2-40B4-BE49-F238E27FC236}">
                <a16:creationId xmlns:a16="http://schemas.microsoft.com/office/drawing/2014/main" id="{87092DC4-03C9-8940-AB14-7F7D4E54028E}"/>
              </a:ext>
            </a:extLst>
          </p:cNvPr>
          <p:cNvSpPr>
            <a:spLocks noGrp="1"/>
          </p:cNvSpPr>
          <p:nvPr>
            <p:ph idx="1"/>
          </p:nvPr>
        </p:nvSpPr>
        <p:spPr/>
        <p:txBody>
          <a:bodyPr/>
          <a:lstStyle/>
          <a:p>
            <a:pPr algn="just">
              <a:buNone/>
            </a:pPr>
            <a:r>
              <a:rPr lang="pl-PL" sz="1600" dirty="0"/>
              <a:t>Ustawa z dnia 7 lipca 2005 r. o państwowej kompensacie przysługującej ofiarom niektórych czynów zabronionych</a:t>
            </a:r>
          </a:p>
          <a:p>
            <a:pPr algn="just"/>
            <a:r>
              <a:rPr lang="pl-PL" dirty="0"/>
              <a:t>Ofiarą jest osoba fizyczna, która na skutek czynu zabronionego poniosła śmierć, doznała ciężkiego uszczerbku na zdrowiu, naruszenia czynności narządu ciała lub rozstroju zdrowia, trwających dłużej niż 7 dni.</a:t>
            </a:r>
          </a:p>
          <a:p>
            <a:pPr marL="0" indent="0" algn="just">
              <a:buNone/>
            </a:pPr>
            <a:endParaRPr lang="pl-PL" dirty="0"/>
          </a:p>
        </p:txBody>
      </p:sp>
    </p:spTree>
    <p:extLst>
      <p:ext uri="{BB962C8B-B14F-4D97-AF65-F5344CB8AC3E}">
        <p14:creationId xmlns:p14="http://schemas.microsoft.com/office/powerpoint/2010/main" val="5815189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BEE6D-1E02-8249-9AF1-74115039B90D}"/>
              </a:ext>
            </a:extLst>
          </p:cNvPr>
          <p:cNvSpPr>
            <a:spLocks noGrp="1"/>
          </p:cNvSpPr>
          <p:nvPr>
            <p:ph type="title"/>
          </p:nvPr>
        </p:nvSpPr>
        <p:spPr/>
        <p:txBody>
          <a:bodyPr/>
          <a:lstStyle/>
          <a:p>
            <a:r>
              <a:rPr lang="pl-PL" dirty="0"/>
              <a:t>Pokrzywdzony a poszkodowany</a:t>
            </a:r>
          </a:p>
        </p:txBody>
      </p:sp>
      <p:sp>
        <p:nvSpPr>
          <p:cNvPr id="3" name="Content Placeholder 2">
            <a:extLst>
              <a:ext uri="{FF2B5EF4-FFF2-40B4-BE49-F238E27FC236}">
                <a16:creationId xmlns:a16="http://schemas.microsoft.com/office/drawing/2014/main" id="{CDD8AA08-BE8B-0C4C-8F10-375ABF83C9E3}"/>
              </a:ext>
            </a:extLst>
          </p:cNvPr>
          <p:cNvSpPr>
            <a:spLocks noGrp="1"/>
          </p:cNvSpPr>
          <p:nvPr>
            <p:ph idx="1"/>
          </p:nvPr>
        </p:nvSpPr>
        <p:spPr/>
        <p:txBody>
          <a:bodyPr/>
          <a:lstStyle/>
          <a:p>
            <a:pPr marL="0" indent="0" algn="just">
              <a:buNone/>
            </a:pPr>
            <a:r>
              <a:rPr lang="pl-PL" dirty="0"/>
              <a:t>Poszkodowany występuje na gruncie </a:t>
            </a:r>
            <a:r>
              <a:rPr lang="pl-PL" b="1" dirty="0"/>
              <a:t>prawa cywilnego</a:t>
            </a:r>
            <a:r>
              <a:rPr lang="pl-PL" dirty="0"/>
              <a:t>. Jest to osoba, której prawa zostały naruszone lub zagrożone poprzez niewykonanie lub nienależyte wykonanie zobowiązania albo przez czyn niedozwolony, a więc także przez przestępstwo, z tym że nie tylko bezpośrednio, ale i pośrednio.</a:t>
            </a:r>
          </a:p>
          <a:p>
            <a:pPr marL="0" indent="0">
              <a:buNone/>
            </a:pPr>
            <a:endParaRPr lang="pl-PL" dirty="0"/>
          </a:p>
        </p:txBody>
      </p:sp>
    </p:spTree>
    <p:extLst>
      <p:ext uri="{BB962C8B-B14F-4D97-AF65-F5344CB8AC3E}">
        <p14:creationId xmlns:p14="http://schemas.microsoft.com/office/powerpoint/2010/main" val="3295788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6D88A-ECF9-D642-956F-7C309F3B05EB}"/>
              </a:ext>
            </a:extLst>
          </p:cNvPr>
          <p:cNvSpPr>
            <a:spLocks noGrp="1"/>
          </p:cNvSpPr>
          <p:nvPr>
            <p:ph type="title"/>
          </p:nvPr>
        </p:nvSpPr>
        <p:spPr/>
        <p:txBody>
          <a:bodyPr/>
          <a:lstStyle/>
          <a:p>
            <a:r>
              <a:rPr lang="pl-PL" dirty="0"/>
              <a:t>Reprezentacja pokrzywdzonego</a:t>
            </a:r>
          </a:p>
        </p:txBody>
      </p:sp>
      <p:sp>
        <p:nvSpPr>
          <p:cNvPr id="3" name="Content Placeholder 2">
            <a:extLst>
              <a:ext uri="{FF2B5EF4-FFF2-40B4-BE49-F238E27FC236}">
                <a16:creationId xmlns:a16="http://schemas.microsoft.com/office/drawing/2014/main" id="{A4C0F75D-B726-544B-A25A-2147C7583756}"/>
              </a:ext>
            </a:extLst>
          </p:cNvPr>
          <p:cNvSpPr>
            <a:spLocks noGrp="1"/>
          </p:cNvSpPr>
          <p:nvPr>
            <p:ph idx="1"/>
          </p:nvPr>
        </p:nvSpPr>
        <p:spPr/>
        <p:txBody>
          <a:bodyPr>
            <a:normAutofit fontScale="92500" lnSpcReduction="20000"/>
          </a:bodyPr>
          <a:lstStyle/>
          <a:p>
            <a:pPr marL="0" indent="0" algn="just">
              <a:buNone/>
            </a:pPr>
            <a:r>
              <a:rPr lang="pl-PL" b="1" dirty="0"/>
              <a:t>Art.  51.  §  1.  </a:t>
            </a:r>
            <a:r>
              <a:rPr lang="pl-PL" dirty="0"/>
              <a:t>Za pokrzywdzonego, który nie jest osobą fizyczną, czynności procesowych dokonuje organ uprawniony do działania w jego imieniu.</a:t>
            </a:r>
          </a:p>
          <a:p>
            <a:pPr marL="0" indent="0" algn="just">
              <a:buNone/>
            </a:pPr>
            <a:r>
              <a:rPr lang="pl-PL" b="1" dirty="0"/>
              <a:t>§  2.  </a:t>
            </a:r>
            <a:r>
              <a:rPr lang="pl-PL" dirty="0"/>
              <a:t>Jeżeli pokrzywdzonym jest małoletni albo ubezwłasnowolniony całkowicie lub częściowo, prawa jego wykonuje przedstawiciel ustawowy albo osoba, pod której stałą pieczą pokrzywdzony pozostaje.</a:t>
            </a:r>
          </a:p>
          <a:p>
            <a:pPr marL="0" indent="0" algn="just">
              <a:buNone/>
            </a:pPr>
            <a:r>
              <a:rPr lang="pl-PL" b="1" dirty="0"/>
              <a:t>§  3.  </a:t>
            </a:r>
            <a:r>
              <a:rPr lang="pl-PL" dirty="0"/>
              <a:t>Jeżeli pokrzywdzonym jest osoba nieporadna, w szczególności ze względu na wiek lub stan zdrowia, jego prawa może wykonywać osoba, pod której pieczą pokrzywdzony pozostaje.</a:t>
            </a:r>
          </a:p>
          <a:p>
            <a:pPr marL="0" indent="0" algn="just">
              <a:buNone/>
            </a:pPr>
            <a:endParaRPr lang="pl-PL" dirty="0"/>
          </a:p>
          <a:p>
            <a:pPr marL="0" indent="0" algn="just">
              <a:buNone/>
            </a:pPr>
            <a:br>
              <a:rPr lang="pl-PL" dirty="0"/>
            </a:br>
            <a:endParaRPr lang="pl-PL" dirty="0"/>
          </a:p>
        </p:txBody>
      </p:sp>
    </p:spTree>
    <p:extLst>
      <p:ext uri="{BB962C8B-B14F-4D97-AF65-F5344CB8AC3E}">
        <p14:creationId xmlns:p14="http://schemas.microsoft.com/office/powerpoint/2010/main" val="1985866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E91E0-4124-5243-A9A4-8585B247C2F9}"/>
              </a:ext>
            </a:extLst>
          </p:cNvPr>
          <p:cNvSpPr>
            <a:spLocks noGrp="1"/>
          </p:cNvSpPr>
          <p:nvPr>
            <p:ph type="title"/>
          </p:nvPr>
        </p:nvSpPr>
        <p:spPr/>
        <p:txBody>
          <a:bodyPr/>
          <a:lstStyle/>
          <a:p>
            <a:r>
              <a:rPr lang="pl-PL" dirty="0"/>
              <a:t>Reprezentacja pokrzywdzonego</a:t>
            </a:r>
          </a:p>
        </p:txBody>
      </p:sp>
      <p:sp>
        <p:nvSpPr>
          <p:cNvPr id="3" name="Content Placeholder 2">
            <a:extLst>
              <a:ext uri="{FF2B5EF4-FFF2-40B4-BE49-F238E27FC236}">
                <a16:creationId xmlns:a16="http://schemas.microsoft.com/office/drawing/2014/main" id="{17D3F218-9B5B-524D-94ED-E15613FAAF22}"/>
              </a:ext>
            </a:extLst>
          </p:cNvPr>
          <p:cNvSpPr>
            <a:spLocks noGrp="1"/>
          </p:cNvSpPr>
          <p:nvPr>
            <p:ph idx="1"/>
          </p:nvPr>
        </p:nvSpPr>
        <p:spPr/>
        <p:txBody>
          <a:bodyPr>
            <a:normAutofit fontScale="92500" lnSpcReduction="20000"/>
          </a:bodyPr>
          <a:lstStyle/>
          <a:p>
            <a:pPr algn="just"/>
            <a:r>
              <a:rPr lang="pl-PL" dirty="0"/>
              <a:t>Uchwała (7) SN z 30.09.2010 r., I KZP 10/10:</a:t>
            </a:r>
          </a:p>
          <a:p>
            <a:pPr>
              <a:buNone/>
            </a:pPr>
            <a:r>
              <a:rPr lang="pl-PL" dirty="0"/>
              <a:t>	Rodzic małoletniego nie może, działając w charakterze przedstawiciela ustawowego, wykonywać praw tego małoletniego jako pokrzywdzonego w postępowaniu karnym, w tym także w postępowaniu z oskarżenia prywatnego, jeżeli oskarżonym jest drugi z rodziców.</a:t>
            </a:r>
          </a:p>
          <a:p>
            <a:pPr marL="0" indent="0" algn="just">
              <a:buNone/>
            </a:pPr>
            <a:r>
              <a:rPr lang="pl-PL" dirty="0"/>
              <a:t>SN zwraca uwagę, że w wypadku gdy jeden z rodziców dziecka występuje </a:t>
            </a:r>
            <a:r>
              <a:rPr lang="pl-PL" i="1" dirty="0"/>
              <a:t>de facto </a:t>
            </a:r>
            <a:r>
              <a:rPr lang="pl-PL" dirty="0"/>
              <a:t>jako przeciwnik procesowy drugiego rodzica, zachodzić musi uzasadniona obawa związana z trudnością dokonania przez niego obiektywnej oceny sytuacji, mającej przede wszystkim na względzie interes dziecka, a nie swój własny. </a:t>
            </a:r>
          </a:p>
          <a:p>
            <a:pPr algn="just"/>
            <a:r>
              <a:rPr lang="pl-PL" dirty="0"/>
              <a:t>Jednak postanowienie SN z 30.03.2016 r. – rodzic może być przedstawicielem ustawowym w sprawie przeciwko drugiemu z rodziców w przypadku przestępstwa </a:t>
            </a:r>
            <a:r>
              <a:rPr lang="pl-PL" dirty="0" err="1"/>
              <a:t>niealimentacji</a:t>
            </a:r>
            <a:r>
              <a:rPr lang="pl-PL" dirty="0"/>
              <a:t> – art. 209 k.k. </a:t>
            </a:r>
          </a:p>
          <a:p>
            <a:pPr marL="0" indent="0">
              <a:buNone/>
            </a:pPr>
            <a:endParaRPr lang="pl-PL" dirty="0"/>
          </a:p>
        </p:txBody>
      </p:sp>
    </p:spTree>
    <p:extLst>
      <p:ext uri="{BB962C8B-B14F-4D97-AF65-F5344CB8AC3E}">
        <p14:creationId xmlns:p14="http://schemas.microsoft.com/office/powerpoint/2010/main" val="298164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D1AC-0BAD-C140-BE1B-5FC289E9D738}"/>
              </a:ext>
            </a:extLst>
          </p:cNvPr>
          <p:cNvSpPr>
            <a:spLocks noGrp="1"/>
          </p:cNvSpPr>
          <p:nvPr>
            <p:ph type="title"/>
          </p:nvPr>
        </p:nvSpPr>
        <p:spPr/>
        <p:txBody>
          <a:bodyPr/>
          <a:lstStyle/>
          <a:p>
            <a:r>
              <a:rPr lang="pl-PL" dirty="0"/>
              <a:t>Reprezentacja pokrzywdzonego</a:t>
            </a:r>
          </a:p>
        </p:txBody>
      </p:sp>
      <p:sp>
        <p:nvSpPr>
          <p:cNvPr id="3" name="Content Placeholder 2">
            <a:extLst>
              <a:ext uri="{FF2B5EF4-FFF2-40B4-BE49-F238E27FC236}">
                <a16:creationId xmlns:a16="http://schemas.microsoft.com/office/drawing/2014/main" id="{CB3C9FF3-E7EF-7344-A418-B575946EFAC0}"/>
              </a:ext>
            </a:extLst>
          </p:cNvPr>
          <p:cNvSpPr>
            <a:spLocks noGrp="1"/>
          </p:cNvSpPr>
          <p:nvPr>
            <p:ph idx="1"/>
          </p:nvPr>
        </p:nvSpPr>
        <p:spPr/>
        <p:txBody>
          <a:bodyPr/>
          <a:lstStyle/>
          <a:p>
            <a:pPr marL="0" indent="0" algn="just">
              <a:buNone/>
            </a:pPr>
            <a:r>
              <a:rPr lang="pl-PL" b="1" dirty="0"/>
              <a:t>Art.  52.  §  1.  </a:t>
            </a:r>
            <a:r>
              <a:rPr lang="pl-PL" dirty="0"/>
              <a:t>W razie śmierci pokrzywdzonego prawa, które by mu przysługiwały, mogą wykonywać osoby najbliższe lub osoby pozostające na jego utrzymaniu, a w wypadku ich braku lub nieujawnienia - prokurator, działając z urzędu.</a:t>
            </a:r>
          </a:p>
          <a:p>
            <a:pPr marL="0" indent="0" algn="just">
              <a:buNone/>
            </a:pPr>
            <a:r>
              <a:rPr lang="pl-PL" b="1" dirty="0"/>
              <a:t>§  2.  </a:t>
            </a:r>
            <a:r>
              <a:rPr lang="pl-PL" dirty="0"/>
              <a:t>W przypadku gdy organ prowadzący postępowanie dysponuje informacjami o osobach najbliższych dla pokrzywdzonego lub osobach pozostających na jego utrzymaniu, poucza o przysługujących uprawnieniach co najmniej jedną z nich.</a:t>
            </a:r>
          </a:p>
          <a:p>
            <a:pPr marL="0" indent="0" algn="just">
              <a:buNone/>
            </a:pPr>
            <a:endParaRPr lang="pl-PL" dirty="0"/>
          </a:p>
        </p:txBody>
      </p:sp>
    </p:spTree>
    <p:extLst>
      <p:ext uri="{BB962C8B-B14F-4D97-AF65-F5344CB8AC3E}">
        <p14:creationId xmlns:p14="http://schemas.microsoft.com/office/powerpoint/2010/main" val="2152103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43AA-B8BC-994F-805B-AE68D2FAF202}"/>
              </a:ext>
            </a:extLst>
          </p:cNvPr>
          <p:cNvSpPr>
            <a:spLocks noGrp="1"/>
          </p:cNvSpPr>
          <p:nvPr>
            <p:ph type="title"/>
          </p:nvPr>
        </p:nvSpPr>
        <p:spPr/>
        <p:txBody>
          <a:bodyPr/>
          <a:lstStyle/>
          <a:p>
            <a:r>
              <a:rPr lang="pl-PL" dirty="0"/>
              <a:t>pokrzywdzony</a:t>
            </a:r>
          </a:p>
        </p:txBody>
      </p:sp>
      <p:graphicFrame>
        <p:nvGraphicFramePr>
          <p:cNvPr id="4" name="Content Placeholder 3">
            <a:extLst>
              <a:ext uri="{FF2B5EF4-FFF2-40B4-BE49-F238E27FC236}">
                <a16:creationId xmlns:a16="http://schemas.microsoft.com/office/drawing/2014/main" id="{AFCAD0D9-56CB-2E49-87E5-F9DE84AB4DDD}"/>
              </a:ext>
            </a:extLst>
          </p:cNvPr>
          <p:cNvGraphicFramePr>
            <a:graphicFrameLocks noGrp="1"/>
          </p:cNvGraphicFramePr>
          <p:nvPr>
            <p:ph idx="1"/>
            <p:extLst>
              <p:ext uri="{D42A27DB-BD31-4B8C-83A1-F6EECF244321}">
                <p14:modId xmlns:p14="http://schemas.microsoft.com/office/powerpoint/2010/main" val="3364142844"/>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601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5CEA-15F5-344F-8AB6-3C0B2B3EA226}"/>
              </a:ext>
            </a:extLst>
          </p:cNvPr>
          <p:cNvSpPr>
            <a:spLocks noGrp="1"/>
          </p:cNvSpPr>
          <p:nvPr>
            <p:ph type="title"/>
          </p:nvPr>
        </p:nvSpPr>
        <p:spPr/>
        <p:txBody>
          <a:bodyPr/>
          <a:lstStyle/>
          <a:p>
            <a:r>
              <a:rPr lang="pl-PL" dirty="0"/>
              <a:t>pokrzywdzony</a:t>
            </a:r>
          </a:p>
        </p:txBody>
      </p:sp>
      <p:sp>
        <p:nvSpPr>
          <p:cNvPr id="3" name="Content Placeholder 2">
            <a:extLst>
              <a:ext uri="{FF2B5EF4-FFF2-40B4-BE49-F238E27FC236}">
                <a16:creationId xmlns:a16="http://schemas.microsoft.com/office/drawing/2014/main" id="{64CC6BF3-68E0-5143-8218-F82AD38A0E36}"/>
              </a:ext>
            </a:extLst>
          </p:cNvPr>
          <p:cNvSpPr>
            <a:spLocks noGrp="1"/>
          </p:cNvSpPr>
          <p:nvPr>
            <p:ph idx="1"/>
          </p:nvPr>
        </p:nvSpPr>
        <p:spPr/>
        <p:txBody>
          <a:bodyPr/>
          <a:lstStyle/>
          <a:p>
            <a:pPr marL="0" indent="0" algn="just">
              <a:buNone/>
            </a:pPr>
            <a:r>
              <a:rPr lang="pl-PL" b="1" dirty="0"/>
              <a:t>Art. 299 </a:t>
            </a:r>
            <a:r>
              <a:rPr lang="pl-PL" b="1" dirty="0" err="1"/>
              <a:t>kpk</a:t>
            </a:r>
            <a:r>
              <a:rPr lang="pl-PL" b="1" dirty="0"/>
              <a:t> §  1.  </a:t>
            </a:r>
            <a:r>
              <a:rPr lang="pl-PL" dirty="0"/>
              <a:t>W postępowaniu przygotowawczym pokrzywdzony i podejrzany są stronami.</a:t>
            </a:r>
          </a:p>
          <a:p>
            <a:pPr marL="0" indent="0" algn="just">
              <a:buNone/>
            </a:pPr>
            <a:r>
              <a:rPr lang="pl-PL" dirty="0"/>
              <a:t>W postępowaniu sądowym pokrzywdzony nie jest już stroną z mocy prawa, ale może się nią stać.</a:t>
            </a:r>
          </a:p>
          <a:p>
            <a:pPr marL="0" indent="0" algn="just">
              <a:buNone/>
            </a:pPr>
            <a:r>
              <a:rPr lang="pl-PL" b="1" dirty="0"/>
              <a:t>art. 53 </a:t>
            </a:r>
            <a:r>
              <a:rPr lang="pl-PL" b="1" dirty="0" err="1"/>
              <a:t>kpk</a:t>
            </a:r>
            <a:r>
              <a:rPr lang="pl-PL" b="1" dirty="0"/>
              <a:t> </a:t>
            </a:r>
            <a:r>
              <a:rPr lang="pl-PL" dirty="0"/>
              <a:t>W sprawach o przestępstwa ścigane z oskarżenia publicznego pokrzywdzony może działać jako strona w charakterze oskarżyciela posiłkowego obok oskarżyciela publicznego lub zamiast niego.</a:t>
            </a:r>
          </a:p>
          <a:p>
            <a:pPr algn="just"/>
            <a:br>
              <a:rPr lang="pl-PL" dirty="0"/>
            </a:br>
            <a:endParaRPr lang="pl-PL" dirty="0"/>
          </a:p>
        </p:txBody>
      </p:sp>
    </p:spTree>
    <p:extLst>
      <p:ext uri="{BB962C8B-B14F-4D97-AF65-F5344CB8AC3E}">
        <p14:creationId xmlns:p14="http://schemas.microsoft.com/office/powerpoint/2010/main" val="1685654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7256-9F33-F44E-844D-6802DCC4F739}"/>
              </a:ext>
            </a:extLst>
          </p:cNvPr>
          <p:cNvSpPr>
            <a:spLocks noGrp="1"/>
          </p:cNvSpPr>
          <p:nvPr>
            <p:ph type="title"/>
          </p:nvPr>
        </p:nvSpPr>
        <p:spPr/>
        <p:txBody>
          <a:bodyPr/>
          <a:lstStyle/>
          <a:p>
            <a:r>
              <a:rPr lang="pl-PL" dirty="0"/>
              <a:t>pokrzywdzony</a:t>
            </a:r>
          </a:p>
        </p:txBody>
      </p:sp>
      <p:sp>
        <p:nvSpPr>
          <p:cNvPr id="3" name="Content Placeholder 2">
            <a:extLst>
              <a:ext uri="{FF2B5EF4-FFF2-40B4-BE49-F238E27FC236}">
                <a16:creationId xmlns:a16="http://schemas.microsoft.com/office/drawing/2014/main" id="{66A54F2F-6DEA-B142-A653-B06352B27675}"/>
              </a:ext>
            </a:extLst>
          </p:cNvPr>
          <p:cNvSpPr>
            <a:spLocks noGrp="1"/>
          </p:cNvSpPr>
          <p:nvPr>
            <p:ph idx="1"/>
          </p:nvPr>
        </p:nvSpPr>
        <p:spPr/>
        <p:txBody>
          <a:bodyPr/>
          <a:lstStyle/>
          <a:p>
            <a:pPr marL="0" indent="0">
              <a:buNone/>
            </a:pPr>
            <a:r>
              <a:rPr lang="pl-PL" dirty="0"/>
              <a:t>Nawet jeśli pokrzywdzony nie jest stroną postępowania sądowego, to przysługują mu pewne uprawnienia: </a:t>
            </a:r>
          </a:p>
          <a:p>
            <a:pPr marL="420053" lvl="1" indent="-214313"/>
            <a:r>
              <a:rPr lang="pl-PL" dirty="0"/>
              <a:t>pokrzywdzony może sprzeciwić się wnioskowi oskarżonego o skazanie bez rozprawy albo dobrowolne poddanie się karze </a:t>
            </a:r>
          </a:p>
          <a:p>
            <a:pPr marL="420053" lvl="1" indent="-214313"/>
            <a:r>
              <a:rPr lang="pl-PL" dirty="0"/>
              <a:t>może wnieść apelację od wyroku warunkowo umarzającego postępowanie wydanego na posiedzeniu </a:t>
            </a:r>
          </a:p>
          <a:p>
            <a:pPr marL="420053" lvl="1" indent="-214313"/>
            <a:r>
              <a:rPr lang="pl-PL" dirty="0"/>
              <a:t>może uczestniczyć w posiedzeniach i rozprawach </a:t>
            </a:r>
          </a:p>
          <a:p>
            <a:pPr marL="420053" lvl="1" indent="-214313"/>
            <a:r>
              <a:rPr lang="pl-PL" dirty="0"/>
              <a:t>może mieć pełnomocnika</a:t>
            </a:r>
          </a:p>
        </p:txBody>
      </p:sp>
    </p:spTree>
    <p:extLst>
      <p:ext uri="{BB962C8B-B14F-4D97-AF65-F5344CB8AC3E}">
        <p14:creationId xmlns:p14="http://schemas.microsoft.com/office/powerpoint/2010/main" val="28511264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17E3-7181-F14C-A732-80E8C3770D44}"/>
              </a:ext>
            </a:extLst>
          </p:cNvPr>
          <p:cNvSpPr>
            <a:spLocks noGrp="1"/>
          </p:cNvSpPr>
          <p:nvPr>
            <p:ph type="title"/>
          </p:nvPr>
        </p:nvSpPr>
        <p:spPr/>
        <p:txBody>
          <a:bodyPr/>
          <a:lstStyle/>
          <a:p>
            <a:r>
              <a:rPr lang="pl-PL" dirty="0"/>
              <a:t>pokrzywdzony</a:t>
            </a:r>
          </a:p>
        </p:txBody>
      </p:sp>
      <p:sp>
        <p:nvSpPr>
          <p:cNvPr id="3" name="Content Placeholder 2">
            <a:extLst>
              <a:ext uri="{FF2B5EF4-FFF2-40B4-BE49-F238E27FC236}">
                <a16:creationId xmlns:a16="http://schemas.microsoft.com/office/drawing/2014/main" id="{6095A95C-22EB-E549-8A38-6A94163B0C86}"/>
              </a:ext>
            </a:extLst>
          </p:cNvPr>
          <p:cNvSpPr>
            <a:spLocks noGrp="1"/>
          </p:cNvSpPr>
          <p:nvPr>
            <p:ph idx="1"/>
          </p:nvPr>
        </p:nvSpPr>
        <p:spPr/>
        <p:txBody>
          <a:bodyPr>
            <a:normAutofit fontScale="77500" lnSpcReduction="20000"/>
          </a:bodyPr>
          <a:lstStyle/>
          <a:p>
            <a:pPr marL="0" indent="0" algn="just">
              <a:buNone/>
            </a:pPr>
            <a:r>
              <a:rPr lang="pl-PL" dirty="0"/>
              <a:t>art. 300 § 2 k.p.k. Przed pierwszym przesłuchaniem albo niezwłocznie po ustaleniu pokrzywdzonego, jeżeli odstępuje się od jego przesłuchania, poucza się pokrzywdzonego o posiadaniu statusu strony procesowej w postępowaniu przygotowawczym oraz o wynikających z tego uprawnieniach, w szczególności: do składania wniosków o dokonanie czynności śledztwa lub dochodzenia i warunkach uczestniczenia w tych czynnościach, określonych w art. 51, art. 52 i art. 315-318, do korzystania z pomocy pełnomocnika, w tym do złożenia wniosku o wyznaczenie pełnomocnika z urzędu w okolicznościach wskazanych w art. 78, jak również o uprawnieniach określonych w art. 23a § 1, art. 156, art. 204, art. 306 i art. 315a oraz o obowiązkach i konsekwencjach wskazanych w art. 138 i art. 139. Pouczenie obejmuje również informację o: możliwościach naprawienia szkody przez oskarżonego lub uzyskania kompensaty państwowej, dostępie do pomocy prawnej, dostępnych środkach ochrony i pomocy, o których mowa w ustawie z dnia 28 listopada 2014 r. o ochronie i pomocy dla pokrzywdzonego i świadka (Dz. U. z 2015 r. poz. 21), pomocy przewidzianej w art. 43 § 8 Kodeksu karnego wykonawczego, możliwości wydania europejskiego nakazu ochrony, organizacjach wsparcia pokrzywdzonych, treści art. 337a oraz możliwości zwrotu kosztów poniesionych w związku z udziałem w postępowaniu. Pouczenie należy wręczyć pokrzywdzonemu na piśmie; pokrzywdzony otrzymanie pouczenia potwierdza podpisem. W razie odstąpienia od przesłuchania pokrzywdzonego pouczenie podlega doręczeniu.</a:t>
            </a:r>
          </a:p>
        </p:txBody>
      </p:sp>
    </p:spTree>
    <p:extLst>
      <p:ext uri="{BB962C8B-B14F-4D97-AF65-F5344CB8AC3E}">
        <p14:creationId xmlns:p14="http://schemas.microsoft.com/office/powerpoint/2010/main" val="227627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03943-3E62-424D-899D-F33793F5142D}"/>
              </a:ext>
            </a:extLst>
          </p:cNvPr>
          <p:cNvSpPr>
            <a:spLocks noGrp="1"/>
          </p:cNvSpPr>
          <p:nvPr>
            <p:ph type="title"/>
          </p:nvPr>
        </p:nvSpPr>
        <p:spPr/>
        <p:txBody>
          <a:bodyPr/>
          <a:lstStyle/>
          <a:p>
            <a:r>
              <a:rPr lang="pl-PL" dirty="0"/>
              <a:t>Model prewencyjny</a:t>
            </a:r>
          </a:p>
        </p:txBody>
      </p:sp>
      <p:sp>
        <p:nvSpPr>
          <p:cNvPr id="3" name="Content Placeholder 2">
            <a:extLst>
              <a:ext uri="{FF2B5EF4-FFF2-40B4-BE49-F238E27FC236}">
                <a16:creationId xmlns:a16="http://schemas.microsoft.com/office/drawing/2014/main" id="{43059972-C297-FF46-A80E-9785CE94B0C5}"/>
              </a:ext>
            </a:extLst>
          </p:cNvPr>
          <p:cNvSpPr>
            <a:spLocks noGrp="1"/>
          </p:cNvSpPr>
          <p:nvPr>
            <p:ph idx="1"/>
          </p:nvPr>
        </p:nvSpPr>
        <p:spPr/>
        <p:txBody>
          <a:bodyPr/>
          <a:lstStyle/>
          <a:p>
            <a:r>
              <a:rPr lang="pl-PL" dirty="0"/>
              <a:t>Wywodzi się z poglądów włoskiej szkoły pozytywnej (E. </a:t>
            </a:r>
            <a:r>
              <a:rPr lang="pl-PL" dirty="0" err="1"/>
              <a:t>Ferri</a:t>
            </a:r>
            <a:r>
              <a:rPr lang="pl-PL" dirty="0"/>
              <a:t>, R. </a:t>
            </a:r>
            <a:r>
              <a:rPr lang="pl-PL" dirty="0" err="1"/>
              <a:t>Garofalo</a:t>
            </a:r>
            <a:r>
              <a:rPr lang="pl-PL" dirty="0"/>
              <a:t>).</a:t>
            </a:r>
          </a:p>
          <a:p>
            <a:r>
              <a:rPr lang="pl-PL" dirty="0"/>
              <a:t>Zanegowano wolną wolę człowieka oraz kategorie winy i kary. </a:t>
            </a:r>
          </a:p>
          <a:p>
            <a:r>
              <a:rPr lang="pl-PL" dirty="0"/>
              <a:t>Kluczowe znaczenie dla odpowiedzialności karnej miały właściwości sprawcy (stan niebezpieczeństwa) i według nich należało dobierać odpowiednie środki obrony społecznej: lecznicze, izolacyjne czy inne, stosowane obok kar albo zamiast nich</a:t>
            </a:r>
            <a:r>
              <a:rPr lang="pl-PL" sz="1400" dirty="0"/>
              <a:t>.</a:t>
            </a:r>
            <a:endParaRPr lang="pl-PL" sz="1600" dirty="0"/>
          </a:p>
          <a:p>
            <a:pPr marL="0" indent="0">
              <a:buNone/>
            </a:pPr>
            <a:endParaRPr lang="pl-PL" dirty="0"/>
          </a:p>
        </p:txBody>
      </p:sp>
    </p:spTree>
    <p:extLst>
      <p:ext uri="{BB962C8B-B14F-4D97-AF65-F5344CB8AC3E}">
        <p14:creationId xmlns:p14="http://schemas.microsoft.com/office/powerpoint/2010/main" val="215467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A689B-BF08-E244-B1FD-12AFE2F62EFA}"/>
              </a:ext>
            </a:extLst>
          </p:cNvPr>
          <p:cNvSpPr>
            <a:spLocks noGrp="1"/>
          </p:cNvSpPr>
          <p:nvPr>
            <p:ph type="title"/>
          </p:nvPr>
        </p:nvSpPr>
        <p:spPr/>
        <p:txBody>
          <a:bodyPr/>
          <a:lstStyle/>
          <a:p>
            <a:r>
              <a:rPr lang="pl-PL" dirty="0"/>
              <a:t>Gwarancje procesowe pokrzywdzonego</a:t>
            </a:r>
          </a:p>
        </p:txBody>
      </p:sp>
      <p:sp>
        <p:nvSpPr>
          <p:cNvPr id="3" name="Content Placeholder 2">
            <a:extLst>
              <a:ext uri="{FF2B5EF4-FFF2-40B4-BE49-F238E27FC236}">
                <a16:creationId xmlns:a16="http://schemas.microsoft.com/office/drawing/2014/main" id="{63EAA59E-2C98-7D41-AD40-8F36FF7CEF8F}"/>
              </a:ext>
            </a:extLst>
          </p:cNvPr>
          <p:cNvSpPr>
            <a:spLocks noGrp="1"/>
          </p:cNvSpPr>
          <p:nvPr>
            <p:ph idx="1"/>
          </p:nvPr>
        </p:nvSpPr>
        <p:spPr/>
        <p:txBody>
          <a:bodyPr>
            <a:normAutofit fontScale="92500"/>
          </a:bodyPr>
          <a:lstStyle/>
          <a:p>
            <a:r>
              <a:rPr lang="pl-PL" dirty="0"/>
              <a:t>pokrzywdzony jest stroną w postępowaniu przygotowawczym (art. 299 § 1 k.p.k.), </a:t>
            </a:r>
          </a:p>
          <a:p>
            <a:r>
              <a:rPr lang="pl-PL" dirty="0" err="1"/>
              <a:t>anonimizacja</a:t>
            </a:r>
            <a:r>
              <a:rPr lang="pl-PL" dirty="0"/>
              <a:t> niektórych danych pokrzywdzonego (art. 148a),</a:t>
            </a:r>
          </a:p>
          <a:p>
            <a:r>
              <a:rPr lang="pl-PL" dirty="0"/>
              <a:t>dopuszczenie pokrzywdzonego i jego pełnomocnika do udziału w przesłuchaniu biegłego oraz do zapoznania się z opinią biegłego złożoną na piśmie (art. 318 k.p.k.), </a:t>
            </a:r>
          </a:p>
          <a:p>
            <a:r>
              <a:rPr lang="pl-PL" dirty="0"/>
              <a:t>prawo do złożenia wniosku o uzupełnienie śledztwa lub dochodzenia po zaznajomieniu się podejrzanego z materiałami postępowania (art. 321 § 5 k.p.k. w zw. z art. 299 § 1 k.p.k.), </a:t>
            </a:r>
          </a:p>
          <a:p>
            <a:r>
              <a:rPr lang="pl-PL" dirty="0"/>
              <a:t>prawo do zażalenia na odmowę udostępnienia akt w postępowaniu przygotowawczym (art. 159 k.p.k.), </a:t>
            </a:r>
          </a:p>
          <a:p>
            <a:pPr marL="0" indent="0">
              <a:buNone/>
            </a:pPr>
            <a:endParaRPr lang="pl-PL" dirty="0"/>
          </a:p>
          <a:p>
            <a:endParaRPr lang="pl-PL" dirty="0"/>
          </a:p>
        </p:txBody>
      </p:sp>
    </p:spTree>
    <p:extLst>
      <p:ext uri="{BB962C8B-B14F-4D97-AF65-F5344CB8AC3E}">
        <p14:creationId xmlns:p14="http://schemas.microsoft.com/office/powerpoint/2010/main" val="4081401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2F560-88A0-514D-9EE0-A8DF95DBB3EF}"/>
              </a:ext>
            </a:extLst>
          </p:cNvPr>
          <p:cNvSpPr>
            <a:spLocks noGrp="1"/>
          </p:cNvSpPr>
          <p:nvPr>
            <p:ph type="title"/>
          </p:nvPr>
        </p:nvSpPr>
        <p:spPr/>
        <p:txBody>
          <a:bodyPr/>
          <a:lstStyle/>
          <a:p>
            <a:r>
              <a:rPr lang="pl-PL" dirty="0"/>
              <a:t>Gwarancje procesowe pokrzywdzonego</a:t>
            </a:r>
          </a:p>
        </p:txBody>
      </p:sp>
      <p:sp>
        <p:nvSpPr>
          <p:cNvPr id="3" name="Content Placeholder 2">
            <a:extLst>
              <a:ext uri="{FF2B5EF4-FFF2-40B4-BE49-F238E27FC236}">
                <a16:creationId xmlns:a16="http://schemas.microsoft.com/office/drawing/2014/main" id="{1F10FFD5-A4F2-CB4A-865F-CA60C3C3D512}"/>
              </a:ext>
            </a:extLst>
          </p:cNvPr>
          <p:cNvSpPr>
            <a:spLocks noGrp="1"/>
          </p:cNvSpPr>
          <p:nvPr>
            <p:ph idx="1"/>
          </p:nvPr>
        </p:nvSpPr>
        <p:spPr/>
        <p:txBody>
          <a:bodyPr>
            <a:normAutofit fontScale="92500" lnSpcReduction="20000"/>
          </a:bodyPr>
          <a:lstStyle/>
          <a:p>
            <a:pPr algn="just"/>
            <a:r>
              <a:rPr lang="pl-PL" dirty="0"/>
              <a:t>zabezpieczenie majątkowe, art. 293 </a:t>
            </a:r>
            <a:r>
              <a:rPr lang="pl-PL" dirty="0" err="1"/>
              <a:t>k.p.k</a:t>
            </a:r>
            <a:endParaRPr lang="pl-PL" dirty="0"/>
          </a:p>
          <a:p>
            <a:pPr algn="just"/>
            <a:r>
              <a:rPr lang="pl-PL" dirty="0"/>
              <a:t>informowanie o terminach rozprawy i posiedzenia, art. 337a k.p.k.</a:t>
            </a:r>
          </a:p>
          <a:p>
            <a:pPr algn="just"/>
            <a:r>
              <a:rPr lang="pl-PL" dirty="0"/>
              <a:t>rozwiązanie przewidziane w art. 53 k.p.k., według którego oskarżyciel posiłkowy może działać jako strona w procesie nie tylko obok oskarżyciela publicznego, lecz także zamiast niego. Stanowi ono bowiem konsekwencję dopuszczenia według art. 55 k.p.k. samodzielnego aktu oskarżenia pokrzywdzonego w sprawie z oskarżenia publicznego, w której prokurator nie znajduje podstaw do wniesienia aktu oskarżenia. </a:t>
            </a:r>
          </a:p>
          <a:p>
            <a:pPr algn="just"/>
            <a:endParaRPr lang="pl-PL" dirty="0"/>
          </a:p>
          <a:p>
            <a:pPr algn="just"/>
            <a:r>
              <a:rPr lang="pl-PL" dirty="0"/>
              <a:t>prawo do złożenia zażalenia na postanowienie o umorzeniu postępowania lub odmowie wszczęcia (rozpoznanie zażalenia przez sąd) </a:t>
            </a:r>
          </a:p>
          <a:p>
            <a:pPr algn="just"/>
            <a:endParaRPr lang="pl-PL" dirty="0"/>
          </a:p>
          <a:p>
            <a:pPr algn="just"/>
            <a:endParaRPr lang="pl-PL" dirty="0"/>
          </a:p>
        </p:txBody>
      </p:sp>
    </p:spTree>
    <p:extLst>
      <p:ext uri="{BB962C8B-B14F-4D97-AF65-F5344CB8AC3E}">
        <p14:creationId xmlns:p14="http://schemas.microsoft.com/office/powerpoint/2010/main" val="1547544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28840-07D7-EC48-A536-1A7548E4256B}"/>
              </a:ext>
            </a:extLst>
          </p:cNvPr>
          <p:cNvSpPr>
            <a:spLocks noGrp="1"/>
          </p:cNvSpPr>
          <p:nvPr>
            <p:ph type="title"/>
          </p:nvPr>
        </p:nvSpPr>
        <p:spPr/>
        <p:txBody>
          <a:bodyPr/>
          <a:lstStyle/>
          <a:p>
            <a:r>
              <a:rPr lang="pl-PL" dirty="0"/>
              <a:t>Uprawnienia pokrzywdzonego</a:t>
            </a:r>
          </a:p>
        </p:txBody>
      </p:sp>
      <p:sp>
        <p:nvSpPr>
          <p:cNvPr id="3" name="Content Placeholder 2">
            <a:extLst>
              <a:ext uri="{FF2B5EF4-FFF2-40B4-BE49-F238E27FC236}">
                <a16:creationId xmlns:a16="http://schemas.microsoft.com/office/drawing/2014/main" id="{F2277F81-64BA-F843-8D64-5BB70E22B40B}"/>
              </a:ext>
            </a:extLst>
          </p:cNvPr>
          <p:cNvSpPr>
            <a:spLocks noGrp="1"/>
          </p:cNvSpPr>
          <p:nvPr>
            <p:ph idx="1"/>
          </p:nvPr>
        </p:nvSpPr>
        <p:spPr/>
        <p:txBody>
          <a:bodyPr>
            <a:normAutofit fontScale="85000" lnSpcReduction="10000"/>
          </a:bodyPr>
          <a:lstStyle/>
          <a:p>
            <a:pPr marL="420053" lvl="1" indent="-214313"/>
            <a:r>
              <a:rPr lang="pl-PL" sz="2400" dirty="0"/>
              <a:t>Pokrzywdzony może sprzeciwić się wnioskowi oskarżonego o dobrowolne poddanie się karze (art. 387 § 2).</a:t>
            </a:r>
          </a:p>
          <a:p>
            <a:pPr marL="420053" lvl="1" indent="-214313"/>
            <a:r>
              <a:rPr lang="pl-PL" sz="2400" dirty="0"/>
              <a:t>Pokrzywdzony może wnieść apelację od wyroku warunkowo umarzającego postępowanie wydanego na posiedzeniu (art. 444 § 1). </a:t>
            </a:r>
          </a:p>
          <a:p>
            <a:pPr marL="420053" lvl="1" indent="-214313"/>
            <a:r>
              <a:rPr lang="pl-PL" sz="2400" dirty="0"/>
              <a:t>W terminie zawitym 7 dni od daty ogłoszenia wyroku, pokrzywdzony (strona) może złożyć wniosek o sporządzenie na piśmie i doręczenie uzasadnienia wyroku. Wniosek składa się na piśmie (art. 422 § 1). Środek odwoławczy wnosi się na piśmie do sądu, który wydał zaskarżone orzeczenie w terminie 14 dni od doręczenia wyroku z uzasadnieniem.</a:t>
            </a:r>
          </a:p>
          <a:p>
            <a:endParaRPr lang="pl-PL" dirty="0"/>
          </a:p>
        </p:txBody>
      </p:sp>
    </p:spTree>
    <p:extLst>
      <p:ext uri="{BB962C8B-B14F-4D97-AF65-F5344CB8AC3E}">
        <p14:creationId xmlns:p14="http://schemas.microsoft.com/office/powerpoint/2010/main" val="4548527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5DABF-7201-3E44-9342-32346A14779F}"/>
              </a:ext>
            </a:extLst>
          </p:cNvPr>
          <p:cNvSpPr>
            <a:spLocks noGrp="1"/>
          </p:cNvSpPr>
          <p:nvPr>
            <p:ph type="title"/>
          </p:nvPr>
        </p:nvSpPr>
        <p:spPr/>
        <p:txBody>
          <a:bodyPr/>
          <a:lstStyle/>
          <a:p>
            <a:r>
              <a:rPr lang="pl-PL" dirty="0"/>
              <a:t>Środek kompensacyjny – obowiązek naprawienia szkody</a:t>
            </a:r>
          </a:p>
        </p:txBody>
      </p:sp>
      <p:sp>
        <p:nvSpPr>
          <p:cNvPr id="3" name="Content Placeholder 2">
            <a:extLst>
              <a:ext uri="{FF2B5EF4-FFF2-40B4-BE49-F238E27FC236}">
                <a16:creationId xmlns:a16="http://schemas.microsoft.com/office/drawing/2014/main" id="{F0A876BD-78E0-D44D-8671-5C9A84A7B124}"/>
              </a:ext>
            </a:extLst>
          </p:cNvPr>
          <p:cNvSpPr>
            <a:spLocks noGrp="1"/>
          </p:cNvSpPr>
          <p:nvPr>
            <p:ph idx="1"/>
          </p:nvPr>
        </p:nvSpPr>
        <p:spPr/>
        <p:txBody>
          <a:bodyPr>
            <a:normAutofit fontScale="85000" lnSpcReduction="10000"/>
          </a:bodyPr>
          <a:lstStyle/>
          <a:p>
            <a:pPr marL="0" indent="0" algn="just">
              <a:buNone/>
            </a:pPr>
            <a:r>
              <a:rPr lang="pl-PL" b="1" dirty="0"/>
              <a:t>art. 46 §  1.  </a:t>
            </a:r>
            <a:r>
              <a:rPr lang="pl-PL" dirty="0"/>
              <a:t>W razie skazania sąd może orzec, a na wniosek pokrzywdzonego lub innej osoby uprawnionej orzeka, stosując przepisy prawa cywilnego, obowiązek naprawienia, w całości albo w części, wyrządzonej przestępstwem szkody lub zadośćuczynienia za doznaną krzywdę; przepisów prawa cywilnego o możliwości zasądzenia renty nie stosuje się.</a:t>
            </a:r>
          </a:p>
          <a:p>
            <a:pPr marL="0" indent="0" algn="just">
              <a:buNone/>
            </a:pPr>
            <a:r>
              <a:rPr lang="pl-PL" b="1" dirty="0"/>
              <a:t>§  2.  </a:t>
            </a:r>
            <a:r>
              <a:rPr lang="pl-PL" dirty="0"/>
              <a:t>Jeżeli orzeczenie obowiązku określonego w § 1 jest znacznie utrudnione, sąd może orzec zamiast tego obowiązku nawiązkę w wysokości do 200 000 złotych na rzecz pokrzywdzonego, a w razie jego śmierci w wyniku popełnionego przez skazanego przestępstwa nawiązkę na rzecz osoby najbliższej, której sytuacja życiowa wskutek śmierci pokrzywdzonego uległa znacznemu pogorszeniu. W razie gdy ustalono więcej niż jedną taką osobę, nawiązki orzeka się na rzecz każdej z nich.</a:t>
            </a:r>
          </a:p>
          <a:p>
            <a:pPr marL="0" indent="0" algn="just">
              <a:buNone/>
            </a:pPr>
            <a:r>
              <a:rPr lang="pl-PL" b="1" dirty="0"/>
              <a:t>§  3.  </a:t>
            </a:r>
            <a:r>
              <a:rPr lang="pl-PL" dirty="0"/>
              <a:t>Orzeczenie odszkodowania lub zadośćuczynienia na podstawie § 1 albo nawiązki na podstawie § 2 nie stoi na przeszkodzie dochodzeniu niezaspokojonej części roszczenia w drodze postępowania cywilnego.</a:t>
            </a:r>
          </a:p>
          <a:p>
            <a:pPr marL="0" indent="0" algn="just">
              <a:buNone/>
            </a:pPr>
            <a:endParaRPr lang="pl-PL" dirty="0"/>
          </a:p>
        </p:txBody>
      </p:sp>
    </p:spTree>
    <p:extLst>
      <p:ext uri="{BB962C8B-B14F-4D97-AF65-F5344CB8AC3E}">
        <p14:creationId xmlns:p14="http://schemas.microsoft.com/office/powerpoint/2010/main" val="28829061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50F2-D957-874F-82F6-87009006C598}"/>
              </a:ext>
            </a:extLst>
          </p:cNvPr>
          <p:cNvSpPr>
            <a:spLocks noGrp="1"/>
          </p:cNvSpPr>
          <p:nvPr>
            <p:ph type="title"/>
          </p:nvPr>
        </p:nvSpPr>
        <p:spPr/>
        <p:txBody>
          <a:bodyPr/>
          <a:lstStyle/>
          <a:p>
            <a:r>
              <a:rPr lang="pl-PL" dirty="0"/>
              <a:t>Obowiązek naprawienia szkody – przesłanki orzeczenia</a:t>
            </a:r>
          </a:p>
        </p:txBody>
      </p:sp>
      <p:sp>
        <p:nvSpPr>
          <p:cNvPr id="3" name="Content Placeholder 2">
            <a:extLst>
              <a:ext uri="{FF2B5EF4-FFF2-40B4-BE49-F238E27FC236}">
                <a16:creationId xmlns:a16="http://schemas.microsoft.com/office/drawing/2014/main" id="{9451C1E5-2BA4-CB4B-A38F-CE114E0BD4EA}"/>
              </a:ext>
            </a:extLst>
          </p:cNvPr>
          <p:cNvSpPr>
            <a:spLocks noGrp="1"/>
          </p:cNvSpPr>
          <p:nvPr>
            <p:ph idx="1"/>
          </p:nvPr>
        </p:nvSpPr>
        <p:spPr/>
        <p:txBody>
          <a:bodyPr/>
          <a:lstStyle/>
          <a:p>
            <a:pPr marL="342900" indent="-342900">
              <a:buAutoNum type="arabicParenR"/>
            </a:pPr>
            <a:r>
              <a:rPr lang="pl-PL" dirty="0"/>
              <a:t>Wydanie przez sąd orzekający w sprawie wyroku skazującego (nie warunkowo umarzającego postępowanie!) </a:t>
            </a:r>
          </a:p>
          <a:p>
            <a:pPr marL="342900" indent="-342900">
              <a:buAutoNum type="arabicParenR"/>
            </a:pPr>
            <a:r>
              <a:rPr lang="pl-PL" dirty="0"/>
              <a:t>Wyrządzenie przez sprawcę szkody</a:t>
            </a:r>
          </a:p>
          <a:p>
            <a:pPr marL="342900" indent="-342900">
              <a:buAutoNum type="arabicParenR"/>
            </a:pPr>
            <a:r>
              <a:rPr lang="pl-PL" dirty="0"/>
              <a:t>Złożenie wniosku przez pokrzywdzonego bądź inną uprawnioną do tego osobę (sąd może także działać z urzędu) </a:t>
            </a:r>
          </a:p>
          <a:p>
            <a:pPr marL="342900" indent="-342900">
              <a:buAutoNum type="arabicParenR"/>
            </a:pPr>
            <a:r>
              <a:rPr lang="pl-PL" dirty="0"/>
              <a:t>Niewytoczenie przez pokrzywdzonego powództwa cywilnego – res iudicata, lis </a:t>
            </a:r>
            <a:r>
              <a:rPr lang="pl-PL" dirty="0" err="1"/>
              <a:t>pendens</a:t>
            </a:r>
            <a:endParaRPr lang="pl-PL" dirty="0"/>
          </a:p>
        </p:txBody>
      </p:sp>
    </p:spTree>
    <p:extLst>
      <p:ext uri="{BB962C8B-B14F-4D97-AF65-F5344CB8AC3E}">
        <p14:creationId xmlns:p14="http://schemas.microsoft.com/office/powerpoint/2010/main" val="41394038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7C47C-4CA4-954E-86EC-C020A5BF0FBC}"/>
              </a:ext>
            </a:extLst>
          </p:cNvPr>
          <p:cNvSpPr>
            <a:spLocks noGrp="1"/>
          </p:cNvSpPr>
          <p:nvPr>
            <p:ph type="title"/>
          </p:nvPr>
        </p:nvSpPr>
        <p:spPr/>
        <p:txBody>
          <a:bodyPr/>
          <a:lstStyle/>
          <a:p>
            <a:r>
              <a:rPr lang="pl-PL" dirty="0"/>
              <a:t>Inna osoba uprawniona</a:t>
            </a:r>
          </a:p>
        </p:txBody>
      </p:sp>
      <p:sp>
        <p:nvSpPr>
          <p:cNvPr id="3" name="Content Placeholder 2">
            <a:extLst>
              <a:ext uri="{FF2B5EF4-FFF2-40B4-BE49-F238E27FC236}">
                <a16:creationId xmlns:a16="http://schemas.microsoft.com/office/drawing/2014/main" id="{FCDAA8F6-8945-564E-9911-BC4EF6FF8860}"/>
              </a:ext>
            </a:extLst>
          </p:cNvPr>
          <p:cNvSpPr>
            <a:spLocks noGrp="1"/>
          </p:cNvSpPr>
          <p:nvPr>
            <p:ph idx="1"/>
          </p:nvPr>
        </p:nvSpPr>
        <p:spPr/>
        <p:txBody>
          <a:bodyPr/>
          <a:lstStyle/>
          <a:p>
            <a:pPr marL="0" indent="0" algn="just">
              <a:buNone/>
            </a:pPr>
            <a:r>
              <a:rPr lang="pl-PL" dirty="0"/>
              <a:t>Poza pokrzywdzonym do złożenia wniosku o orzeczenie środka kompensacyjnego uprawnione są </a:t>
            </a:r>
            <a:r>
              <a:rPr lang="pl-PL" b="1" dirty="0"/>
              <a:t>podmioty wykonujące prawa pokrzywdzonego </a:t>
            </a:r>
            <a:r>
              <a:rPr lang="pl-PL" dirty="0"/>
              <a:t>(art. 49 § 3ai 4 k.p.k.), </a:t>
            </a:r>
            <a:r>
              <a:rPr lang="pl-PL" b="1" dirty="0"/>
              <a:t>prokurator</a:t>
            </a:r>
            <a:r>
              <a:rPr lang="pl-PL" dirty="0"/>
              <a:t> (art. 49a k.p.k.) oraz </a:t>
            </a:r>
            <a:r>
              <a:rPr lang="pl-PL" b="1" dirty="0"/>
              <a:t>inni zastępcy procesowi pokrzywdzonego</a:t>
            </a:r>
            <a:r>
              <a:rPr lang="pl-PL" dirty="0"/>
              <a:t> (art. 51 § 2 i 3 k.p.k.), a w wypadku śmierci pokrzywdzonego – osoby mu najbliższe lub pozostające na jego utrzymaniu.</a:t>
            </a:r>
          </a:p>
        </p:txBody>
      </p:sp>
    </p:spTree>
    <p:extLst>
      <p:ext uri="{BB962C8B-B14F-4D97-AF65-F5344CB8AC3E}">
        <p14:creationId xmlns:p14="http://schemas.microsoft.com/office/powerpoint/2010/main" val="3196259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F07-6306-0E47-979F-07F3D6B030E3}"/>
              </a:ext>
            </a:extLst>
          </p:cNvPr>
          <p:cNvSpPr>
            <a:spLocks noGrp="1"/>
          </p:cNvSpPr>
          <p:nvPr>
            <p:ph type="title"/>
          </p:nvPr>
        </p:nvSpPr>
        <p:spPr/>
        <p:txBody>
          <a:bodyPr/>
          <a:lstStyle/>
          <a:p>
            <a:r>
              <a:rPr lang="pl-PL" dirty="0"/>
              <a:t>wniosek</a:t>
            </a:r>
          </a:p>
        </p:txBody>
      </p:sp>
      <p:sp>
        <p:nvSpPr>
          <p:cNvPr id="3" name="Content Placeholder 2">
            <a:extLst>
              <a:ext uri="{FF2B5EF4-FFF2-40B4-BE49-F238E27FC236}">
                <a16:creationId xmlns:a16="http://schemas.microsoft.com/office/drawing/2014/main" id="{06D81EE4-333A-E749-8EA3-159E8E73034F}"/>
              </a:ext>
            </a:extLst>
          </p:cNvPr>
          <p:cNvSpPr>
            <a:spLocks noGrp="1"/>
          </p:cNvSpPr>
          <p:nvPr>
            <p:ph idx="1"/>
          </p:nvPr>
        </p:nvSpPr>
        <p:spPr/>
        <p:txBody>
          <a:bodyPr>
            <a:normAutofit lnSpcReduction="10000"/>
          </a:bodyPr>
          <a:lstStyle/>
          <a:p>
            <a:pPr algn="just"/>
            <a:r>
              <a:rPr lang="pl-PL" dirty="0"/>
              <a:t>Wniosek powinien być złożony </a:t>
            </a:r>
            <a:r>
              <a:rPr lang="pl-PL" b="1" dirty="0"/>
              <a:t>najpóźniej do zamknięcia przewodu sądowego na rozprawie główne</a:t>
            </a:r>
            <a:r>
              <a:rPr lang="pl-PL" dirty="0"/>
              <a:t>j.</a:t>
            </a:r>
          </a:p>
          <a:p>
            <a:pPr algn="just"/>
            <a:r>
              <a:rPr lang="pl-PL" dirty="0"/>
              <a:t>Termin ten ma charakter materialnoprocesowy i </a:t>
            </a:r>
            <a:r>
              <a:rPr lang="pl-PL" b="1" dirty="0"/>
              <a:t>nie podlega przywróceniu</a:t>
            </a:r>
            <a:r>
              <a:rPr lang="pl-PL" dirty="0"/>
              <a:t>. </a:t>
            </a:r>
          </a:p>
          <a:p>
            <a:pPr algn="just"/>
            <a:r>
              <a:rPr lang="pl-PL" dirty="0"/>
              <a:t>Wniosek o orzeczenie środka kompensacyjnego może mieć </a:t>
            </a:r>
            <a:r>
              <a:rPr lang="pl-PL" b="1" dirty="0"/>
              <a:t>formę pisemną lub ustną</a:t>
            </a:r>
            <a:r>
              <a:rPr lang="pl-PL" dirty="0"/>
              <a:t>, do protokołu z posiedzenia sądu. Istotne jest tylko, aby z jego treści wynikała wola wydania takiego orzeczenia przez sąd karny, na rzecz kogo ma być ono orzeczone i o jaką postać kompensacji chodzi.</a:t>
            </a:r>
          </a:p>
          <a:p>
            <a:pPr algn="just"/>
            <a:r>
              <a:rPr lang="pl-PL" dirty="0"/>
              <a:t>Wniosek pokrzywdzonego lub innej osoby uprawnionej </a:t>
            </a:r>
            <a:r>
              <a:rPr lang="pl-PL" b="1" dirty="0"/>
              <a:t>obliguje sąd </a:t>
            </a:r>
            <a:r>
              <a:rPr lang="pl-PL" dirty="0"/>
              <a:t>do orzeczenia środka kompensacyjnego</a:t>
            </a:r>
          </a:p>
        </p:txBody>
      </p:sp>
    </p:spTree>
    <p:extLst>
      <p:ext uri="{BB962C8B-B14F-4D97-AF65-F5344CB8AC3E}">
        <p14:creationId xmlns:p14="http://schemas.microsoft.com/office/powerpoint/2010/main" val="34780376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24A7-8E49-6F44-A1E5-F275BC227A85}"/>
              </a:ext>
            </a:extLst>
          </p:cNvPr>
          <p:cNvSpPr>
            <a:spLocks noGrp="1"/>
          </p:cNvSpPr>
          <p:nvPr>
            <p:ph type="title"/>
          </p:nvPr>
        </p:nvSpPr>
        <p:spPr/>
        <p:txBody>
          <a:bodyPr/>
          <a:lstStyle/>
          <a:p>
            <a:r>
              <a:rPr lang="pl-PL" dirty="0"/>
              <a:t>Stosowanie przepisów prawa cywilnego</a:t>
            </a:r>
          </a:p>
        </p:txBody>
      </p:sp>
      <p:sp>
        <p:nvSpPr>
          <p:cNvPr id="3" name="Content Placeholder 2">
            <a:extLst>
              <a:ext uri="{FF2B5EF4-FFF2-40B4-BE49-F238E27FC236}">
                <a16:creationId xmlns:a16="http://schemas.microsoft.com/office/drawing/2014/main" id="{921A0071-7D40-BA47-B2EC-C60B45F30865}"/>
              </a:ext>
            </a:extLst>
          </p:cNvPr>
          <p:cNvSpPr>
            <a:spLocks noGrp="1"/>
          </p:cNvSpPr>
          <p:nvPr>
            <p:ph idx="1"/>
          </p:nvPr>
        </p:nvSpPr>
        <p:spPr/>
        <p:txBody>
          <a:bodyPr>
            <a:normAutofit fontScale="92500" lnSpcReduction="20000"/>
          </a:bodyPr>
          <a:lstStyle/>
          <a:p>
            <a:r>
              <a:rPr lang="pl-PL" dirty="0"/>
              <a:t>Przepisy prawa cywilnego stosuje się </a:t>
            </a:r>
            <a:r>
              <a:rPr lang="pl-PL" b="1" dirty="0"/>
              <a:t>wprost</a:t>
            </a:r>
            <a:r>
              <a:rPr lang="pl-PL" dirty="0"/>
              <a:t>, a nie odpowiednio. </a:t>
            </a:r>
          </a:p>
          <a:p>
            <a:r>
              <a:rPr lang="pl-PL" dirty="0"/>
              <a:t>szczególne znaczenie mają przepisy prawa cywilnego dotyczące następujących kwestii: </a:t>
            </a:r>
          </a:p>
          <a:p>
            <a:pPr lvl="1"/>
            <a:r>
              <a:rPr lang="pl-PL" dirty="0"/>
              <a:t>pojęcia i zakresu szkody oraz sposobu jej naprawienia i znaczenia stanowiska pokrzywdzonego (art. 361 oraz 363 § 1 k.c.), </a:t>
            </a:r>
          </a:p>
          <a:p>
            <a:pPr lvl="1"/>
            <a:r>
              <a:rPr lang="pl-PL" dirty="0"/>
              <a:t>odsetek ustawowych za opóźnienie w naprawieniu szkody, w postaci pieniężnej (art. 359 § 1 i 2 oraz art. 455 i 481 k.c.), </a:t>
            </a:r>
          </a:p>
          <a:p>
            <a:pPr lvl="1"/>
            <a:r>
              <a:rPr lang="pl-PL" dirty="0"/>
              <a:t>przesłanek orzeczenia zadośćuczynienia za doznane krzywdy (art. 445 i 448 k.c.),</a:t>
            </a:r>
          </a:p>
          <a:p>
            <a:pPr lvl="1"/>
            <a:r>
              <a:rPr lang="pl-PL" dirty="0"/>
              <a:t>przesłanek miarkowania odszkodowania (art. 362 i 440 k.c.) </a:t>
            </a:r>
          </a:p>
          <a:p>
            <a:pPr lvl="1"/>
            <a:r>
              <a:rPr lang="pl-PL" dirty="0"/>
              <a:t>solidarnej odpowiedzialności za szkody wyrządzone przez współdziałających (art. 441 § 1 k.c.)</a:t>
            </a:r>
          </a:p>
        </p:txBody>
      </p:sp>
    </p:spTree>
    <p:extLst>
      <p:ext uri="{BB962C8B-B14F-4D97-AF65-F5344CB8AC3E}">
        <p14:creationId xmlns:p14="http://schemas.microsoft.com/office/powerpoint/2010/main" val="15749017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FAA75-25FA-4C44-B424-B471F673C492}"/>
              </a:ext>
            </a:extLst>
          </p:cNvPr>
          <p:cNvSpPr>
            <a:spLocks noGrp="1"/>
          </p:cNvSpPr>
          <p:nvPr>
            <p:ph type="title"/>
          </p:nvPr>
        </p:nvSpPr>
        <p:spPr/>
        <p:txBody>
          <a:bodyPr/>
          <a:lstStyle/>
          <a:p>
            <a:r>
              <a:rPr lang="pl-PL" dirty="0"/>
              <a:t>Szkoda i krzywda</a:t>
            </a:r>
          </a:p>
        </p:txBody>
      </p:sp>
      <p:sp>
        <p:nvSpPr>
          <p:cNvPr id="3" name="Content Placeholder 2">
            <a:extLst>
              <a:ext uri="{FF2B5EF4-FFF2-40B4-BE49-F238E27FC236}">
                <a16:creationId xmlns:a16="http://schemas.microsoft.com/office/drawing/2014/main" id="{E72F293F-2ED6-7040-872E-C73430FCF998}"/>
              </a:ext>
            </a:extLst>
          </p:cNvPr>
          <p:cNvSpPr>
            <a:spLocks noGrp="1"/>
          </p:cNvSpPr>
          <p:nvPr>
            <p:ph idx="1"/>
          </p:nvPr>
        </p:nvSpPr>
        <p:spPr/>
        <p:txBody>
          <a:bodyPr/>
          <a:lstStyle/>
          <a:p>
            <a:pPr algn="just"/>
            <a:r>
              <a:rPr lang="pl-PL" b="1" dirty="0"/>
              <a:t>Odszkodowanie</a:t>
            </a:r>
            <a:r>
              <a:rPr lang="pl-PL" dirty="0"/>
              <a:t> </a:t>
            </a:r>
            <a:r>
              <a:rPr lang="pl-PL" b="1" dirty="0"/>
              <a:t>obejmuje</a:t>
            </a:r>
            <a:r>
              <a:rPr lang="pl-PL" dirty="0"/>
              <a:t> nie tylko straty rzeczywiste w majątku pokrzywdzonego (</a:t>
            </a:r>
            <a:r>
              <a:rPr lang="pl-PL" b="1" i="1" dirty="0" err="1"/>
              <a:t>damnum</a:t>
            </a:r>
            <a:r>
              <a:rPr lang="pl-PL" b="1" i="1" dirty="0"/>
              <a:t> </a:t>
            </a:r>
            <a:r>
              <a:rPr lang="pl-PL" b="1" i="1" dirty="0" err="1"/>
              <a:t>emergens</a:t>
            </a:r>
            <a:r>
              <a:rPr lang="pl-PL" dirty="0"/>
              <a:t>), będące skutkiem przestępstwem, lecz także utratę spodziewanych korzyści (</a:t>
            </a:r>
            <a:r>
              <a:rPr lang="pl-PL" b="1" i="1" dirty="0" err="1"/>
              <a:t>lucrum</a:t>
            </a:r>
            <a:r>
              <a:rPr lang="pl-PL" b="1" i="1" dirty="0"/>
              <a:t> </a:t>
            </a:r>
            <a:r>
              <a:rPr lang="pl-PL" b="1" i="1" dirty="0" err="1"/>
              <a:t>cessans</a:t>
            </a:r>
            <a:r>
              <a:rPr lang="pl-PL" dirty="0"/>
              <a:t>)</a:t>
            </a:r>
          </a:p>
          <a:p>
            <a:pPr algn="just"/>
            <a:r>
              <a:rPr lang="pl-PL" b="1" dirty="0"/>
              <a:t>Przy ustaleniu wysokości zadośćuczynienia uwzględnia się </a:t>
            </a:r>
            <a:r>
              <a:rPr lang="pl-PL" dirty="0"/>
              <a:t>na pewno winę sprawcę, charakter i rozmiar krzywd, czas trwania cierpień i ich rodzaj (cierpienia fizyczne, cierpienia psychiczne) oraz sytuację pokrzywdzonego, w szczególności gdy na skutek czynu jego sytuacja osobista, zawodowa czy też majątkowa uległa pogorszeniu</a:t>
            </a:r>
          </a:p>
          <a:p>
            <a:pPr algn="just"/>
            <a:endParaRPr lang="pl-PL" dirty="0"/>
          </a:p>
        </p:txBody>
      </p:sp>
    </p:spTree>
    <p:extLst>
      <p:ext uri="{BB962C8B-B14F-4D97-AF65-F5344CB8AC3E}">
        <p14:creationId xmlns:p14="http://schemas.microsoft.com/office/powerpoint/2010/main" val="42784133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1B4A5-45D3-9744-A1F7-A77C87ADFEC6}"/>
              </a:ext>
            </a:extLst>
          </p:cNvPr>
          <p:cNvSpPr>
            <a:spLocks noGrp="1"/>
          </p:cNvSpPr>
          <p:nvPr>
            <p:ph type="title"/>
          </p:nvPr>
        </p:nvSpPr>
        <p:spPr/>
        <p:txBody>
          <a:bodyPr/>
          <a:lstStyle/>
          <a:p>
            <a:r>
              <a:rPr lang="pl-PL" dirty="0"/>
              <a:t>Szkoda i krzywda</a:t>
            </a:r>
          </a:p>
        </p:txBody>
      </p:sp>
      <p:sp>
        <p:nvSpPr>
          <p:cNvPr id="3" name="Content Placeholder 2">
            <a:extLst>
              <a:ext uri="{FF2B5EF4-FFF2-40B4-BE49-F238E27FC236}">
                <a16:creationId xmlns:a16="http://schemas.microsoft.com/office/drawing/2014/main" id="{24B99B5A-560B-3644-9D6E-0D1AB729BFBB}"/>
              </a:ext>
            </a:extLst>
          </p:cNvPr>
          <p:cNvSpPr>
            <a:spLocks noGrp="1"/>
          </p:cNvSpPr>
          <p:nvPr>
            <p:ph idx="1"/>
          </p:nvPr>
        </p:nvSpPr>
        <p:spPr/>
        <p:txBody>
          <a:bodyPr>
            <a:normAutofit fontScale="92500"/>
          </a:bodyPr>
          <a:lstStyle/>
          <a:p>
            <a:pPr algn="just"/>
            <a:r>
              <a:rPr lang="pl-PL" dirty="0"/>
              <a:t>W przypadku zaś gdy osoby bliskie pokrzywdzonemu przestępstwem, dochodzą należnego im zadośćuczynienia za ich własne krzywdy będące skutkiem osądzonego przestępstwa, przy ustalania kwoty należnego zadośćuczynienia należy brać pod uwagę dramatyzm doznań osób bliskich, poczucie osamotnienia i odczuwalnej pustki, cierpienia i wstrząs psychiczny, rolę, jaką osoba zmarła odgrywała w rodzinie, a także to, czy najbliżsi będą umieli się znaleźć w nowej rzeczywistości (SA we Wrocławiu w wyroku z 13.09.2018 r., II </a:t>
            </a:r>
            <a:r>
              <a:rPr lang="pl-PL" dirty="0" err="1"/>
              <a:t>AKa</a:t>
            </a:r>
            <a:r>
              <a:rPr lang="pl-PL" dirty="0"/>
              <a:t> 236/18, LEX nr 2571566).</a:t>
            </a:r>
          </a:p>
          <a:p>
            <a:pPr algn="just"/>
            <a:r>
              <a:rPr lang="pl-PL" dirty="0"/>
              <a:t>jeśli na skutek przestępstwa wyrządzono szkodę, jak i spowodowano krzywdę, to na podstawie art. 46 § 1 k.k. należy orzec zarówno obowiązek naprawienia szkody, jak i zadośćuczynienie za doznane czynem krzywdy (wyrok SN z 5.04.2017 r., III KK 418/16, LEX nr 2278297)</a:t>
            </a:r>
          </a:p>
        </p:txBody>
      </p:sp>
    </p:spTree>
    <p:extLst>
      <p:ext uri="{BB962C8B-B14F-4D97-AF65-F5344CB8AC3E}">
        <p14:creationId xmlns:p14="http://schemas.microsoft.com/office/powerpoint/2010/main" val="2470832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EC5E-C172-3647-835B-CB13A5B3D4E4}"/>
              </a:ext>
            </a:extLst>
          </p:cNvPr>
          <p:cNvSpPr>
            <a:spLocks noGrp="1"/>
          </p:cNvSpPr>
          <p:nvPr>
            <p:ph type="title"/>
          </p:nvPr>
        </p:nvSpPr>
        <p:spPr/>
        <p:txBody>
          <a:bodyPr/>
          <a:lstStyle/>
          <a:p>
            <a:r>
              <a:rPr lang="pl-PL" dirty="0"/>
              <a:t>MODEL RESOCJALIZACYJNY</a:t>
            </a:r>
          </a:p>
        </p:txBody>
      </p:sp>
      <p:sp>
        <p:nvSpPr>
          <p:cNvPr id="3" name="Content Placeholder 2">
            <a:extLst>
              <a:ext uri="{FF2B5EF4-FFF2-40B4-BE49-F238E27FC236}">
                <a16:creationId xmlns:a16="http://schemas.microsoft.com/office/drawing/2014/main" id="{BA34ED7A-0812-134B-A980-BC36AE2AD377}"/>
              </a:ext>
            </a:extLst>
          </p:cNvPr>
          <p:cNvSpPr>
            <a:spLocks noGrp="1"/>
          </p:cNvSpPr>
          <p:nvPr>
            <p:ph idx="1"/>
          </p:nvPr>
        </p:nvSpPr>
        <p:spPr/>
        <p:txBody>
          <a:bodyPr>
            <a:normAutofit fontScale="92500" lnSpcReduction="10000"/>
          </a:bodyPr>
          <a:lstStyle/>
          <a:p>
            <a:pPr algn="just"/>
            <a:r>
              <a:rPr lang="pl-PL" dirty="0"/>
              <a:t>Opiera się na doktrynach obrony społecznej, które powstały po II wojnie światowej. Twórcy to przede wszystkim F. </a:t>
            </a:r>
            <a:r>
              <a:rPr lang="pl-PL" dirty="0" err="1"/>
              <a:t>Gramatica</a:t>
            </a:r>
            <a:r>
              <a:rPr lang="pl-PL" dirty="0"/>
              <a:t>, M. </a:t>
            </a:r>
            <a:r>
              <a:rPr lang="pl-PL" dirty="0" err="1"/>
              <a:t>Ancel</a:t>
            </a:r>
            <a:r>
              <a:rPr lang="pl-PL" dirty="0"/>
              <a:t>. </a:t>
            </a:r>
          </a:p>
          <a:p>
            <a:pPr algn="just"/>
            <a:r>
              <a:rPr lang="pl-PL" dirty="0"/>
              <a:t>Uwagę przeniesiono z czynu na osobę sprawcy, którego należało przede wszystkim powstrzymać przed powtórzeniem czynu przestępnego w przyszłości.</a:t>
            </a:r>
          </a:p>
          <a:p>
            <a:pPr algn="just"/>
            <a:r>
              <a:rPr lang="pl-PL" dirty="0"/>
              <a:t>Celem reakcji prawnokarnej stało się </a:t>
            </a:r>
            <a:r>
              <a:rPr lang="pl-PL" b="1" dirty="0"/>
              <a:t>oddziaływanie na sprawcę</a:t>
            </a:r>
            <a:r>
              <a:rPr lang="pl-PL" dirty="0"/>
              <a:t>, które wymagało uwzględnienia stopnia jego społecznego niebezpieczeństwa opartego m.in. na szczegółowej analizie osobowości sprawcy. Wymierzając karę starano się ustalić, aby była ona dopasowana do danego typu sprawcy. </a:t>
            </a:r>
          </a:p>
          <a:p>
            <a:pPr algn="just"/>
            <a:r>
              <a:rPr lang="pl-PL" dirty="0"/>
              <a:t>Nastawieniu prewencyjnemu towarzyszyła idea resocjalizacyjna i wynikająca z niej potrzeba wychowania sprawcy, przywrócenia mu poczucia osobistej odpowiedzialności</a:t>
            </a:r>
            <a:r>
              <a:rPr lang="pl-PL" sz="2000" dirty="0"/>
              <a:t>. </a:t>
            </a:r>
          </a:p>
          <a:p>
            <a:pPr algn="just"/>
            <a:endParaRPr lang="pl-PL" dirty="0"/>
          </a:p>
        </p:txBody>
      </p:sp>
    </p:spTree>
    <p:extLst>
      <p:ext uri="{BB962C8B-B14F-4D97-AF65-F5344CB8AC3E}">
        <p14:creationId xmlns:p14="http://schemas.microsoft.com/office/powerpoint/2010/main" val="37286098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3DD39-E440-5545-90F0-23454BB05929}"/>
              </a:ext>
            </a:extLst>
          </p:cNvPr>
          <p:cNvSpPr>
            <a:spLocks noGrp="1"/>
          </p:cNvSpPr>
          <p:nvPr>
            <p:ph type="title"/>
          </p:nvPr>
        </p:nvSpPr>
        <p:spPr/>
        <p:txBody>
          <a:bodyPr/>
          <a:lstStyle/>
          <a:p>
            <a:r>
              <a:rPr lang="pl-PL" dirty="0"/>
              <a:t>Naprawienie szkody</a:t>
            </a:r>
          </a:p>
        </p:txBody>
      </p:sp>
      <p:graphicFrame>
        <p:nvGraphicFramePr>
          <p:cNvPr id="7" name="Content Placeholder 6">
            <a:extLst>
              <a:ext uri="{FF2B5EF4-FFF2-40B4-BE49-F238E27FC236}">
                <a16:creationId xmlns:a16="http://schemas.microsoft.com/office/drawing/2014/main" id="{FE328553-89DA-4F42-A22F-50D9D20F76C6}"/>
              </a:ext>
            </a:extLst>
          </p:cNvPr>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45547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B5D36-7F1B-ED4F-A144-57E5FFC0E397}"/>
              </a:ext>
            </a:extLst>
          </p:cNvPr>
          <p:cNvSpPr>
            <a:spLocks noGrp="1"/>
          </p:cNvSpPr>
          <p:nvPr>
            <p:ph type="title"/>
          </p:nvPr>
        </p:nvSpPr>
        <p:spPr/>
        <p:txBody>
          <a:bodyPr/>
          <a:lstStyle/>
          <a:p>
            <a:r>
              <a:rPr lang="pl-PL" dirty="0"/>
              <a:t>Warunkowe umorzenie postępowania</a:t>
            </a:r>
          </a:p>
        </p:txBody>
      </p:sp>
      <p:sp>
        <p:nvSpPr>
          <p:cNvPr id="3" name="Content Placeholder 2">
            <a:extLst>
              <a:ext uri="{FF2B5EF4-FFF2-40B4-BE49-F238E27FC236}">
                <a16:creationId xmlns:a16="http://schemas.microsoft.com/office/drawing/2014/main" id="{D7EE1735-97BD-8F40-9183-F936E5BF1EB3}"/>
              </a:ext>
            </a:extLst>
          </p:cNvPr>
          <p:cNvSpPr>
            <a:spLocks noGrp="1"/>
          </p:cNvSpPr>
          <p:nvPr>
            <p:ph idx="1"/>
          </p:nvPr>
        </p:nvSpPr>
        <p:spPr/>
        <p:txBody>
          <a:bodyPr>
            <a:normAutofit/>
          </a:bodyPr>
          <a:lstStyle/>
          <a:p>
            <a:pPr marL="0" indent="0">
              <a:buNone/>
            </a:pPr>
            <a:r>
              <a:rPr lang="pl-PL" dirty="0"/>
              <a:t>art. 67 § 3 k.k. </a:t>
            </a:r>
          </a:p>
          <a:p>
            <a:pPr marL="0" indent="0">
              <a:buNone/>
            </a:pPr>
            <a:r>
              <a:rPr lang="pl-PL" dirty="0"/>
              <a:t>Umarzając warunkowo postępowanie karne, sąd nakłada na sprawcę obowiązek naprawienia szkody w całości albo w części, a w miarę możliwości również obowiązek zadośćuczynienia za doznaną krzywdę, albo zamiast tych obowiązków orzeka nawiązkę; sąd może nałożyć na sprawcę obowiązki wymienione w art. 72 § 1 pkt 1-3, 5-6b, 7a lub 7b, a ponadto orzec świadczenie pieniężne wymienione w art. 39 pkt 7 lub zakaz prowadzenia pojazdów, wymieniony w art. 39 pkt 3, do lat 2. Przepisy art. 72 § 1a i 1b stosuje się odpowiednio.</a:t>
            </a:r>
          </a:p>
          <a:p>
            <a:r>
              <a:rPr lang="pl-PL" dirty="0"/>
              <a:t>Przepis obliguje sąd do nałożenia obowiązku naprawienia szkody</a:t>
            </a:r>
          </a:p>
        </p:txBody>
      </p:sp>
    </p:spTree>
    <p:extLst>
      <p:ext uri="{BB962C8B-B14F-4D97-AF65-F5344CB8AC3E}">
        <p14:creationId xmlns:p14="http://schemas.microsoft.com/office/powerpoint/2010/main" val="40709075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77B0-417D-1848-B61C-27D6BE59EC17}"/>
              </a:ext>
            </a:extLst>
          </p:cNvPr>
          <p:cNvSpPr>
            <a:spLocks noGrp="1"/>
          </p:cNvSpPr>
          <p:nvPr>
            <p:ph type="title"/>
          </p:nvPr>
        </p:nvSpPr>
        <p:spPr/>
        <p:txBody>
          <a:bodyPr/>
          <a:lstStyle/>
          <a:p>
            <a:r>
              <a:rPr lang="pl-PL" dirty="0"/>
              <a:t>Warunkowe zawieszenie wykonania kary</a:t>
            </a:r>
          </a:p>
        </p:txBody>
      </p:sp>
      <p:sp>
        <p:nvSpPr>
          <p:cNvPr id="3" name="Content Placeholder 2">
            <a:extLst>
              <a:ext uri="{FF2B5EF4-FFF2-40B4-BE49-F238E27FC236}">
                <a16:creationId xmlns:a16="http://schemas.microsoft.com/office/drawing/2014/main" id="{9B8AAC1F-8156-2A40-A535-C1251CB77AAD}"/>
              </a:ext>
            </a:extLst>
          </p:cNvPr>
          <p:cNvSpPr>
            <a:spLocks noGrp="1"/>
          </p:cNvSpPr>
          <p:nvPr>
            <p:ph idx="1"/>
          </p:nvPr>
        </p:nvSpPr>
        <p:spPr/>
        <p:txBody>
          <a:bodyPr/>
          <a:lstStyle/>
          <a:p>
            <a:pPr marL="0" indent="0">
              <a:buNone/>
            </a:pPr>
            <a:r>
              <a:rPr lang="pl-PL" dirty="0"/>
              <a:t>art. 72 § 2 k.k.</a:t>
            </a:r>
          </a:p>
          <a:p>
            <a:pPr marL="0" indent="0" algn="just">
              <a:buNone/>
            </a:pPr>
            <a:r>
              <a:rPr lang="pl-PL" dirty="0"/>
              <a:t>Sąd może orzec świadczenie pieniężne wymienione w art. 39 pkt 7 albo zobowiązać skazanego do naprawienia wyrządzonej przestępstwem szkody w całości albo w części, chyba że orzekł środek kompensacyjny.</a:t>
            </a:r>
          </a:p>
          <a:p>
            <a:r>
              <a:rPr lang="pl-PL" dirty="0"/>
              <a:t>Brak możliwości orzeczenia odsetek, charakter typowo penalny (zarówno przy warunkowym umorzeniu postępowania jak i przy warunkowym zawieszeniu wykonania </a:t>
            </a:r>
            <a:r>
              <a:rPr lang="pl-PL"/>
              <a:t>kary)</a:t>
            </a:r>
            <a:endParaRPr lang="pl-PL" dirty="0"/>
          </a:p>
        </p:txBody>
      </p:sp>
    </p:spTree>
    <p:extLst>
      <p:ext uri="{BB962C8B-B14F-4D97-AF65-F5344CB8AC3E}">
        <p14:creationId xmlns:p14="http://schemas.microsoft.com/office/powerpoint/2010/main" val="366367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F029-4C96-D94C-A1F1-1578E643451C}"/>
              </a:ext>
            </a:extLst>
          </p:cNvPr>
          <p:cNvSpPr>
            <a:spLocks noGrp="1"/>
          </p:cNvSpPr>
          <p:nvPr>
            <p:ph type="title"/>
          </p:nvPr>
        </p:nvSpPr>
        <p:spPr/>
        <p:txBody>
          <a:bodyPr/>
          <a:lstStyle/>
          <a:p>
            <a:r>
              <a:rPr lang="pl-PL" dirty="0"/>
              <a:t>Model sprawiedliwości naprawczej</a:t>
            </a:r>
          </a:p>
        </p:txBody>
      </p:sp>
      <p:sp>
        <p:nvSpPr>
          <p:cNvPr id="3" name="Content Placeholder 2">
            <a:extLst>
              <a:ext uri="{FF2B5EF4-FFF2-40B4-BE49-F238E27FC236}">
                <a16:creationId xmlns:a16="http://schemas.microsoft.com/office/drawing/2014/main" id="{747A8CB1-9F04-CD47-8198-EABD80AA05E2}"/>
              </a:ext>
            </a:extLst>
          </p:cNvPr>
          <p:cNvSpPr>
            <a:spLocks noGrp="1"/>
          </p:cNvSpPr>
          <p:nvPr>
            <p:ph idx="1"/>
          </p:nvPr>
        </p:nvSpPr>
        <p:spPr/>
        <p:txBody>
          <a:bodyPr>
            <a:normAutofit lnSpcReduction="10000"/>
          </a:bodyPr>
          <a:lstStyle/>
          <a:p>
            <a:r>
              <a:rPr lang="pl-PL" dirty="0"/>
              <a:t>Propozycje ograniczenia interwencji państwa w zakresie prawa karania, odstępowania od tradycyjnych form karania na rzecz rozstrzygnięć alternatywnych, w tym pozasądowej probacji, reakcji odszkodowawczych, postępowań pojednawczych. </a:t>
            </a:r>
          </a:p>
          <a:p>
            <a:r>
              <a:rPr lang="pl-PL" dirty="0"/>
              <a:t>Zróżnicowany wewnętrznie, skupiał się przede wszystkim na negowaniu legitymizacji państwa i społeczeństwa do stosowania kary oraz proponowaniu m.in. transformacji instytucji związanych z prawem karnym, stworzeniu wspólnoty normatywnej, procedur pojednawczych i naprawczych. </a:t>
            </a:r>
          </a:p>
          <a:p>
            <a:r>
              <a:rPr lang="pl-PL" dirty="0"/>
              <a:t>Jego sztandarowym założeniem stało się sytuowanie w miejsce przestępstwa konfliktu, którego rozwiązaniu służył dyskurs lub mediacja, a ostatecznym celem była naprawa i pojednanie.</a:t>
            </a:r>
          </a:p>
        </p:txBody>
      </p:sp>
    </p:spTree>
    <p:extLst>
      <p:ext uri="{BB962C8B-B14F-4D97-AF65-F5344CB8AC3E}">
        <p14:creationId xmlns:p14="http://schemas.microsoft.com/office/powerpoint/2010/main" val="28698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DCF60-77D1-024F-8586-85EBF92EB798}"/>
              </a:ext>
            </a:extLst>
          </p:cNvPr>
          <p:cNvSpPr>
            <a:spLocks noGrp="1"/>
          </p:cNvSpPr>
          <p:nvPr>
            <p:ph type="title"/>
          </p:nvPr>
        </p:nvSpPr>
        <p:spPr/>
        <p:txBody>
          <a:bodyPr/>
          <a:lstStyle/>
          <a:p>
            <a:r>
              <a:rPr lang="pl-PL" dirty="0"/>
              <a:t>Współczesny </a:t>
            </a:r>
            <a:r>
              <a:rPr lang="pl-PL" dirty="0" err="1"/>
              <a:t>retrybutywizm</a:t>
            </a:r>
            <a:r>
              <a:rPr lang="pl-PL" dirty="0"/>
              <a:t> a sprawiedliwość naprawcza </a:t>
            </a:r>
          </a:p>
        </p:txBody>
      </p:sp>
      <p:sp>
        <p:nvSpPr>
          <p:cNvPr id="3" name="Content Placeholder 2">
            <a:extLst>
              <a:ext uri="{FF2B5EF4-FFF2-40B4-BE49-F238E27FC236}">
                <a16:creationId xmlns:a16="http://schemas.microsoft.com/office/drawing/2014/main" id="{52C007BE-206F-2248-8419-49F9F098A81C}"/>
              </a:ext>
            </a:extLst>
          </p:cNvPr>
          <p:cNvSpPr>
            <a:spLocks noGrp="1"/>
          </p:cNvSpPr>
          <p:nvPr>
            <p:ph idx="1"/>
          </p:nvPr>
        </p:nvSpPr>
        <p:spPr/>
        <p:txBody>
          <a:bodyPr/>
          <a:lstStyle/>
          <a:p>
            <a:pPr algn="just"/>
            <a:r>
              <a:rPr lang="pl-PL" dirty="0"/>
              <a:t>Kara odwetowa (sprawiedliwa odpłata) -&gt; kara zasłużona. Przyjmuje się, że ofiara przestępstwa domaga się przede wszystkim sprawiedliwości, którą jest sprawiedliwość </a:t>
            </a:r>
            <a:r>
              <a:rPr lang="pl-PL" dirty="0" err="1"/>
              <a:t>retrybutywna</a:t>
            </a:r>
            <a:r>
              <a:rPr lang="pl-PL" dirty="0"/>
              <a:t>. </a:t>
            </a:r>
          </a:p>
          <a:p>
            <a:pPr algn="just"/>
            <a:r>
              <a:rPr lang="pl-PL" dirty="0"/>
              <a:t>Współczesne systemy uwzględniają różne środki reakcji karnej, wśród których znaczące miejsce przypada środkom o charakterze kompensacyjnym, poczynając od naprawienia szkody jako okoliczności mającej wpływ na wymiar kary, poprzez naprawienie szkody jako osobny środek karny, aż do rozbudowy uprawnień pokrzywdzonego na gruncie procesowym. </a:t>
            </a:r>
          </a:p>
          <a:p>
            <a:pPr algn="just"/>
            <a:r>
              <a:rPr lang="pl-PL" dirty="0"/>
              <a:t>Uwzględnienie wagi czynu przy zakresie zastosowania postepowania naprawczego jako formy reakcji na przestępstwo</a:t>
            </a:r>
          </a:p>
        </p:txBody>
      </p:sp>
    </p:spTree>
    <p:extLst>
      <p:ext uri="{BB962C8B-B14F-4D97-AF65-F5344CB8AC3E}">
        <p14:creationId xmlns:p14="http://schemas.microsoft.com/office/powerpoint/2010/main" val="3702908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7179D-FC1B-A04F-9C32-48EB50952C93}"/>
              </a:ext>
            </a:extLst>
          </p:cNvPr>
          <p:cNvSpPr>
            <a:spLocks noGrp="1"/>
          </p:cNvSpPr>
          <p:nvPr>
            <p:ph type="title"/>
          </p:nvPr>
        </p:nvSpPr>
        <p:spPr/>
        <p:txBody>
          <a:bodyPr/>
          <a:lstStyle/>
          <a:p>
            <a:r>
              <a:rPr lang="pl-PL" dirty="0"/>
              <a:t>Sprawiedliwość naprawcza</a:t>
            </a:r>
          </a:p>
        </p:txBody>
      </p:sp>
      <p:sp>
        <p:nvSpPr>
          <p:cNvPr id="3" name="Content Placeholder 2">
            <a:extLst>
              <a:ext uri="{FF2B5EF4-FFF2-40B4-BE49-F238E27FC236}">
                <a16:creationId xmlns:a16="http://schemas.microsoft.com/office/drawing/2014/main" id="{A589EC5C-2FD2-7F41-BB1F-6C38E96A7028}"/>
              </a:ext>
            </a:extLst>
          </p:cNvPr>
          <p:cNvSpPr>
            <a:spLocks noGrp="1"/>
          </p:cNvSpPr>
          <p:nvPr>
            <p:ph idx="1"/>
          </p:nvPr>
        </p:nvSpPr>
        <p:spPr/>
        <p:txBody>
          <a:bodyPr>
            <a:normAutofit fontScale="92500" lnSpcReduction="10000"/>
          </a:bodyPr>
          <a:lstStyle/>
          <a:p>
            <a:pPr algn="just"/>
            <a:r>
              <a:rPr lang="pl-PL" dirty="0"/>
              <a:t>T. Marshall - sprawiedliwość naprawcza to proces, w którym spotykają się wszystkie strony związane z konkretnym przestępstwem, by wspólnie rozstrzygnąć, jak zaradzić skutkom przestępstwa i ich implikacjom na przyszłość. Sprawiedliwość naprawcza oznacza takie podejście, które stara się znaleźć konstruktywną reakcję na przestępstwo, tak by włączyć potrzeby ofiary do procesu rozwiązywania problemów wywołanych przestępstwem oraz uwzględnić chęć sprawcy do przyjęcia na siebie odpowiedzialności za swoje postępowanie. </a:t>
            </a:r>
          </a:p>
          <a:p>
            <a:pPr algn="just"/>
            <a:r>
              <a:rPr lang="pl-PL" dirty="0"/>
              <a:t>M. Wright - intencją sprawiedliwości naprawczej jest naprawienie krzywdy wyrządzonej czynem przestępnym, w szczególności umożliwienie lub wymaganie, by sprawca podjął działanie naprawcze oraz umożliwienie ofierze uczestnictwa w dyskusji ze sprawcą na temat formy zadośćuczynienia. W realizację takiego procesu włączona zostaje społeczność lokalna. </a:t>
            </a:r>
            <a:endParaRPr lang="pl-PL" sz="2400" dirty="0"/>
          </a:p>
          <a:p>
            <a:pPr algn="just"/>
            <a:endParaRPr lang="pl-PL" dirty="0"/>
          </a:p>
        </p:txBody>
      </p:sp>
    </p:spTree>
    <p:extLst>
      <p:ext uri="{BB962C8B-B14F-4D97-AF65-F5344CB8AC3E}">
        <p14:creationId xmlns:p14="http://schemas.microsoft.com/office/powerpoint/2010/main" val="219792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F0B3-A51D-D742-A842-EBEDB15EE5BF}"/>
              </a:ext>
            </a:extLst>
          </p:cNvPr>
          <p:cNvSpPr>
            <a:spLocks noGrp="1"/>
          </p:cNvSpPr>
          <p:nvPr>
            <p:ph type="title"/>
          </p:nvPr>
        </p:nvSpPr>
        <p:spPr/>
        <p:txBody>
          <a:bodyPr/>
          <a:lstStyle/>
          <a:p>
            <a:r>
              <a:rPr lang="pl-PL" dirty="0"/>
              <a:t>Sprawiedliwość naprawcza</a:t>
            </a:r>
          </a:p>
        </p:txBody>
      </p:sp>
      <p:sp>
        <p:nvSpPr>
          <p:cNvPr id="3" name="Content Placeholder 2">
            <a:extLst>
              <a:ext uri="{FF2B5EF4-FFF2-40B4-BE49-F238E27FC236}">
                <a16:creationId xmlns:a16="http://schemas.microsoft.com/office/drawing/2014/main" id="{6F34D7F1-7829-1C45-BFDC-E511B1405797}"/>
              </a:ext>
            </a:extLst>
          </p:cNvPr>
          <p:cNvSpPr>
            <a:spLocks noGrp="1"/>
          </p:cNvSpPr>
          <p:nvPr>
            <p:ph idx="1"/>
          </p:nvPr>
        </p:nvSpPr>
        <p:spPr/>
        <p:txBody>
          <a:bodyPr>
            <a:normAutofit fontScale="92500"/>
          </a:bodyPr>
          <a:lstStyle/>
          <a:p>
            <a:pPr marL="0" indent="0">
              <a:buNone/>
            </a:pPr>
            <a:r>
              <a:rPr lang="pl-PL" dirty="0"/>
              <a:t>Sprawiedliwość naprawcza jest oparta na trzech filarach: </a:t>
            </a:r>
          </a:p>
          <a:p>
            <a:pPr marL="342900" indent="-342900">
              <a:buAutoNum type="arabicParenR"/>
            </a:pPr>
            <a:r>
              <a:rPr lang="pl-PL" dirty="0"/>
              <a:t>Prawo ofiary do rekompensaty</a:t>
            </a:r>
          </a:p>
          <a:p>
            <a:pPr marL="342900" indent="-342900">
              <a:buAutoNum type="arabicParenR"/>
            </a:pPr>
            <a:r>
              <a:rPr lang="pl-PL" dirty="0"/>
              <a:t>Zobowiązanie sprawcy do odpowiedzialności i naprawienia wyrządzonej krzywdy </a:t>
            </a:r>
          </a:p>
          <a:p>
            <a:pPr marL="342900" indent="-342900">
              <a:buAutoNum type="arabicParenR"/>
            </a:pPr>
            <a:r>
              <a:rPr lang="pl-PL" dirty="0"/>
              <a:t>Uczestnictwie stron i społeczności lokalnej w procesie prowadzącym do restytucji przez sprawcę szkody wyrządzonej ofierze </a:t>
            </a:r>
          </a:p>
          <a:p>
            <a:pPr marL="0" indent="0">
              <a:buNone/>
            </a:pPr>
            <a:endParaRPr lang="pl-PL" dirty="0"/>
          </a:p>
          <a:p>
            <a:pPr marL="0" indent="0">
              <a:buNone/>
            </a:pPr>
            <a:r>
              <a:rPr lang="pl-PL" dirty="0"/>
              <a:t>Przestępstwo to odmiana interpersonalnego konfliktu, naruszenie równowagi społecznej, jaką została dotknięta lokalna społeczność w wyniku zła, które zostało wyrządzone ofierze</a:t>
            </a:r>
          </a:p>
        </p:txBody>
      </p:sp>
    </p:spTree>
    <p:extLst>
      <p:ext uri="{BB962C8B-B14F-4D97-AF65-F5344CB8AC3E}">
        <p14:creationId xmlns:p14="http://schemas.microsoft.com/office/powerpoint/2010/main" val="328400843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{2D724320-F58D-6B48-BE47-D88360F54FDC}tf10001120</Template>
  <TotalTime>3557</TotalTime>
  <Words>4552</Words>
  <Application>Microsoft Macintosh PowerPoint</Application>
  <PresentationFormat>Widescreen</PresentationFormat>
  <Paragraphs>240</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Gill Sans MT</vt:lpstr>
      <vt:lpstr>Wingdings</vt:lpstr>
      <vt:lpstr>Parcel</vt:lpstr>
      <vt:lpstr>Sprawiedliwość naprawcza</vt:lpstr>
      <vt:lpstr>Modele prawa karnego</vt:lpstr>
      <vt:lpstr>Model sprawiedliwościowy</vt:lpstr>
      <vt:lpstr>Model prewencyjny</vt:lpstr>
      <vt:lpstr>MODEL RESOCJALIZACYJNY</vt:lpstr>
      <vt:lpstr>Model sprawiedliwości naprawczej</vt:lpstr>
      <vt:lpstr>Współczesny retrybutywizm a sprawiedliwość naprawcza </vt:lpstr>
      <vt:lpstr>Sprawiedliwość naprawcza</vt:lpstr>
      <vt:lpstr>Sprawiedliwość naprawcza</vt:lpstr>
      <vt:lpstr>Sprawiedliwość naprawcza</vt:lpstr>
      <vt:lpstr>Modele sprawiedliwości naprawczej</vt:lpstr>
      <vt:lpstr>Modele sprawiedliwości naprawczej</vt:lpstr>
      <vt:lpstr>Modele sprawiedliwości naprawczej - mediacja</vt:lpstr>
      <vt:lpstr>Modele sprawiedliwości naprawczej - konferencje</vt:lpstr>
      <vt:lpstr>Modele sprawiedliwości naprawczej - konferencje</vt:lpstr>
      <vt:lpstr>Modele sprawiedliwości naprawczej - konferencje</vt:lpstr>
      <vt:lpstr>Modele sprawiedliwości naprawczej - kręgi</vt:lpstr>
      <vt:lpstr>Założenia sprawiedliwości naprawczej</vt:lpstr>
      <vt:lpstr>Założenia sprawiedliwości naprawczej</vt:lpstr>
      <vt:lpstr>Sprawiedliwość naprawcza</vt:lpstr>
      <vt:lpstr>sprawiedliwość naprawcza</vt:lpstr>
      <vt:lpstr>REALIZACJA ZAŁOŻEŃ SPRAWIEDLIWOŚĆI NAPRAWCZEJ</vt:lpstr>
      <vt:lpstr>kompensacja</vt:lpstr>
      <vt:lpstr>Dochodzenie naprawienia szkody</vt:lpstr>
      <vt:lpstr>Naprawienie szkody</vt:lpstr>
      <vt:lpstr>Środek kompensacyjny – obowiązek naprawienia szkody</vt:lpstr>
      <vt:lpstr>pokrzywdzony</vt:lpstr>
      <vt:lpstr>Pokrzywdzony a ofiara przestępstwa</vt:lpstr>
      <vt:lpstr>Pokrzywdzony a ofiara przestępstwa</vt:lpstr>
      <vt:lpstr>Pokrzywdzony a ofiara przestępstwa</vt:lpstr>
      <vt:lpstr>Pokrzywdzony a ofiara przestępstwa</vt:lpstr>
      <vt:lpstr>Pokrzywdzony a poszkodowany</vt:lpstr>
      <vt:lpstr>Reprezentacja pokrzywdzonego</vt:lpstr>
      <vt:lpstr>Reprezentacja pokrzywdzonego</vt:lpstr>
      <vt:lpstr>Reprezentacja pokrzywdzonego</vt:lpstr>
      <vt:lpstr>pokrzywdzony</vt:lpstr>
      <vt:lpstr>pokrzywdzony</vt:lpstr>
      <vt:lpstr>pokrzywdzony</vt:lpstr>
      <vt:lpstr>pokrzywdzony</vt:lpstr>
      <vt:lpstr>Gwarancje procesowe pokrzywdzonego</vt:lpstr>
      <vt:lpstr>Gwarancje procesowe pokrzywdzonego</vt:lpstr>
      <vt:lpstr>Uprawnienia pokrzywdzonego</vt:lpstr>
      <vt:lpstr>Środek kompensacyjny – obowiązek naprawienia szkody</vt:lpstr>
      <vt:lpstr>Obowiązek naprawienia szkody – przesłanki orzeczenia</vt:lpstr>
      <vt:lpstr>Inna osoba uprawniona</vt:lpstr>
      <vt:lpstr>wniosek</vt:lpstr>
      <vt:lpstr>Stosowanie przepisów prawa cywilnego</vt:lpstr>
      <vt:lpstr>Szkoda i krzywda</vt:lpstr>
      <vt:lpstr>Szkoda i krzywda</vt:lpstr>
      <vt:lpstr>Naprawienie szkody</vt:lpstr>
      <vt:lpstr>Warunkowe umorzenie postępowania</vt:lpstr>
      <vt:lpstr>Warunkowe zawieszenie wykonania kary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Sprawiedliwość naprawcza</dc:title>
  <dc:creator>Microsoft Office User</dc:creator>
  <cp:lastModifiedBy>Microsoft Office User</cp:lastModifiedBy>
  <cp:revision>26</cp:revision>
  <dcterms:created xsi:type="dcterms:W3CDTF">2020-11-15T15:53:15Z</dcterms:created>
  <dcterms:modified xsi:type="dcterms:W3CDTF">2020-11-20T22:54:54Z</dcterms:modified>
</cp:coreProperties>
</file>