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69" r:id="rId3"/>
    <p:sldId id="270" r:id="rId4"/>
    <p:sldId id="283" r:id="rId5"/>
    <p:sldId id="271" r:id="rId6"/>
    <p:sldId id="272" r:id="rId7"/>
    <p:sldId id="273" r:id="rId8"/>
    <p:sldId id="289" r:id="rId9"/>
    <p:sldId id="274" r:id="rId10"/>
    <p:sldId id="275" r:id="rId11"/>
    <p:sldId id="276" r:id="rId12"/>
    <p:sldId id="277" r:id="rId13"/>
    <p:sldId id="278" r:id="rId14"/>
    <p:sldId id="279" r:id="rId15"/>
    <p:sldId id="284" r:id="rId16"/>
    <p:sldId id="285" r:id="rId17"/>
    <p:sldId id="286" r:id="rId18"/>
    <p:sldId id="287" r:id="rId19"/>
    <p:sldId id="28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Date Placeholder 2"/>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10/3/2020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 Socjalizm, komunizm </a:t>
            </a:r>
            <a:endParaRPr lang="pl-PL" dirty="0"/>
          </a:p>
        </p:txBody>
      </p:sp>
      <p:sp>
        <p:nvSpPr>
          <p:cNvPr id="3" name="Podtytuł 2"/>
          <p:cNvSpPr>
            <a:spLocks noGrp="1"/>
          </p:cNvSpPr>
          <p:nvPr>
            <p:ph type="subTitle" idx="1"/>
          </p:nvPr>
        </p:nvSpPr>
        <p:spPr/>
        <p:txBody>
          <a:bodyPr/>
          <a:lstStyle/>
          <a:p>
            <a:r>
              <a:rPr lang="pl-PL" dirty="0" smtClean="0">
                <a:solidFill>
                  <a:schemeClr val="tx1"/>
                </a:solidFill>
              </a:rPr>
              <a:t>Materiały dla studentów NSP</a:t>
            </a:r>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Reformizm </a:t>
            </a:r>
            <a:endParaRPr lang="pl-PL" dirty="0"/>
          </a:p>
        </p:txBody>
      </p:sp>
      <p:pic>
        <p:nvPicPr>
          <p:cNvPr id="6" name="Symbol zastępczy obrazu 5" descr="GERbernstein.JPG"/>
          <p:cNvPicPr>
            <a:picLocks noGrp="1" noChangeAspect="1"/>
          </p:cNvPicPr>
          <p:nvPr>
            <p:ph type="pic" idx="1"/>
          </p:nvPr>
        </p:nvPicPr>
        <p:blipFill>
          <a:blip r:embed="rId2"/>
          <a:srcRect t="7048" b="7048"/>
          <a:stretch>
            <a:fillRect/>
          </a:stretch>
        </p:blipFill>
        <p:spPr>
          <a:xfrm>
            <a:off x="946150" y="1060450"/>
            <a:ext cx="3281363" cy="4572000"/>
          </a:xfrm>
        </p:spPr>
      </p:pic>
      <p:sp>
        <p:nvSpPr>
          <p:cNvPr id="5" name="Symbol zastępczy tekstu 4"/>
          <p:cNvSpPr>
            <a:spLocks noGrp="1"/>
          </p:cNvSpPr>
          <p:nvPr>
            <p:ph type="body" sz="half" idx="2"/>
          </p:nvPr>
        </p:nvSpPr>
        <p:spPr>
          <a:xfrm>
            <a:off x="4722812" y="2777066"/>
            <a:ext cx="6021388" cy="3684119"/>
          </a:xfrm>
        </p:spPr>
        <p:txBody>
          <a:bodyPr>
            <a:normAutofit/>
          </a:bodyPr>
          <a:lstStyle/>
          <a:p>
            <a:r>
              <a:rPr lang="pl-PL" dirty="0" smtClean="0">
                <a:solidFill>
                  <a:schemeClr val="tx1"/>
                </a:solidFill>
              </a:rPr>
              <a:t>Odrzuca dogmat o rewolucji – socjalizm i komunizm można wprowadzić na drodze pokojowych zmian w państwie demokratycznym.</a:t>
            </a:r>
          </a:p>
          <a:p>
            <a:r>
              <a:rPr lang="pl-PL" dirty="0" smtClean="0">
                <a:solidFill>
                  <a:schemeClr val="tx1"/>
                </a:solidFill>
              </a:rPr>
              <a:t>Kapitalizm ewoluuje w stronę stopniowej dekoncentracji własności, czyli w kierunku odwrotnym niż ustalił to Marks, </a:t>
            </a:r>
          </a:p>
          <a:p>
            <a:r>
              <a:rPr lang="pl-PL" dirty="0" smtClean="0">
                <a:solidFill>
                  <a:schemeClr val="tx1"/>
                </a:solidFill>
              </a:rPr>
              <a:t>Proces przechodzenia od ustroju kapitalistycznego do socjalistycznego może być procesem ewolucyjnym, odbywającym się przy zachowaniu państwa kapitalistycznego i w ramach jego organów</a:t>
            </a:r>
          </a:p>
          <a:p>
            <a:endParaRPr lang="pl-PL" dirty="0" smtClean="0"/>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09076" y="904336"/>
            <a:ext cx="6019800" cy="1143000"/>
          </a:xfrm>
        </p:spPr>
        <p:txBody>
          <a:bodyPr/>
          <a:lstStyle/>
          <a:p>
            <a:r>
              <a:rPr lang="pl-PL" dirty="0" smtClean="0"/>
              <a:t>Karl Kautsky – ,,Papież Marksizmu”</a:t>
            </a:r>
            <a:endParaRPr lang="pl-PL" dirty="0"/>
          </a:p>
        </p:txBody>
      </p:sp>
      <p:pic>
        <p:nvPicPr>
          <p:cNvPr id="5" name="Symbol zastępczy obrazu 4" descr="kautsky.jpg"/>
          <p:cNvPicPr>
            <a:picLocks noGrp="1" noChangeAspect="1"/>
          </p:cNvPicPr>
          <p:nvPr>
            <p:ph type="pic" idx="1"/>
          </p:nvPr>
        </p:nvPicPr>
        <p:blipFill>
          <a:blip r:embed="rId2"/>
          <a:srcRect l="9883" r="9883"/>
          <a:stretch>
            <a:fillRect/>
          </a:stretch>
        </p:blipFill>
        <p:spPr/>
      </p:pic>
      <p:sp>
        <p:nvSpPr>
          <p:cNvPr id="4" name="Symbol zastępczy tekstu 3"/>
          <p:cNvSpPr>
            <a:spLocks noGrp="1"/>
          </p:cNvSpPr>
          <p:nvPr>
            <p:ph type="body" sz="half" idx="2"/>
          </p:nvPr>
        </p:nvSpPr>
        <p:spPr>
          <a:xfrm>
            <a:off x="4653801" y="2293987"/>
            <a:ext cx="6021388" cy="4080934"/>
          </a:xfrm>
        </p:spPr>
        <p:txBody>
          <a:bodyPr>
            <a:normAutofit fontScale="92500" lnSpcReduction="10000"/>
          </a:bodyPr>
          <a:lstStyle/>
          <a:p>
            <a:r>
              <a:rPr lang="pl-PL" dirty="0" smtClean="0">
                <a:solidFill>
                  <a:schemeClr val="tx1"/>
                </a:solidFill>
              </a:rPr>
              <a:t>Zgadzał się z tezą o nieuchronności upadku kapitalizmu, bo następuje koncentracja i centralizacja kapitału a zubożenie proletariatu, czyli zwiększają się sprzeczności klasowe. Do tego administracja przejawia tendencje do uwsteczniania demokratycznych form ustroju. </a:t>
            </a:r>
          </a:p>
          <a:p>
            <a:r>
              <a:rPr lang="pl-PL" dirty="0" smtClean="0">
                <a:solidFill>
                  <a:schemeClr val="tx1"/>
                </a:solidFill>
              </a:rPr>
              <a:t>Uważał tez że pokojowe przekształcenie kapitalizmu w socjalizm jest możliwe, ale mało prawdopodobne, uznając, że rewolucja jest konieczna. Odrzuca sojusz robotników z partiami burżuazyjnymi. </a:t>
            </a:r>
          </a:p>
          <a:p>
            <a:r>
              <a:rPr lang="pl-PL" dirty="0" smtClean="0">
                <a:solidFill>
                  <a:schemeClr val="tx1"/>
                </a:solidFill>
              </a:rPr>
              <a:t>Ale od 1910 tak naprawę się zwraca do reformizmu</a:t>
            </a:r>
          </a:p>
          <a:p>
            <a:r>
              <a:rPr lang="pl-PL" dirty="0" smtClean="0">
                <a:solidFill>
                  <a:schemeClr val="tx1"/>
                </a:solidFill>
              </a:rPr>
              <a:t>Kautsky odrzucał marksizm jako ideologie </a:t>
            </a:r>
            <a:r>
              <a:rPr lang="pl-PL" dirty="0" err="1" smtClean="0">
                <a:solidFill>
                  <a:schemeClr val="tx1"/>
                </a:solidFill>
              </a:rPr>
              <a:t>wszechorganiajaca</a:t>
            </a:r>
            <a:r>
              <a:rPr lang="pl-PL" dirty="0" smtClean="0">
                <a:solidFill>
                  <a:schemeClr val="tx1"/>
                </a:solidFill>
              </a:rPr>
              <a:t>, ograniczając ją do zagadnień społecznych. Odrzucał też postulat dyktatury proletariatu. </a:t>
            </a:r>
          </a:p>
          <a:p>
            <a:endParaRPr lang="pl-PL"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1" y="612475"/>
            <a:ext cx="8534401" cy="3675725"/>
          </a:xfrm>
        </p:spPr>
        <p:txBody>
          <a:bodyPr>
            <a:normAutofit/>
          </a:bodyPr>
          <a:lstStyle/>
          <a:p>
            <a:r>
              <a:rPr lang="pl-PL" sz="2800" dirty="0" smtClean="0"/>
              <a:t>,,Innowacje” do marksizmu:</a:t>
            </a:r>
            <a:br>
              <a:rPr lang="pl-PL" sz="2800" dirty="0" smtClean="0"/>
            </a:br>
            <a:r>
              <a:rPr lang="pl-PL" sz="2800" cap="none" dirty="0" smtClean="0"/>
              <a:t>- centralizm demokratyczny</a:t>
            </a:r>
            <a:br>
              <a:rPr lang="pl-PL" sz="2800" cap="none" dirty="0" smtClean="0"/>
            </a:br>
            <a:r>
              <a:rPr lang="pl-PL" sz="2800" cap="none" dirty="0" smtClean="0"/>
              <a:t>- partia nowego typu</a:t>
            </a:r>
            <a:br>
              <a:rPr lang="pl-PL" sz="2800" cap="none" dirty="0" smtClean="0"/>
            </a:br>
            <a:r>
              <a:rPr lang="pl-PL" sz="2800" cap="none" dirty="0" smtClean="0"/>
              <a:t>- dyktatura proletariatu </a:t>
            </a:r>
            <a:r>
              <a:rPr lang="pl-PL" dirty="0" smtClean="0"/>
              <a:t/>
            </a:r>
            <a:br>
              <a:rPr lang="pl-PL" dirty="0" smtClean="0"/>
            </a:br>
            <a:r>
              <a:rPr lang="pl-PL" sz="2800" cap="none" dirty="0" smtClean="0"/>
              <a:t>- teoria rewolucji</a:t>
            </a:r>
            <a:r>
              <a:rPr lang="pl-PL" dirty="0" smtClean="0"/>
              <a:t/>
            </a:r>
            <a:br>
              <a:rPr lang="pl-PL" dirty="0" smtClean="0"/>
            </a:br>
            <a:endParaRPr lang="pl-PL" dirty="0"/>
          </a:p>
        </p:txBody>
      </p:sp>
      <p:sp>
        <p:nvSpPr>
          <p:cNvPr id="5" name="Symbol zastępczy tekstu 4"/>
          <p:cNvSpPr>
            <a:spLocks noGrp="1"/>
          </p:cNvSpPr>
          <p:nvPr>
            <p:ph type="body" idx="1"/>
          </p:nvPr>
        </p:nvSpPr>
        <p:spPr/>
        <p:txBody>
          <a:bodyPr>
            <a:normAutofit/>
          </a:bodyPr>
          <a:lstStyle/>
          <a:p>
            <a:r>
              <a:rPr lang="pl-PL" sz="3600" cap="all" dirty="0" smtClean="0">
                <a:ln w="3175" cmpd="sng">
                  <a:noFill/>
                </a:ln>
                <a:solidFill>
                  <a:schemeClr val="tx1"/>
                </a:solidFill>
                <a:latin typeface="+mj-lt"/>
                <a:ea typeface="+mj-ea"/>
                <a:cs typeface="+mj-cs"/>
              </a:rPr>
              <a:t>Włodzimierz Lenin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958" y="108789"/>
            <a:ext cx="8534401" cy="2281600"/>
          </a:xfrm>
        </p:spPr>
        <p:txBody>
          <a:bodyPr>
            <a:normAutofit/>
          </a:bodyPr>
          <a:lstStyle/>
          <a:p>
            <a:r>
              <a:rPr lang="pl-PL" b="1" dirty="0" smtClean="0"/>
              <a:t>Partia typu leninowskiego i centralizm demokratyczny </a:t>
            </a:r>
            <a:endParaRPr lang="pl-PL" dirty="0"/>
          </a:p>
        </p:txBody>
      </p:sp>
      <p:sp>
        <p:nvSpPr>
          <p:cNvPr id="3" name="Symbol zastępczy tekstu 2"/>
          <p:cNvSpPr>
            <a:spLocks noGrp="1"/>
          </p:cNvSpPr>
          <p:nvPr>
            <p:ph type="body" idx="1"/>
          </p:nvPr>
        </p:nvSpPr>
        <p:spPr>
          <a:xfrm>
            <a:off x="710091" y="2641120"/>
            <a:ext cx="10288587" cy="4216879"/>
          </a:xfrm>
        </p:spPr>
        <p:txBody>
          <a:bodyPr>
            <a:normAutofit/>
          </a:bodyPr>
          <a:lstStyle/>
          <a:p>
            <a:r>
              <a:rPr lang="pl-PL" dirty="0" smtClean="0">
                <a:solidFill>
                  <a:schemeClr val="tx1"/>
                </a:solidFill>
              </a:rPr>
              <a:t>Partia leninowska miała opierać się na kadrach zawodowych rewolucjonistów. </a:t>
            </a:r>
          </a:p>
          <a:p>
            <a:r>
              <a:rPr lang="pl-PL" dirty="0" smtClean="0">
                <a:solidFill>
                  <a:schemeClr val="tx1"/>
                </a:solidFill>
              </a:rPr>
              <a:t>Centralizm demokratyczny: partia ma kierować walką rewolucyjną proletariatu. Jej zadaniem jest stałe wnoszenie świadomości rewolucyjnej do mas ludowych. Jest niezbędna także do wprowadzenia dyktatury proletariatu. Partia ma silniejszą świadomość klasową, niż reszta robotników. </a:t>
            </a:r>
          </a:p>
          <a:p>
            <a:r>
              <a:rPr lang="pl-PL" dirty="0" smtClean="0">
                <a:solidFill>
                  <a:schemeClr val="tx1"/>
                </a:solidFill>
              </a:rPr>
              <a:t>,,Proletariusze wszystkich krajów łączcie się”</a:t>
            </a:r>
          </a:p>
          <a:p>
            <a:r>
              <a:rPr lang="pl-PL" dirty="0" smtClean="0">
                <a:solidFill>
                  <a:schemeClr val="tx1"/>
                </a:solidFill>
              </a:rPr>
              <a:t>Centralizm demokratyczny: zwarta struktura </a:t>
            </a:r>
            <a:r>
              <a:rPr lang="pl-PL" dirty="0" smtClean="0">
                <a:solidFill>
                  <a:schemeClr val="tx1"/>
                </a:solidFill>
              </a:rPr>
              <a:t>zależności </a:t>
            </a:r>
            <a:r>
              <a:rPr lang="pl-PL" dirty="0" smtClean="0">
                <a:solidFill>
                  <a:schemeClr val="tx1"/>
                </a:solidFill>
              </a:rPr>
              <a:t>miedzy organizacjami partyjnymi: zarówno miedzi nimi wzajemnie, ale także między kierownictwem. To oznacza jednolite kierownictwo realizacją celów socjalizmu, podporządkowanie hierarchiczne członków partii, podporządkowania większości członków, </a:t>
            </a:r>
            <a:r>
              <a:rPr lang="pl-PL" dirty="0" smtClean="0">
                <a:solidFill>
                  <a:schemeClr val="tx1"/>
                </a:solidFill>
              </a:rPr>
              <a:t>świadomość </a:t>
            </a:r>
            <a:r>
              <a:rPr lang="pl-PL" dirty="0" smtClean="0">
                <a:solidFill>
                  <a:schemeClr val="tx1"/>
                </a:solidFill>
              </a:rPr>
              <a:t>dyscypliny obowiązującej członków partii. Partia zawsze musi być jednolita, zdyscyplinowaną siłą, każdy członek się ma dostosować.</a:t>
            </a:r>
          </a:p>
          <a:p>
            <a:endParaRPr lang="pl-PL" dirty="0" smtClean="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82618" y="241539"/>
            <a:ext cx="8534401" cy="1415604"/>
          </a:xfrm>
        </p:spPr>
        <p:txBody>
          <a:bodyPr/>
          <a:lstStyle/>
          <a:p>
            <a:r>
              <a:rPr lang="pl-PL" dirty="0" smtClean="0"/>
              <a:t>Teoria rewolucji i dyktatura proletariatu </a:t>
            </a:r>
            <a:endParaRPr lang="pl-PL" dirty="0"/>
          </a:p>
        </p:txBody>
      </p:sp>
      <p:sp>
        <p:nvSpPr>
          <p:cNvPr id="3" name="Symbol zastępczy tekstu 2"/>
          <p:cNvSpPr>
            <a:spLocks noGrp="1"/>
          </p:cNvSpPr>
          <p:nvPr>
            <p:ph type="body" idx="1"/>
          </p:nvPr>
        </p:nvSpPr>
        <p:spPr>
          <a:xfrm>
            <a:off x="968885" y="1899249"/>
            <a:ext cx="8534400" cy="4518804"/>
          </a:xfrm>
        </p:spPr>
        <p:txBody>
          <a:bodyPr>
            <a:normAutofit lnSpcReduction="10000"/>
          </a:bodyPr>
          <a:lstStyle/>
          <a:p>
            <a:r>
              <a:rPr lang="pl-PL" dirty="0" smtClean="0">
                <a:solidFill>
                  <a:schemeClr val="tx1"/>
                </a:solidFill>
              </a:rPr>
              <a:t>Socjalizm może zwyciężyć w 1 kraju gdzie sprzeczności klasowe </a:t>
            </a:r>
            <a:r>
              <a:rPr lang="pl-PL" dirty="0" err="1" smtClean="0">
                <a:solidFill>
                  <a:schemeClr val="tx1"/>
                </a:solidFill>
              </a:rPr>
              <a:t>sa</a:t>
            </a:r>
            <a:r>
              <a:rPr lang="pl-PL" dirty="0" smtClean="0">
                <a:solidFill>
                  <a:schemeClr val="tx1"/>
                </a:solidFill>
              </a:rPr>
              <a:t> </a:t>
            </a:r>
            <a:r>
              <a:rPr lang="pl-PL" dirty="0" smtClean="0">
                <a:solidFill>
                  <a:schemeClr val="tx1"/>
                </a:solidFill>
              </a:rPr>
              <a:t>najsilniejsze, ale jednocześnie jest najsłabszy w łańcuchu kapitalizmu. Do tego musi zaistnieć tzw. sytuacja rewolucyjna:</a:t>
            </a:r>
          </a:p>
          <a:p>
            <a:r>
              <a:rPr lang="pl-PL" dirty="0" smtClean="0">
                <a:solidFill>
                  <a:schemeClr val="tx1"/>
                </a:solidFill>
              </a:rPr>
              <a:t>1) nastąpiło takie zaostrzenie sprzeczności klasowych, że nie mogą już </a:t>
            </a:r>
            <a:r>
              <a:rPr lang="pl-PL" dirty="0" smtClean="0">
                <a:solidFill>
                  <a:schemeClr val="tx1"/>
                </a:solidFill>
              </a:rPr>
              <a:t>być możliwości ich pogodzenia;</a:t>
            </a:r>
            <a:endParaRPr lang="pl-PL" dirty="0" smtClean="0">
              <a:solidFill>
                <a:schemeClr val="tx1"/>
              </a:solidFill>
            </a:endParaRPr>
          </a:p>
          <a:p>
            <a:r>
              <a:rPr lang="pl-PL" dirty="0" smtClean="0">
                <a:solidFill>
                  <a:schemeClr val="tx1"/>
                </a:solidFill>
              </a:rPr>
              <a:t>2) doszło do skrajnego zubożenia klas wyzyskiwanych,</a:t>
            </a:r>
          </a:p>
          <a:p>
            <a:r>
              <a:rPr lang="pl-PL" dirty="0" smtClean="0">
                <a:solidFill>
                  <a:schemeClr val="tx1"/>
                </a:solidFill>
              </a:rPr>
              <a:t>3) dotychczasowa władza nie może żyć po „nowemu", a klasa wyzyskiwana </a:t>
            </a:r>
            <a:r>
              <a:rPr lang="pl-PL" b="1" dirty="0" smtClean="0">
                <a:solidFill>
                  <a:schemeClr val="tx1"/>
                </a:solidFill>
              </a:rPr>
              <a:t>już </a:t>
            </a:r>
            <a:r>
              <a:rPr lang="pl-PL" dirty="0" smtClean="0">
                <a:solidFill>
                  <a:schemeClr val="tx1"/>
                </a:solidFill>
              </a:rPr>
              <a:t>nie może żyć „po staremu”</a:t>
            </a:r>
          </a:p>
          <a:p>
            <a:r>
              <a:rPr lang="pl-PL" dirty="0" smtClean="0">
                <a:solidFill>
                  <a:schemeClr val="tx1"/>
                </a:solidFill>
              </a:rPr>
              <a:t>W momencie zwycięstwa rewolucji nastąpi okres dyktatury proletariatu: proletariat stanie się klasą panującą. Ale jednocześnie będzie to okres najpełniejszej demokracji. </a:t>
            </a:r>
          </a:p>
          <a:p>
            <a:r>
              <a:rPr lang="pl-PL" dirty="0" smtClean="0">
                <a:solidFill>
                  <a:schemeClr val="tx1"/>
                </a:solidFill>
              </a:rPr>
              <a:t>— dyktatura proletariatu to wykorzystanie władzy proletariatu do</a:t>
            </a:r>
          </a:p>
          <a:p>
            <a:r>
              <a:rPr lang="pl-PL" dirty="0" smtClean="0">
                <a:solidFill>
                  <a:schemeClr val="tx1"/>
                </a:solidFill>
              </a:rPr>
              <a:t>budownictwa socjalizmu, a następnie do zniesienia klas</a:t>
            </a:r>
          </a:p>
          <a:p>
            <a:endParaRPr lang="pl-PL" dirty="0" smtClean="0">
              <a:solidFill>
                <a:schemeClr val="tx1"/>
              </a:solidFill>
            </a:endParaRPr>
          </a:p>
          <a:p>
            <a:endParaRPr lang="pl-PL" dirty="0" smtClean="0">
              <a:solidFill>
                <a:schemeClr val="tx1"/>
              </a:solidFill>
            </a:endParaRP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smtClean="0"/>
              <a:t>Lew Trocki</a:t>
            </a:r>
            <a:endParaRPr lang="pl-PL" dirty="0"/>
          </a:p>
        </p:txBody>
      </p:sp>
      <p:sp>
        <p:nvSpPr>
          <p:cNvPr id="5" name="Podtytuł 4"/>
          <p:cNvSpPr>
            <a:spLocks noGrp="1"/>
          </p:cNvSpPr>
          <p:nvPr>
            <p:ph type="subTitle" idx="1"/>
          </p:nvPr>
        </p:nvSpPr>
        <p:spPr/>
        <p:txBody>
          <a:bodyPr/>
          <a:lstStyle/>
          <a:p>
            <a:pPr>
              <a:buFontTx/>
              <a:buChar char="-"/>
            </a:pPr>
            <a:r>
              <a:rPr lang="pl-PL" dirty="0" smtClean="0">
                <a:solidFill>
                  <a:schemeClr val="tx1"/>
                </a:solidFill>
              </a:rPr>
              <a:t>Permanentna Rewolucja </a:t>
            </a:r>
            <a:endParaRPr lang="pl-PL" dirty="0">
              <a:solidFill>
                <a:schemeClr val="tx1"/>
              </a:solidFill>
            </a:endParaRPr>
          </a:p>
        </p:txBody>
      </p:sp>
      <p:pic>
        <p:nvPicPr>
          <p:cNvPr id="5122" name="Picture 2" descr="Znalezione obrazy dla zapytania trocki"/>
          <p:cNvPicPr>
            <a:picLocks noChangeAspect="1" noChangeArrowheads="1"/>
          </p:cNvPicPr>
          <p:nvPr/>
        </p:nvPicPr>
        <p:blipFill>
          <a:blip r:embed="rId2"/>
          <a:srcRect/>
          <a:stretch>
            <a:fillRect/>
          </a:stretch>
        </p:blipFill>
        <p:spPr bwMode="auto">
          <a:xfrm>
            <a:off x="7059582" y="439946"/>
            <a:ext cx="4192438" cy="419243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684212" y="685799"/>
            <a:ext cx="949495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indent="0" defTabSz="914400" fontAlgn="base">
              <a:spcBef>
                <a:spcPct val="0"/>
              </a:spcBef>
              <a:spcAft>
                <a:spcPct val="0"/>
              </a:spcAft>
              <a:buClrTx/>
              <a:buSzTx/>
            </a:pPr>
            <a:r>
              <a:rPr kumimoji="0" lang="pl-PL"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W swych początkach teoria „rewolucji permanentnej" Trockiego miała nie uniwersalny, a konkretny historyczny charakter i odnosiła się przede wszystkim do Rosji</a:t>
            </a:r>
            <a:r>
              <a:rPr kumimoji="0" lang="pl-PL" sz="1600" b="0" i="0" u="none" strike="noStrike" cap="none" normalizeH="0" baseline="0" dirty="0" smtClean="0">
                <a:ln>
                  <a:noFill/>
                </a:ln>
                <a:solidFill>
                  <a:schemeClr val="tx1"/>
                </a:solidFill>
                <a:effectLst/>
                <a:latin typeface="Arial" pitchFamily="34" charset="0"/>
                <a:cs typeface="Arial" pitchFamily="34" charset="0"/>
              </a:rPr>
              <a:t>  - sytuacji zwycięstwa</a:t>
            </a:r>
            <a:r>
              <a:rPr kumimoji="0" lang="pl-PL" sz="1600" b="0" i="0" u="none" strike="noStrike" cap="none" normalizeH="0" dirty="0" smtClean="0">
                <a:ln>
                  <a:noFill/>
                </a:ln>
                <a:solidFill>
                  <a:schemeClr val="tx1"/>
                </a:solidFill>
                <a:effectLst/>
                <a:latin typeface="Arial" pitchFamily="34" charset="0"/>
                <a:cs typeface="Arial" pitchFamily="34" charset="0"/>
              </a:rPr>
              <a:t> Rewolucji w kraju słabo rozwiniętym.</a:t>
            </a:r>
          </a:p>
          <a:p>
            <a:pPr marL="0" indent="0" defTabSz="914400" fontAlgn="base">
              <a:spcBef>
                <a:spcPct val="0"/>
              </a:spcBef>
              <a:spcAft>
                <a:spcPct val="0"/>
              </a:spcAft>
              <a:buClrTx/>
              <a:buSzTx/>
            </a:pPr>
            <a:r>
              <a:rPr lang="pl-PL" sz="1600" baseline="0" dirty="0" smtClean="0">
                <a:solidFill>
                  <a:schemeClr val="tx1"/>
                </a:solidFill>
                <a:latin typeface="Arial" pitchFamily="34" charset="0"/>
                <a:cs typeface="Arial" pitchFamily="34" charset="0"/>
              </a:rPr>
              <a:t>Odrzucenie</a:t>
            </a:r>
            <a:r>
              <a:rPr lang="pl-PL" sz="1600" dirty="0" smtClean="0">
                <a:solidFill>
                  <a:schemeClr val="tx1"/>
                </a:solidFill>
                <a:latin typeface="Arial" pitchFamily="34" charset="0"/>
                <a:cs typeface="Arial" pitchFamily="34" charset="0"/>
              </a:rPr>
              <a:t> poglądu, iż że pierwszeństwo w rewolucji światowej należy do proletariatu najbardziej rozwiniętych państw kapitalistycznych.  Może dojść do rewolucji w Rosji. </a:t>
            </a:r>
          </a:p>
          <a:p>
            <a:r>
              <a:rPr lang="pl-PL" sz="1600" dirty="0" smtClean="0">
                <a:solidFill>
                  <a:schemeClr val="tx1"/>
                </a:solidFill>
                <a:latin typeface="Arial" pitchFamily="34" charset="0"/>
                <a:cs typeface="Arial" pitchFamily="34" charset="0"/>
              </a:rPr>
              <a:t>Doświadczenia rewolucji 1905 г. udowodniły, że współdziałanie proletariatu i burżuazji okazało się niemożliwe. </a:t>
            </a:r>
          </a:p>
          <a:p>
            <a:r>
              <a:rPr lang="pl-PL" sz="1600" dirty="0" smtClean="0">
                <a:solidFill>
                  <a:schemeClr val="tx1"/>
                </a:solidFill>
                <a:latin typeface="Arial" pitchFamily="34" charset="0"/>
                <a:cs typeface="Arial" pitchFamily="34" charset="0"/>
              </a:rPr>
              <a:t>Zarazem radykalizm proletariatu rosyjskiego dążącego do realizacji własnych klasowych celów „pchał" nieuchronnie burżuazję w prawo. Wobec tego proletariat mógł zrezygnować ze swoich klasowych interesów, albo uznając, że współdziałanie z burżuazją jest tylko złudzeniem, oprzeć się wyłącznie na własnej sile oraz współdziałaniu z chłopstwem. Negując możliwość współdziałania z burżuazją</a:t>
            </a:r>
          </a:p>
          <a:p>
            <a:r>
              <a:rPr lang="pl-PL" sz="1600" dirty="0" smtClean="0">
                <a:solidFill>
                  <a:schemeClr val="tx1"/>
                </a:solidFill>
                <a:latin typeface="Arial" pitchFamily="34" charset="0"/>
                <a:cs typeface="Arial" pitchFamily="34" charset="0"/>
              </a:rPr>
              <a:t>W przypadku zdobycia władzy przez rosyjski proletariat, jego panowanie może się okazać tymczasowe, jeżeli nie dojdzie do  </a:t>
            </a:r>
            <a:r>
              <a:rPr lang="pl-PL" sz="1600" dirty="0" err="1" smtClean="0">
                <a:solidFill>
                  <a:schemeClr val="tx1"/>
                </a:solidFill>
                <a:latin typeface="Arial" pitchFamily="34" charset="0"/>
                <a:cs typeface="Arial" pitchFamily="34" charset="0"/>
              </a:rPr>
              <a:t>złącznia</a:t>
            </a:r>
            <a:r>
              <a:rPr lang="pl-PL" sz="1600" dirty="0" smtClean="0">
                <a:solidFill>
                  <a:schemeClr val="tx1"/>
                </a:solidFill>
                <a:latin typeface="Arial" pitchFamily="34" charset="0"/>
                <a:cs typeface="Arial" pitchFamily="34" charset="0"/>
              </a:rPr>
              <a:t> z siłami proletariatu zachodniego. ,,Tylko tą drogą tymczasowe panowanie rewolucyjne stanie się prologiem do dyktatury socjalistycznej. Nieustająca rewolucja stanie się w ten sposób dla proletariatu Rosji kwestią klasowego </a:t>
            </a:r>
            <a:r>
              <a:rPr lang="pl-PL" sz="1600" dirty="0" err="1" smtClean="0">
                <a:solidFill>
                  <a:schemeClr val="tx1"/>
                </a:solidFill>
                <a:latin typeface="Arial" pitchFamily="34" charset="0"/>
                <a:cs typeface="Arial" pitchFamily="34" charset="0"/>
              </a:rPr>
              <a:t>samozachowania</a:t>
            </a:r>
            <a:r>
              <a:rPr lang="pl-PL" sz="1600" dirty="0" smtClean="0">
                <a:solidFill>
                  <a:schemeClr val="tx1"/>
                </a:solidFill>
                <a:latin typeface="Arial" pitchFamily="34" charset="0"/>
                <a:cs typeface="Arial" pitchFamily="34" charset="0"/>
              </a:rPr>
              <a:t>." </a:t>
            </a:r>
          </a:p>
          <a:p>
            <a:r>
              <a:rPr lang="pl-PL" sz="1600" dirty="0" smtClean="0">
                <a:solidFill>
                  <a:schemeClr val="tx1"/>
                </a:solidFill>
                <a:latin typeface="Arial" pitchFamily="34" charset="0"/>
                <a:cs typeface="Arial" pitchFamily="34" charset="0"/>
              </a:rPr>
              <a:t>Sedno koncepcji: </a:t>
            </a:r>
            <a:r>
              <a:rPr lang="pl-PL" sz="1600" b="1" u="sng" dirty="0" smtClean="0">
                <a:solidFill>
                  <a:schemeClr val="tx1"/>
                </a:solidFill>
                <a:latin typeface="Arial" pitchFamily="34" charset="0"/>
                <a:cs typeface="Arial" pitchFamily="34" charset="0"/>
              </a:rPr>
              <a:t>utrzymanie się rewolucyjnej władzy w Rosji jest niemożliwe bez wsparcia zachodniego proletariatu –</a:t>
            </a:r>
            <a:r>
              <a:rPr lang="pl-PL" sz="1600" dirty="0" smtClean="0">
                <a:solidFill>
                  <a:schemeClr val="tx1"/>
                </a:solidFill>
                <a:latin typeface="Arial" pitchFamily="34" charset="0"/>
                <a:cs typeface="Arial" pitchFamily="34" charset="0"/>
              </a:rPr>
              <a:t>stąd konieczne jest ciągła rewolucja, idąca </a:t>
            </a:r>
            <a:r>
              <a:rPr lang="pl-PL" sz="1600" smtClean="0">
                <a:solidFill>
                  <a:schemeClr val="tx1"/>
                </a:solidFill>
                <a:latin typeface="Arial" pitchFamily="34" charset="0"/>
                <a:cs typeface="Arial" pitchFamily="34" charset="0"/>
              </a:rPr>
              <a:t>na zachód. </a:t>
            </a:r>
            <a:endParaRPr lang="pl-PL" sz="1600" dirty="0" smtClean="0">
              <a:solidFill>
                <a:schemeClr val="tx1"/>
              </a:solidFill>
              <a:latin typeface="Arial" pitchFamily="34" charset="0"/>
              <a:cs typeface="Arial" pitchFamily="34" charset="0"/>
            </a:endParaRPr>
          </a:p>
          <a:p>
            <a:endParaRPr lang="pl-PL" sz="1600" dirty="0" smtClean="0">
              <a:solidFill>
                <a:schemeClr val="tx1"/>
              </a:solidFill>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smtClean="0"/>
              <a:t>Maoizm</a:t>
            </a:r>
            <a:endParaRPr lang="pl-PL" dirty="0"/>
          </a:p>
        </p:txBody>
      </p:sp>
      <p:sp>
        <p:nvSpPr>
          <p:cNvPr id="5" name="Podtytuł 4"/>
          <p:cNvSpPr>
            <a:spLocks noGrp="1"/>
          </p:cNvSpPr>
          <p:nvPr>
            <p:ph type="subTitle" idx="1"/>
          </p:nvPr>
        </p:nvSpPr>
        <p:spPr/>
        <p:txBody>
          <a:bodyPr/>
          <a:lstStyle/>
          <a:p>
            <a:pPr>
              <a:buFontTx/>
              <a:buChar char="-"/>
            </a:pPr>
            <a:r>
              <a:rPr lang="pl-PL" dirty="0" smtClean="0">
                <a:solidFill>
                  <a:schemeClr val="tx1"/>
                </a:solidFill>
              </a:rPr>
              <a:t>Chiński marksizm</a:t>
            </a:r>
            <a:endParaRPr lang="pl-PL" dirty="0">
              <a:solidFill>
                <a:schemeClr val="tx1"/>
              </a:solidFill>
            </a:endParaRPr>
          </a:p>
        </p:txBody>
      </p:sp>
      <p:pic>
        <p:nvPicPr>
          <p:cNvPr id="4098" name="Picture 2" descr="Znalezione obrazy dla zapytania maoizm"/>
          <p:cNvPicPr>
            <a:picLocks noChangeAspect="1" noChangeArrowheads="1"/>
          </p:cNvPicPr>
          <p:nvPr/>
        </p:nvPicPr>
        <p:blipFill>
          <a:blip r:embed="rId2"/>
          <a:srcRect/>
          <a:stretch>
            <a:fillRect/>
          </a:stretch>
        </p:blipFill>
        <p:spPr bwMode="auto">
          <a:xfrm>
            <a:off x="7151597" y="644854"/>
            <a:ext cx="3810000" cy="269557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5586" y="651295"/>
            <a:ext cx="8534400" cy="5119777"/>
          </a:xfrm>
        </p:spPr>
        <p:txBody>
          <a:bodyPr>
            <a:normAutofit fontScale="85000" lnSpcReduction="20000"/>
          </a:bodyPr>
          <a:lstStyle/>
          <a:p>
            <a:r>
              <a:rPr lang="pl-PL" dirty="0" smtClean="0">
                <a:solidFill>
                  <a:schemeClr val="tx1"/>
                </a:solidFill>
              </a:rPr>
              <a:t>„Marksizm powinien przybrać narodową formę, zanim może być zastosowany. Nie ma takiego pojęcia jak abstrakcyjny marksizm, istnieje tylko marksizm konkretny. To, co my nazywamy konkretnym marksizmem – jest marksizmem, który przybrał narodową formę”</a:t>
            </a:r>
          </a:p>
          <a:p>
            <a:r>
              <a:rPr lang="pl-PL" dirty="0" smtClean="0">
                <a:solidFill>
                  <a:schemeClr val="tx1"/>
                </a:solidFill>
              </a:rPr>
              <a:t>Koncepcja ,,jedności i walki przeciwieństw” : „sprzeczne strony nie mogą istnieć izolowane jedna od drugiej” Wszystko, co dzieje się w świecie, jest wynikiem sprzeczności i do nich się sprowadza: „Sprzeczność i walka są powszechne i absolutne”. </a:t>
            </a:r>
          </a:p>
          <a:p>
            <a:r>
              <a:rPr lang="pl-PL" dirty="0" smtClean="0">
                <a:solidFill>
                  <a:schemeClr val="tx1"/>
                </a:solidFill>
              </a:rPr>
              <a:t>Naturalnym stanem życia społecznego jest walka, a równowaga może być tylko etapem przejściowym szybko prowadzącym do pojawienia się nowych przeciwieństw</a:t>
            </a:r>
          </a:p>
          <a:p>
            <a:r>
              <a:rPr lang="pl-PL" dirty="0" smtClean="0">
                <a:solidFill>
                  <a:schemeClr val="tx1"/>
                </a:solidFill>
              </a:rPr>
              <a:t>. Co więcej, prawidłowość ta dotyczyć miała także socjalizmu, w którym motorem miały być „</a:t>
            </a:r>
            <a:r>
              <a:rPr lang="pl-PL" i="1" dirty="0" smtClean="0">
                <a:solidFill>
                  <a:schemeClr val="tx1"/>
                </a:solidFill>
              </a:rPr>
              <a:t>sprzeczności w łonie ludu</a:t>
            </a:r>
            <a:r>
              <a:rPr lang="pl-PL" dirty="0" smtClean="0">
                <a:solidFill>
                  <a:schemeClr val="tx1"/>
                </a:solidFill>
              </a:rPr>
              <a:t>”, prowadzące do odradzania się walki klasowej. Mao podkreślał, że nawet w warunkach dyktatury proletariatu „walka klasowa między proletariatem a burżuazją w dziedzinie ideologii będzie trwać długo i przebiegać zygzakami”</a:t>
            </a:r>
          </a:p>
          <a:p>
            <a:r>
              <a:rPr lang="pl-PL" dirty="0" smtClean="0">
                <a:solidFill>
                  <a:schemeClr val="tx1"/>
                </a:solidFill>
              </a:rPr>
              <a:t>Istnieją zatem sprzeczności antagonistyczne (między proletariatem a imperializmem) i nieantagonistyczne (w ramach proletariatu)</a:t>
            </a:r>
          </a:p>
          <a:p>
            <a:r>
              <a:rPr lang="pl-PL" dirty="0" smtClean="0">
                <a:solidFill>
                  <a:schemeClr val="tx1"/>
                </a:solidFill>
              </a:rPr>
              <a:t>Zrównanie ze sobą bazy i nadbudowy</a:t>
            </a:r>
          </a:p>
          <a:p>
            <a:endParaRPr lang="pl-PL"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744597" y="685800"/>
            <a:ext cx="8534400" cy="3615267"/>
          </a:xfrm>
        </p:spPr>
        <p:txBody>
          <a:bodyPr>
            <a:normAutofit fontScale="92500" lnSpcReduction="10000"/>
          </a:bodyPr>
          <a:lstStyle/>
          <a:p>
            <a:r>
              <a:rPr lang="pl-PL" dirty="0" smtClean="0">
                <a:solidFill>
                  <a:schemeClr val="tx1"/>
                </a:solidFill>
              </a:rPr>
              <a:t>1965 </a:t>
            </a:r>
            <a:r>
              <a:rPr lang="pl-PL" dirty="0" err="1" smtClean="0">
                <a:solidFill>
                  <a:schemeClr val="tx1"/>
                </a:solidFill>
              </a:rPr>
              <a:t>r</a:t>
            </a:r>
            <a:r>
              <a:rPr lang="pl-PL" dirty="0" smtClean="0">
                <a:solidFill>
                  <a:schemeClr val="tx1"/>
                </a:solidFill>
              </a:rPr>
              <a:t> - zasadnicza sprzeczność współczesnego świata to konflikt między „</a:t>
            </a:r>
            <a:r>
              <a:rPr lang="pl-PL" i="1" dirty="0" smtClean="0">
                <a:solidFill>
                  <a:schemeClr val="tx1"/>
                </a:solidFill>
              </a:rPr>
              <a:t>światową wsią</a:t>
            </a:r>
            <a:r>
              <a:rPr lang="pl-PL" dirty="0" smtClean="0">
                <a:solidFill>
                  <a:schemeClr val="tx1"/>
                </a:solidFill>
              </a:rPr>
              <a:t>” (zacofane kraje postkolonialne) i „</a:t>
            </a:r>
            <a:r>
              <a:rPr lang="pl-PL" i="1" dirty="0" smtClean="0">
                <a:solidFill>
                  <a:schemeClr val="tx1"/>
                </a:solidFill>
              </a:rPr>
              <a:t>światowym miastem</a:t>
            </a:r>
            <a:r>
              <a:rPr lang="pl-PL" dirty="0" smtClean="0">
                <a:solidFill>
                  <a:schemeClr val="tx1"/>
                </a:solidFill>
              </a:rPr>
              <a:t>” (imperializm) i rzucił hasło „światowa wieś okrąża miasto świata”</a:t>
            </a:r>
          </a:p>
          <a:p>
            <a:r>
              <a:rPr lang="pl-PL" dirty="0" smtClean="0">
                <a:solidFill>
                  <a:schemeClr val="tx1"/>
                </a:solidFill>
              </a:rPr>
              <a:t>Naturalnym przywódcą uciskanych narodów III Świata w ich walce przeciw „</a:t>
            </a:r>
            <a:r>
              <a:rPr lang="pl-PL" i="1" dirty="0" smtClean="0">
                <a:solidFill>
                  <a:schemeClr val="tx1"/>
                </a:solidFill>
              </a:rPr>
              <a:t>imperializmowi i </a:t>
            </a:r>
            <a:r>
              <a:rPr lang="pl-PL" i="1" dirty="0" err="1" smtClean="0">
                <a:solidFill>
                  <a:schemeClr val="tx1"/>
                </a:solidFill>
              </a:rPr>
              <a:t>socjalimperializmowi</a:t>
            </a:r>
            <a:r>
              <a:rPr lang="pl-PL" dirty="0" smtClean="0">
                <a:solidFill>
                  <a:schemeClr val="tx1"/>
                </a:solidFill>
              </a:rPr>
              <a:t>” (czyli ZSRR) miały być Chiny. </a:t>
            </a:r>
          </a:p>
          <a:p>
            <a:r>
              <a:rPr lang="pl-PL" dirty="0" err="1" smtClean="0">
                <a:solidFill>
                  <a:schemeClr val="tx1"/>
                </a:solidFill>
              </a:rPr>
              <a:t>Teoria„</a:t>
            </a:r>
            <a:r>
              <a:rPr lang="pl-PL" i="1" dirty="0" err="1" smtClean="0">
                <a:solidFill>
                  <a:schemeClr val="tx1"/>
                </a:solidFill>
              </a:rPr>
              <a:t>trzech</a:t>
            </a:r>
            <a:r>
              <a:rPr lang="pl-PL" i="1" dirty="0" smtClean="0">
                <a:solidFill>
                  <a:schemeClr val="tx1"/>
                </a:solidFill>
              </a:rPr>
              <a:t> światów</a:t>
            </a:r>
            <a:r>
              <a:rPr lang="pl-PL" dirty="0" smtClean="0">
                <a:solidFill>
                  <a:schemeClr val="tx1"/>
                </a:solidFill>
              </a:rPr>
              <a:t>”: pierwszy stanowić miały „</a:t>
            </a:r>
            <a:r>
              <a:rPr lang="pl-PL" i="1" dirty="0" smtClean="0">
                <a:solidFill>
                  <a:schemeClr val="tx1"/>
                </a:solidFill>
              </a:rPr>
              <a:t>hegemonistyczne</a:t>
            </a:r>
            <a:r>
              <a:rPr lang="pl-PL" dirty="0" smtClean="0">
                <a:solidFill>
                  <a:schemeClr val="tx1"/>
                </a:solidFill>
              </a:rPr>
              <a:t>” supermocarstwa (ZSRR i USA), drugi – rozwinięte kraje kapitalistyczne i socjalistyczne, które eksploatują narody postkolonialne, ale same manipulowane są przez supermocarstwa, a trzeci – kraje zacofane</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779103" y="211347"/>
            <a:ext cx="10058400" cy="2743200"/>
          </a:xfrm>
        </p:spPr>
        <p:txBody>
          <a:bodyPr/>
          <a:lstStyle/>
          <a:p>
            <a:r>
              <a:rPr lang="pl-PL" dirty="0" smtClean="0"/>
              <a:t>Marksizm – socjalizm naukowy</a:t>
            </a:r>
            <a:endParaRPr lang="pl-PL" dirty="0"/>
          </a:p>
        </p:txBody>
      </p:sp>
      <p:sp>
        <p:nvSpPr>
          <p:cNvPr id="3" name="Symbol zastępczy zawartości 2"/>
          <p:cNvSpPr>
            <a:spLocks noGrp="1"/>
          </p:cNvSpPr>
          <p:nvPr>
            <p:ph type="body" idx="1"/>
          </p:nvPr>
        </p:nvSpPr>
        <p:spPr>
          <a:xfrm>
            <a:off x="641079" y="2191110"/>
            <a:ext cx="8535988" cy="1879600"/>
          </a:xfrm>
        </p:spPr>
        <p:txBody>
          <a:bodyPr>
            <a:normAutofit fontScale="92500" lnSpcReduction="20000"/>
          </a:bodyPr>
          <a:lstStyle/>
          <a:p>
            <a:pPr>
              <a:buFont typeface="Arial" pitchFamily="34" charset="0"/>
              <a:buChar char="•"/>
            </a:pPr>
            <a:r>
              <a:rPr lang="pl-PL" dirty="0" smtClean="0">
                <a:solidFill>
                  <a:schemeClr val="tx1"/>
                </a:solidFill>
              </a:rPr>
              <a:t> Metoda: materializm dialektyczny </a:t>
            </a:r>
          </a:p>
          <a:p>
            <a:pPr>
              <a:buFont typeface="Arial" pitchFamily="34" charset="0"/>
              <a:buChar char="•"/>
            </a:pPr>
            <a:r>
              <a:rPr lang="pl-PL" dirty="0" smtClean="0">
                <a:solidFill>
                  <a:schemeClr val="tx1"/>
                </a:solidFill>
              </a:rPr>
              <a:t> Zmiany jakościowe zmieniają się w zmiany ilościowe</a:t>
            </a:r>
          </a:p>
          <a:p>
            <a:pPr>
              <a:buFont typeface="Arial" pitchFamily="34" charset="0"/>
              <a:buChar char="•"/>
            </a:pPr>
            <a:r>
              <a:rPr lang="pl-PL" dirty="0" smtClean="0">
                <a:solidFill>
                  <a:schemeClr val="tx1"/>
                </a:solidFill>
              </a:rPr>
              <a:t> Redukcjonizm poznawczy </a:t>
            </a:r>
          </a:p>
          <a:p>
            <a:pPr>
              <a:buFont typeface="Arial" pitchFamily="34" charset="0"/>
              <a:buChar char="•"/>
            </a:pPr>
            <a:r>
              <a:rPr lang="pl-PL" dirty="0" smtClean="0">
                <a:solidFill>
                  <a:schemeClr val="tx1"/>
                </a:solidFill>
              </a:rPr>
              <a:t> Walka klas </a:t>
            </a:r>
          </a:p>
          <a:p>
            <a:pPr>
              <a:buFont typeface="Arial" pitchFamily="34" charset="0"/>
              <a:buChar char="•"/>
            </a:pPr>
            <a:r>
              <a:rPr lang="pl-PL" dirty="0" smtClean="0">
                <a:solidFill>
                  <a:schemeClr val="tx1"/>
                </a:solidFill>
              </a:rPr>
              <a:t> Rewolucja i historiozofia </a:t>
            </a:r>
            <a:endParaRPr lang="pl-PL"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3224" y="0"/>
            <a:ext cx="10058400" cy="2743200"/>
          </a:xfrm>
        </p:spPr>
        <p:txBody>
          <a:bodyPr/>
          <a:lstStyle/>
          <a:p>
            <a:r>
              <a:rPr lang="pl-PL" dirty="0" smtClean="0"/>
              <a:t>Materializm dialektyczny </a:t>
            </a:r>
            <a:endParaRPr lang="pl-PL" dirty="0"/>
          </a:p>
        </p:txBody>
      </p:sp>
      <p:sp>
        <p:nvSpPr>
          <p:cNvPr id="3" name="Symbol zastępczy tekstu 2"/>
          <p:cNvSpPr>
            <a:spLocks noGrp="1"/>
          </p:cNvSpPr>
          <p:nvPr>
            <p:ph type="body" idx="1"/>
          </p:nvPr>
        </p:nvSpPr>
        <p:spPr>
          <a:xfrm>
            <a:off x="727343" y="1949569"/>
            <a:ext cx="9512211" cy="4390846"/>
          </a:xfrm>
        </p:spPr>
        <p:txBody>
          <a:bodyPr>
            <a:normAutofit fontScale="85000" lnSpcReduction="10000"/>
          </a:bodyPr>
          <a:lstStyle/>
          <a:p>
            <a:r>
              <a:rPr lang="pl-PL" dirty="0" smtClean="0">
                <a:solidFill>
                  <a:schemeClr val="tx1"/>
                </a:solidFill>
              </a:rPr>
              <a:t>Nauka o tym jak przeciwieństwa staja się tożsame. Dialektyka tłumaczy rozwój wszystkich sil świata, i przyrody  i społeczeństwa i ekonomii. </a:t>
            </a:r>
          </a:p>
          <a:p>
            <a:r>
              <a:rPr lang="pl-PL" dirty="0" smtClean="0">
                <a:solidFill>
                  <a:schemeClr val="tx1"/>
                </a:solidFill>
              </a:rPr>
              <a:t>Każda teza spotyka się ze swoim przeciwieństwem (Antytezą). Z nich rodzi się nowa jakość – synteza, która nie jest prostą negacją antytezy i nie jest taka sama jak </a:t>
            </a:r>
            <a:r>
              <a:rPr lang="pl-PL" sz="2100" dirty="0" smtClean="0">
                <a:solidFill>
                  <a:schemeClr val="tx1"/>
                </a:solidFill>
              </a:rPr>
              <a:t>teza.</a:t>
            </a:r>
          </a:p>
          <a:p>
            <a:r>
              <a:rPr lang="pl-PL" sz="2100" dirty="0" smtClean="0">
                <a:solidFill>
                  <a:schemeClr val="tx1"/>
                </a:solidFill>
              </a:rPr>
              <a:t>Istnieje tylko materia – odrzucenie jakichkolwiek koncepcji idealistycznych. Wszystko jest wynikiem ruchu materii </a:t>
            </a:r>
          </a:p>
          <a:p>
            <a:r>
              <a:rPr lang="pl-PL" sz="2100" dirty="0" smtClean="0">
                <a:solidFill>
                  <a:schemeClr val="tx1"/>
                </a:solidFill>
              </a:rPr>
              <a:t> A zatem ilość i jakość odpowiadają tu sobie wzajemnie i obustronnie;</a:t>
            </a:r>
          </a:p>
          <a:p>
            <a:r>
              <a:rPr lang="pl-PL" sz="2400" b="1" dirty="0" smtClean="0">
                <a:solidFill>
                  <a:schemeClr val="tx1"/>
                </a:solidFill>
              </a:rPr>
              <a:t>,,Zmiana formy ruchu jest zawsze procesem zachodzącym przynajmniej między dwoma ciałami, z których jedno traci określoną ilość ruchu danej jakości (np. ciepła), drugie zaś otrzymuje odpowiednią ilość ruchu innej jakości (ruch mechaniczny, elektryczność, rozkład chemiczny). A zatem ilość i jakość odpowiadają tu sobie wzajemnie i obustronnie”</a:t>
            </a:r>
            <a:endParaRPr lang="pl-PL" dirty="0" smtClean="0">
              <a:solidFill>
                <a:schemeClr val="tx1"/>
              </a:solidFill>
            </a:endParaRPr>
          </a:p>
          <a:p>
            <a:r>
              <a:rPr lang="pl-PL" dirty="0" smtClean="0">
                <a:solidFill>
                  <a:schemeClr val="tx1"/>
                </a:solidFill>
              </a:rPr>
              <a:t> </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descr="z296035V.jpg"/>
          <p:cNvPicPr>
            <a:picLocks noGrp="1" noChangeAspect="1"/>
          </p:cNvPicPr>
          <p:nvPr>
            <p:ph idx="1"/>
          </p:nvPr>
        </p:nvPicPr>
        <p:blipFill>
          <a:blip r:embed="rId2"/>
          <a:stretch>
            <a:fillRect/>
          </a:stretch>
        </p:blipFill>
        <p:spPr>
          <a:xfrm>
            <a:off x="1249171" y="379563"/>
            <a:ext cx="8662580" cy="6232072"/>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Redukcjonizm poznawczy </a:t>
            </a:r>
            <a:endParaRPr lang="pl-PL" dirty="0"/>
          </a:p>
        </p:txBody>
      </p:sp>
      <p:sp>
        <p:nvSpPr>
          <p:cNvPr id="3" name="Symbol zastępczy tekstu 2"/>
          <p:cNvSpPr>
            <a:spLocks noGrp="1"/>
          </p:cNvSpPr>
          <p:nvPr>
            <p:ph type="body" idx="1"/>
          </p:nvPr>
        </p:nvSpPr>
        <p:spPr>
          <a:xfrm>
            <a:off x="692838" y="2700068"/>
            <a:ext cx="8535988" cy="1879600"/>
          </a:xfrm>
        </p:spPr>
        <p:txBody>
          <a:bodyPr/>
          <a:lstStyle/>
          <a:p>
            <a:r>
              <a:rPr lang="pl-PL" dirty="0" smtClean="0">
                <a:solidFill>
                  <a:schemeClr val="tx1"/>
                </a:solidFill>
              </a:rPr>
              <a:t>Każde zjawisko z życia społecznego da się sprowadzić do jednej rzeczy – tj. RELACJI EKONOMICZNYCH – to tzw. BAZA.</a:t>
            </a:r>
          </a:p>
          <a:p>
            <a:r>
              <a:rPr lang="pl-PL" dirty="0" smtClean="0">
                <a:solidFill>
                  <a:schemeClr val="tx1"/>
                </a:solidFill>
              </a:rPr>
              <a:t>Wszystko zbudowane ponad tą bazą – ustrój polityczny, społeczny itp. – jest pochodną bazy. Jest to tzw. NADBUDOWA</a:t>
            </a:r>
            <a:endParaRPr lang="pl-PL"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8115" y="0"/>
            <a:ext cx="10058400" cy="2743200"/>
          </a:xfrm>
        </p:spPr>
        <p:txBody>
          <a:bodyPr/>
          <a:lstStyle/>
          <a:p>
            <a:pPr lvl="0"/>
            <a:r>
              <a:rPr lang="pl-PL" dirty="0" smtClean="0"/>
              <a:t>Walka klas</a:t>
            </a:r>
            <a:br>
              <a:rPr lang="pl-PL" dirty="0" smtClean="0"/>
            </a:br>
            <a:endParaRPr lang="pl-PL" dirty="0"/>
          </a:p>
        </p:txBody>
      </p:sp>
      <p:sp>
        <p:nvSpPr>
          <p:cNvPr id="3" name="Symbol zastępczy tekstu 2"/>
          <p:cNvSpPr>
            <a:spLocks noGrp="1"/>
          </p:cNvSpPr>
          <p:nvPr>
            <p:ph type="body" idx="1"/>
          </p:nvPr>
        </p:nvSpPr>
        <p:spPr>
          <a:xfrm>
            <a:off x="899872" y="1975450"/>
            <a:ext cx="9909026" cy="3942272"/>
          </a:xfrm>
        </p:spPr>
        <p:txBody>
          <a:bodyPr/>
          <a:lstStyle/>
          <a:p>
            <a:r>
              <a:rPr lang="pl-PL" dirty="0" smtClean="0">
                <a:solidFill>
                  <a:schemeClr val="tx1"/>
                </a:solidFill>
              </a:rPr>
              <a:t>Przeniesienie sprzeczności na grunt społeczny.</a:t>
            </a:r>
          </a:p>
          <a:p>
            <a:r>
              <a:rPr lang="pl-PL" dirty="0" smtClean="0">
                <a:solidFill>
                  <a:schemeClr val="tx1"/>
                </a:solidFill>
              </a:rPr>
              <a:t>Starcie przeciwstawnych sobie  klas społecznych w płaszczyźnie ideologicznej, politycznej  i ekonomicznej. </a:t>
            </a:r>
          </a:p>
          <a:p>
            <a:r>
              <a:rPr lang="pl-PL" dirty="0" smtClean="0">
                <a:solidFill>
                  <a:schemeClr val="tx1"/>
                </a:solidFill>
              </a:rPr>
              <a:t>Są rożne klasy społeczne -  klasy zalezą od danej formy historyczne j rozwoju produkcji. Klasy te mają różne idee oraz różną świadomość. </a:t>
            </a:r>
          </a:p>
          <a:p>
            <a:r>
              <a:rPr lang="pl-PL" dirty="0" smtClean="0">
                <a:solidFill>
                  <a:schemeClr val="tx1"/>
                </a:solidFill>
              </a:rPr>
              <a:t>Chodzi o to, że klasy posiadając  środki produkcji mogą wyzyskiwać inne </a:t>
            </a:r>
            <a:r>
              <a:rPr lang="pl-PL" dirty="0" smtClean="0">
                <a:solidFill>
                  <a:schemeClr val="tx1"/>
                </a:solidFill>
              </a:rPr>
              <a:t>klasy </a:t>
            </a:r>
            <a:r>
              <a:rPr lang="pl-PL" dirty="0" smtClean="0">
                <a:solidFill>
                  <a:schemeClr val="tx1"/>
                </a:solidFill>
              </a:rPr>
              <a:t>społeczne. Wynikiem tego jest podział społeczeństwa na klasy  sprzecznych interesach które toczą ze sobą walkę klas. </a:t>
            </a:r>
          </a:p>
          <a:p>
            <a:r>
              <a:rPr lang="pl-PL" dirty="0" smtClean="0">
                <a:solidFill>
                  <a:schemeClr val="tx1"/>
                </a:solidFill>
              </a:rPr>
              <a:t>Klasy wyzyskiwane - PROLETARIAT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35972" y="0"/>
            <a:ext cx="10058400" cy="2743200"/>
          </a:xfrm>
        </p:spPr>
        <p:txBody>
          <a:bodyPr/>
          <a:lstStyle/>
          <a:p>
            <a:r>
              <a:rPr lang="pl-PL" dirty="0" smtClean="0"/>
              <a:t>Ewolucja ustroju społecznego oraz Rewolucja </a:t>
            </a:r>
            <a:endParaRPr lang="pl-PL" dirty="0"/>
          </a:p>
        </p:txBody>
      </p:sp>
      <p:sp>
        <p:nvSpPr>
          <p:cNvPr id="3" name="Symbol zastępczy tekstu 2"/>
          <p:cNvSpPr>
            <a:spLocks noGrp="1"/>
          </p:cNvSpPr>
          <p:nvPr>
            <p:ph type="body" idx="1"/>
          </p:nvPr>
        </p:nvSpPr>
        <p:spPr>
          <a:xfrm>
            <a:off x="779103" y="2510286"/>
            <a:ext cx="8535988" cy="4347713"/>
          </a:xfrm>
        </p:spPr>
        <p:txBody>
          <a:bodyPr>
            <a:normAutofit/>
          </a:bodyPr>
          <a:lstStyle/>
          <a:p>
            <a:r>
              <a:rPr lang="pl-PL" dirty="0" err="1" smtClean="0">
                <a:solidFill>
                  <a:schemeClr val="tx1"/>
                </a:solidFill>
              </a:rPr>
              <a:t>Niewolnictwo-Feudalizm-Kapitalizm-Socjalizm-Komunizm</a:t>
            </a:r>
            <a:endParaRPr lang="pl-PL" dirty="0" smtClean="0">
              <a:solidFill>
                <a:schemeClr val="tx1"/>
              </a:solidFill>
            </a:endParaRPr>
          </a:p>
          <a:p>
            <a:r>
              <a:rPr lang="pl-PL" dirty="0" smtClean="0">
                <a:solidFill>
                  <a:schemeClr val="tx1"/>
                </a:solidFill>
              </a:rPr>
              <a:t>Kapitalizm zostanie obalony na drodze rewolucji – rewolucja jest nieunikniona, gdyż w kapitalizmie wzrastają  </a:t>
            </a:r>
            <a:r>
              <a:rPr lang="pl-PL" u="sng" dirty="0" smtClean="0">
                <a:solidFill>
                  <a:schemeClr val="tx1"/>
                </a:solidFill>
              </a:rPr>
              <a:t>sprzeczności </a:t>
            </a:r>
            <a:r>
              <a:rPr lang="pl-PL" dirty="0" smtClean="0">
                <a:solidFill>
                  <a:schemeClr val="tx1"/>
                </a:solidFill>
              </a:rPr>
              <a:t>klasami i walka ekonomiczna zamieni się w polityczną</a:t>
            </a:r>
          </a:p>
          <a:p>
            <a:r>
              <a:rPr lang="pl-PL" dirty="0" smtClean="0">
                <a:solidFill>
                  <a:schemeClr val="tx1"/>
                </a:solidFill>
              </a:rPr>
              <a:t>KOMUNIZM – forma społecznoekonomiczna stanowiąca ostatnie etap rozwoju ludzkości, który nastąpi po obaleniu kapitalizmu. Całkowite uspołecznienie Śródków produkcji, zniesienie społecznego podziału pracy, przekształcenie pracy w pierwsza potrzebę życiową ludzi oraz urzeczywistnienie zasady każdemu według zdolności, każdemu według potrzeb”</a:t>
            </a:r>
          </a:p>
          <a:p>
            <a:endParaRPr lang="pl-PL" dirty="0" smtClean="0">
              <a:solidFill>
                <a:schemeClr val="tx1"/>
              </a:solidFill>
            </a:endParaRPr>
          </a:p>
          <a:p>
            <a:endParaRPr lang="pl-PL" dirty="0" smtClean="0">
              <a:solidFill>
                <a:schemeClr val="tx1"/>
              </a:solidFill>
            </a:endParaRPr>
          </a:p>
          <a:p>
            <a:endParaRPr lang="pl-PL" dirty="0" smtClean="0">
              <a:solidFill>
                <a:schemeClr val="tx1"/>
              </a:solidFill>
            </a:endParaRPr>
          </a:p>
          <a:p>
            <a:endParaRPr lang="pl-PL"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1800" dirty="0" smtClean="0"/>
              <a:t>Socjalizm – ustrój społeczny, będący etapem na drodze do przejścia do komunizmu, stanowiący niższą fazę formacji komunistycznej. Zniesiona zostaje prywatna własność środków produkcji oraz następuje ich uspołecznienie. Likwidowane zostają pozostałości kapitalizmu w gospodarce.</a:t>
            </a:r>
            <a:br>
              <a:rPr lang="pl-PL" sz="1800" dirty="0" smtClean="0"/>
            </a:br>
            <a:r>
              <a:rPr lang="pl-PL" sz="1800" dirty="0" smtClean="0"/>
              <a:t>Następuje ugruntowanie władzy klasy pracującej  - zachowuje jednak klasowy charakter i stanowi element mechanizmu panowania mas. </a:t>
            </a:r>
            <a:r>
              <a:rPr lang="pl-PL" dirty="0" smtClean="0"/>
              <a:t/>
            </a:r>
            <a:br>
              <a:rPr lang="pl-PL" dirty="0" smtClean="0"/>
            </a:br>
            <a:endParaRPr lang="pl-PL" dirty="0"/>
          </a:p>
        </p:txBody>
      </p:sp>
      <p:sp>
        <p:nvSpPr>
          <p:cNvPr id="3" name="Symbol zastępczy tekstu 2"/>
          <p:cNvSpPr>
            <a:spLocks noGrp="1"/>
          </p:cNvSpPr>
          <p:nvPr>
            <p:ph type="body" idx="1"/>
          </p:nvPr>
        </p:nvSpPr>
        <p:spPr/>
        <p:txBody>
          <a:bodyPr/>
          <a:lstStyle/>
          <a:p>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Podziały w ruchu rewolucyjnym:</a:t>
            </a:r>
            <a:br>
              <a:rPr lang="pl-PL" dirty="0" smtClean="0"/>
            </a:br>
            <a:r>
              <a:rPr lang="pl-PL" sz="2400" dirty="0" smtClean="0"/>
              <a:t>- Prawica – Reformizm </a:t>
            </a:r>
            <a:r>
              <a:rPr lang="pl-PL" sz="2400" dirty="0" err="1" smtClean="0"/>
              <a:t>(eduar</a:t>
            </a:r>
            <a:r>
              <a:rPr lang="pl-PL" sz="2400" dirty="0" smtClean="0"/>
              <a:t>d Bernstein)</a:t>
            </a:r>
            <a:br>
              <a:rPr lang="pl-PL" sz="2400" dirty="0" smtClean="0"/>
            </a:br>
            <a:r>
              <a:rPr lang="pl-PL" sz="2400" dirty="0" smtClean="0"/>
              <a:t>- Centrum – centryzm (Karl Kautsky)</a:t>
            </a:r>
            <a:br>
              <a:rPr lang="pl-PL" sz="2400" dirty="0" smtClean="0"/>
            </a:br>
            <a:r>
              <a:rPr lang="pl-PL" sz="2400" dirty="0" smtClean="0"/>
              <a:t>- Lewica – rewolucjoniści </a:t>
            </a:r>
            <a:r>
              <a:rPr lang="pl-PL" sz="2400" dirty="0" err="1" smtClean="0"/>
              <a:t>(RóŻ</a:t>
            </a:r>
            <a:r>
              <a:rPr lang="pl-PL" sz="2400" dirty="0" smtClean="0"/>
              <a:t>A Luksemburg)</a:t>
            </a:r>
            <a:endParaRPr lang="pl-PL" dirty="0"/>
          </a:p>
        </p:txBody>
      </p:sp>
      <p:sp>
        <p:nvSpPr>
          <p:cNvPr id="3" name="Symbol zastępczy tekstu 2"/>
          <p:cNvSpPr>
            <a:spLocks noGrp="1"/>
          </p:cNvSpPr>
          <p:nvPr>
            <p:ph type="body" idx="1"/>
          </p:nvPr>
        </p:nvSpPr>
        <p:spPr/>
        <p:txBody>
          <a:bodyPr/>
          <a:lstStyle/>
          <a:p>
            <a:endParaRPr lang="pl-PL"/>
          </a:p>
        </p:txBody>
      </p:sp>
    </p:spTree>
  </p:cSld>
  <p:clrMapOvr>
    <a:masterClrMapping/>
  </p:clrMapOvr>
</p:sld>
</file>

<file path=ppt/theme/theme1.xml><?xml version="1.0" encoding="utf-8"?>
<a:theme xmlns:a="http://schemas.openxmlformats.org/drawingml/2006/main" name="Wycinek">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720</TotalTime>
  <Words>1201</Words>
  <Application>Microsoft Office PowerPoint</Application>
  <PresentationFormat>Niestandardowy</PresentationFormat>
  <Paragraphs>76</Paragraphs>
  <Slides>19</Slides>
  <Notes>0</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Wycinek</vt:lpstr>
      <vt:lpstr> Socjalizm, komunizm </vt:lpstr>
      <vt:lpstr>Marksizm – socjalizm naukowy</vt:lpstr>
      <vt:lpstr>Materializm dialektyczny </vt:lpstr>
      <vt:lpstr>Slajd 4</vt:lpstr>
      <vt:lpstr>Redukcjonizm poznawczy </vt:lpstr>
      <vt:lpstr>Walka klas </vt:lpstr>
      <vt:lpstr>Ewolucja ustroju społecznego oraz Rewolucja </vt:lpstr>
      <vt:lpstr>Socjalizm – ustrój społeczny, będący etapem na drodze do przejścia do komunizmu, stanowiący niższą fazę formacji komunistycznej. Zniesiona zostaje prywatna własność środków produkcji oraz następuje ich uspołecznienie. Likwidowane zostają pozostałości kapitalizmu w gospodarce. Następuje ugruntowanie władzy klasy pracującej  - zachowuje jednak klasowy charakter i stanowi element mechanizmu panowania mas.  </vt:lpstr>
      <vt:lpstr>Podziały w ruchu rewolucyjnym: - Prawica – Reformizm (eduard Bernstein) - Centrum – centryzm (Karl Kautsky) - Lewica – rewolucjoniści (RóŻA Luksemburg)</vt:lpstr>
      <vt:lpstr>Reformizm </vt:lpstr>
      <vt:lpstr>Karl Kautsky – ,,Papież Marksizmu”</vt:lpstr>
      <vt:lpstr>,,Innowacje” do marksizmu: - centralizm demokratyczny - partia nowego typu - dyktatura proletariatu  - teoria rewolucji </vt:lpstr>
      <vt:lpstr>Partia typu leninowskiego i centralizm demokratyczny </vt:lpstr>
      <vt:lpstr>Teoria rewolucji i dyktatura proletariatu </vt:lpstr>
      <vt:lpstr>Lew Trocki</vt:lpstr>
      <vt:lpstr>Slajd 16</vt:lpstr>
      <vt:lpstr>Maoizm</vt:lpstr>
      <vt:lpstr>Slajd 18</vt:lpstr>
      <vt:lpstr>Slajd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Law and Government</dc:title>
  <dc:creator>Marcin</dc:creator>
  <cp:lastModifiedBy>MJ</cp:lastModifiedBy>
  <cp:revision>77</cp:revision>
  <dcterms:created xsi:type="dcterms:W3CDTF">2016-10-07T09:19:11Z</dcterms:created>
  <dcterms:modified xsi:type="dcterms:W3CDTF">2020-10-03T09:52:52Z</dcterms:modified>
</cp:coreProperties>
</file>