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Georgia"/>
        <a:ea typeface="Georgia"/>
        <a:cs typeface="Georgia"/>
        <a:sym typeface="Georgia"/>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Georgia"/>
        <a:ea typeface="Georgia"/>
        <a:cs typeface="Georgia"/>
        <a:sym typeface="Georgia"/>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Georgia"/>
        <a:ea typeface="Georgia"/>
        <a:cs typeface="Georgia"/>
        <a:sym typeface="Georgia"/>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Georgia"/>
        <a:ea typeface="Georgia"/>
        <a:cs typeface="Georgia"/>
        <a:sym typeface="Georgia"/>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Georgia"/>
        <a:ea typeface="Georgia"/>
        <a:cs typeface="Georgia"/>
        <a:sym typeface="Georgia"/>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Georgia"/>
        <a:ea typeface="Georgia"/>
        <a:cs typeface="Georgia"/>
        <a:sym typeface="Georgia"/>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Georgia"/>
        <a:ea typeface="Georgia"/>
        <a:cs typeface="Georgia"/>
        <a:sym typeface="Georgia"/>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Georgia"/>
        <a:ea typeface="Georgia"/>
        <a:cs typeface="Georgia"/>
        <a:sym typeface="Georgia"/>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Georgia"/>
        <a:ea typeface="Georgia"/>
        <a:cs typeface="Georgia"/>
        <a:sym typeface="Georgi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Georgia"/>
          <a:ea typeface="Georgia"/>
          <a:cs typeface="Georgia"/>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CFD9"/>
          </a:solidFill>
        </a:fill>
      </a:tcStyle>
    </a:wholeTbl>
    <a:band2H>
      <a:tcTxStyle b="def" i="def"/>
      <a:tcStyle>
        <a:tcBdr/>
        <a:fill>
          <a:solidFill>
            <a:srgbClr val="E9E9ED"/>
          </a:solidFill>
        </a:fill>
      </a:tcStyle>
    </a:band2H>
    <a:firstCol>
      <a:tcTxStyle b="on" i="off">
        <a:font>
          <a:latin typeface="Georgia"/>
          <a:ea typeface="Georgia"/>
          <a:cs typeface="Georgi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Georgia"/>
          <a:ea typeface="Georgia"/>
          <a:cs typeface="Georgia"/>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Georgia"/>
          <a:ea typeface="Georgia"/>
          <a:cs typeface="Georgi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Georgia"/>
          <a:ea typeface="Georgia"/>
          <a:cs typeface="Georgia"/>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
          <a:latin typeface="Georgia"/>
          <a:ea typeface="Georgia"/>
          <a:cs typeface="Georgi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Georgia"/>
          <a:ea typeface="Georgia"/>
          <a:cs typeface="Georgia"/>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Georgia"/>
          <a:ea typeface="Georgia"/>
          <a:cs typeface="Georgi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Georgia"/>
          <a:ea typeface="Georgia"/>
          <a:cs typeface="Georgia"/>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
          <a:latin typeface="Georgia"/>
          <a:ea typeface="Georgia"/>
          <a:cs typeface="Georgi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Georgia"/>
          <a:ea typeface="Georgia"/>
          <a:cs typeface="Georgia"/>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Georgia"/>
          <a:ea typeface="Georgia"/>
          <a:cs typeface="Georgi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Georgia"/>
          <a:ea typeface="Georgia"/>
          <a:cs typeface="Georgia"/>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
          <a:latin typeface="Georgia"/>
          <a:ea typeface="Georgia"/>
          <a:cs typeface="Georgi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Georgia"/>
          <a:ea typeface="Georgia"/>
          <a:cs typeface="Georgia"/>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Georgia"/>
          <a:ea typeface="Georgia"/>
          <a:cs typeface="Georgia"/>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Georgia"/>
          <a:ea typeface="Georgia"/>
          <a:cs typeface="Georgia"/>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
          <a:latin typeface="Georgia"/>
          <a:ea typeface="Georgia"/>
          <a:cs typeface="Georgi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Georgia"/>
          <a:ea typeface="Georgia"/>
          <a:cs typeface="Georgia"/>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Georgia"/>
          <a:ea typeface="Georgia"/>
          <a:cs typeface="Georgia"/>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Georgia"/>
          <a:ea typeface="Georgia"/>
          <a:cs typeface="Georgia"/>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
          <a:latin typeface="Georgia"/>
          <a:ea typeface="Georgia"/>
          <a:cs typeface="Georgia"/>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Georgia"/>
          <a:ea typeface="Georgia"/>
          <a:cs typeface="Georgia"/>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Georgia"/>
          <a:ea typeface="Georgia"/>
          <a:cs typeface="Georgia"/>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66" name="Shape 66"/>
          <p:cNvSpPr/>
          <p:nvPr>
            <p:ph type="sldImg"/>
          </p:nvPr>
        </p:nvSpPr>
        <p:spPr>
          <a:xfrm>
            <a:off x="1143000" y="685800"/>
            <a:ext cx="4572000" cy="3429000"/>
          </a:xfrm>
          <a:prstGeom prst="rect">
            <a:avLst/>
          </a:prstGeom>
        </p:spPr>
        <p:txBody>
          <a:bodyPr/>
          <a:lstStyle/>
          <a:p>
            <a:pPr/>
          </a:p>
        </p:txBody>
      </p:sp>
      <p:sp>
        <p:nvSpPr>
          <p:cNvPr id="67" name="Shape 6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a:latin typeface="+mn-lt"/>
        <a:ea typeface="+mn-ea"/>
        <a:cs typeface="+mn-cs"/>
        <a:sym typeface="Helvetica Neue"/>
      </a:defRPr>
    </a:lvl1pPr>
    <a:lvl2pPr indent="228600" latinLnBrk="0">
      <a:defRPr>
        <a:latin typeface="+mn-lt"/>
        <a:ea typeface="+mn-ea"/>
        <a:cs typeface="+mn-cs"/>
        <a:sym typeface="Helvetica Neue"/>
      </a:defRPr>
    </a:lvl2pPr>
    <a:lvl3pPr indent="457200" latinLnBrk="0">
      <a:defRPr>
        <a:latin typeface="+mn-lt"/>
        <a:ea typeface="+mn-ea"/>
        <a:cs typeface="+mn-cs"/>
        <a:sym typeface="Helvetica Neue"/>
      </a:defRPr>
    </a:lvl3pPr>
    <a:lvl4pPr indent="685800" latinLnBrk="0">
      <a:defRPr>
        <a:latin typeface="+mn-lt"/>
        <a:ea typeface="+mn-ea"/>
        <a:cs typeface="+mn-cs"/>
        <a:sym typeface="Helvetica Neue"/>
      </a:defRPr>
    </a:lvl4pPr>
    <a:lvl5pPr indent="914400" latinLnBrk="0">
      <a:defRPr>
        <a:latin typeface="+mn-lt"/>
        <a:ea typeface="+mn-ea"/>
        <a:cs typeface="+mn-cs"/>
        <a:sym typeface="Helvetica Neue"/>
      </a:defRPr>
    </a:lvl5pPr>
    <a:lvl6pPr indent="1143000" latinLnBrk="0">
      <a:defRPr>
        <a:latin typeface="+mn-lt"/>
        <a:ea typeface="+mn-ea"/>
        <a:cs typeface="+mn-cs"/>
        <a:sym typeface="Helvetica Neue"/>
      </a:defRPr>
    </a:lvl6pPr>
    <a:lvl7pPr indent="1371600" latinLnBrk="0">
      <a:defRPr>
        <a:latin typeface="+mn-lt"/>
        <a:ea typeface="+mn-ea"/>
        <a:cs typeface="+mn-cs"/>
        <a:sym typeface="Helvetica Neue"/>
      </a:defRPr>
    </a:lvl7pPr>
    <a:lvl8pPr indent="1600200" latinLnBrk="0">
      <a:defRPr>
        <a:latin typeface="+mn-lt"/>
        <a:ea typeface="+mn-ea"/>
        <a:cs typeface="+mn-cs"/>
        <a:sym typeface="Helvetica Neue"/>
      </a:defRPr>
    </a:lvl8pPr>
    <a:lvl9pPr indent="1828800" latinLnBrk="0">
      <a:defRPr>
        <a:latin typeface="+mn-lt"/>
        <a:ea typeface="+mn-ea"/>
        <a:cs typeface="+mn-cs"/>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efault">
    <p:spTree>
      <p:nvGrpSpPr>
        <p:cNvPr id="1" name=""/>
        <p:cNvGrpSpPr/>
        <p:nvPr/>
      </p:nvGrpSpPr>
      <p:grpSpPr>
        <a:xfrm>
          <a:off x="0" y="0"/>
          <a:ext cx="0" cy="0"/>
          <a:chOff x="0" y="0"/>
          <a:chExt cx="0" cy="0"/>
        </a:xfrm>
      </p:grpSpPr>
      <p:sp>
        <p:nvSpPr>
          <p:cNvPr id="24"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efault">
    <p:spTree>
      <p:nvGrpSpPr>
        <p:cNvPr id="1" name=""/>
        <p:cNvGrpSpPr/>
        <p:nvPr/>
      </p:nvGrpSpPr>
      <p:grpSpPr>
        <a:xfrm>
          <a:off x="0" y="0"/>
          <a:ext cx="0" cy="0"/>
          <a:chOff x="0" y="0"/>
          <a:chExt cx="0" cy="0"/>
        </a:xfrm>
      </p:grpSpPr>
      <p:sp>
        <p:nvSpPr>
          <p:cNvPr id="31" name="Prostokąt"/>
          <p:cNvSpPr/>
          <p:nvPr/>
        </p:nvSpPr>
        <p:spPr>
          <a:xfrm flipV="1">
            <a:off x="5410200" y="3810000"/>
            <a:ext cx="3733800" cy="90488"/>
          </a:xfrm>
          <a:prstGeom prst="rect">
            <a:avLst/>
          </a:prstGeom>
          <a:solidFill>
            <a:schemeClr val="accent2"/>
          </a:solidFill>
          <a:ln w="12700">
            <a:miter lim="400000"/>
          </a:ln>
        </p:spPr>
        <p:txBody>
          <a:bodyPr lIns="45719" rIns="45719" anchor="ctr"/>
          <a:lstStyle/>
          <a:p>
            <a:pPr algn="ctr">
              <a:defRPr>
                <a:solidFill>
                  <a:srgbClr val="FFFFFF"/>
                </a:solidFill>
              </a:defRPr>
            </a:pPr>
          </a:p>
        </p:txBody>
      </p:sp>
      <p:sp>
        <p:nvSpPr>
          <p:cNvPr id="32" name="Prostokąt"/>
          <p:cNvSpPr/>
          <p:nvPr/>
        </p:nvSpPr>
        <p:spPr>
          <a:xfrm flipV="1">
            <a:off x="5410200" y="3897312"/>
            <a:ext cx="3733800" cy="192088"/>
          </a:xfrm>
          <a:prstGeom prst="rect">
            <a:avLst/>
          </a:prstGeom>
          <a:solidFill>
            <a:schemeClr val="accent2">
              <a:alpha val="50195"/>
            </a:schemeClr>
          </a:solidFill>
          <a:ln w="12700">
            <a:miter lim="400000"/>
          </a:ln>
        </p:spPr>
        <p:txBody>
          <a:bodyPr lIns="45719" rIns="45719" anchor="ctr"/>
          <a:lstStyle/>
          <a:p>
            <a:pPr algn="ctr">
              <a:defRPr>
                <a:solidFill>
                  <a:srgbClr val="FFFFFF"/>
                </a:solidFill>
              </a:defRPr>
            </a:pPr>
          </a:p>
        </p:txBody>
      </p:sp>
      <p:sp>
        <p:nvSpPr>
          <p:cNvPr id="33" name="Prostokąt"/>
          <p:cNvSpPr/>
          <p:nvPr/>
        </p:nvSpPr>
        <p:spPr>
          <a:xfrm flipV="1">
            <a:off x="5410200" y="4113212"/>
            <a:ext cx="3733800" cy="12701"/>
          </a:xfrm>
          <a:prstGeom prst="rect">
            <a:avLst/>
          </a:prstGeom>
          <a:solidFill>
            <a:schemeClr val="accent2">
              <a:alpha val="65097"/>
            </a:schemeClr>
          </a:solidFill>
          <a:ln w="12700">
            <a:miter lim="400000"/>
          </a:ln>
        </p:spPr>
        <p:txBody>
          <a:bodyPr lIns="45719" rIns="45719" anchor="ctr"/>
          <a:lstStyle/>
          <a:p>
            <a:pPr algn="ctr">
              <a:defRPr>
                <a:solidFill>
                  <a:srgbClr val="FFFFFF"/>
                </a:solidFill>
              </a:defRPr>
            </a:pPr>
          </a:p>
        </p:txBody>
      </p:sp>
      <p:sp>
        <p:nvSpPr>
          <p:cNvPr id="34" name="Prostokąt"/>
          <p:cNvSpPr/>
          <p:nvPr/>
        </p:nvSpPr>
        <p:spPr>
          <a:xfrm flipV="1">
            <a:off x="5410200" y="4164012"/>
            <a:ext cx="1965325" cy="19051"/>
          </a:xfrm>
          <a:prstGeom prst="rect">
            <a:avLst/>
          </a:prstGeom>
          <a:solidFill>
            <a:schemeClr val="accent2">
              <a:alpha val="59999"/>
            </a:schemeClr>
          </a:solidFill>
          <a:ln w="12700">
            <a:miter lim="400000"/>
          </a:ln>
        </p:spPr>
        <p:txBody>
          <a:bodyPr lIns="45719" rIns="45719" anchor="ctr"/>
          <a:lstStyle/>
          <a:p>
            <a:pPr algn="ctr">
              <a:defRPr>
                <a:solidFill>
                  <a:srgbClr val="FFFFFF"/>
                </a:solidFill>
              </a:defRPr>
            </a:pPr>
          </a:p>
        </p:txBody>
      </p:sp>
      <p:sp>
        <p:nvSpPr>
          <p:cNvPr id="35" name="Prostokąt"/>
          <p:cNvSpPr/>
          <p:nvPr/>
        </p:nvSpPr>
        <p:spPr>
          <a:xfrm flipV="1">
            <a:off x="5410200" y="4197350"/>
            <a:ext cx="1965325" cy="12700"/>
          </a:xfrm>
          <a:prstGeom prst="rect">
            <a:avLst/>
          </a:prstGeom>
          <a:solidFill>
            <a:schemeClr val="accent2">
              <a:alpha val="65097"/>
            </a:schemeClr>
          </a:solidFill>
          <a:ln w="12700">
            <a:miter lim="400000"/>
          </a:ln>
        </p:spPr>
        <p:txBody>
          <a:bodyPr lIns="45719" rIns="45719" anchor="ctr"/>
          <a:lstStyle/>
          <a:p>
            <a:pPr algn="ctr">
              <a:defRPr>
                <a:solidFill>
                  <a:srgbClr val="FFFFFF"/>
                </a:solidFill>
              </a:defRPr>
            </a:pPr>
          </a:p>
        </p:txBody>
      </p:sp>
      <p:sp>
        <p:nvSpPr>
          <p:cNvPr id="36" name="Prostokąt zaokrąglony"/>
          <p:cNvSpPr/>
          <p:nvPr/>
        </p:nvSpPr>
        <p:spPr>
          <a:xfrm>
            <a:off x="5410200" y="3962400"/>
            <a:ext cx="3063875" cy="26988"/>
          </a:xfrm>
          <a:prstGeom prst="roundRect">
            <a:avLst>
              <a:gd name="adj" fmla="val 16667"/>
            </a:avLst>
          </a:prstGeom>
          <a:solidFill>
            <a:srgbClr val="FFFFFF"/>
          </a:solidFill>
          <a:ln w="12700">
            <a:miter lim="400000"/>
          </a:ln>
        </p:spPr>
        <p:txBody>
          <a:bodyPr lIns="45719" rIns="45719" anchor="ctr"/>
          <a:lstStyle/>
          <a:p>
            <a:pPr algn="ctr">
              <a:defRPr>
                <a:solidFill>
                  <a:srgbClr val="FFFFFF"/>
                </a:solidFill>
              </a:defRPr>
            </a:pPr>
          </a:p>
        </p:txBody>
      </p:sp>
      <p:sp>
        <p:nvSpPr>
          <p:cNvPr id="37" name="Prostokąt zaokrąglony"/>
          <p:cNvSpPr/>
          <p:nvPr/>
        </p:nvSpPr>
        <p:spPr>
          <a:xfrm>
            <a:off x="7377112" y="4060825"/>
            <a:ext cx="1600201" cy="36513"/>
          </a:xfrm>
          <a:prstGeom prst="roundRect">
            <a:avLst>
              <a:gd name="adj" fmla="val 16667"/>
            </a:avLst>
          </a:prstGeom>
          <a:solidFill>
            <a:srgbClr val="FFFFFF"/>
          </a:solidFill>
          <a:ln w="12700">
            <a:miter lim="400000"/>
          </a:ln>
        </p:spPr>
        <p:txBody>
          <a:bodyPr lIns="45719" rIns="45719" anchor="ctr"/>
          <a:lstStyle/>
          <a:p>
            <a:pPr algn="ctr">
              <a:defRPr>
                <a:solidFill>
                  <a:srgbClr val="FFFFFF"/>
                </a:solidFill>
              </a:defRPr>
            </a:pPr>
          </a:p>
        </p:txBody>
      </p:sp>
      <p:sp>
        <p:nvSpPr>
          <p:cNvPr id="38" name="Prostokąt"/>
          <p:cNvSpPr/>
          <p:nvPr/>
        </p:nvSpPr>
        <p:spPr>
          <a:xfrm>
            <a:off x="-1" y="3649662"/>
            <a:ext cx="9144002" cy="244476"/>
          </a:xfrm>
          <a:prstGeom prst="rect">
            <a:avLst/>
          </a:prstGeom>
          <a:solidFill>
            <a:schemeClr val="accent2">
              <a:alpha val="50195"/>
            </a:schemeClr>
          </a:solidFill>
          <a:ln w="12700">
            <a:miter lim="400000"/>
          </a:ln>
        </p:spPr>
        <p:txBody>
          <a:bodyPr lIns="45719" rIns="45719" anchor="ctr"/>
          <a:lstStyle/>
          <a:p>
            <a:pPr algn="ctr">
              <a:defRPr>
                <a:solidFill>
                  <a:srgbClr val="FFFFFF"/>
                </a:solidFill>
              </a:defRPr>
            </a:pPr>
          </a:p>
        </p:txBody>
      </p:sp>
      <p:sp>
        <p:nvSpPr>
          <p:cNvPr id="39" name="Prostokąt"/>
          <p:cNvSpPr/>
          <p:nvPr/>
        </p:nvSpPr>
        <p:spPr>
          <a:xfrm>
            <a:off x="-1" y="3675062"/>
            <a:ext cx="9144002" cy="141288"/>
          </a:xfrm>
          <a:prstGeom prst="rect">
            <a:avLst/>
          </a:prstGeom>
          <a:solidFill>
            <a:schemeClr val="accent2"/>
          </a:solidFill>
          <a:ln w="12700">
            <a:miter lim="400000"/>
          </a:ln>
        </p:spPr>
        <p:txBody>
          <a:bodyPr lIns="45719" rIns="45719" anchor="ctr"/>
          <a:lstStyle/>
          <a:p>
            <a:pPr algn="ctr">
              <a:defRPr>
                <a:solidFill>
                  <a:srgbClr val="FFFFFF"/>
                </a:solidFill>
              </a:defRPr>
            </a:pPr>
          </a:p>
        </p:txBody>
      </p:sp>
      <p:sp>
        <p:nvSpPr>
          <p:cNvPr id="40" name="Prostokąt"/>
          <p:cNvSpPr/>
          <p:nvPr/>
        </p:nvSpPr>
        <p:spPr>
          <a:xfrm flipV="1">
            <a:off x="6413500" y="3643312"/>
            <a:ext cx="2730500" cy="247651"/>
          </a:xfrm>
          <a:prstGeom prst="rect">
            <a:avLst/>
          </a:prstGeom>
          <a:solidFill>
            <a:schemeClr val="accent2"/>
          </a:solidFill>
          <a:ln w="12700">
            <a:miter lim="400000"/>
          </a:ln>
        </p:spPr>
        <p:txBody>
          <a:bodyPr lIns="45719" rIns="45719" anchor="ctr"/>
          <a:lstStyle/>
          <a:p>
            <a:pPr algn="ctr">
              <a:defRPr>
                <a:solidFill>
                  <a:srgbClr val="FFFFFF"/>
                </a:solidFill>
              </a:defRPr>
            </a:pPr>
          </a:p>
        </p:txBody>
      </p:sp>
      <p:sp>
        <p:nvSpPr>
          <p:cNvPr id="41" name="Prostokąt"/>
          <p:cNvSpPr/>
          <p:nvPr/>
        </p:nvSpPr>
        <p:spPr>
          <a:xfrm>
            <a:off x="-1" y="0"/>
            <a:ext cx="9144002" cy="3702050"/>
          </a:xfrm>
          <a:prstGeom prst="rect">
            <a:avLst/>
          </a:prstGeom>
          <a:solidFill>
            <a:srgbClr val="424456"/>
          </a:solidFill>
          <a:ln w="12700">
            <a:miter lim="400000"/>
          </a:ln>
        </p:spPr>
        <p:txBody>
          <a:bodyPr lIns="45719" rIns="45719" anchor="ctr"/>
          <a:lstStyle/>
          <a:p>
            <a:pPr algn="ctr">
              <a:defRPr>
                <a:solidFill>
                  <a:srgbClr val="FFFFFF"/>
                </a:solidFill>
              </a:defRPr>
            </a:pPr>
          </a:p>
        </p:txBody>
      </p:sp>
      <p:sp>
        <p:nvSpPr>
          <p:cNvPr id="42" name="Numer slajdu"/>
          <p:cNvSpPr txBox="1"/>
          <p:nvPr>
            <p:ph type="sldNum" sz="quarter" idx="2"/>
          </p:nvPr>
        </p:nvSpPr>
        <p:spPr>
          <a:xfrm>
            <a:off x="8725125" y="8572"/>
            <a:ext cx="342675" cy="35814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efault">
    <p:spTree>
      <p:nvGrpSpPr>
        <p:cNvPr id="1" name=""/>
        <p:cNvGrpSpPr/>
        <p:nvPr/>
      </p:nvGrpSpPr>
      <p:grpSpPr>
        <a:xfrm>
          <a:off x="0" y="0"/>
          <a:ext cx="0" cy="0"/>
          <a:chOff x="0" y="0"/>
          <a:chExt cx="0" cy="0"/>
        </a:xfrm>
      </p:grpSpPr>
      <p:sp>
        <p:nvSpPr>
          <p:cNvPr id="49" name="Tekst tytułowy"/>
          <p:cNvSpPr txBox="1"/>
          <p:nvPr>
            <p:ph type="title"/>
          </p:nvPr>
        </p:nvSpPr>
        <p:spPr>
          <a:xfrm>
            <a:off x="457200" y="1143000"/>
            <a:ext cx="8229600" cy="1066800"/>
          </a:xfrm>
          <a:prstGeom prst="rect">
            <a:avLst/>
          </a:prstGeom>
        </p:spPr>
        <p:txBody>
          <a:bodyPr>
            <a:normAutofit fontScale="100000" lnSpcReduction="0"/>
          </a:bodyPr>
          <a:lstStyle/>
          <a:p>
            <a:pPr/>
            <a:r>
              <a:t>Tekst tytułowy</a:t>
            </a:r>
          </a:p>
        </p:txBody>
      </p:sp>
      <p:sp>
        <p:nvSpPr>
          <p:cNvPr id="50" name="Treść - poziom 1…"/>
          <p:cNvSpPr txBox="1"/>
          <p:nvPr>
            <p:ph type="body" idx="1"/>
          </p:nvPr>
        </p:nvSpPr>
        <p:spPr>
          <a:xfrm>
            <a:off x="457200" y="2249487"/>
            <a:ext cx="8229600" cy="4324351"/>
          </a:xfrm>
          <a:prstGeom prst="rect">
            <a:avLst/>
          </a:prstGeom>
        </p:spPr>
        <p:txBody>
          <a:bodyPr>
            <a:normAutofit fontScale="100000" lnSpcReduction="0"/>
          </a:bodyPr>
          <a:lstStyle/>
          <a:p>
            <a:pPr/>
            <a:r>
              <a:t>Treść - poziom 1</a:t>
            </a:r>
          </a:p>
          <a:p>
            <a:pPr lvl="1"/>
            <a:r>
              <a:t>Treść - poziom 2</a:t>
            </a:r>
          </a:p>
          <a:p>
            <a:pPr lvl="2"/>
            <a:r>
              <a:t>Treść - poziom 3</a:t>
            </a:r>
          </a:p>
          <a:p>
            <a:pPr lvl="3"/>
            <a:r>
              <a:t>Treść - poziom 4</a:t>
            </a:r>
          </a:p>
          <a:p>
            <a:pPr lvl="4"/>
            <a:r>
              <a:t>Treść - poziom 5</a:t>
            </a:r>
          </a:p>
        </p:txBody>
      </p:sp>
      <p:sp>
        <p:nvSpPr>
          <p:cNvPr id="51"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efault">
    <p:spTree>
      <p:nvGrpSpPr>
        <p:cNvPr id="1" name=""/>
        <p:cNvGrpSpPr/>
        <p:nvPr/>
      </p:nvGrpSpPr>
      <p:grpSpPr>
        <a:xfrm>
          <a:off x="0" y="0"/>
          <a:ext cx="0" cy="0"/>
          <a:chOff x="0" y="0"/>
          <a:chExt cx="0" cy="0"/>
        </a:xfrm>
      </p:grpSpPr>
      <p:sp>
        <p:nvSpPr>
          <p:cNvPr id="58" name="Tekst tytułowy"/>
          <p:cNvSpPr txBox="1"/>
          <p:nvPr>
            <p:ph type="title"/>
          </p:nvPr>
        </p:nvSpPr>
        <p:spPr>
          <a:xfrm>
            <a:off x="457200" y="1143000"/>
            <a:ext cx="8229600" cy="1066800"/>
          </a:xfrm>
          <a:prstGeom prst="rect">
            <a:avLst/>
          </a:prstGeom>
        </p:spPr>
        <p:txBody>
          <a:bodyPr>
            <a:normAutofit fontScale="100000" lnSpcReduction="0"/>
          </a:bodyPr>
          <a:lstStyle/>
          <a:p>
            <a:pPr/>
            <a:r>
              <a:t>Tekst tytułowy</a:t>
            </a:r>
          </a:p>
        </p:txBody>
      </p:sp>
      <p:sp>
        <p:nvSpPr>
          <p:cNvPr id="59" name="Treść - poziom 1…"/>
          <p:cNvSpPr txBox="1"/>
          <p:nvPr>
            <p:ph type="body" idx="1"/>
          </p:nvPr>
        </p:nvSpPr>
        <p:spPr>
          <a:xfrm>
            <a:off x="457200" y="2249487"/>
            <a:ext cx="8229600" cy="4324351"/>
          </a:xfrm>
          <a:prstGeom prst="rect">
            <a:avLst/>
          </a:prstGeom>
        </p:spPr>
        <p:txBody>
          <a:bodyPr>
            <a:normAutofit fontScale="100000" lnSpcReduction="0"/>
          </a:bodyPr>
          <a:lstStyle/>
          <a:p>
            <a:pPr/>
            <a:r>
              <a:t>Treść - poziom 1</a:t>
            </a:r>
          </a:p>
          <a:p>
            <a:pPr lvl="1"/>
            <a:r>
              <a:t>Treść - poziom 2</a:t>
            </a:r>
          </a:p>
          <a:p>
            <a:pPr lvl="2"/>
            <a:r>
              <a:t>Treść - poziom 3</a:t>
            </a:r>
          </a:p>
          <a:p>
            <a:pPr lvl="3"/>
            <a:r>
              <a:t>Treść - poziom 4</a:t>
            </a:r>
          </a:p>
          <a:p>
            <a:pPr lvl="4"/>
            <a:r>
              <a:t>Treść - poziom 5</a:t>
            </a:r>
          </a:p>
        </p:txBody>
      </p:sp>
      <p:sp>
        <p:nvSpPr>
          <p:cNvPr id="60"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Prostokąt"/>
          <p:cNvSpPr/>
          <p:nvPr/>
        </p:nvSpPr>
        <p:spPr>
          <a:xfrm>
            <a:off x="-1" y="366712"/>
            <a:ext cx="9144002" cy="84138"/>
          </a:xfrm>
          <a:prstGeom prst="rect">
            <a:avLst/>
          </a:prstGeom>
          <a:solidFill>
            <a:schemeClr val="accent2">
              <a:alpha val="50195"/>
            </a:schemeClr>
          </a:solidFill>
          <a:ln w="12700">
            <a:miter lim="400000"/>
          </a:ln>
        </p:spPr>
        <p:txBody>
          <a:bodyPr lIns="45719" rIns="45719" anchor="ctr"/>
          <a:lstStyle/>
          <a:p>
            <a:pPr algn="ctr">
              <a:defRPr>
                <a:solidFill>
                  <a:srgbClr val="FFFFFF"/>
                </a:solidFill>
              </a:defRPr>
            </a:pPr>
          </a:p>
        </p:txBody>
      </p:sp>
      <p:sp>
        <p:nvSpPr>
          <p:cNvPr id="3" name="Prostokąt"/>
          <p:cNvSpPr/>
          <p:nvPr/>
        </p:nvSpPr>
        <p:spPr>
          <a:xfrm>
            <a:off x="-1" y="0"/>
            <a:ext cx="9144002" cy="311150"/>
          </a:xfrm>
          <a:prstGeom prst="rect">
            <a:avLst/>
          </a:prstGeom>
          <a:solidFill>
            <a:srgbClr val="424456"/>
          </a:solidFill>
          <a:ln w="12700">
            <a:miter lim="400000"/>
          </a:ln>
        </p:spPr>
        <p:txBody>
          <a:bodyPr lIns="45719" rIns="45719" anchor="ctr"/>
          <a:lstStyle/>
          <a:p>
            <a:pPr algn="ctr">
              <a:defRPr>
                <a:solidFill>
                  <a:srgbClr val="FFFFFF"/>
                </a:solidFill>
              </a:defRPr>
            </a:pPr>
          </a:p>
        </p:txBody>
      </p:sp>
      <p:sp>
        <p:nvSpPr>
          <p:cNvPr id="4" name="Prostokąt"/>
          <p:cNvSpPr/>
          <p:nvPr/>
        </p:nvSpPr>
        <p:spPr>
          <a:xfrm>
            <a:off x="-1" y="307974"/>
            <a:ext cx="9144002" cy="92077"/>
          </a:xfrm>
          <a:prstGeom prst="rect">
            <a:avLst/>
          </a:prstGeom>
          <a:solidFill>
            <a:schemeClr val="accent2"/>
          </a:solidFill>
          <a:ln w="12700">
            <a:miter lim="400000"/>
          </a:ln>
        </p:spPr>
        <p:txBody>
          <a:bodyPr lIns="45719" rIns="45719" anchor="ctr"/>
          <a:lstStyle/>
          <a:p>
            <a:pPr algn="ctr">
              <a:defRPr>
                <a:solidFill>
                  <a:srgbClr val="FFFFFF"/>
                </a:solidFill>
              </a:defRPr>
            </a:pPr>
          </a:p>
        </p:txBody>
      </p:sp>
      <p:sp>
        <p:nvSpPr>
          <p:cNvPr id="5" name="Prostokąt"/>
          <p:cNvSpPr/>
          <p:nvPr/>
        </p:nvSpPr>
        <p:spPr>
          <a:xfrm flipV="1">
            <a:off x="5410200" y="360362"/>
            <a:ext cx="3733800" cy="90488"/>
          </a:xfrm>
          <a:prstGeom prst="rect">
            <a:avLst/>
          </a:prstGeom>
          <a:solidFill>
            <a:schemeClr val="accent2"/>
          </a:solidFill>
          <a:ln w="12700">
            <a:miter lim="400000"/>
          </a:ln>
        </p:spPr>
        <p:txBody>
          <a:bodyPr lIns="45719" rIns="45719" anchor="ctr"/>
          <a:lstStyle/>
          <a:p>
            <a:pPr algn="ctr">
              <a:defRPr>
                <a:solidFill>
                  <a:srgbClr val="FFFFFF"/>
                </a:solidFill>
              </a:defRPr>
            </a:pPr>
          </a:p>
        </p:txBody>
      </p:sp>
      <p:sp>
        <p:nvSpPr>
          <p:cNvPr id="6" name="Prostokąt"/>
          <p:cNvSpPr/>
          <p:nvPr/>
        </p:nvSpPr>
        <p:spPr>
          <a:xfrm flipV="1">
            <a:off x="5410200" y="439737"/>
            <a:ext cx="3733800" cy="180976"/>
          </a:xfrm>
          <a:prstGeom prst="rect">
            <a:avLst/>
          </a:prstGeom>
          <a:solidFill>
            <a:schemeClr val="accent2">
              <a:alpha val="50195"/>
            </a:schemeClr>
          </a:solidFill>
          <a:ln w="12700">
            <a:miter lim="400000"/>
          </a:ln>
        </p:spPr>
        <p:txBody>
          <a:bodyPr lIns="45719" rIns="45719" anchor="ctr"/>
          <a:lstStyle/>
          <a:p>
            <a:pPr algn="ctr">
              <a:defRPr>
                <a:solidFill>
                  <a:srgbClr val="FFFFFF"/>
                </a:solidFill>
              </a:defRPr>
            </a:pPr>
          </a:p>
        </p:txBody>
      </p:sp>
      <p:sp>
        <p:nvSpPr>
          <p:cNvPr id="7" name="Prostokąt zaokrąglony"/>
          <p:cNvSpPr/>
          <p:nvPr/>
        </p:nvSpPr>
        <p:spPr>
          <a:xfrm>
            <a:off x="5407025" y="496887"/>
            <a:ext cx="3063875" cy="28576"/>
          </a:xfrm>
          <a:prstGeom prst="roundRect">
            <a:avLst>
              <a:gd name="adj" fmla="val 16667"/>
            </a:avLst>
          </a:prstGeom>
          <a:solidFill>
            <a:srgbClr val="FFFFFF"/>
          </a:solidFill>
          <a:ln w="12700">
            <a:miter lim="400000"/>
          </a:ln>
        </p:spPr>
        <p:txBody>
          <a:bodyPr lIns="45719" rIns="45719" anchor="ctr"/>
          <a:lstStyle/>
          <a:p>
            <a:pPr algn="ctr">
              <a:defRPr>
                <a:solidFill>
                  <a:srgbClr val="FFFFFF"/>
                </a:solidFill>
              </a:defRPr>
            </a:pPr>
          </a:p>
        </p:txBody>
      </p:sp>
      <p:sp>
        <p:nvSpPr>
          <p:cNvPr id="8" name="Prostokąt zaokrąglony"/>
          <p:cNvSpPr/>
          <p:nvPr/>
        </p:nvSpPr>
        <p:spPr>
          <a:xfrm>
            <a:off x="7373937" y="588962"/>
            <a:ext cx="1600201" cy="36513"/>
          </a:xfrm>
          <a:prstGeom prst="roundRect">
            <a:avLst>
              <a:gd name="adj" fmla="val 16667"/>
            </a:avLst>
          </a:prstGeom>
          <a:solidFill>
            <a:srgbClr val="FFFFFF"/>
          </a:solidFill>
          <a:ln w="12700">
            <a:miter lim="400000"/>
          </a:ln>
        </p:spPr>
        <p:txBody>
          <a:bodyPr lIns="45719" rIns="45719" anchor="ctr"/>
          <a:lstStyle/>
          <a:p>
            <a:pPr algn="ctr">
              <a:defRPr>
                <a:solidFill>
                  <a:srgbClr val="FFFFFF"/>
                </a:solidFill>
              </a:defRPr>
            </a:pPr>
          </a:p>
        </p:txBody>
      </p:sp>
      <p:sp>
        <p:nvSpPr>
          <p:cNvPr id="9" name="Prostokąt"/>
          <p:cNvSpPr/>
          <p:nvPr/>
        </p:nvSpPr>
        <p:spPr>
          <a:xfrm>
            <a:off x="9085262" y="-1588"/>
            <a:ext cx="57151" cy="620713"/>
          </a:xfrm>
          <a:prstGeom prst="rect">
            <a:avLst/>
          </a:prstGeom>
          <a:solidFill>
            <a:srgbClr val="FFFFFF">
              <a:alpha val="65097"/>
            </a:srgbClr>
          </a:solidFill>
          <a:ln w="12700">
            <a:miter lim="400000"/>
          </a:ln>
        </p:spPr>
        <p:txBody>
          <a:bodyPr lIns="45719" rIns="45719" anchor="ctr"/>
          <a:lstStyle/>
          <a:p>
            <a:pPr algn="ctr">
              <a:defRPr>
                <a:solidFill>
                  <a:srgbClr val="FFFFFF"/>
                </a:solidFill>
              </a:defRPr>
            </a:pPr>
          </a:p>
        </p:txBody>
      </p:sp>
      <p:sp>
        <p:nvSpPr>
          <p:cNvPr id="10" name="Prostokąt"/>
          <p:cNvSpPr/>
          <p:nvPr/>
        </p:nvSpPr>
        <p:spPr>
          <a:xfrm>
            <a:off x="9043987" y="-1588"/>
            <a:ext cx="28576" cy="620713"/>
          </a:xfrm>
          <a:prstGeom prst="rect">
            <a:avLst/>
          </a:prstGeom>
          <a:solidFill>
            <a:srgbClr val="FFFFFF">
              <a:alpha val="65097"/>
            </a:srgbClr>
          </a:solidFill>
          <a:ln w="12700">
            <a:miter lim="400000"/>
          </a:ln>
        </p:spPr>
        <p:txBody>
          <a:bodyPr lIns="45719" rIns="45719" anchor="ctr"/>
          <a:lstStyle/>
          <a:p>
            <a:pPr algn="ctr">
              <a:defRPr>
                <a:solidFill>
                  <a:srgbClr val="FFFFFF"/>
                </a:solidFill>
              </a:defRPr>
            </a:pPr>
          </a:p>
        </p:txBody>
      </p:sp>
      <p:sp>
        <p:nvSpPr>
          <p:cNvPr id="11" name="Prostokąt"/>
          <p:cNvSpPr/>
          <p:nvPr/>
        </p:nvSpPr>
        <p:spPr>
          <a:xfrm>
            <a:off x="9023350" y="-1588"/>
            <a:ext cx="12700" cy="620713"/>
          </a:xfrm>
          <a:prstGeom prst="rect">
            <a:avLst/>
          </a:prstGeom>
          <a:solidFill>
            <a:srgbClr val="FFFFFF">
              <a:alpha val="59999"/>
            </a:srgbClr>
          </a:solidFill>
          <a:ln w="12700">
            <a:miter lim="400000"/>
          </a:ln>
        </p:spPr>
        <p:txBody>
          <a:bodyPr lIns="45719" rIns="45719" anchor="ctr"/>
          <a:lstStyle/>
          <a:p>
            <a:pPr algn="ctr">
              <a:defRPr>
                <a:solidFill>
                  <a:srgbClr val="FFFFFF"/>
                </a:solidFill>
              </a:defRPr>
            </a:pPr>
          </a:p>
        </p:txBody>
      </p:sp>
      <p:sp>
        <p:nvSpPr>
          <p:cNvPr id="12" name="Prostokąt"/>
          <p:cNvSpPr/>
          <p:nvPr/>
        </p:nvSpPr>
        <p:spPr>
          <a:xfrm>
            <a:off x="8975725" y="-1588"/>
            <a:ext cx="26988" cy="620713"/>
          </a:xfrm>
          <a:prstGeom prst="rect">
            <a:avLst/>
          </a:prstGeom>
          <a:solidFill>
            <a:srgbClr val="FFFFFF">
              <a:alpha val="39999"/>
            </a:srgbClr>
          </a:solidFill>
          <a:ln w="12700">
            <a:miter lim="400000"/>
          </a:ln>
        </p:spPr>
        <p:txBody>
          <a:bodyPr lIns="45719" rIns="45719" anchor="ctr"/>
          <a:lstStyle/>
          <a:p>
            <a:pPr algn="ctr">
              <a:defRPr>
                <a:solidFill>
                  <a:srgbClr val="FFFFFF"/>
                </a:solidFill>
              </a:defRPr>
            </a:pPr>
          </a:p>
        </p:txBody>
      </p:sp>
      <p:sp>
        <p:nvSpPr>
          <p:cNvPr id="13" name="Prostokąt"/>
          <p:cNvSpPr/>
          <p:nvPr/>
        </p:nvSpPr>
        <p:spPr>
          <a:xfrm>
            <a:off x="8915400" y="0"/>
            <a:ext cx="55563" cy="585788"/>
          </a:xfrm>
          <a:prstGeom prst="rect">
            <a:avLst/>
          </a:prstGeom>
          <a:solidFill>
            <a:srgbClr val="FFFFFF">
              <a:alpha val="19999"/>
            </a:srgbClr>
          </a:solidFill>
          <a:ln w="12700">
            <a:miter lim="400000"/>
          </a:ln>
        </p:spPr>
        <p:txBody>
          <a:bodyPr lIns="45719" rIns="45719" anchor="ctr"/>
          <a:lstStyle/>
          <a:p>
            <a:pPr algn="ctr">
              <a:defRPr>
                <a:solidFill>
                  <a:srgbClr val="FFFFFF"/>
                </a:solidFill>
              </a:defRPr>
            </a:pPr>
          </a:p>
        </p:txBody>
      </p:sp>
      <p:sp>
        <p:nvSpPr>
          <p:cNvPr id="14" name="Prostokąt"/>
          <p:cNvSpPr/>
          <p:nvPr/>
        </p:nvSpPr>
        <p:spPr>
          <a:xfrm>
            <a:off x="8871743" y="0"/>
            <a:ext cx="12701" cy="585788"/>
          </a:xfrm>
          <a:prstGeom prst="rect">
            <a:avLst/>
          </a:prstGeom>
          <a:solidFill>
            <a:srgbClr val="FFFFFF">
              <a:alpha val="30195"/>
            </a:srgbClr>
          </a:solidFill>
          <a:ln w="12700">
            <a:miter lim="400000"/>
          </a:ln>
        </p:spPr>
        <p:txBody>
          <a:bodyPr lIns="45719" rIns="45719" anchor="ctr"/>
          <a:lstStyle/>
          <a:p>
            <a:pPr algn="ctr">
              <a:defRPr>
                <a:solidFill>
                  <a:srgbClr val="FFFFFF"/>
                </a:solidFill>
              </a:defRPr>
            </a:pPr>
          </a:p>
        </p:txBody>
      </p:sp>
      <p:sp>
        <p:nvSpPr>
          <p:cNvPr id="15" name="Tekst tytułowy"/>
          <p:cNvSpPr txBox="1"/>
          <p:nvPr>
            <p:ph type="title"/>
          </p:nvPr>
        </p:nvSpPr>
        <p:spPr>
          <a:xfrm>
            <a:off x="457200" y="92074"/>
            <a:ext cx="8229600" cy="1508127"/>
          </a:xfrm>
          <a:prstGeom prst="rect">
            <a:avLst/>
          </a:prstGeom>
          <a:ln w="12700">
            <a:miter lim="400000"/>
          </a:ln>
          <a:extLst>
            <a:ext uri="{C572A759-6A51-4108-AA02-DFA0A04FC94B}">
              <ma14:wrappingTextBoxFlag xmlns:ma14="http://schemas.microsoft.com/office/mac/drawingml/2011/main" val="1"/>
            </a:ext>
          </a:extLst>
        </p:spPr>
        <p:txBody>
          <a:bodyPr lIns="45719" rIns="45719" anchor="ctr"/>
          <a:lstStyle/>
          <a:p>
            <a:pPr/>
            <a:r>
              <a:t>Tekst tytułowy</a:t>
            </a:r>
          </a:p>
        </p:txBody>
      </p:sp>
      <p:sp>
        <p:nvSpPr>
          <p:cNvPr id="16" name="Treść - poziom 1…"/>
          <p:cNvSpPr txBox="1"/>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val="1"/>
            </a:ext>
          </a:extLst>
        </p:spPr>
        <p:txBody>
          <a:bodyPr lIns="45719" rIns="45719"/>
          <a:lstStyle/>
          <a:p>
            <a:pPr/>
            <a:r>
              <a:t>Treść - poziom 1</a:t>
            </a:r>
          </a:p>
          <a:p>
            <a:pPr lvl="1"/>
            <a:r>
              <a:t>Treść - poziom 2</a:t>
            </a:r>
          </a:p>
          <a:p>
            <a:pPr lvl="2"/>
            <a:r>
              <a:t>Treść - poziom 3</a:t>
            </a:r>
          </a:p>
          <a:p>
            <a:pPr lvl="3"/>
            <a:r>
              <a:t>Treść - poziom 4</a:t>
            </a:r>
          </a:p>
          <a:p>
            <a:pPr lvl="4"/>
            <a:r>
              <a:t>Treść - poziom 5</a:t>
            </a:r>
          </a:p>
        </p:txBody>
      </p:sp>
      <p:sp>
        <p:nvSpPr>
          <p:cNvPr id="17" name="Numer slajdu"/>
          <p:cNvSpPr txBox="1"/>
          <p:nvPr>
            <p:ph type="sldNum" sz="quarter" idx="2"/>
          </p:nvPr>
        </p:nvSpPr>
        <p:spPr>
          <a:xfrm>
            <a:off x="8593363" y="10159"/>
            <a:ext cx="342675" cy="358141"/>
          </a:xfrm>
          <a:prstGeom prst="rect">
            <a:avLst/>
          </a:prstGeom>
          <a:ln w="12700">
            <a:miter lim="400000"/>
          </a:ln>
        </p:spPr>
        <p:txBody>
          <a:bodyPr wrap="none" lIns="45719" rIns="45719" anchor="b">
            <a:spAutoFit/>
          </a:bodyPr>
          <a:lstStyle>
            <a:lvl1pPr algn="r">
              <a:defRPr>
                <a:solidFill>
                  <a:srgbClr val="FFFFFF"/>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Lst>
  <p:transition xmlns:p14="http://schemas.microsoft.com/office/powerpoint/2010/main" spd="med" advClick="1"/>
  <p:txStyles>
    <p:titleStyle>
      <a:lvl1pPr marL="0" marR="0" indent="0" algn="l" defTabSz="914400" rtl="0" latinLnBrk="0">
        <a:lnSpc>
          <a:spcPct val="100000"/>
        </a:lnSpc>
        <a:spcBef>
          <a:spcPts val="0"/>
        </a:spcBef>
        <a:spcAft>
          <a:spcPts val="0"/>
        </a:spcAft>
        <a:buClrTx/>
        <a:buSzTx/>
        <a:buFontTx/>
        <a:buNone/>
        <a:tabLst/>
        <a:defRPr b="0" baseline="0" cap="none" i="0" spc="0" strike="noStrike" sz="4000" u="none">
          <a:ln>
            <a:noFill/>
          </a:ln>
          <a:solidFill>
            <a:srgbClr val="424456"/>
          </a:solidFill>
          <a:uFillTx/>
          <a:latin typeface="Trebuchet MS"/>
          <a:ea typeface="Trebuchet MS"/>
          <a:cs typeface="Trebuchet MS"/>
          <a:sym typeface="Trebuchet MS"/>
        </a:defRPr>
      </a:lvl1pPr>
      <a:lvl2pPr marL="0" marR="0" indent="0" algn="l" defTabSz="914400" rtl="0" latinLnBrk="0">
        <a:lnSpc>
          <a:spcPct val="100000"/>
        </a:lnSpc>
        <a:spcBef>
          <a:spcPts val="0"/>
        </a:spcBef>
        <a:spcAft>
          <a:spcPts val="0"/>
        </a:spcAft>
        <a:buClrTx/>
        <a:buSzTx/>
        <a:buFontTx/>
        <a:buNone/>
        <a:tabLst/>
        <a:defRPr b="0" baseline="0" cap="none" i="0" spc="0" strike="noStrike" sz="4000" u="none">
          <a:ln>
            <a:noFill/>
          </a:ln>
          <a:solidFill>
            <a:srgbClr val="424456"/>
          </a:solidFill>
          <a:uFillTx/>
          <a:latin typeface="Trebuchet MS"/>
          <a:ea typeface="Trebuchet MS"/>
          <a:cs typeface="Trebuchet MS"/>
          <a:sym typeface="Trebuchet MS"/>
        </a:defRPr>
      </a:lvl2pPr>
      <a:lvl3pPr marL="0" marR="0" indent="0" algn="l" defTabSz="914400" rtl="0" latinLnBrk="0">
        <a:lnSpc>
          <a:spcPct val="100000"/>
        </a:lnSpc>
        <a:spcBef>
          <a:spcPts val="0"/>
        </a:spcBef>
        <a:spcAft>
          <a:spcPts val="0"/>
        </a:spcAft>
        <a:buClrTx/>
        <a:buSzTx/>
        <a:buFontTx/>
        <a:buNone/>
        <a:tabLst/>
        <a:defRPr b="0" baseline="0" cap="none" i="0" spc="0" strike="noStrike" sz="4000" u="none">
          <a:ln>
            <a:noFill/>
          </a:ln>
          <a:solidFill>
            <a:srgbClr val="424456"/>
          </a:solidFill>
          <a:uFillTx/>
          <a:latin typeface="Trebuchet MS"/>
          <a:ea typeface="Trebuchet MS"/>
          <a:cs typeface="Trebuchet MS"/>
          <a:sym typeface="Trebuchet MS"/>
        </a:defRPr>
      </a:lvl3pPr>
      <a:lvl4pPr marL="0" marR="0" indent="0" algn="l" defTabSz="914400" rtl="0" latinLnBrk="0">
        <a:lnSpc>
          <a:spcPct val="100000"/>
        </a:lnSpc>
        <a:spcBef>
          <a:spcPts val="0"/>
        </a:spcBef>
        <a:spcAft>
          <a:spcPts val="0"/>
        </a:spcAft>
        <a:buClrTx/>
        <a:buSzTx/>
        <a:buFontTx/>
        <a:buNone/>
        <a:tabLst/>
        <a:defRPr b="0" baseline="0" cap="none" i="0" spc="0" strike="noStrike" sz="4000" u="none">
          <a:ln>
            <a:noFill/>
          </a:ln>
          <a:solidFill>
            <a:srgbClr val="424456"/>
          </a:solidFill>
          <a:uFillTx/>
          <a:latin typeface="Trebuchet MS"/>
          <a:ea typeface="Trebuchet MS"/>
          <a:cs typeface="Trebuchet MS"/>
          <a:sym typeface="Trebuchet MS"/>
        </a:defRPr>
      </a:lvl4pPr>
      <a:lvl5pPr marL="0" marR="0" indent="0" algn="l" defTabSz="914400" rtl="0" latinLnBrk="0">
        <a:lnSpc>
          <a:spcPct val="100000"/>
        </a:lnSpc>
        <a:spcBef>
          <a:spcPts val="0"/>
        </a:spcBef>
        <a:spcAft>
          <a:spcPts val="0"/>
        </a:spcAft>
        <a:buClrTx/>
        <a:buSzTx/>
        <a:buFontTx/>
        <a:buNone/>
        <a:tabLst/>
        <a:defRPr b="0" baseline="0" cap="none" i="0" spc="0" strike="noStrike" sz="4000" u="none">
          <a:ln>
            <a:noFill/>
          </a:ln>
          <a:solidFill>
            <a:srgbClr val="424456"/>
          </a:solidFill>
          <a:uFillTx/>
          <a:latin typeface="Trebuchet MS"/>
          <a:ea typeface="Trebuchet MS"/>
          <a:cs typeface="Trebuchet MS"/>
          <a:sym typeface="Trebuchet MS"/>
        </a:defRPr>
      </a:lvl5pPr>
      <a:lvl6pPr marL="0" marR="0" indent="457200" algn="l" defTabSz="914400" rtl="0" latinLnBrk="0">
        <a:lnSpc>
          <a:spcPct val="100000"/>
        </a:lnSpc>
        <a:spcBef>
          <a:spcPts val="0"/>
        </a:spcBef>
        <a:spcAft>
          <a:spcPts val="0"/>
        </a:spcAft>
        <a:buClrTx/>
        <a:buSzTx/>
        <a:buFontTx/>
        <a:buNone/>
        <a:tabLst/>
        <a:defRPr b="0" baseline="0" cap="none" i="0" spc="0" strike="noStrike" sz="4000" u="none">
          <a:ln>
            <a:noFill/>
          </a:ln>
          <a:solidFill>
            <a:srgbClr val="424456"/>
          </a:solidFill>
          <a:uFillTx/>
          <a:latin typeface="Trebuchet MS"/>
          <a:ea typeface="Trebuchet MS"/>
          <a:cs typeface="Trebuchet MS"/>
          <a:sym typeface="Trebuchet MS"/>
        </a:defRPr>
      </a:lvl6pPr>
      <a:lvl7pPr marL="0" marR="0" indent="914400" algn="l" defTabSz="914400" rtl="0" latinLnBrk="0">
        <a:lnSpc>
          <a:spcPct val="100000"/>
        </a:lnSpc>
        <a:spcBef>
          <a:spcPts val="0"/>
        </a:spcBef>
        <a:spcAft>
          <a:spcPts val="0"/>
        </a:spcAft>
        <a:buClrTx/>
        <a:buSzTx/>
        <a:buFontTx/>
        <a:buNone/>
        <a:tabLst/>
        <a:defRPr b="0" baseline="0" cap="none" i="0" spc="0" strike="noStrike" sz="4000" u="none">
          <a:ln>
            <a:noFill/>
          </a:ln>
          <a:solidFill>
            <a:srgbClr val="424456"/>
          </a:solidFill>
          <a:uFillTx/>
          <a:latin typeface="Trebuchet MS"/>
          <a:ea typeface="Trebuchet MS"/>
          <a:cs typeface="Trebuchet MS"/>
          <a:sym typeface="Trebuchet MS"/>
        </a:defRPr>
      </a:lvl7pPr>
      <a:lvl8pPr marL="0" marR="0" indent="1371600" algn="l" defTabSz="914400" rtl="0" latinLnBrk="0">
        <a:lnSpc>
          <a:spcPct val="100000"/>
        </a:lnSpc>
        <a:spcBef>
          <a:spcPts val="0"/>
        </a:spcBef>
        <a:spcAft>
          <a:spcPts val="0"/>
        </a:spcAft>
        <a:buClrTx/>
        <a:buSzTx/>
        <a:buFontTx/>
        <a:buNone/>
        <a:tabLst/>
        <a:defRPr b="0" baseline="0" cap="none" i="0" spc="0" strike="noStrike" sz="4000" u="none">
          <a:ln>
            <a:noFill/>
          </a:ln>
          <a:solidFill>
            <a:srgbClr val="424456"/>
          </a:solidFill>
          <a:uFillTx/>
          <a:latin typeface="Trebuchet MS"/>
          <a:ea typeface="Trebuchet MS"/>
          <a:cs typeface="Trebuchet MS"/>
          <a:sym typeface="Trebuchet MS"/>
        </a:defRPr>
      </a:lvl8pPr>
      <a:lvl9pPr marL="0" marR="0" indent="1828800" algn="l" defTabSz="914400" rtl="0" latinLnBrk="0">
        <a:lnSpc>
          <a:spcPct val="100000"/>
        </a:lnSpc>
        <a:spcBef>
          <a:spcPts val="0"/>
        </a:spcBef>
        <a:spcAft>
          <a:spcPts val="0"/>
        </a:spcAft>
        <a:buClrTx/>
        <a:buSzTx/>
        <a:buFontTx/>
        <a:buNone/>
        <a:tabLst/>
        <a:defRPr b="0" baseline="0" cap="none" i="0" spc="0" strike="noStrike" sz="4000" u="none">
          <a:ln>
            <a:noFill/>
          </a:ln>
          <a:solidFill>
            <a:srgbClr val="424456"/>
          </a:solidFill>
          <a:uFillTx/>
          <a:latin typeface="Trebuchet MS"/>
          <a:ea typeface="Trebuchet MS"/>
          <a:cs typeface="Trebuchet MS"/>
          <a:sym typeface="Trebuchet MS"/>
        </a:defRPr>
      </a:lvl9pPr>
    </p:titleStyle>
    <p:bodyStyle>
      <a:lvl1pPr marL="365125" marR="0" indent="-255587" algn="l" defTabSz="914400" rtl="0" latinLnBrk="0">
        <a:lnSpc>
          <a:spcPct val="100000"/>
        </a:lnSpc>
        <a:spcBef>
          <a:spcPts val="300"/>
        </a:spcBef>
        <a:spcAft>
          <a:spcPts val="0"/>
        </a:spcAft>
        <a:buClr>
          <a:srgbClr val="A04DA3"/>
        </a:buClr>
        <a:buSzPct val="100000"/>
        <a:buFont typeface="Georgia"/>
        <a:buChar char="▫"/>
        <a:tabLst/>
        <a:defRPr b="0" baseline="0" cap="none" i="0" spc="0" strike="noStrike" sz="2800" u="none">
          <a:ln>
            <a:noFill/>
          </a:ln>
          <a:solidFill>
            <a:srgbClr val="000000"/>
          </a:solidFill>
          <a:uFillTx/>
          <a:latin typeface="Georgia"/>
          <a:ea typeface="Georgia"/>
          <a:cs typeface="Georgia"/>
          <a:sym typeface="Georgia"/>
        </a:defRPr>
      </a:lvl1pPr>
      <a:lvl2pPr marL="676152" marR="0" indent="-264990" algn="l" defTabSz="914400" rtl="0" latinLnBrk="0">
        <a:lnSpc>
          <a:spcPct val="100000"/>
        </a:lnSpc>
        <a:spcBef>
          <a:spcPts val="300"/>
        </a:spcBef>
        <a:spcAft>
          <a:spcPts val="0"/>
        </a:spcAft>
        <a:buClr>
          <a:srgbClr val="A04DA3"/>
        </a:buClr>
        <a:buSzPct val="100000"/>
        <a:buFont typeface="Georgia"/>
        <a:buChar char="▫"/>
        <a:tabLst/>
        <a:defRPr b="0" baseline="0" cap="none" i="0" spc="0" strike="noStrike" sz="2800" u="none">
          <a:ln>
            <a:noFill/>
          </a:ln>
          <a:solidFill>
            <a:srgbClr val="000000"/>
          </a:solidFill>
          <a:uFillTx/>
          <a:latin typeface="Georgia"/>
          <a:ea typeface="Georgia"/>
          <a:cs typeface="Georgia"/>
          <a:sym typeface="Georgia"/>
        </a:defRPr>
      </a:lvl2pPr>
      <a:lvl3pPr marL="958850" marR="0" indent="-255587" algn="l" defTabSz="914400" rtl="0" latinLnBrk="0">
        <a:lnSpc>
          <a:spcPct val="100000"/>
        </a:lnSpc>
        <a:spcBef>
          <a:spcPts val="300"/>
        </a:spcBef>
        <a:spcAft>
          <a:spcPts val="0"/>
        </a:spcAft>
        <a:buClr>
          <a:srgbClr val="A04DA3"/>
        </a:buClr>
        <a:buSzPct val="100000"/>
        <a:buFont typeface="Georgia"/>
        <a:buChar char="●"/>
        <a:tabLst/>
        <a:defRPr b="0" baseline="0" cap="none" i="0" spc="0" strike="noStrike" sz="2800" u="none">
          <a:ln>
            <a:noFill/>
          </a:ln>
          <a:solidFill>
            <a:srgbClr val="000000"/>
          </a:solidFill>
          <a:uFillTx/>
          <a:latin typeface="Georgia"/>
          <a:ea typeface="Georgia"/>
          <a:cs typeface="Georgia"/>
          <a:sym typeface="Georgia"/>
        </a:defRPr>
      </a:lvl3pPr>
      <a:lvl4pPr marL="1234064" marR="0" indent="-254577" algn="l" defTabSz="914400" rtl="0" latinLnBrk="0">
        <a:lnSpc>
          <a:spcPct val="100000"/>
        </a:lnSpc>
        <a:spcBef>
          <a:spcPts val="300"/>
        </a:spcBef>
        <a:spcAft>
          <a:spcPts val="0"/>
        </a:spcAft>
        <a:buClr>
          <a:srgbClr val="A04DA3"/>
        </a:buClr>
        <a:buSzPct val="100000"/>
        <a:buFont typeface="Georgia"/>
        <a:buChar char="●"/>
        <a:tabLst/>
        <a:defRPr b="0" baseline="0" cap="none" i="0" spc="0" strike="noStrike" sz="2800" u="none">
          <a:ln>
            <a:noFill/>
          </a:ln>
          <a:solidFill>
            <a:srgbClr val="000000"/>
          </a:solidFill>
          <a:uFillTx/>
          <a:latin typeface="Georgia"/>
          <a:ea typeface="Georgia"/>
          <a:cs typeface="Georgia"/>
          <a:sym typeface="Georgia"/>
        </a:defRPr>
      </a:lvl4pPr>
      <a:lvl5pPr marL="1462087" marR="0" indent="-255587" algn="l" defTabSz="914400" rtl="0" latinLnBrk="0">
        <a:lnSpc>
          <a:spcPct val="100000"/>
        </a:lnSpc>
        <a:spcBef>
          <a:spcPts val="300"/>
        </a:spcBef>
        <a:spcAft>
          <a:spcPts val="0"/>
        </a:spcAft>
        <a:buClr>
          <a:srgbClr val="A04DA3"/>
        </a:buClr>
        <a:buSzPct val="100000"/>
        <a:buFont typeface="Georgia"/>
        <a:buChar char="▫"/>
        <a:tabLst/>
        <a:defRPr b="0" baseline="0" cap="none" i="0" spc="0" strike="noStrike" sz="2800" u="none">
          <a:ln>
            <a:noFill/>
          </a:ln>
          <a:solidFill>
            <a:srgbClr val="000000"/>
          </a:solidFill>
          <a:uFillTx/>
          <a:latin typeface="Georgia"/>
          <a:ea typeface="Georgia"/>
          <a:cs typeface="Georgia"/>
          <a:sym typeface="Georgia"/>
        </a:defRPr>
      </a:lvl5pPr>
      <a:lvl6pPr marL="1919287" marR="0" indent="-255587" algn="l" defTabSz="914400" rtl="0" latinLnBrk="0">
        <a:lnSpc>
          <a:spcPct val="100000"/>
        </a:lnSpc>
        <a:spcBef>
          <a:spcPts val="300"/>
        </a:spcBef>
        <a:spcAft>
          <a:spcPts val="0"/>
        </a:spcAft>
        <a:buClr>
          <a:srgbClr val="A04DA3"/>
        </a:buClr>
        <a:buSzPct val="100000"/>
        <a:buFont typeface="Georgia"/>
        <a:buChar char=""/>
        <a:tabLst/>
        <a:defRPr b="0" baseline="0" cap="none" i="0" spc="0" strike="noStrike" sz="2800" u="none">
          <a:ln>
            <a:noFill/>
          </a:ln>
          <a:solidFill>
            <a:srgbClr val="000000"/>
          </a:solidFill>
          <a:uFillTx/>
          <a:latin typeface="Georgia"/>
          <a:ea typeface="Georgia"/>
          <a:cs typeface="Georgia"/>
          <a:sym typeface="Georgia"/>
        </a:defRPr>
      </a:lvl6pPr>
      <a:lvl7pPr marL="2376487" marR="0" indent="-255587" algn="l" defTabSz="914400" rtl="0" latinLnBrk="0">
        <a:lnSpc>
          <a:spcPct val="100000"/>
        </a:lnSpc>
        <a:spcBef>
          <a:spcPts val="300"/>
        </a:spcBef>
        <a:spcAft>
          <a:spcPts val="0"/>
        </a:spcAft>
        <a:buClr>
          <a:srgbClr val="A04DA3"/>
        </a:buClr>
        <a:buSzPct val="100000"/>
        <a:buFont typeface="Georgia"/>
        <a:buChar char=""/>
        <a:tabLst/>
        <a:defRPr b="0" baseline="0" cap="none" i="0" spc="0" strike="noStrike" sz="2800" u="none">
          <a:ln>
            <a:noFill/>
          </a:ln>
          <a:solidFill>
            <a:srgbClr val="000000"/>
          </a:solidFill>
          <a:uFillTx/>
          <a:latin typeface="Georgia"/>
          <a:ea typeface="Georgia"/>
          <a:cs typeface="Georgia"/>
          <a:sym typeface="Georgia"/>
        </a:defRPr>
      </a:lvl7pPr>
      <a:lvl8pPr marL="2833687" marR="0" indent="-255587" algn="l" defTabSz="914400" rtl="0" latinLnBrk="0">
        <a:lnSpc>
          <a:spcPct val="100000"/>
        </a:lnSpc>
        <a:spcBef>
          <a:spcPts val="300"/>
        </a:spcBef>
        <a:spcAft>
          <a:spcPts val="0"/>
        </a:spcAft>
        <a:buClr>
          <a:srgbClr val="A04DA3"/>
        </a:buClr>
        <a:buSzPct val="100000"/>
        <a:buFont typeface="Georgia"/>
        <a:buChar char=""/>
        <a:tabLst/>
        <a:defRPr b="0" baseline="0" cap="none" i="0" spc="0" strike="noStrike" sz="2800" u="none">
          <a:ln>
            <a:noFill/>
          </a:ln>
          <a:solidFill>
            <a:srgbClr val="000000"/>
          </a:solidFill>
          <a:uFillTx/>
          <a:latin typeface="Georgia"/>
          <a:ea typeface="Georgia"/>
          <a:cs typeface="Georgia"/>
          <a:sym typeface="Georgia"/>
        </a:defRPr>
      </a:lvl8pPr>
      <a:lvl9pPr marL="3290887" marR="0" indent="-255587" algn="l" defTabSz="914400" rtl="0" latinLnBrk="0">
        <a:lnSpc>
          <a:spcPct val="100000"/>
        </a:lnSpc>
        <a:spcBef>
          <a:spcPts val="300"/>
        </a:spcBef>
        <a:spcAft>
          <a:spcPts val="0"/>
        </a:spcAft>
        <a:buClr>
          <a:srgbClr val="A04DA3"/>
        </a:buClr>
        <a:buSzPct val="100000"/>
        <a:buFont typeface="Georgia"/>
        <a:buChar char=""/>
        <a:tabLst/>
        <a:defRPr b="0" baseline="0" cap="none" i="0" spc="0" strike="noStrike" sz="2800" u="none">
          <a:ln>
            <a:noFill/>
          </a:ln>
          <a:solidFill>
            <a:srgbClr val="000000"/>
          </a:solidFill>
          <a:uFillTx/>
          <a:latin typeface="Georgia"/>
          <a:ea typeface="Georgia"/>
          <a:cs typeface="Georgia"/>
          <a:sym typeface="Georgia"/>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eorgia"/>
        </a:defRPr>
      </a:lvl1pPr>
      <a:lvl2pPr marL="0" marR="0" indent="457200" algn="r" defTabSz="9144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eorgia"/>
        </a:defRPr>
      </a:lvl2pPr>
      <a:lvl3pPr marL="0" marR="0" indent="914400" algn="r" defTabSz="9144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eorgia"/>
        </a:defRPr>
      </a:lvl3pPr>
      <a:lvl4pPr marL="0" marR="0" indent="1371600" algn="r" defTabSz="9144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eorgia"/>
        </a:defRPr>
      </a:lvl4pPr>
      <a:lvl5pPr marL="0" marR="0" indent="1828800" algn="r" defTabSz="9144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eorgia"/>
        </a:defRPr>
      </a:lvl5pPr>
      <a:lvl6pPr marL="0" marR="0" indent="0" algn="r" defTabSz="9144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eorgia"/>
        </a:defRPr>
      </a:lvl6pPr>
      <a:lvl7pPr marL="0" marR="0" indent="0" algn="r" defTabSz="9144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eorgia"/>
        </a:defRPr>
      </a:lvl7pPr>
      <a:lvl8pPr marL="0" marR="0" indent="0" algn="r" defTabSz="9144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eorgia"/>
        </a:defRPr>
      </a:lvl8pPr>
      <a:lvl9pPr marL="0" marR="0" indent="0" algn="r" defTabSz="9144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eorgia"/>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9" name="Norma postępowania jako wyrażenie języka"/>
          <p:cNvSpPr txBox="1"/>
          <p:nvPr>
            <p:ph type="title" idx="4294967295"/>
          </p:nvPr>
        </p:nvSpPr>
        <p:spPr>
          <a:xfrm>
            <a:off x="457200" y="2401887"/>
            <a:ext cx="8458200" cy="1470026"/>
          </a:xfrm>
          <a:prstGeom prst="rect">
            <a:avLst/>
          </a:prstGeom>
        </p:spPr>
        <p:txBody>
          <a:bodyPr anchor="b">
            <a:normAutofit fontScale="100000" lnSpcReduction="0"/>
          </a:bodyPr>
          <a:lstStyle>
            <a:lvl1pPr>
              <a:defRPr b="1" sz="4400">
                <a:solidFill>
                  <a:srgbClr val="FFFFFF"/>
                </a:solidFill>
              </a:defRPr>
            </a:lvl1pPr>
          </a:lstStyle>
          <a:p>
            <a:pPr/>
            <a:r>
              <a:t>Norma postępowania jako wyrażenie języka </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1" name="Role semiotyczne wypowiedzi"/>
          <p:cNvSpPr txBox="1"/>
          <p:nvPr>
            <p:ph type="title" idx="4294967295"/>
          </p:nvPr>
        </p:nvSpPr>
        <p:spPr>
          <a:xfrm>
            <a:off x="457200" y="1143000"/>
            <a:ext cx="8229600" cy="1066800"/>
          </a:xfrm>
          <a:prstGeom prst="rect">
            <a:avLst/>
          </a:prstGeom>
        </p:spPr>
        <p:txBody>
          <a:bodyPr>
            <a:normAutofit fontScale="100000" lnSpcReduction="0"/>
          </a:bodyPr>
          <a:lstStyle>
            <a:lvl1pPr>
              <a:defRPr b="1"/>
            </a:lvl1pPr>
          </a:lstStyle>
          <a:p>
            <a:pPr/>
            <a:r>
              <a:t>Role semiotyczne wypowiedzi </a:t>
            </a:r>
          </a:p>
        </p:txBody>
      </p:sp>
      <p:sp>
        <p:nvSpPr>
          <p:cNvPr id="72" name="Semiotyka– ogólna teoria znaków językowych.…"/>
          <p:cNvSpPr txBox="1"/>
          <p:nvPr>
            <p:ph type="body" idx="4294967295"/>
          </p:nvPr>
        </p:nvSpPr>
        <p:spPr>
          <a:xfrm>
            <a:off x="457200" y="2249487"/>
            <a:ext cx="8229600" cy="4324351"/>
          </a:xfrm>
          <a:prstGeom prst="rect">
            <a:avLst/>
          </a:prstGeom>
        </p:spPr>
        <p:txBody>
          <a:bodyPr>
            <a:normAutofit fontScale="100000" lnSpcReduction="0"/>
          </a:bodyPr>
          <a:lstStyle/>
          <a:p>
            <a:pPr marL="255587" indent="-146050">
              <a:buSzTx/>
              <a:buNone/>
              <a:defRPr b="1" sz="2600"/>
            </a:pPr>
            <a:r>
              <a:t>Semiotyka</a:t>
            </a:r>
            <a:r>
              <a:rPr b="0"/>
              <a:t>– ogólna teoria znaków językowych. </a:t>
            </a:r>
          </a:p>
          <a:p>
            <a:pPr marL="255587" indent="-146050">
              <a:buSzTx/>
              <a:buNone/>
              <a:defRPr sz="2600"/>
            </a:pPr>
            <a:r>
              <a:t>Dzieli się na trzy subdyscypliny:</a:t>
            </a:r>
          </a:p>
          <a:p>
            <a:pPr>
              <a:buFontTx/>
              <a:buAutoNum type="arabicPeriod" startAt="1"/>
              <a:defRPr b="1" i="1" sz="2600"/>
            </a:pPr>
            <a:r>
              <a:t>Semantykę</a:t>
            </a:r>
            <a:r>
              <a:rPr b="0" i="0"/>
              <a:t> – zajmującą się stosunkiem znaków językowych do tego, co one oznaczają; </a:t>
            </a:r>
          </a:p>
          <a:p>
            <a:pPr>
              <a:buFontTx/>
              <a:buAutoNum type="arabicPeriod" startAt="1"/>
              <a:defRPr b="1" i="1" sz="2600"/>
            </a:pPr>
            <a:r>
              <a:t>Syntaktykę </a:t>
            </a:r>
            <a:r>
              <a:rPr b="0" i="0"/>
              <a:t>– zajmującą się sposobami wiązania znaków prostszych w sensowne wypowiedzi złożone;</a:t>
            </a:r>
          </a:p>
          <a:p>
            <a:pPr>
              <a:buFontTx/>
              <a:buAutoNum type="arabicPeriod" startAt="1"/>
              <a:defRPr b="1" i="1" sz="2600"/>
            </a:pPr>
            <a:r>
              <a:t>Pragmatykę</a:t>
            </a:r>
            <a:r>
              <a:rPr b="0" i="0"/>
              <a:t> – zajmującą się stosunkami, jakie zachodzą między znakami a ludźmi, którzy te znaki wytwarzają lub odbierają ze zrozumieniem. </a:t>
            </a:r>
          </a:p>
        </p:txBody>
      </p:sp>
    </p:spTree>
  </p:cSld>
  <p:clrMapOvr>
    <a:masterClrMapping/>
  </p:clrMapOvr>
  <mc:AlternateContent xmlns:mc="http://schemas.openxmlformats.org/markup-compatibility/2006">
    <mc:Choice xmlns:p14="http://schemas.microsoft.com/office/powerpoint/2010/main" Requires="p14">
      <p:transition spd="slow" advClick="1" p14:dur="1200">
        <p:dissolve/>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4" name="Funkcja opisowa wypowiedzi"/>
          <p:cNvSpPr txBox="1"/>
          <p:nvPr>
            <p:ph type="title" idx="4294967295"/>
          </p:nvPr>
        </p:nvSpPr>
        <p:spPr>
          <a:xfrm>
            <a:off x="457200" y="1143000"/>
            <a:ext cx="8229600" cy="1066800"/>
          </a:xfrm>
          <a:prstGeom prst="rect">
            <a:avLst/>
          </a:prstGeom>
        </p:spPr>
        <p:txBody>
          <a:bodyPr>
            <a:normAutofit fontScale="100000" lnSpcReduction="0"/>
          </a:bodyPr>
          <a:lstStyle>
            <a:lvl1pPr>
              <a:defRPr b="1"/>
            </a:lvl1pPr>
          </a:lstStyle>
          <a:p>
            <a:pPr/>
            <a:r>
              <a:t>Funkcja opisowa wypowiedzi</a:t>
            </a:r>
          </a:p>
        </p:txBody>
      </p:sp>
      <p:sp>
        <p:nvSpPr>
          <p:cNvPr id="75" name="Pełnią ją zdania w sensie logicznym, tzn. wypowiedzi oznajmujące, które mają wartość logiczną prawdy lub fałszu."/>
          <p:cNvSpPr txBox="1"/>
          <p:nvPr>
            <p:ph type="body" idx="4294967295"/>
          </p:nvPr>
        </p:nvSpPr>
        <p:spPr>
          <a:xfrm>
            <a:off x="457200" y="2249487"/>
            <a:ext cx="8229600" cy="4324351"/>
          </a:xfrm>
          <a:prstGeom prst="rect">
            <a:avLst/>
          </a:prstGeom>
        </p:spPr>
        <p:txBody>
          <a:bodyPr>
            <a:normAutofit fontScale="100000" lnSpcReduction="0"/>
          </a:bodyPr>
          <a:lstStyle>
            <a:lvl1pPr>
              <a:buChar char="•"/>
            </a:lvl1pPr>
          </a:lstStyle>
          <a:p>
            <a:pPr/>
            <a:r>
              <a:t>Pełnią ją zdania w sensie logicznym, tzn. wypowiedzi oznajmujące, które mają wartość logiczną prawdy lub fałszu. </a:t>
            </a:r>
          </a:p>
        </p:txBody>
      </p:sp>
    </p:spTree>
  </p:cSld>
  <p:clrMapOvr>
    <a:masterClrMapping/>
  </p:clrMapOvr>
  <mc:AlternateContent xmlns:mc="http://schemas.openxmlformats.org/markup-compatibility/2006">
    <mc:Choice xmlns:p14="http://schemas.microsoft.com/office/powerpoint/2010/main" Requires="p14">
      <p:transition spd="slow" advClick="1" p14:dur="1200">
        <p:circle/>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7" name="Funkcja ekspresyjna wypowiedzi"/>
          <p:cNvSpPr txBox="1"/>
          <p:nvPr>
            <p:ph type="title" idx="4294967295"/>
          </p:nvPr>
        </p:nvSpPr>
        <p:spPr>
          <a:xfrm>
            <a:off x="457200" y="1143000"/>
            <a:ext cx="8229600" cy="1066800"/>
          </a:xfrm>
          <a:prstGeom prst="rect">
            <a:avLst/>
          </a:prstGeom>
        </p:spPr>
        <p:txBody>
          <a:bodyPr>
            <a:normAutofit fontScale="100000" lnSpcReduction="0"/>
          </a:bodyPr>
          <a:lstStyle>
            <a:lvl1pPr>
              <a:defRPr b="1"/>
            </a:lvl1pPr>
          </a:lstStyle>
          <a:p>
            <a:pPr/>
            <a:r>
              <a:t>Funkcja ekspresyjna wypowiedzi </a:t>
            </a:r>
          </a:p>
        </p:txBody>
      </p:sp>
      <p:sp>
        <p:nvSpPr>
          <p:cNvPr id="78" name="Polega na wyrażaniu naszych przeżyć, przeświadczeń za pomocą wypowiedzi językowych.…"/>
          <p:cNvSpPr txBox="1"/>
          <p:nvPr>
            <p:ph type="body" idx="4294967295"/>
          </p:nvPr>
        </p:nvSpPr>
        <p:spPr>
          <a:xfrm>
            <a:off x="457200" y="2249487"/>
            <a:ext cx="8229600" cy="4324351"/>
          </a:xfrm>
          <a:prstGeom prst="rect">
            <a:avLst/>
          </a:prstGeom>
        </p:spPr>
        <p:txBody>
          <a:bodyPr>
            <a:normAutofit fontScale="100000" lnSpcReduction="0"/>
          </a:bodyPr>
          <a:lstStyle/>
          <a:p>
            <a:pPr>
              <a:buChar char="•"/>
              <a:defRPr sz="2600"/>
            </a:pPr>
            <a:r>
              <a:t>Polega na wyrażaniu naszych przeżyć, przeświadczeń za pomocą wypowiedzi językowych.</a:t>
            </a:r>
          </a:p>
          <a:p>
            <a:pPr>
              <a:buChar char="•"/>
              <a:defRPr sz="2600"/>
            </a:pPr>
            <a:r>
              <a:t>Funkcję tę spełniają wypowiedzi, które wyrażają stany emocjonalne, życzenia, akty woli.</a:t>
            </a:r>
          </a:p>
          <a:p>
            <a:pPr>
              <a:buChar char="•"/>
              <a:defRPr sz="2600"/>
            </a:pPr>
            <a:r>
              <a:t>Najbardziej funkcja ta widoczna jest w przypadku </a:t>
            </a:r>
            <a:r>
              <a:rPr b="1" i="1"/>
              <a:t>ocen</a:t>
            </a:r>
            <a:r>
              <a:t>, tzn. wypowiedzi, które wyrażają przeżycia polegające na emocjonalnym ustosunkowaniu się do jakichś faktycznie występujących lub wyobrażanych stanów rzeczy, czyli wypowiedzi wyrażających ich aprobatę lub dezaprobatę. </a:t>
            </a:r>
          </a:p>
        </p:txBody>
      </p:sp>
    </p:spTree>
  </p:cSld>
  <p:clrMapOvr>
    <a:masterClrMapping/>
  </p:clrMapOvr>
  <mc:AlternateContent xmlns:mc="http://schemas.openxmlformats.org/markup-compatibility/2006">
    <mc:Choice xmlns:p14="http://schemas.microsoft.com/office/powerpoint/2010/main" Requires="p14">
      <p:transition spd="slow" advClick="1" p14:dur="1200">
        <p:circle/>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0" name="Oceny"/>
          <p:cNvSpPr txBox="1"/>
          <p:nvPr>
            <p:ph type="title" idx="4294967295"/>
          </p:nvPr>
        </p:nvSpPr>
        <p:spPr>
          <a:xfrm>
            <a:off x="457200" y="1143000"/>
            <a:ext cx="8229600" cy="1066800"/>
          </a:xfrm>
          <a:prstGeom prst="rect">
            <a:avLst/>
          </a:prstGeom>
        </p:spPr>
        <p:txBody>
          <a:bodyPr>
            <a:normAutofit fontScale="100000" lnSpcReduction="0"/>
          </a:bodyPr>
          <a:lstStyle>
            <a:lvl1pPr>
              <a:defRPr b="1"/>
            </a:lvl1pPr>
          </a:lstStyle>
          <a:p>
            <a:pPr/>
            <a:r>
              <a:t>Oceny </a:t>
            </a:r>
          </a:p>
        </p:txBody>
      </p:sp>
      <p:sp>
        <p:nvSpPr>
          <p:cNvPr id="81" name="Zasadnicze (samoistne)…"/>
          <p:cNvSpPr txBox="1"/>
          <p:nvPr>
            <p:ph type="body" idx="4294967295"/>
          </p:nvPr>
        </p:nvSpPr>
        <p:spPr>
          <a:xfrm>
            <a:off x="457200" y="2249487"/>
            <a:ext cx="8229600" cy="4324351"/>
          </a:xfrm>
          <a:prstGeom prst="rect">
            <a:avLst/>
          </a:prstGeom>
        </p:spPr>
        <p:txBody>
          <a:bodyPr>
            <a:normAutofit fontScale="100000" lnSpcReduction="0"/>
          </a:bodyPr>
          <a:lstStyle/>
          <a:p>
            <a:pPr marL="514350" indent="-514350">
              <a:buFontTx/>
              <a:buAutoNum type="arabicParenR" startAt="1"/>
              <a:defRPr b="1" i="1"/>
            </a:pPr>
            <a:r>
              <a:t>Zasadnicze (samoistne) </a:t>
            </a:r>
          </a:p>
          <a:p>
            <a:pPr marL="514350" indent="-514350">
              <a:buSzTx/>
              <a:buNone/>
            </a:pPr>
            <a:r>
              <a:t>„x ma wartość w”</a:t>
            </a:r>
          </a:p>
          <a:p>
            <a:pPr marL="514350" indent="-514350">
              <a:buSzTx/>
              <a:buNone/>
              <a:defRPr b="1" i="1"/>
            </a:pPr>
            <a:r>
              <a:t>2) Zrelatywizowane:</a:t>
            </a:r>
          </a:p>
          <a:p>
            <a:pPr marL="514350" indent="-514350">
              <a:buFontTx/>
              <a:buAutoNum type="alphaLcParenR" startAt="1"/>
              <a:defRPr i="1"/>
            </a:pPr>
            <a:r>
              <a:t>Systemowo </a:t>
            </a:r>
          </a:p>
          <a:p>
            <a:pPr marL="514350" indent="-514350">
              <a:buSzTx/>
              <a:buNone/>
            </a:pPr>
            <a:r>
              <a:t>„x ma wartość w w systemie wartości s”</a:t>
            </a:r>
          </a:p>
          <a:p>
            <a:pPr marL="514350" indent="-514350">
              <a:buSzTx/>
              <a:buNone/>
            </a:pPr>
            <a:r>
              <a:t>b) </a:t>
            </a:r>
            <a:r>
              <a:rPr i="1"/>
              <a:t>Instrumentalnie </a:t>
            </a:r>
            <a:endParaRPr i="1"/>
          </a:p>
          <a:p>
            <a:pPr marL="514350" indent="-514350">
              <a:buSzTx/>
              <a:buNone/>
            </a:pPr>
            <a:r>
              <a:t>„x ma wartość w jako środek do celu c”</a:t>
            </a:r>
          </a:p>
          <a:p>
            <a:pPr marL="514350" indent="-514350">
              <a:buSzTx/>
              <a:buNone/>
            </a:pPr>
            <a:r>
              <a:t>c) </a:t>
            </a:r>
            <a:r>
              <a:rPr i="1"/>
              <a:t>Kontekstowo </a:t>
            </a:r>
            <a:endParaRPr i="1"/>
          </a:p>
          <a:p>
            <a:pPr marL="514350" indent="-514350">
              <a:buSzTx/>
              <a:buNone/>
            </a:pPr>
            <a:r>
              <a:t>„x ma wartość w w zależności od sytuacji s”</a:t>
            </a:r>
          </a:p>
        </p:txBody>
      </p:sp>
    </p:spTree>
  </p:cSld>
  <p:clrMapOvr>
    <a:masterClrMapping/>
  </p:clrMapOvr>
  <mc:AlternateContent xmlns:mc="http://schemas.openxmlformats.org/markup-compatibility/2006">
    <mc:Choice xmlns:p14="http://schemas.microsoft.com/office/powerpoint/2010/main" Requires="p14">
      <p:transition spd="slow" advClick="1" p14:dur="1200">
        <p:strips dir="ru"/>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3" name="Wypowiedzi optatywne"/>
          <p:cNvSpPr txBox="1"/>
          <p:nvPr>
            <p:ph type="title" idx="4294967295"/>
          </p:nvPr>
        </p:nvSpPr>
        <p:spPr>
          <a:xfrm>
            <a:off x="457200" y="1143000"/>
            <a:ext cx="8229600" cy="1066800"/>
          </a:xfrm>
          <a:prstGeom prst="rect">
            <a:avLst/>
          </a:prstGeom>
        </p:spPr>
        <p:txBody>
          <a:bodyPr>
            <a:normAutofit fontScale="100000" lnSpcReduction="0"/>
          </a:bodyPr>
          <a:lstStyle>
            <a:lvl1pPr>
              <a:defRPr b="1"/>
            </a:lvl1pPr>
          </a:lstStyle>
          <a:p>
            <a:pPr/>
            <a:r>
              <a:t>Wypowiedzi optatywne </a:t>
            </a:r>
          </a:p>
        </p:txBody>
      </p:sp>
      <p:sp>
        <p:nvSpPr>
          <p:cNvPr id="84" name="Oceny mogą zarazem wyrażać życzenie, aby dany stan trwał nadal lub powstał w przyszłości, co jest cechą wypowiedzi optatywnych.…"/>
          <p:cNvSpPr txBox="1"/>
          <p:nvPr>
            <p:ph type="body" idx="4294967295"/>
          </p:nvPr>
        </p:nvSpPr>
        <p:spPr>
          <a:xfrm>
            <a:off x="457200" y="2249487"/>
            <a:ext cx="8229600" cy="4324351"/>
          </a:xfrm>
          <a:prstGeom prst="rect">
            <a:avLst/>
          </a:prstGeom>
        </p:spPr>
        <p:txBody>
          <a:bodyPr>
            <a:normAutofit fontScale="100000" lnSpcReduction="0"/>
          </a:bodyPr>
          <a:lstStyle/>
          <a:p>
            <a:pPr>
              <a:lnSpc>
                <a:spcPct val="80000"/>
              </a:lnSpc>
              <a:buChar char="•"/>
              <a:defRPr sz="2600"/>
            </a:pPr>
            <a:r>
              <a:t>Oceny mogą zarazem wyrażać życzenie, aby dany stan trwał nadal lub powstał w przyszłości, co jest cechą wypowiedzi optatywnych.</a:t>
            </a:r>
          </a:p>
          <a:p>
            <a:pPr>
              <a:lnSpc>
                <a:spcPct val="80000"/>
              </a:lnSpc>
              <a:buChar char="•"/>
              <a:defRPr sz="2600"/>
            </a:pPr>
            <a:r>
              <a:t>Można je uznać za wzmocnioną postać wypowiedzi oceniających, dla których podstawową funkcją jest funkcja ekspresyjna. W tym przypadku pragnienie, aby pewien stan rzeczy zaistniał, nie jest skierowane wolicjonalnie na zachowanie danej osoby, które miałoby doprowadzić do osiągnięcia danego stanu rzeczy. </a:t>
            </a:r>
          </a:p>
          <a:p>
            <a:pPr>
              <a:lnSpc>
                <a:spcPct val="80000"/>
              </a:lnSpc>
              <a:buChar char="•"/>
              <a:defRPr sz="2600"/>
            </a:pPr>
            <a:r>
              <a:t>Jest to akt bez adresata, wyrażający wyłącznie chęć, żeby coś się stało (zaistniało). 	</a:t>
            </a:r>
          </a:p>
        </p:txBody>
      </p:sp>
    </p:spTree>
  </p:cSld>
  <p:clrMapOvr>
    <a:masterClrMapping/>
  </p:clrMapOvr>
  <mc:AlternateContent xmlns:mc="http://schemas.openxmlformats.org/markup-compatibility/2006">
    <mc:Choice xmlns:p14="http://schemas.microsoft.com/office/powerpoint/2010/main" Requires="p14">
      <p:transition spd="slow" advClick="1" p14:dur="1200">
        <p:strips dir="lu"/>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6" name="Funkcja sugestywna wypowiedzi"/>
          <p:cNvSpPr txBox="1"/>
          <p:nvPr>
            <p:ph type="title" idx="4294967295"/>
          </p:nvPr>
        </p:nvSpPr>
        <p:spPr>
          <a:xfrm>
            <a:off x="457200" y="1143000"/>
            <a:ext cx="8229600" cy="1066800"/>
          </a:xfrm>
          <a:prstGeom prst="rect">
            <a:avLst/>
          </a:prstGeom>
        </p:spPr>
        <p:txBody>
          <a:bodyPr>
            <a:normAutofit fontScale="100000" lnSpcReduction="0"/>
          </a:bodyPr>
          <a:lstStyle>
            <a:lvl1pPr>
              <a:defRPr b="1"/>
            </a:lvl1pPr>
          </a:lstStyle>
          <a:p>
            <a:pPr/>
            <a:r>
              <a:t>Funkcja sugestywna wypowiedzi </a:t>
            </a:r>
          </a:p>
        </p:txBody>
      </p:sp>
      <p:sp>
        <p:nvSpPr>
          <p:cNvPr id="87" name="Polega na wpływaniu na zachowanie jakiegoś podmiotu.…"/>
          <p:cNvSpPr txBox="1"/>
          <p:nvPr>
            <p:ph type="body" idx="4294967295"/>
          </p:nvPr>
        </p:nvSpPr>
        <p:spPr>
          <a:xfrm>
            <a:off x="457200" y="2249487"/>
            <a:ext cx="8229600" cy="4324351"/>
          </a:xfrm>
          <a:prstGeom prst="rect">
            <a:avLst/>
          </a:prstGeom>
        </p:spPr>
        <p:txBody>
          <a:bodyPr>
            <a:normAutofit fontScale="100000" lnSpcReduction="0"/>
          </a:bodyPr>
          <a:lstStyle/>
          <a:p>
            <a:pPr>
              <a:lnSpc>
                <a:spcPct val="90000"/>
              </a:lnSpc>
              <a:buChar char="•"/>
              <a:defRPr sz="2600"/>
            </a:pPr>
            <a:r>
              <a:t>Polega na wpływaniu na zachowanie jakiegoś podmiotu. </a:t>
            </a:r>
          </a:p>
          <a:p>
            <a:pPr>
              <a:lnSpc>
                <a:spcPct val="90000"/>
              </a:lnSpc>
              <a:buChar char="•"/>
              <a:defRPr sz="2600"/>
            </a:pPr>
            <a:r>
              <a:t>Spełniają ją wypowiedzi dyrektywalne, tzn. takie, które wskazują komuś określony sposób postępowania w określonych okolicznościach. </a:t>
            </a:r>
          </a:p>
          <a:p>
            <a:pPr>
              <a:lnSpc>
                <a:spcPct val="90000"/>
              </a:lnSpc>
              <a:buChar char="•"/>
              <a:defRPr sz="2600"/>
            </a:pPr>
            <a:r>
              <a:t>Wyrażają wolicjonalny stosunek do rzeczywistości, tzn. wolę wypowiadającego dyrektywę, aby zachował się w wyznaczony sposób w określonych okolicznościach. </a:t>
            </a:r>
          </a:p>
          <a:p>
            <a:pPr>
              <a:lnSpc>
                <a:spcPct val="90000"/>
              </a:lnSpc>
              <a:buChar char="•"/>
              <a:defRPr sz="2600"/>
            </a:pPr>
            <a:r>
              <a:t>Podstawowym typem wypowiedzi dyrektywalnych są normy postępowania. </a:t>
            </a:r>
          </a:p>
        </p:txBody>
      </p:sp>
    </p:spTree>
  </p:cSld>
  <p:clrMapOvr>
    <a:masterClrMapping/>
  </p:clrMapOvr>
  <mc:AlternateContent xmlns:mc="http://schemas.openxmlformats.org/markup-compatibility/2006">
    <mc:Choice xmlns:p14="http://schemas.microsoft.com/office/powerpoint/2010/main" Requires="p14">
      <p:transition spd="slow" advClick="1" p14:dur="1200">
        <p:dissolve/>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9" name="Funkcja performatywna wypowiedzi"/>
          <p:cNvSpPr txBox="1"/>
          <p:nvPr>
            <p:ph type="title" idx="4294967295"/>
          </p:nvPr>
        </p:nvSpPr>
        <p:spPr>
          <a:xfrm>
            <a:off x="457200" y="1143000"/>
            <a:ext cx="8229600" cy="1066800"/>
          </a:xfrm>
          <a:prstGeom prst="rect">
            <a:avLst/>
          </a:prstGeom>
        </p:spPr>
        <p:txBody>
          <a:bodyPr>
            <a:normAutofit fontScale="100000" lnSpcReduction="0"/>
          </a:bodyPr>
          <a:lstStyle>
            <a:lvl1pPr>
              <a:defRPr b="1" sz="3600"/>
            </a:lvl1pPr>
          </a:lstStyle>
          <a:p>
            <a:pPr/>
            <a:r>
              <a:t>Funkcja performatywna wypowiedzi</a:t>
            </a:r>
          </a:p>
        </p:txBody>
      </p:sp>
      <p:sp>
        <p:nvSpPr>
          <p:cNvPr id="90" name="To inaczej funkcja dokonawcza, w której języka używamy wówczas, gdy mówienie jest czynieniem, tzn. przez sformułowanie wypowiedzi językowej kreujemy nową rzeczywistość.…"/>
          <p:cNvSpPr txBox="1"/>
          <p:nvPr>
            <p:ph type="body" idx="4294967295"/>
          </p:nvPr>
        </p:nvSpPr>
        <p:spPr>
          <a:xfrm>
            <a:off x="457200" y="2249487"/>
            <a:ext cx="8229600" cy="4324351"/>
          </a:xfrm>
          <a:prstGeom prst="rect">
            <a:avLst/>
          </a:prstGeom>
        </p:spPr>
        <p:txBody>
          <a:bodyPr>
            <a:normAutofit fontScale="100000" lnSpcReduction="0"/>
          </a:bodyPr>
          <a:lstStyle/>
          <a:p>
            <a:pPr>
              <a:lnSpc>
                <a:spcPct val="80000"/>
              </a:lnSpc>
              <a:buChar char="•"/>
              <a:defRPr sz="2000"/>
            </a:pPr>
            <a:r>
              <a:t>To inaczej funkcja </a:t>
            </a:r>
            <a:r>
              <a:rPr b="1"/>
              <a:t>dokonawcza</a:t>
            </a:r>
            <a:r>
              <a:t>, w której języka używamy wówczas, gdy mówienie jest czynieniem, tzn. przez sformułowanie wypowiedzi językowej kreujemy nową rzeczywistość. </a:t>
            </a:r>
          </a:p>
          <a:p>
            <a:pPr>
              <a:lnSpc>
                <a:spcPct val="80000"/>
              </a:lnSpc>
              <a:buChar char="•"/>
              <a:defRPr sz="2000"/>
            </a:pPr>
            <a:r>
              <a:t>Wiąże się z pojęciem czynności konwencjonalnych. </a:t>
            </a:r>
          </a:p>
          <a:p>
            <a:pPr>
              <a:lnSpc>
                <a:spcPct val="80000"/>
              </a:lnSpc>
              <a:buChar char="•"/>
              <a:defRPr sz="2000"/>
            </a:pPr>
            <a:r>
              <a:t>Czynność konwencjonalna polega na tym, że na podstawie wyraźnie ustanowionych lub zwyczajowo ukształtowanych reguł pewnym czynnościom psychofizycznym werbalnym (aktom mowy) lub niewerbalnym (gestom) nadaje się nowy społeczny sens kulturowy. </a:t>
            </a:r>
          </a:p>
          <a:p>
            <a:pPr>
              <a:lnSpc>
                <a:spcPct val="80000"/>
              </a:lnSpc>
              <a:buChar char="•"/>
              <a:defRPr sz="2000"/>
            </a:pPr>
            <a:r>
              <a:t>Funkcja performatywna polega na tym, że przez wygłoszenie czy też napisanie pewnej wypowiedzi dokonuje się określonej czynności konwencjonalnej (kulturowej), tzn. takiej, która będąc zachowaniem werbalnym, uzyskuje nowy społeczny sens kulturowy na mocy swoistych reguł przyjmowanych w danym środowisku. </a:t>
            </a:r>
          </a:p>
        </p:txBody>
      </p:sp>
    </p:spTree>
  </p:cSld>
  <p:clrMapOvr>
    <a:masterClrMapping/>
  </p:clrMapOvr>
  <mc:AlternateContent xmlns:mc="http://schemas.openxmlformats.org/markup-compatibility/2006">
    <mc:Choice xmlns:p14="http://schemas.microsoft.com/office/powerpoint/2010/main" Requires="p14">
      <p:transition spd="slow" advClick="1" p14:dur="1200">
        <p:dissolve/>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2" name="Norma jako dyrektywa stanowcza"/>
          <p:cNvSpPr txBox="1"/>
          <p:nvPr>
            <p:ph type="title" idx="4294967295"/>
          </p:nvPr>
        </p:nvSpPr>
        <p:spPr>
          <a:xfrm>
            <a:off x="457200" y="1143000"/>
            <a:ext cx="8229600" cy="1066800"/>
          </a:xfrm>
          <a:prstGeom prst="rect">
            <a:avLst/>
          </a:prstGeom>
        </p:spPr>
        <p:txBody>
          <a:bodyPr>
            <a:normAutofit fontScale="100000" lnSpcReduction="0"/>
          </a:bodyPr>
          <a:lstStyle>
            <a:lvl1pPr>
              <a:defRPr b="1"/>
            </a:lvl1pPr>
          </a:lstStyle>
          <a:p>
            <a:pPr/>
            <a:r>
              <a:t>Norma jako dyrektywa stanowcza </a:t>
            </a:r>
          </a:p>
        </p:txBody>
      </p:sp>
      <p:sp>
        <p:nvSpPr>
          <p:cNvPr id="93" name="Normy odpowiadają na pytanie: jak być powinno?, a nie jak jest?…"/>
          <p:cNvSpPr txBox="1"/>
          <p:nvPr>
            <p:ph type="body" idx="4294967295"/>
          </p:nvPr>
        </p:nvSpPr>
        <p:spPr>
          <a:xfrm>
            <a:off x="457200" y="2249487"/>
            <a:ext cx="8229600" cy="4324351"/>
          </a:xfrm>
          <a:prstGeom prst="rect">
            <a:avLst/>
          </a:prstGeom>
        </p:spPr>
        <p:txBody>
          <a:bodyPr>
            <a:normAutofit fontScale="100000" lnSpcReduction="0"/>
          </a:bodyPr>
          <a:lstStyle/>
          <a:p>
            <a:pPr>
              <a:lnSpc>
                <a:spcPct val="90000"/>
              </a:lnSpc>
              <a:buChar char="•"/>
              <a:defRPr sz="2600"/>
            </a:pPr>
            <a:r>
              <a:t>Normy odpowiadają na pytanie: </a:t>
            </a:r>
            <a:r>
              <a:rPr b="1"/>
              <a:t>jak być powinno?</a:t>
            </a:r>
            <a:r>
              <a:t>,</a:t>
            </a:r>
            <a:r>
              <a:rPr b="1"/>
              <a:t> </a:t>
            </a:r>
            <a:r>
              <a:t>a nie jak jest?</a:t>
            </a:r>
          </a:p>
          <a:p>
            <a:pPr>
              <a:lnSpc>
                <a:spcPct val="90000"/>
              </a:lnSpc>
              <a:buChar char="•"/>
              <a:defRPr sz="2600"/>
            </a:pPr>
            <a:r>
              <a:t>Wyraża skierowane do określone osoby (osób) żądanie zachowania się w pewien sposób w pewnych okolicznościach lub też zawsze i wszędzie. Inaczej norma jest to wypowiedź formułująca odniesiony do konkretnych osób nakaz lub zakaz określonego zachowania w danych okolicznościach. </a:t>
            </a:r>
          </a:p>
          <a:p>
            <a:pPr>
              <a:lnSpc>
                <a:spcPct val="90000"/>
              </a:lnSpc>
              <a:buChar char="•"/>
              <a:defRPr sz="2600"/>
            </a:pPr>
            <a:r>
              <a:t>Normę postępowania można sprowadzić do formuły: </a:t>
            </a:r>
            <a:r>
              <a:rPr b="1"/>
              <a:t>„Podmioty typu P w okolicznościach typu O powinny zachować się w sposób Z”. </a:t>
            </a:r>
          </a:p>
        </p:txBody>
      </p:sp>
    </p:spTree>
  </p:cSld>
  <p:clrMapOvr>
    <a:masterClrMapping/>
  </p:clrMapOvr>
  <mc:AlternateContent xmlns:mc="http://schemas.openxmlformats.org/markup-compatibility/2006">
    <mc:Choice xmlns:p14="http://schemas.microsoft.com/office/powerpoint/2010/main" Requires="p14">
      <p:transition spd="slow" advClick="1" p14:dur="1200">
        <p:pull dir="ru"/>
      </p:transition>
    </mc:Choice>
    <mc:Fallback>
      <p:transition spd="slow">
        <p:fade/>
      </p:transition>
    </mc:Fallback>
  </mc:AlternateContent>
</p:sld>
</file>

<file path=ppt/theme/theme1.xml><?xml version="1.0" encoding="utf-8"?>
<a:theme xmlns:a="http://schemas.openxmlformats.org/drawingml/2006/main" xmlns:r="http://schemas.openxmlformats.org/officeDocument/2006/relationships" name="Wielkomiejski">
  <a:themeElements>
    <a:clrScheme name="Wielkomiejski">
      <a:dk1>
        <a:srgbClr val="000000"/>
      </a:dk1>
      <a:lt1>
        <a:srgbClr val="FFFFFF"/>
      </a:lt1>
      <a:dk2>
        <a:srgbClr val="A7A7A7"/>
      </a:dk2>
      <a:lt2>
        <a:srgbClr val="535353"/>
      </a:lt2>
      <a:accent1>
        <a:srgbClr val="53548A"/>
      </a:accent1>
      <a:accent2>
        <a:srgbClr val="438086"/>
      </a:accent2>
      <a:accent3>
        <a:srgbClr val="9BBB59"/>
      </a:accent3>
      <a:accent4>
        <a:srgbClr val="8064A2"/>
      </a:accent4>
      <a:accent5>
        <a:srgbClr val="4BACC6"/>
      </a:accent5>
      <a:accent6>
        <a:srgbClr val="F79646"/>
      </a:accent6>
      <a:hlink>
        <a:srgbClr val="0000FF"/>
      </a:hlink>
      <a:folHlink>
        <a:srgbClr val="FF00FF"/>
      </a:folHlink>
    </a:clrScheme>
    <a:fontScheme name="Wielkomiejski">
      <a:majorFont>
        <a:latin typeface="Helvetica"/>
        <a:ea typeface="Helvetica"/>
        <a:cs typeface="Helvetica"/>
      </a:majorFont>
      <a:minorFont>
        <a:latin typeface="Helvetica Neue"/>
        <a:ea typeface="Helvetica Neue"/>
        <a:cs typeface="Helvetica Neue"/>
      </a:minorFont>
    </a:fontScheme>
    <a:fmtScheme name="Wielkomiejski">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Georgia"/>
            <a:ea typeface="Georgia"/>
            <a:cs typeface="Georgia"/>
            <a:sym typeface="Georgi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Georgia"/>
            <a:ea typeface="Georgia"/>
            <a:cs typeface="Georgia"/>
            <a:sym typeface="Georgi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ielkomiejski">
  <a:themeElements>
    <a:clrScheme name="Wielkomiejski">
      <a:dk1>
        <a:srgbClr val="000000"/>
      </a:dk1>
      <a:lt1>
        <a:srgbClr val="FFFFFF"/>
      </a:lt1>
      <a:dk2>
        <a:srgbClr val="A7A7A7"/>
      </a:dk2>
      <a:lt2>
        <a:srgbClr val="535353"/>
      </a:lt2>
      <a:accent1>
        <a:srgbClr val="53548A"/>
      </a:accent1>
      <a:accent2>
        <a:srgbClr val="438086"/>
      </a:accent2>
      <a:accent3>
        <a:srgbClr val="9BBB59"/>
      </a:accent3>
      <a:accent4>
        <a:srgbClr val="8064A2"/>
      </a:accent4>
      <a:accent5>
        <a:srgbClr val="4BACC6"/>
      </a:accent5>
      <a:accent6>
        <a:srgbClr val="F79646"/>
      </a:accent6>
      <a:hlink>
        <a:srgbClr val="0000FF"/>
      </a:hlink>
      <a:folHlink>
        <a:srgbClr val="FF00FF"/>
      </a:folHlink>
    </a:clrScheme>
    <a:fontScheme name="Wielkomiejski">
      <a:majorFont>
        <a:latin typeface="Helvetica"/>
        <a:ea typeface="Helvetica"/>
        <a:cs typeface="Helvetica"/>
      </a:majorFont>
      <a:minorFont>
        <a:latin typeface="Helvetica Neue"/>
        <a:ea typeface="Helvetica Neue"/>
        <a:cs typeface="Helvetica Neue"/>
      </a:minorFont>
    </a:fontScheme>
    <a:fmtScheme name="Wielkomiejski">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Georgia"/>
            <a:ea typeface="Georgia"/>
            <a:cs typeface="Georgia"/>
            <a:sym typeface="Georgi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Georgia"/>
            <a:ea typeface="Georgia"/>
            <a:cs typeface="Georgia"/>
            <a:sym typeface="Georgi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