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eorgia"/>
        <a:ea typeface="Georgia"/>
        <a:cs typeface="Georgia"/>
        <a:sym typeface="Georgi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eorgia"/>
        <a:ea typeface="Georgia"/>
        <a:cs typeface="Georgia"/>
        <a:sym typeface="Georgi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eorgia"/>
        <a:ea typeface="Georgia"/>
        <a:cs typeface="Georgia"/>
        <a:sym typeface="Georgi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eorgia"/>
        <a:ea typeface="Georgia"/>
        <a:cs typeface="Georgia"/>
        <a:sym typeface="Georgi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eorgia"/>
        <a:ea typeface="Georgia"/>
        <a:cs typeface="Georgia"/>
        <a:sym typeface="Georgi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eorgia"/>
        <a:ea typeface="Georgia"/>
        <a:cs typeface="Georgia"/>
        <a:sym typeface="Georgi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eorgia"/>
        <a:ea typeface="Georgia"/>
        <a:cs typeface="Georgia"/>
        <a:sym typeface="Georgi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eorgia"/>
        <a:ea typeface="Georgia"/>
        <a:cs typeface="Georgia"/>
        <a:sym typeface="Georgi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Georgia"/>
        <a:ea typeface="Georgia"/>
        <a:cs typeface="Georgia"/>
        <a:sym typeface="Georgi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D9"/>
          </a:solidFill>
        </a:fill>
      </a:tcStyle>
    </a:wholeTbl>
    <a:band2H>
      <a:tcTxStyle b="def" i="def"/>
      <a:tcStyle>
        <a:tcBdr/>
        <a:fill>
          <a:solidFill>
            <a:srgbClr val="E9E9ED"/>
          </a:solidFill>
        </a:fill>
      </a:tcStyle>
    </a:band2H>
    <a:firstCol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7" name="Shape 6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rostokąt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" name="Prostokąt"/>
          <p:cNvSpPr/>
          <p:nvPr/>
        </p:nvSpPr>
        <p:spPr>
          <a:xfrm flipV="1">
            <a:off x="5410200" y="3897312"/>
            <a:ext cx="3733800" cy="192088"/>
          </a:xfrm>
          <a:prstGeom prst="rect">
            <a:avLst/>
          </a:prstGeom>
          <a:solidFill>
            <a:schemeClr val="accent2">
              <a:alpha val="50195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Prostokąt"/>
          <p:cNvSpPr/>
          <p:nvPr/>
        </p:nvSpPr>
        <p:spPr>
          <a:xfrm flipV="1">
            <a:off x="5410200" y="4113212"/>
            <a:ext cx="3733800" cy="12701"/>
          </a:xfrm>
          <a:prstGeom prst="rect">
            <a:avLst/>
          </a:prstGeom>
          <a:solidFill>
            <a:schemeClr val="accent2">
              <a:alpha val="65097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" name="Prostokąt"/>
          <p:cNvSpPr/>
          <p:nvPr/>
        </p:nvSpPr>
        <p:spPr>
          <a:xfrm flipV="1">
            <a:off x="5410200" y="4164012"/>
            <a:ext cx="1965325" cy="19051"/>
          </a:xfrm>
          <a:prstGeom prst="rect">
            <a:avLst/>
          </a:prstGeom>
          <a:solidFill>
            <a:schemeClr val="accent2">
              <a:alpha val="59999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5" name="Prostokąt"/>
          <p:cNvSpPr/>
          <p:nvPr/>
        </p:nvSpPr>
        <p:spPr>
          <a:xfrm flipV="1">
            <a:off x="5410200" y="4197350"/>
            <a:ext cx="1965325" cy="12700"/>
          </a:xfrm>
          <a:prstGeom prst="rect">
            <a:avLst/>
          </a:prstGeom>
          <a:solidFill>
            <a:schemeClr val="accent2">
              <a:alpha val="65097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" name="Prostokąt zaokrąglony"/>
          <p:cNvSpPr/>
          <p:nvPr/>
        </p:nvSpPr>
        <p:spPr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" name="Prostokąt zaokrąglony"/>
          <p:cNvSpPr/>
          <p:nvPr/>
        </p:nvSpPr>
        <p:spPr>
          <a:xfrm>
            <a:off x="7377112" y="4060825"/>
            <a:ext cx="1600201" cy="365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" name="Prostokąt"/>
          <p:cNvSpPr/>
          <p:nvPr/>
        </p:nvSpPr>
        <p:spPr>
          <a:xfrm>
            <a:off x="-1" y="3649662"/>
            <a:ext cx="9144002" cy="244476"/>
          </a:xfrm>
          <a:prstGeom prst="rect">
            <a:avLst/>
          </a:prstGeom>
          <a:solidFill>
            <a:schemeClr val="accent2">
              <a:alpha val="50195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" name="Prostokąt"/>
          <p:cNvSpPr/>
          <p:nvPr/>
        </p:nvSpPr>
        <p:spPr>
          <a:xfrm>
            <a:off x="-1" y="3675062"/>
            <a:ext cx="9144002" cy="14128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0" name="Prostokąt"/>
          <p:cNvSpPr/>
          <p:nvPr/>
        </p:nvSpPr>
        <p:spPr>
          <a:xfrm flipV="1">
            <a:off x="6413500" y="3643312"/>
            <a:ext cx="2730500" cy="24765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1" name="Prostokąt"/>
          <p:cNvSpPr/>
          <p:nvPr/>
        </p:nvSpPr>
        <p:spPr>
          <a:xfrm>
            <a:off x="-1" y="0"/>
            <a:ext cx="9144002" cy="3702050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" name="Numer slajdu"/>
          <p:cNvSpPr txBox="1"/>
          <p:nvPr>
            <p:ph type="sldNum" sz="quarter" idx="2"/>
          </p:nvPr>
        </p:nvSpPr>
        <p:spPr>
          <a:xfrm>
            <a:off x="8725125" y="8572"/>
            <a:ext cx="342675" cy="3581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kst tytułowy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50" name="Treść - poziom 1…"/>
          <p:cNvSpPr txBox="1"/>
          <p:nvPr>
            <p:ph type="body" idx="1"/>
          </p:nvPr>
        </p:nvSpPr>
        <p:spPr>
          <a:xfrm>
            <a:off x="457200" y="2249487"/>
            <a:ext cx="8229600" cy="43243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kst tytułowy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59" name="Treść - poziom 1…"/>
          <p:cNvSpPr txBox="1"/>
          <p:nvPr>
            <p:ph type="body" idx="1"/>
          </p:nvPr>
        </p:nvSpPr>
        <p:spPr>
          <a:xfrm>
            <a:off x="457200" y="2249487"/>
            <a:ext cx="8229600" cy="43243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"/>
          <p:cNvSpPr/>
          <p:nvPr/>
        </p:nvSpPr>
        <p:spPr>
          <a:xfrm>
            <a:off x="-1" y="366712"/>
            <a:ext cx="9144002" cy="84138"/>
          </a:xfrm>
          <a:prstGeom prst="rect">
            <a:avLst/>
          </a:prstGeom>
          <a:solidFill>
            <a:schemeClr val="accent2">
              <a:alpha val="50195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Prostokąt"/>
          <p:cNvSpPr/>
          <p:nvPr/>
        </p:nvSpPr>
        <p:spPr>
          <a:xfrm>
            <a:off x="-1" y="0"/>
            <a:ext cx="9144002" cy="311150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Prostokąt"/>
          <p:cNvSpPr/>
          <p:nvPr/>
        </p:nvSpPr>
        <p:spPr>
          <a:xfrm>
            <a:off x="-1" y="307974"/>
            <a:ext cx="9144002" cy="92077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Prostokąt"/>
          <p:cNvSpPr/>
          <p:nvPr/>
        </p:nvSpPr>
        <p:spPr>
          <a:xfrm flipV="1">
            <a:off x="5410200" y="360362"/>
            <a:ext cx="3733800" cy="9048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" name="Prostokąt"/>
          <p:cNvSpPr/>
          <p:nvPr/>
        </p:nvSpPr>
        <p:spPr>
          <a:xfrm flipV="1">
            <a:off x="5410200" y="439737"/>
            <a:ext cx="3733800" cy="180976"/>
          </a:xfrm>
          <a:prstGeom prst="rect">
            <a:avLst/>
          </a:prstGeom>
          <a:solidFill>
            <a:schemeClr val="accent2">
              <a:alpha val="50195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" name="Prostokąt zaokrąglony"/>
          <p:cNvSpPr/>
          <p:nvPr/>
        </p:nvSpPr>
        <p:spPr>
          <a:xfrm>
            <a:off x="5407025" y="496887"/>
            <a:ext cx="3063875" cy="2857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" name="Prostokąt zaokrąglony"/>
          <p:cNvSpPr/>
          <p:nvPr/>
        </p:nvSpPr>
        <p:spPr>
          <a:xfrm>
            <a:off x="7373937" y="588962"/>
            <a:ext cx="1600201" cy="365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" name="Prostokąt"/>
          <p:cNvSpPr/>
          <p:nvPr/>
        </p:nvSpPr>
        <p:spPr>
          <a:xfrm>
            <a:off x="9085262" y="-1588"/>
            <a:ext cx="57151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" name="Prostokąt"/>
          <p:cNvSpPr/>
          <p:nvPr/>
        </p:nvSpPr>
        <p:spPr>
          <a:xfrm>
            <a:off x="9043987" y="-1588"/>
            <a:ext cx="28576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" name="Prostokąt"/>
          <p:cNvSpPr/>
          <p:nvPr/>
        </p:nvSpPr>
        <p:spPr>
          <a:xfrm>
            <a:off x="9023350" y="-1588"/>
            <a:ext cx="12700" cy="620713"/>
          </a:xfrm>
          <a:prstGeom prst="rect">
            <a:avLst/>
          </a:prstGeom>
          <a:solidFill>
            <a:srgbClr val="FFFFFF">
              <a:alpha val="59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" name="Prostokąt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39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" name="Prostokąt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19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" name="Prostokąt"/>
          <p:cNvSpPr/>
          <p:nvPr/>
        </p:nvSpPr>
        <p:spPr>
          <a:xfrm>
            <a:off x="8871743" y="0"/>
            <a:ext cx="12701" cy="585788"/>
          </a:xfrm>
          <a:prstGeom prst="rect">
            <a:avLst/>
          </a:prstGeom>
          <a:solidFill>
            <a:srgbClr val="FFFFFF">
              <a:alpha val="3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" name="Tekst tytułowy"/>
          <p:cNvSpPr txBox="1"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Tekst tytułowy</a:t>
            </a:r>
          </a:p>
        </p:txBody>
      </p:sp>
      <p:sp>
        <p:nvSpPr>
          <p:cNvPr id="16" name="Treść - poziom 1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xfrm>
            <a:off x="8593363" y="10159"/>
            <a:ext cx="342675" cy="358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125" marR="0" indent="-255587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6152" marR="0" indent="-26499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58850" marR="0" indent="-255587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064" marR="0" indent="-254577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2087" marR="0" indent="-255587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919287" marR="0" indent="-255587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2376487" marR="0" indent="-255587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833687" marR="0" indent="-255587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3290887" marR="0" indent="-255587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orma prawna a norma moralna"/>
          <p:cNvSpPr txBox="1"/>
          <p:nvPr>
            <p:ph type="title" idx="4294967295"/>
          </p:nvPr>
        </p:nvSpPr>
        <p:spPr>
          <a:xfrm>
            <a:off x="457200" y="2401887"/>
            <a:ext cx="8458200" cy="1470026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b="1" sz="4400">
                <a:solidFill>
                  <a:srgbClr val="FFFFFF"/>
                </a:solidFill>
              </a:defRPr>
            </a:lvl1pPr>
          </a:lstStyle>
          <a:p>
            <a:pPr/>
            <a:r>
              <a:t>Norma prawna a norma moralna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ytuł"/>
          <p:cNvSpPr txBox="1"/>
          <p:nvPr>
            <p:ph type="title" idx="4294967295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/>
            </a:pPr>
          </a:p>
        </p:txBody>
      </p:sp>
      <p:sp>
        <p:nvSpPr>
          <p:cNvPr id="72" name="Podstawa obowiązywania…"/>
          <p:cNvSpPr txBox="1"/>
          <p:nvPr>
            <p:ph type="body" idx="4294967295"/>
          </p:nvPr>
        </p:nvSpPr>
        <p:spPr>
          <a:xfrm>
            <a:off x="457200" y="2249487"/>
            <a:ext cx="8229600" cy="43243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514350" indent="-514350">
              <a:lnSpc>
                <a:spcPct val="80000"/>
              </a:lnSpc>
              <a:buFontTx/>
              <a:buAutoNum type="arabicParenR" startAt="1"/>
              <a:defRPr b="1" sz="2400"/>
            </a:pPr>
            <a:r>
              <a:t>Podstawa obowiązywania</a:t>
            </a:r>
          </a:p>
          <a:p>
            <a:pPr marL="514350" indent="-514350">
              <a:lnSpc>
                <a:spcPct val="80000"/>
              </a:lnSpc>
              <a:buSzTx/>
              <a:buNone/>
              <a:defRPr b="1" i="1" sz="2400"/>
            </a:pPr>
            <a:r>
              <a:t>Normy prawne </a:t>
            </a:r>
            <a:r>
              <a:rPr b="0" i="0"/>
              <a:t>obowiązują ze względu na to, że zostały ustanowione. Podstawa ich obowiązywania jest formalna, tzn. akt stanowienia. Normy prawne obowiązują, gdyż mają </a:t>
            </a:r>
            <a:r>
              <a:rPr i="0"/>
              <a:t>uzasadnienie</a:t>
            </a:r>
            <a:r>
              <a:rPr b="0" i="0"/>
              <a:t> </a:t>
            </a:r>
            <a:r>
              <a:rPr i="0"/>
              <a:t>tetyczne </a:t>
            </a:r>
            <a:r>
              <a:rPr b="0" i="0"/>
              <a:t>– źródłem ich obowiązywania jest akt władzy kompetentnego organu państwa. </a:t>
            </a:r>
          </a:p>
          <a:p>
            <a:pPr marL="514350" indent="-514350">
              <a:lnSpc>
                <a:spcPct val="80000"/>
              </a:lnSpc>
              <a:buSzTx/>
              <a:buNone/>
              <a:defRPr b="1" i="1" sz="2400"/>
            </a:pPr>
            <a:r>
              <a:t>Normy moralne </a:t>
            </a:r>
            <a:r>
              <a:rPr b="0" i="0"/>
              <a:t>mają </a:t>
            </a:r>
            <a:r>
              <a:rPr i="0"/>
              <a:t>uzasadnienie</a:t>
            </a:r>
            <a:r>
              <a:rPr b="0" i="0"/>
              <a:t> </a:t>
            </a:r>
            <a:r>
              <a:rPr i="0"/>
              <a:t>aksjologiczne</a:t>
            </a:r>
            <a:r>
              <a:rPr b="0" i="0"/>
              <a:t> – zaczynają obowiązywać, gdy w danej grupie społecznej upowszechni się przekonanie, że dane zachowanie jest czymś dobrym lub złym. Norma moralna obowiązuje, bo nakazuje zachowania oceniane pozytywnie w danym systemie ocen moralnych, a zakazuje zachowań ocenianych negatywnie.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2) Sankcje…"/>
          <p:cNvSpPr txBox="1"/>
          <p:nvPr>
            <p:ph type="body" idx="4294967295"/>
          </p:nvPr>
        </p:nvSpPr>
        <p:spPr>
          <a:xfrm>
            <a:off x="457200" y="2249487"/>
            <a:ext cx="8229600" cy="43243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55587" indent="-146050">
              <a:buSzTx/>
              <a:buNone/>
            </a:pPr>
            <a:r>
              <a:t>2) </a:t>
            </a:r>
            <a:r>
              <a:rPr b="1"/>
              <a:t>Sankcje </a:t>
            </a:r>
            <a:endParaRPr b="1"/>
          </a:p>
          <a:p>
            <a:pPr marL="255587" indent="-146050">
              <a:buSzTx/>
              <a:buNone/>
              <a:defRPr b="1" i="1"/>
            </a:pPr>
            <a:r>
              <a:t>Prawo</a:t>
            </a:r>
            <a:r>
              <a:rPr b="0" i="0"/>
              <a:t> operuje sankcjami sformalizowanymi i zinstytucjonalizowanymi, wymierzanymi przez specjalne organy w specjalnym trybie. Są to </a:t>
            </a:r>
            <a:r>
              <a:rPr i="0"/>
              <a:t>sankcje skupione</a:t>
            </a:r>
            <a:r>
              <a:rPr b="0" i="0"/>
              <a:t>. </a:t>
            </a:r>
            <a:endParaRPr b="0" i="0"/>
          </a:p>
          <a:p>
            <a:pPr marL="255587" indent="-146050">
              <a:buSzTx/>
              <a:buNone/>
            </a:pPr>
            <a:r>
              <a:t>Naruszenie </a:t>
            </a:r>
            <a:r>
              <a:rPr b="1" i="1"/>
              <a:t>normy moralnej </a:t>
            </a:r>
            <a:r>
              <a:t>najczęściej prowadzi do potępienia społecznego. Są to </a:t>
            </a:r>
            <a:r>
              <a:rPr b="1"/>
              <a:t>sankcje rozsiane</a:t>
            </a:r>
            <a:r>
              <a:t>, niesformalizowane i niezinstytucjonalizowane.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3) Stopień formalizacji tworzenia normy…"/>
          <p:cNvSpPr txBox="1"/>
          <p:nvPr>
            <p:ph type="body" idx="4294967295"/>
          </p:nvPr>
        </p:nvSpPr>
        <p:spPr>
          <a:xfrm>
            <a:off x="457200" y="2249487"/>
            <a:ext cx="8229600" cy="43243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55587" indent="-146050">
              <a:buSzTx/>
              <a:buNone/>
              <a:defRPr b="1"/>
            </a:pPr>
            <a:r>
              <a:t>3)</a:t>
            </a:r>
            <a:r>
              <a:rPr b="0"/>
              <a:t> </a:t>
            </a:r>
            <a:r>
              <a:t>Stopień formalizacji tworzenia normy </a:t>
            </a:r>
          </a:p>
          <a:p>
            <a:pPr marL="255587" indent="-146050">
              <a:buSzTx/>
              <a:buNone/>
              <a:defRPr b="1" i="1"/>
            </a:pPr>
            <a:r>
              <a:t>Normy prawne </a:t>
            </a:r>
            <a:r>
              <a:rPr b="0" i="0"/>
              <a:t>tworzone są w określonym przez prawo trybie i przez organy państwa wyposażone w kompetencje prawodawcze. Wyrażane są w szczególnej formie aktu normatywnego (np. ustawy, rozporządzenia). </a:t>
            </a:r>
            <a:endParaRPr b="0" i="0"/>
          </a:p>
          <a:p>
            <a:pPr marL="255587" indent="-146050">
              <a:buSzTx/>
              <a:buNone/>
            </a:pPr>
            <a:r>
              <a:t>Proces tworzenia </a:t>
            </a:r>
            <a:r>
              <a:rPr b="1" i="1"/>
              <a:t>norm moralnych </a:t>
            </a:r>
            <a:r>
              <a:t>jest spontaniczny, a forma, w jakiej normy te są wyrażane, dowolna.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4) Przedmiot regulacji…"/>
          <p:cNvSpPr txBox="1"/>
          <p:nvPr>
            <p:ph type="body" idx="4294967295"/>
          </p:nvPr>
        </p:nvSpPr>
        <p:spPr>
          <a:xfrm>
            <a:off x="457200" y="2249487"/>
            <a:ext cx="8229600" cy="43243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55587" indent="-146050">
              <a:buSzTx/>
              <a:buNone/>
              <a:defRPr b="1"/>
            </a:pPr>
            <a:r>
              <a:t>4) Przedmiot regulacji </a:t>
            </a:r>
          </a:p>
          <a:p>
            <a:pPr marL="255587" indent="-146050">
              <a:buSzTx/>
              <a:buNone/>
              <a:defRPr b="1" i="1"/>
            </a:pPr>
            <a:r>
              <a:t>Normy prawne </a:t>
            </a:r>
            <a:r>
              <a:rPr b="0" i="0"/>
              <a:t>regulują przede wszystkim zewnętrzne zachowania ludzi. Prawo nie zna odpowiedzialności za same przekonania, motywy czy intencje, które mogą być przedmiotem potępienia </a:t>
            </a:r>
            <a:r>
              <a:t>moralnego</a:t>
            </a:r>
            <a:r>
              <a:rPr b="0" i="0"/>
              <a:t>.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5) Podmioty, do których normy są adresowane…"/>
          <p:cNvSpPr txBox="1"/>
          <p:nvPr>
            <p:ph type="body" idx="4294967295"/>
          </p:nvPr>
        </p:nvSpPr>
        <p:spPr>
          <a:xfrm>
            <a:off x="468312" y="2133600"/>
            <a:ext cx="8229601" cy="432435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55587" indent="-146050">
              <a:buSzTx/>
              <a:buNone/>
              <a:defRPr b="1"/>
            </a:pPr>
            <a:r>
              <a:t>5) Podmioty, do których normy są adresowane </a:t>
            </a:r>
          </a:p>
          <a:p>
            <a:pPr marL="255587" indent="-146050">
              <a:buSzTx/>
              <a:buNone/>
            </a:pPr>
            <a:r>
              <a:t>Podmiotem </a:t>
            </a:r>
            <a:r>
              <a:rPr b="1" i="1"/>
              <a:t>prawa</a:t>
            </a:r>
            <a:r>
              <a:t> mogą być zarówno osoby fizyczne, osoby prawne, jak też jednostki organizacyjne nieposiadające osobowości prawnej.</a:t>
            </a:r>
          </a:p>
          <a:p>
            <a:pPr marL="255587" indent="-146050">
              <a:buSzTx/>
              <a:buNone/>
            </a:pPr>
            <a:r>
              <a:t>Adresatami </a:t>
            </a:r>
            <a:r>
              <a:rPr b="1" i="1"/>
              <a:t>norm moralnych </a:t>
            </a:r>
            <a:r>
              <a:t>są wyłącznie osoby fizyczne.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6) Związek norm z państwem…"/>
          <p:cNvSpPr txBox="1"/>
          <p:nvPr>
            <p:ph type="body" idx="4294967295"/>
          </p:nvPr>
        </p:nvSpPr>
        <p:spPr>
          <a:xfrm>
            <a:off x="468312" y="1628775"/>
            <a:ext cx="8229601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55587" indent="-146050">
              <a:buSzTx/>
              <a:buNone/>
              <a:defRPr b="1"/>
            </a:pPr>
            <a:r>
              <a:t>6) Związek norm z państwem </a:t>
            </a:r>
          </a:p>
          <a:p>
            <a:pPr marL="255587" indent="-146050">
              <a:buSzTx/>
              <a:buNone/>
              <a:defRPr b="1" i="1"/>
            </a:pPr>
            <a:r>
              <a:t>Prawo</a:t>
            </a:r>
            <a:r>
              <a:rPr b="0" i="0"/>
              <a:t> jest związane z państwem w dwojakim sensie: </a:t>
            </a:r>
            <a:endParaRPr b="0" i="0"/>
          </a:p>
          <a:p>
            <a:pPr>
              <a:buFontTx/>
              <a:buChar char="-"/>
            </a:pPr>
            <a:r>
              <a:t>jest tworzone lub uznawane przez państwo;</a:t>
            </a:r>
          </a:p>
          <a:p>
            <a:pPr>
              <a:buFontTx/>
              <a:buChar char="-"/>
            </a:pPr>
            <a:r>
              <a:t>bycie adresatem normy prawnej to pochodna przynależności do państwa, tzn. pochodna bycia obywatelem państwa. </a:t>
            </a:r>
          </a:p>
          <a:p>
            <a:pPr marL="255587" indent="-146050">
              <a:buSzTx/>
              <a:buNone/>
            </a:pPr>
            <a:r>
              <a:t>Dlatego normy prawne nazywane są </a:t>
            </a:r>
            <a:r>
              <a:rPr b="1"/>
              <a:t>normami zamkniętymi.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strips dir="r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Normy moralne to normy otwarte. Bycie adresatem norm moralnych nie jest związane z przynależnością do grupy formalnej, w szczególności do państwa. W jednym państwie może obowiązywać kilka systemów norm moralnych, i odwrotnie – jedna moralność może obowiązywać w wielu państwach."/>
          <p:cNvSpPr txBox="1"/>
          <p:nvPr>
            <p:ph type="body" idx="4294967295"/>
          </p:nvPr>
        </p:nvSpPr>
        <p:spPr>
          <a:xfrm>
            <a:off x="457200" y="2249487"/>
            <a:ext cx="8229600" cy="43243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255587" indent="-146050">
              <a:buSzTx/>
              <a:buNone/>
              <a:defRPr b="1" i="1"/>
            </a:pPr>
            <a:r>
              <a:t>Normy moralne </a:t>
            </a:r>
            <a:r>
              <a:rPr b="0" i="0"/>
              <a:t>to </a:t>
            </a:r>
            <a:r>
              <a:rPr i="0"/>
              <a:t>normy</a:t>
            </a:r>
            <a:r>
              <a:rPr b="0" i="0"/>
              <a:t> </a:t>
            </a:r>
            <a:r>
              <a:rPr i="0"/>
              <a:t>otwarte</a:t>
            </a:r>
            <a:r>
              <a:rPr b="0" i="0"/>
              <a:t>. Bycie adresatem norm moralnych nie jest związane z przynależnością do grupy formalnej, w szczególności do państwa. W jednym państwie może obowiązywać kilka systemów norm moralnych, i odwrotnie – jedna moralność może obowiązywać w wielu państwach.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strips dir="lu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ielkomiejski">
  <a:themeElements>
    <a:clrScheme name="Wielkomiejski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3548A"/>
      </a:accent1>
      <a:accent2>
        <a:srgbClr val="43808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ielkomiejski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ielkomiejski">
  <a:themeElements>
    <a:clrScheme name="Wielkomiejski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3548A"/>
      </a:accent1>
      <a:accent2>
        <a:srgbClr val="43808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ielkomiejski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