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3" r:id="rId2"/>
    <p:sldId id="274" r:id="rId3"/>
    <p:sldId id="277" r:id="rId4"/>
    <p:sldId id="278" r:id="rId5"/>
    <p:sldId id="276" r:id="rId6"/>
    <p:sldId id="279" r:id="rId7"/>
    <p:sldId id="269" r:id="rId8"/>
    <p:sldId id="297" r:id="rId9"/>
    <p:sldId id="298" r:id="rId10"/>
    <p:sldId id="300" r:id="rId11"/>
    <p:sldId id="265" r:id="rId12"/>
    <p:sldId id="286" r:id="rId13"/>
    <p:sldId id="266" r:id="rId14"/>
    <p:sldId id="268" r:id="rId1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9C323B78-58A0-41E4-88B1-D5CBEC788872}">
          <p14:sldIdLst>
            <p14:sldId id="273"/>
            <p14:sldId id="274"/>
            <p14:sldId id="277"/>
            <p14:sldId id="278"/>
            <p14:sldId id="276"/>
            <p14:sldId id="279"/>
            <p14:sldId id="269"/>
            <p14:sldId id="297"/>
            <p14:sldId id="298"/>
            <p14:sldId id="300"/>
            <p14:sldId id="265"/>
            <p14:sldId id="286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59740" autoAdjust="0"/>
  </p:normalViewPr>
  <p:slideViewPr>
    <p:cSldViewPr snapToGrid="0">
      <p:cViewPr varScale="1">
        <p:scale>
          <a:sx n="43" d="100"/>
          <a:sy n="43" d="100"/>
        </p:scale>
        <p:origin x="16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7CBA9-0E3F-40EB-80C0-BFE0B08E3917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DCA75-E1A8-4566-B053-0538557D79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95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743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502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528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51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6099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614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45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748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615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619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778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i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89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0752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DDCA75-E1A8-4566-B053-0538557D79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97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41553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59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40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67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88351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66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46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78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7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2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80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679D194-9BE6-4480-A715-5B8C9F1BDF5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046C16F-FB1F-4219-A343-9D69474432A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233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CFD6EE-D454-4ED3-A8AA-B9A882A9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5034"/>
          </a:xfrm>
        </p:spPr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ED42E-47FE-47D8-90F5-69DD47AF0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1002"/>
            <a:ext cx="9601200" cy="3906398"/>
          </a:xfrm>
        </p:spPr>
        <p:txBody>
          <a:bodyPr>
            <a:normAutofit/>
          </a:bodyPr>
          <a:lstStyle/>
          <a:p>
            <a:r>
              <a:rPr lang="pl-PL" sz="2800" dirty="0"/>
              <a:t>Policja administracyjna</a:t>
            </a:r>
          </a:p>
          <a:p>
            <a:r>
              <a:rPr lang="pl-PL" sz="2800" dirty="0"/>
              <a:t>Reglamentacja</a:t>
            </a:r>
          </a:p>
          <a:p>
            <a:r>
              <a:rPr lang="pl-PL" sz="2800" dirty="0"/>
              <a:t>Administracja regulacyjna </a:t>
            </a:r>
          </a:p>
          <a:p>
            <a:r>
              <a:rPr lang="pl-PL" sz="2800" dirty="0"/>
              <a:t>Świadczenia materialne</a:t>
            </a:r>
          </a:p>
          <a:p>
            <a:r>
              <a:rPr lang="pl-PL" sz="2800" dirty="0"/>
              <a:t>Świadczenia niematerialne</a:t>
            </a:r>
          </a:p>
          <a:p>
            <a:r>
              <a:rPr lang="pl-PL" sz="2800" dirty="0"/>
              <a:t>Zakaz ingerencji </a:t>
            </a:r>
          </a:p>
        </p:txBody>
      </p:sp>
    </p:spTree>
    <p:extLst>
      <p:ext uri="{BB962C8B-B14F-4D97-AF65-F5344CB8AC3E}">
        <p14:creationId xmlns:p14="http://schemas.microsoft.com/office/powerpoint/2010/main" val="3606486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CDD25-C276-4D9A-8880-E4211399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Normy prawa procesowego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B62BA8-940E-4842-AB5A-1E9305C05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regulują tok czynności podejmowanych przez organy określone prawem ustrojowym w celu realizacji norm prawa materialnego (regulują wydawanie i kontrolowanie decyzji administracyjnych; tok czynności podejmowanych w celu przymusowego wykonania decyzji administracyjnych) (J. Boć) </a:t>
            </a:r>
          </a:p>
          <a:p>
            <a:r>
              <a:rPr lang="pl-PL" dirty="0"/>
              <a:t>regulują postepowanie organów administracji publicznej, którego celem jest wydawanie aktów administracyjnych oraz regulują kontrolowanie prawidłowości tych aktów oraz przymusowe ich wykonanie</a:t>
            </a:r>
          </a:p>
          <a:p>
            <a:r>
              <a:rPr lang="pl-PL" dirty="0">
                <a:solidFill>
                  <a:schemeClr val="tx1"/>
                </a:solidFill>
              </a:rPr>
              <a:t>Regulują procedury dokonywania czynności prawnych przez np. osoby fizyczne, jeśli dla ważności tych czynności przewidziano ustanowiony prawnie tryb postępowania (W. Lang)</a:t>
            </a:r>
          </a:p>
          <a:p>
            <a:r>
              <a:rPr lang="pl-PL" dirty="0">
                <a:solidFill>
                  <a:schemeClr val="tx1"/>
                </a:solidFill>
              </a:rPr>
              <a:t>regulują sposoby zachowania się stron niebędących podmiotami publicznymi w postępowaniach, których stronami są podmioty publiczne (W. Lang)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410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B9DD25-38A1-46AE-8648-A1E689A8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578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C2182-DED3-45D5-9ABC-DE302CF6E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9648"/>
            <a:ext cx="9601200" cy="4137752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 33b </a:t>
            </a:r>
            <a:r>
              <a:rPr lang="pl-PL" sz="2400" dirty="0" err="1"/>
              <a:t>u.s.p</a:t>
            </a:r>
            <a:r>
              <a:rPr lang="pl-PL" sz="2400" dirty="0"/>
              <a:t>.  Powiatową administrację zespoloną stanowią: 1) starostwo powiatowe; 2) powiatowy urząd pracy, będący jednostką organizacyjną powiatu; 3) jednostki organizacyjne stanowiące aparat pomocniczy kierowników powiatowych służb, inspekcji i straży.</a:t>
            </a:r>
          </a:p>
          <a:p>
            <a:r>
              <a:rPr lang="pl-PL" sz="2400" dirty="0"/>
              <a:t>Art. 35 ust. 2 </a:t>
            </a:r>
            <a:r>
              <a:rPr lang="pl-PL" sz="2400" dirty="0" err="1"/>
              <a:t>u.s.p</a:t>
            </a:r>
            <a:r>
              <a:rPr lang="pl-PL" sz="2400" dirty="0"/>
              <a:t>.  Starosta jest kierownikiem starostwa powiatowego oraz zwierzchnikiem służbowym pracowników starostwa i kierowników jednostek organizacyjnych powiatu oraz zwierzchnikiem powiatowych służb, inspekcji i straży.</a:t>
            </a:r>
          </a:p>
          <a:p>
            <a:r>
              <a:rPr lang="pl-PL" sz="2400" dirty="0"/>
              <a:t>Art. 6 ust. 1 </a:t>
            </a:r>
            <a:r>
              <a:rPr lang="pl-PL" sz="2400" dirty="0" err="1"/>
              <a:t>u.a.r.w</a:t>
            </a:r>
            <a:r>
              <a:rPr lang="pl-PL" sz="2400" dirty="0"/>
              <a:t>. Wojewodę powołuje i odwołuje Prezes Rady Ministrów na wniosek ministra właściwego do spraw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842618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4D163-F1A9-4A4F-8F03-01035953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E18063-36A5-4D1F-81AD-92537C68E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12. ustawy o samorządzie powiatowym </a:t>
            </a:r>
          </a:p>
          <a:p>
            <a:pPr marL="0" indent="0">
              <a:buNone/>
            </a:pPr>
            <a:r>
              <a:rPr lang="pl-PL" sz="2400" dirty="0"/>
              <a:t>Do wyłącznej właściwości rady powiatu należy: </a:t>
            </a:r>
          </a:p>
          <a:p>
            <a:pPr marL="457200" indent="-457200">
              <a:buAutoNum type="arabicParenR"/>
            </a:pPr>
            <a:r>
              <a:rPr lang="pl-PL" sz="2400" dirty="0"/>
              <a:t>stanowienie aktów prawa miejscowego, w tym statutu powiatu, </a:t>
            </a:r>
          </a:p>
          <a:p>
            <a:pPr marL="0" indent="0">
              <a:buNone/>
            </a:pPr>
            <a:r>
              <a:rPr lang="pl-PL" sz="2400" dirty="0"/>
              <a:t>2) wybór i odwołanie zarządu oraz ustalanie wynagrodzenia jego przewodniczącego (…) </a:t>
            </a:r>
          </a:p>
        </p:txBody>
      </p:sp>
    </p:spTree>
    <p:extLst>
      <p:ext uri="{BB962C8B-B14F-4D97-AF65-F5344CB8AC3E}">
        <p14:creationId xmlns:p14="http://schemas.microsoft.com/office/powerpoint/2010/main" val="1290091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2BB57-4E4E-42D2-9B3A-20D4172B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5545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20A268-C33B-4250-B639-7767F6EA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1513"/>
            <a:ext cx="9601200" cy="422588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 27c ust 1 ust. o </a:t>
            </a:r>
            <a:r>
              <a:rPr lang="pl-PL" sz="2400" dirty="0" err="1"/>
              <a:t>p.i.s</a:t>
            </a:r>
            <a:r>
              <a:rPr lang="pl-PL" sz="2400" dirty="0"/>
              <a:t>. W przypadku uzasadnionego podejrzenia, że produkt stwarza zagrożenie życia lub zdrowia ludzi, właściwy państwowy inspektor sanitarny wstrzymuje, w drodze decyzji, jego wytwarzanie lub wprowadzanie do obrotu lub nakazuje wycofanie produktu z obrotu na czas niezbędny do przeprowadzenia oceny i badań jego bezpieczeństwa, nie dłuższy jednak niż 18 miesięcy</a:t>
            </a:r>
          </a:p>
          <a:p>
            <a:r>
              <a:rPr lang="pl-PL" sz="2400" dirty="0"/>
              <a:t>Art. 29.ustawy - Prawo wodne 1. Właściciel gruntu, o ile przepisy ustawy nie stanowią inaczej, nie może: 1) zmieniać stanu wody na gruncie, a zwłaszcza kierunku odpływu znajdującej się na jego gruncie wody opadowej ani kierunku odpływu ze źródeł - ze szkodą dla gruntów sąsiednich; 2) odprowadzać wód oraz ścieków na grunty sąsiednie.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736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FF60D5-6DED-4EBE-BD92-C1FF7FAF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3511"/>
          </a:xfrm>
        </p:spPr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542AA0-E474-4C31-8C58-BDBA97566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1513"/>
            <a:ext cx="9601200" cy="422588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Art.. 46 ust 3 </a:t>
            </a:r>
            <a:r>
              <a:rPr lang="pl-PL" sz="2400" dirty="0" err="1"/>
              <a:t>u.s.w</a:t>
            </a:r>
            <a:r>
              <a:rPr lang="pl-PL" sz="2400" dirty="0"/>
              <a:t>. Od decyzji, o których mowa w ust. 1, służy odwołanie do samorządowego kolegium odwoławczego, a w sprawach powierzonych na podstawie porozumienia z wojewodą – do właściwego ministra.</a:t>
            </a:r>
          </a:p>
          <a:p>
            <a:r>
              <a:rPr lang="pl-PL" sz="2400" dirty="0"/>
              <a:t>Art. 114 ust. 1 </a:t>
            </a:r>
            <a:r>
              <a:rPr lang="pl-PL" sz="2400" dirty="0" err="1"/>
              <a:t>u.g.n</a:t>
            </a:r>
            <a:r>
              <a:rPr lang="pl-PL" sz="2400" dirty="0"/>
              <a:t>. Wszczęcie postępowania wywłaszczeniowego, z zastrzeżeniem ust. 2 i ust. 3, należy poprzedzić rokowaniami o nabycie w drodze umowy praw określonych w art. 112 ust. 3, przeprowadzonymi między starostą, wykonującym zadanie z zakresu administracji rządowej, a właścicielem lub użytkownikiem wieczystym nieruchomości, a także osobą, której przysługuje do nieruchomości ograniczone prawo rzeczowe. W trakcie prowadzenia rokowań może być zaoferowana nieruchomość zamienna.</a:t>
            </a:r>
          </a:p>
        </p:txBody>
      </p:sp>
    </p:spTree>
    <p:extLst>
      <p:ext uri="{BB962C8B-B14F-4D97-AF65-F5344CB8AC3E}">
        <p14:creationId xmlns:p14="http://schemas.microsoft.com/office/powerpoint/2010/main" val="259177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598942-5E2F-45B4-8FB9-A9B956588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6115"/>
            <a:ext cx="9601200" cy="1128010"/>
          </a:xfrm>
        </p:spPr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B34F1-8FC6-44C7-9D39-5BDA13F4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8957"/>
            <a:ext cx="9601200" cy="4946754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Policja administracyjna – ochrona bezpieczeństwa, porządku i spokoju publicznego, w szczególności życia, zdrowia i mienia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formułowanie ograniczeń w interesie publicznym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Cel: zagwarantowanie </a:t>
            </a:r>
            <a:r>
              <a:rPr lang="pl-PL" sz="2400" b="1" i="0" dirty="0"/>
              <a:t>nienaruszalności</a:t>
            </a:r>
            <a:r>
              <a:rPr lang="pl-PL" sz="2400" i="0" dirty="0"/>
              <a:t> dotychczasowego stanu </a:t>
            </a:r>
          </a:p>
          <a:p>
            <a:pPr lvl="0"/>
            <a:r>
              <a:rPr lang="pl-PL" sz="2400" dirty="0">
                <a:solidFill>
                  <a:srgbClr val="191B0E"/>
                </a:solidFill>
              </a:rPr>
              <a:t>Reglamentacja – różnorodna sfera działalności administracji, której istotą jest ograniczenie w dziedzinie wykorzystania składników procesu wytwarzania, świadczenia usług i obrotu towarowego, swobody działalności podmiotów gospodarujących </a:t>
            </a:r>
            <a:r>
              <a:rPr lang="pl-PL" sz="2400" b="1" dirty="0">
                <a:solidFill>
                  <a:srgbClr val="191B0E"/>
                </a:solidFill>
              </a:rPr>
              <a:t>w imię szeroko pojętego interesu społeczno-ekonomicznego</a:t>
            </a:r>
          </a:p>
          <a:p>
            <a:r>
              <a:rPr lang="pl-PL" sz="2400" dirty="0"/>
              <a:t>Regulacja – działania służące zapewnieniu podmiotom usług użyteczności publicznej, których dostarczanie uznawane jest za tradycyjne zadanie państwa – wiążą się z rezygnacją państwa z bezpośredniego świadczenia określonych usług publicznych </a:t>
            </a:r>
          </a:p>
          <a:p>
            <a:pPr lvl="0"/>
            <a:endParaRPr lang="pl-PL" sz="2400" b="1" dirty="0">
              <a:solidFill>
                <a:srgbClr val="191B0E"/>
              </a:solidFill>
            </a:endParaRPr>
          </a:p>
          <a:p>
            <a:pPr marL="530352" lvl="1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3628244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85888-A154-4B56-8D4B-0F7FD95CF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349"/>
          </a:xfrm>
        </p:spPr>
        <p:txBody>
          <a:bodyPr>
            <a:normAutofit/>
          </a:bodyPr>
          <a:lstStyle/>
          <a:p>
            <a:r>
              <a:rPr lang="pl-PL" sz="4000" dirty="0"/>
              <a:t>Sfery ingerencji administracji -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0C7904-73B9-40DB-B47D-65BC8DFA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40 ust. 3 </a:t>
            </a:r>
            <a:r>
              <a:rPr lang="pl-PL" sz="2400" dirty="0" err="1"/>
              <a:t>u.s.g</a:t>
            </a:r>
            <a:r>
              <a:rPr lang="pl-PL" sz="2400" dirty="0"/>
              <a:t>.  W zakresie nieuregulowanym w odrębnych ustawach lub innych przepisach powszechnie obowiązujących rada gminy może wydawać przepisy porządkowe, jeżeli jest to niezbędne dla ochrony życia lub zdrowia obywateli oraz dla zapewnienia porządku, spokoju i bezpieczeństwa publicznego.</a:t>
            </a:r>
          </a:p>
          <a:p>
            <a:r>
              <a:rPr lang="pl-PL" sz="2400" dirty="0"/>
              <a:t>Art. 55 ust. 1 Prawo lotnicze Lotnisko można założyć po uzyskaniu zezwolenia udzielonego przez Prezesa Urzędu na wniosek zainteresowanego. </a:t>
            </a:r>
          </a:p>
        </p:txBody>
      </p:sp>
    </p:spTree>
    <p:extLst>
      <p:ext uri="{BB962C8B-B14F-4D97-AF65-F5344CB8AC3E}">
        <p14:creationId xmlns:p14="http://schemas.microsoft.com/office/powerpoint/2010/main" val="410763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2043C-804A-4DEA-895A-A914461D0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3197"/>
          </a:xfrm>
        </p:spPr>
        <p:txBody>
          <a:bodyPr/>
          <a:lstStyle/>
          <a:p>
            <a:r>
              <a:rPr lang="pl-PL" dirty="0"/>
              <a:t>Sfery ingerencji administracji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C78A2D-F958-41CC-92D9-9FD6DD81E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8839"/>
            <a:ext cx="9601200" cy="4721902"/>
          </a:xfrm>
        </p:spPr>
        <p:txBody>
          <a:bodyPr>
            <a:normAutofit/>
          </a:bodyPr>
          <a:lstStyle/>
          <a:p>
            <a:r>
              <a:rPr lang="pl-PL" sz="2400" dirty="0"/>
              <a:t>Art. 10  ust. 1 Prawo o broni i amunicji - Właściwy organ Policji wydaje pozwolenie na broń, jeżeli wnioskodawca nie stanowi zagrożenia dla samego siebie, porządku lub bezpieczeństwa publicznego oraz przedstawi ważną przyczynę posiadania broni. </a:t>
            </a:r>
          </a:p>
          <a:p>
            <a:endParaRPr lang="pl-PL" sz="2400" dirty="0"/>
          </a:p>
          <a:p>
            <a:r>
              <a:rPr lang="pl-PL" sz="2400" dirty="0"/>
              <a:t>Art. 10. 1. </a:t>
            </a:r>
            <a:r>
              <a:rPr lang="pl-PL" sz="2400" dirty="0" err="1"/>
              <a:t>Pr.Energ</a:t>
            </a:r>
            <a:r>
              <a:rPr lang="pl-PL" sz="2400" dirty="0"/>
              <a:t>. Przedsiębiorstwo energetyczne zajmujące się wytwarzaniem energii elektrycznej lub ciepła jest obowiązane utrzymywać zapasy paliw w ilości zapewniającej utrzymanie ciągłości dostaw energii elektrycznej lub ciepła do odbiorców, z zastrzeżeniem ust. 1a–1d</a:t>
            </a:r>
          </a:p>
        </p:txBody>
      </p:sp>
    </p:spTree>
    <p:extLst>
      <p:ext uri="{BB962C8B-B14F-4D97-AF65-F5344CB8AC3E}">
        <p14:creationId xmlns:p14="http://schemas.microsoft.com/office/powerpoint/2010/main" val="321824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13E04-701E-4FC6-B10F-524254CF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Sfery ingerencji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7E01B6-36F3-4154-A138-A0FA53E1A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64702"/>
          </a:xfrm>
        </p:spPr>
        <p:txBody>
          <a:bodyPr>
            <a:normAutofit/>
          </a:bodyPr>
          <a:lstStyle/>
          <a:p>
            <a:r>
              <a:rPr lang="pl-PL" sz="2400" dirty="0"/>
              <a:t>Świadczenia materialne –działania polegające na zapewnianiu materialnych warunków życia w społeczeństwie </a:t>
            </a:r>
          </a:p>
          <a:p>
            <a:r>
              <a:rPr lang="pl-PL" sz="2400" dirty="0"/>
              <a:t>Świadczenia niematerialne – działania polegające na regulacji niematerialnych warunków życia w społeczeństwie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Decyzje administracyjne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i="0" dirty="0"/>
              <a:t>Z mocy samego prawa </a:t>
            </a:r>
          </a:p>
          <a:p>
            <a:pPr lvl="0"/>
            <a:r>
              <a:rPr lang="pl-PL" sz="2400" dirty="0">
                <a:solidFill>
                  <a:srgbClr val="191B0E"/>
                </a:solidFill>
              </a:rPr>
              <a:t>Zakaz ingerencji administracji	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675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8CE96-C7DA-46DD-9A81-C74AF60D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Sfery ingerencji administracji – przykłady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802549-F623-4B3D-A8C6-16E93A42E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5 ust. 1 ust. o pomocy państwa w wychowaniu dzieci - Świadczenie wychowawcze przysługuje osobom, o których mowa w art. 4 ust. 2, w wysokości 500,00 zł miesięcznie na dziecko w rodzinie</a:t>
            </a:r>
          </a:p>
          <a:p>
            <a:r>
              <a:rPr lang="pl-PL" sz="2400" dirty="0"/>
              <a:t>Program Taxi 75+</a:t>
            </a:r>
          </a:p>
          <a:p>
            <a:r>
              <a:rPr lang="pl-PL" sz="2400" dirty="0"/>
              <a:t>Darmowe żłobki</a:t>
            </a:r>
          </a:p>
          <a:p>
            <a:r>
              <a:rPr lang="pl-PL" sz="2400" dirty="0"/>
              <a:t>Art. 35 ust. 1 Prawo oświatowe - Nauka jest obowiązkowa do ukończenia 18. roku życia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74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35D81-57C2-4714-A7EA-92A9491E2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1477"/>
          </a:xfrm>
        </p:spPr>
        <p:txBody>
          <a:bodyPr/>
          <a:lstStyle/>
          <a:p>
            <a:r>
              <a:rPr lang="pl-PL" dirty="0"/>
              <a:t>Prawo administracyjne - 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617237-B062-444E-A2CC-2EE30B82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313" y="1575412"/>
            <a:ext cx="9601200" cy="4203853"/>
          </a:xfrm>
        </p:spPr>
        <p:txBody>
          <a:bodyPr>
            <a:normAutofit fontScale="85000" lnSpcReduction="20000"/>
          </a:bodyPr>
          <a:lstStyle/>
          <a:p>
            <a:r>
              <a:rPr lang="pl-PL" sz="2800" dirty="0"/>
              <a:t>prawo publiczne </a:t>
            </a:r>
          </a:p>
          <a:p>
            <a:r>
              <a:rPr lang="pl-PL" sz="2800" dirty="0"/>
              <a:t>Niejednorodne</a:t>
            </a:r>
          </a:p>
          <a:p>
            <a:r>
              <a:rPr lang="pl-PL" sz="2800" dirty="0"/>
              <a:t>Wielopłaszczyznowe </a:t>
            </a:r>
          </a:p>
          <a:p>
            <a:r>
              <a:rPr lang="pl-PL" sz="2800" dirty="0"/>
              <a:t>Bezwzględnie obowiązujące (</a:t>
            </a:r>
            <a:r>
              <a:rPr lang="pl-PL" sz="2800" i="1" dirty="0" err="1"/>
              <a:t>ius</a:t>
            </a:r>
            <a:r>
              <a:rPr lang="pl-PL" sz="2800" i="1" dirty="0"/>
              <a:t> </a:t>
            </a:r>
            <a:r>
              <a:rPr lang="pl-PL" sz="2800" i="1" dirty="0" err="1"/>
              <a:t>cogens</a:t>
            </a:r>
            <a:r>
              <a:rPr lang="pl-PL" sz="2800" dirty="0"/>
              <a:t>)</a:t>
            </a:r>
          </a:p>
          <a:p>
            <a:r>
              <a:rPr lang="pl-PL" sz="2800" dirty="0"/>
              <a:t>zawiera element władztwa</a:t>
            </a:r>
          </a:p>
          <a:p>
            <a:r>
              <a:rPr lang="pl-PL" sz="2800" dirty="0"/>
              <a:t>Reguluje stosunki między obywatelami a administracją</a:t>
            </a:r>
          </a:p>
          <a:p>
            <a:r>
              <a:rPr lang="pl-PL" sz="2800" dirty="0"/>
              <a:t>nie jest skodyfikowane </a:t>
            </a:r>
          </a:p>
          <a:p>
            <a:r>
              <a:rPr lang="pl-PL" sz="2800" dirty="0"/>
              <a:t>Bezpośrednia realizacja dobra wspólnego </a:t>
            </a:r>
          </a:p>
          <a:p>
            <a:r>
              <a:rPr lang="pl-PL" sz="2800" dirty="0"/>
              <a:t>jest to pojęcie zakresowo i treściowo zmienne w danym przedziale czasowym. Jest to zresztą jedna z cech tego prawa (płynność) </a:t>
            </a:r>
          </a:p>
          <a:p>
            <a:pPr marL="530352" lvl="1" indent="0">
              <a:buNone/>
            </a:pPr>
            <a:endParaRPr lang="pl-PL" i="0" dirty="0"/>
          </a:p>
          <a:p>
            <a:pPr marL="530352" lvl="1" indent="0">
              <a:buNone/>
            </a:pPr>
            <a:endParaRPr lang="pl-PL" i="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012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D9C9EE-4474-4236-9C8A-0E62E211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7057"/>
          </a:xfrm>
        </p:spPr>
        <p:txBody>
          <a:bodyPr/>
          <a:lstStyle/>
          <a:p>
            <a:r>
              <a:rPr lang="pl-PL" dirty="0"/>
              <a:t>Normy prawa ustrojowego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2C424C-4EA1-4A05-95D2-81487F205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dotyczą tworzenia i obsadzania organów administracyjnych i ich urzędów, budowy wewnętrznej, wzajemnych relacji poszczególnych struktur organizacji (J. Boć) </a:t>
            </a:r>
          </a:p>
          <a:p>
            <a:r>
              <a:rPr lang="pl-PL" dirty="0"/>
              <a:t>odnoszą się do administracji, jako organizacji</a:t>
            </a:r>
          </a:p>
          <a:p>
            <a:r>
              <a:rPr lang="pl-PL" dirty="0">
                <a:solidFill>
                  <a:schemeClr val="tx1"/>
                </a:solidFill>
              </a:rPr>
              <a:t>ustrojowe prawo administracyjne reguluje problematykę struktur aparatu administracyjnego, a w szczególności podział funkcji państwowych, zadania i kompetencje organów administracji publicznej czy też zasady organizacji aparatu administracyjnego (</a:t>
            </a:r>
            <a:r>
              <a:rPr lang="pl-PL" i="1" dirty="0">
                <a:solidFill>
                  <a:schemeClr val="tx1"/>
                </a:solidFill>
              </a:rPr>
              <a:t>J. Szreniawski</a:t>
            </a:r>
            <a:r>
              <a:rPr lang="pl-PL" dirty="0">
                <a:solidFill>
                  <a:schemeClr val="tx1"/>
                </a:solidFill>
              </a:rPr>
              <a:t> i </a:t>
            </a:r>
            <a:r>
              <a:rPr lang="pl-PL" i="1" dirty="0">
                <a:solidFill>
                  <a:schemeClr val="tx1"/>
                </a:solidFill>
              </a:rPr>
              <a:t>J. Stelmasiak</a:t>
            </a:r>
            <a:r>
              <a:rPr lang="pl-PL" dirty="0">
                <a:solidFill>
                  <a:schemeClr val="tx1"/>
                </a:solidFill>
              </a:rPr>
              <a:t> 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427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432CB-826C-4B11-B6B6-4EA1AD5E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Normy prawa materialnego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A0F148-71B9-4F21-B8DC-36C7250E9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Kształtują sytuację prawną jednostki </a:t>
            </a:r>
          </a:p>
          <a:p>
            <a:r>
              <a:rPr lang="pl-PL" dirty="0">
                <a:solidFill>
                  <a:schemeClr val="tx1"/>
                </a:solidFill>
              </a:rPr>
              <a:t>normy zawarte w przepisach prawa administracyjnego powszechnie obowiązującego, które określają treść praw i obowiązków (zachowanie się) ich adresatów</a:t>
            </a:r>
          </a:p>
          <a:p>
            <a:r>
              <a:rPr lang="pl-PL" dirty="0">
                <a:solidFill>
                  <a:schemeClr val="tx1"/>
                </a:solidFill>
              </a:rPr>
              <a:t>są zawarte w aktach rangi ustawowej lub w aktach wydanych na podstawie i w granicach wyraźnych upoważnień ustawowych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są adresowane do podmiotów prawa, które w granicach obowiązywania którejś z tych norm występują jako podmioty administrowane;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są bezpośrednim źródłem praw i obowiązków podmiotów, o których mowa wyżej, bądź też stanowić mogą wystarczającą podstawę do sformułowania takich praw i obowiązków, przy czym chodzi tu o obowiązki inne niż te, które wynikają z norm ustrojowych i proceduralnych (M. Szewczyk)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7780589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2194</TotalTime>
  <Words>1154</Words>
  <Application>Microsoft Office PowerPoint</Application>
  <PresentationFormat>Panoramiczny</PresentationFormat>
  <Paragraphs>85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Franklin Gothic Book</vt:lpstr>
      <vt:lpstr>Przycinanie</vt:lpstr>
      <vt:lpstr>Sfery ingerencji administracji</vt:lpstr>
      <vt:lpstr>Sfery ingerencji administracji</vt:lpstr>
      <vt:lpstr>Sfery ingerencji administracji - przykłady</vt:lpstr>
      <vt:lpstr>Sfery ingerencji administracji przykłady</vt:lpstr>
      <vt:lpstr>Sfery ingerencji administracji</vt:lpstr>
      <vt:lpstr>Sfery ingerencji administracji – przykłady </vt:lpstr>
      <vt:lpstr>Prawo administracyjne - cechy</vt:lpstr>
      <vt:lpstr>Normy prawa ustrojowego</vt:lpstr>
      <vt:lpstr>Normy prawa materialnego </vt:lpstr>
      <vt:lpstr>Normy prawa procesowego </vt:lpstr>
      <vt:lpstr>Przykłady</vt:lpstr>
      <vt:lpstr>Przykłady </vt:lpstr>
      <vt:lpstr>Przykłady</vt:lpstr>
      <vt:lpstr>Przykłady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Patrycja Przybyła</dc:creator>
  <cp:lastModifiedBy>Patrycja Przybyła</cp:lastModifiedBy>
  <cp:revision>172</cp:revision>
  <cp:lastPrinted>2021-02-24T17:57:22Z</cp:lastPrinted>
  <dcterms:created xsi:type="dcterms:W3CDTF">2019-02-20T20:25:10Z</dcterms:created>
  <dcterms:modified xsi:type="dcterms:W3CDTF">2021-11-03T17:11:30Z</dcterms:modified>
</cp:coreProperties>
</file>