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4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9" r:id="rId1"/>
  </p:sldMasterIdLst>
  <p:handoutMasterIdLst>
    <p:handoutMasterId r:id="rId19"/>
  </p:handoutMasterIdLst>
  <p:sldIdLst>
    <p:sldId id="256" r:id="rId2"/>
    <p:sldId id="257" r:id="rId3"/>
    <p:sldId id="259" r:id="rId4"/>
    <p:sldId id="258" r:id="rId5"/>
    <p:sldId id="260" r:id="rId6"/>
    <p:sldId id="265" r:id="rId7"/>
    <p:sldId id="261" r:id="rId8"/>
    <p:sldId id="262" r:id="rId9"/>
    <p:sldId id="263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9945688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 autoAdjust="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9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5633588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115D4-A90E-4491-8837-755BDBDC1F98}" type="datetimeFigureOut">
              <a:rPr lang="pl-PL" smtClean="0"/>
              <a:t>2019-10-26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5633588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CD604E-37B1-4248-880F-BB39955EB8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2865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082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4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97134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916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58161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6754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7027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750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204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09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10/26/2019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66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728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608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115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951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663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700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511940" y="579550"/>
            <a:ext cx="8915399" cy="1480389"/>
          </a:xfrm>
        </p:spPr>
        <p:txBody>
          <a:bodyPr>
            <a:noAutofit/>
          </a:bodyPr>
          <a:lstStyle/>
          <a:p>
            <a:r>
              <a:rPr lang="pl-PL" sz="4800" b="1" dirty="0"/>
              <a:t>Oględziny jako czynność procesowo-kryminalistyczna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1940" y="2391155"/>
            <a:ext cx="8602528" cy="4375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45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5295" y="0"/>
            <a:ext cx="4658105" cy="6900895"/>
          </a:xfrm>
          <a:prstGeom prst="rect">
            <a:avLst/>
          </a:prstGeom>
        </p:spPr>
      </p:pic>
      <p:pic>
        <p:nvPicPr>
          <p:cNvPr id="11" name="Symbol zastępczy zawartości 10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798" y="0"/>
            <a:ext cx="4897408" cy="6900895"/>
          </a:xfrm>
        </p:spPr>
      </p:pic>
    </p:spTree>
    <p:extLst>
      <p:ext uri="{BB962C8B-B14F-4D97-AF65-F5344CB8AC3E}">
        <p14:creationId xmlns:p14="http://schemas.microsoft.com/office/powerpoint/2010/main" val="1008735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7753" y="170023"/>
            <a:ext cx="4633812" cy="6687977"/>
          </a:xfrm>
        </p:spPr>
      </p:pic>
    </p:spTree>
    <p:extLst>
      <p:ext uri="{BB962C8B-B14F-4D97-AF65-F5344CB8AC3E}">
        <p14:creationId xmlns:p14="http://schemas.microsoft.com/office/powerpoint/2010/main" val="1539885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89277" y="122907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 smtClean="0"/>
              <a:t>Oględziny zwłok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803041" y="1146219"/>
            <a:ext cx="10084158" cy="5215944"/>
          </a:xfrm>
        </p:spPr>
        <p:txBody>
          <a:bodyPr>
            <a:normAutofit lnSpcReduction="10000"/>
          </a:bodyPr>
          <a:lstStyle/>
          <a:p>
            <a:r>
              <a:rPr lang="pl-PL" sz="2000" b="1" dirty="0"/>
              <a:t>Art. 209. § 1</a:t>
            </a:r>
            <a:r>
              <a:rPr lang="pl-PL" sz="2000" dirty="0" smtClean="0"/>
              <a:t>. </a:t>
            </a:r>
            <a:r>
              <a:rPr lang="pl-PL" sz="2000" b="1" dirty="0" smtClean="0"/>
              <a:t>k.p.k.</a:t>
            </a:r>
            <a:r>
              <a:rPr lang="pl-PL" sz="2000" b="1" dirty="0"/>
              <a:t> </a:t>
            </a:r>
            <a:r>
              <a:rPr lang="pl-PL" sz="2000" dirty="0"/>
              <a:t>Jeżeli zachodzi podejrzenie przestępnego spowodowania śmierci, przeprowadza się oględziny i otwarcie zwłok</a:t>
            </a:r>
            <a:r>
              <a:rPr lang="pl-PL" sz="2000" dirty="0" smtClean="0"/>
              <a:t>.</a:t>
            </a:r>
          </a:p>
          <a:p>
            <a:r>
              <a:rPr lang="pl-PL" sz="2000" b="1" dirty="0" smtClean="0"/>
              <a:t>Cel</a:t>
            </a:r>
            <a:r>
              <a:rPr lang="pl-PL" sz="2000" dirty="0" smtClean="0"/>
              <a:t>: wstępne informacje dotyczące przyczyny i okoliczności śmierci oraz zabezpieczenia śladów na zwłokach</a:t>
            </a:r>
          </a:p>
          <a:p>
            <a:pPr marL="0" indent="0">
              <a:buNone/>
            </a:pPr>
            <a:endParaRPr lang="pl-PL" sz="2000" dirty="0" smtClean="0"/>
          </a:p>
          <a:p>
            <a:r>
              <a:rPr lang="pl-PL" sz="2000" b="1" dirty="0" smtClean="0"/>
              <a:t>Sekcja zwłok:</a:t>
            </a:r>
          </a:p>
          <a:p>
            <a:pPr>
              <a:buFontTx/>
              <a:buChar char="-"/>
            </a:pPr>
            <a:r>
              <a:rPr lang="pl-PL" sz="2000" dirty="0" smtClean="0"/>
              <a:t>sądowo-lekarska;</a:t>
            </a:r>
          </a:p>
          <a:p>
            <a:pPr>
              <a:buFontTx/>
              <a:buChar char="-"/>
            </a:pPr>
            <a:r>
              <a:rPr lang="pl-PL" sz="2000" dirty="0"/>
              <a:t>a</a:t>
            </a:r>
            <a:r>
              <a:rPr lang="pl-PL" sz="2000" dirty="0" smtClean="0"/>
              <a:t>natomopatologiczna;</a:t>
            </a:r>
          </a:p>
          <a:p>
            <a:pPr>
              <a:buFontTx/>
              <a:buChar char="-"/>
            </a:pPr>
            <a:r>
              <a:rPr lang="pl-PL" sz="2000" dirty="0"/>
              <a:t>s</a:t>
            </a:r>
            <a:r>
              <a:rPr lang="pl-PL" sz="2000" dirty="0" smtClean="0"/>
              <a:t>anitarno-administracyjna;</a:t>
            </a:r>
          </a:p>
          <a:p>
            <a:pPr marL="0" indent="0">
              <a:buNone/>
            </a:pPr>
            <a:endParaRPr lang="pl-PL" sz="2000" dirty="0" smtClean="0"/>
          </a:p>
          <a:p>
            <a:r>
              <a:rPr lang="pl-PL" sz="2000" b="1" dirty="0" smtClean="0"/>
              <a:t>Ekshumacja</a:t>
            </a:r>
            <a:r>
              <a:rPr lang="pl-PL" sz="2000" dirty="0" smtClean="0"/>
              <a:t> art. 210 k.p.k.</a:t>
            </a:r>
          </a:p>
          <a:p>
            <a:pPr marL="0" indent="0">
              <a:buNone/>
            </a:pPr>
            <a:r>
              <a:rPr lang="pl-PL" sz="2000" b="1" dirty="0"/>
              <a:t>Art. 210 </a:t>
            </a:r>
            <a:r>
              <a:rPr lang="pl-PL" sz="2000" b="1" dirty="0" smtClean="0"/>
              <a:t>k.p.k.</a:t>
            </a:r>
            <a:r>
              <a:rPr lang="pl-PL" sz="2000" i="1" dirty="0"/>
              <a:t> W celu dokonania oględzin lub otwarcia zwłok prokurator albo sąd może zarządzić wyjęcie zwłok z grobu</a:t>
            </a:r>
            <a:r>
              <a:rPr lang="pl-PL" sz="2000" i="1" dirty="0" smtClean="0"/>
              <a:t>.</a:t>
            </a:r>
            <a:endParaRPr lang="pl-PL" sz="2000" i="1" dirty="0"/>
          </a:p>
          <a:p>
            <a:pPr marL="0" indent="0">
              <a:buNone/>
            </a:pPr>
            <a:r>
              <a:rPr lang="pl-PL" sz="2000" b="1" dirty="0"/>
              <a:t>Fakultatywność czy obligatoryjność czynności?</a:t>
            </a:r>
          </a:p>
          <a:p>
            <a:pPr marL="0" indent="0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244618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02532" y="0"/>
            <a:ext cx="8911687" cy="640445"/>
          </a:xfrm>
        </p:spPr>
        <p:txBody>
          <a:bodyPr>
            <a:noAutofit/>
          </a:bodyPr>
          <a:lstStyle/>
          <a:p>
            <a:pPr algn="ctr"/>
            <a:r>
              <a:rPr lang="pl-PL" sz="4000" b="1" dirty="0" smtClean="0"/>
              <a:t>Oględziny osoby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29555" y="624066"/>
            <a:ext cx="10762445" cy="6233933"/>
          </a:xfrm>
        </p:spPr>
        <p:txBody>
          <a:bodyPr>
            <a:noAutofit/>
          </a:bodyPr>
          <a:lstStyle/>
          <a:p>
            <a:r>
              <a:rPr lang="pl-PL" sz="2000" dirty="0" smtClean="0"/>
              <a:t>Polegają na oględzinach osoby żywej, mogącej mieć związek przyczynowo - skutkowy ze zdarzeniem. </a:t>
            </a:r>
          </a:p>
          <a:p>
            <a:r>
              <a:rPr lang="pl-PL" sz="2000" b="1" dirty="0"/>
              <a:t>Oględziny osoby </a:t>
            </a:r>
            <a:r>
              <a:rPr lang="pl-PL" sz="2000" b="1" dirty="0" smtClean="0"/>
              <a:t>podejrzanej</a:t>
            </a:r>
          </a:p>
          <a:p>
            <a:r>
              <a:rPr lang="pl-PL" sz="2000" b="1" dirty="0" smtClean="0"/>
              <a:t>Oględziny osoby pokrzywdzonej</a:t>
            </a:r>
          </a:p>
          <a:p>
            <a:pPr marL="0" indent="0">
              <a:buNone/>
            </a:pPr>
            <a:r>
              <a:rPr lang="pl-PL" sz="2000" b="1" dirty="0"/>
              <a:t>Art. 192. § </a:t>
            </a:r>
            <a:r>
              <a:rPr lang="pl-PL" sz="2000" b="1" dirty="0" smtClean="0"/>
              <a:t>1 k.p.k.</a:t>
            </a:r>
            <a:r>
              <a:rPr lang="pl-PL" sz="2000" dirty="0"/>
              <a:t> Jeżeli karalność czynu zależy od stanu zdrowia pokrzywdzonego, nie może on sprzeciwić się oględzinom i badaniom nie połączonym z zabiegiem chirurgicznym lub obserwacją w zakładzie leczniczym.</a:t>
            </a:r>
            <a:endParaRPr lang="pl-PL" sz="2000" dirty="0" smtClean="0"/>
          </a:p>
          <a:p>
            <a:r>
              <a:rPr lang="pl-PL" sz="2000" b="1" dirty="0" smtClean="0"/>
              <a:t>Oględziny oskarżonego</a:t>
            </a:r>
          </a:p>
          <a:p>
            <a:pPr marL="0" indent="0" algn="just">
              <a:buNone/>
            </a:pPr>
            <a:r>
              <a:rPr lang="pl-PL" sz="2000" b="1" dirty="0" smtClean="0"/>
              <a:t>Art. 74 </a:t>
            </a:r>
            <a:r>
              <a:rPr lang="pl-PL" sz="2000" b="1" dirty="0"/>
              <a:t>§</a:t>
            </a:r>
            <a:r>
              <a:rPr lang="pl-PL" sz="2000" b="1" dirty="0" smtClean="0"/>
              <a:t> 2 pkt 1 k.p.k. </a:t>
            </a:r>
            <a:r>
              <a:rPr lang="pl-PL" sz="2000" dirty="0" smtClean="0"/>
              <a:t>oskarżony jest obowiązany poddać się </a:t>
            </a:r>
            <a:r>
              <a:rPr lang="pl-PL" sz="2000" i="1" u="sng" dirty="0"/>
              <a:t>oględzinom zewnętrznym ciała </a:t>
            </a:r>
            <a:r>
              <a:rPr lang="pl-PL" sz="2000" i="1" dirty="0"/>
              <a:t>oraz innym badaniom nie połączonym z naruszeniem integralności ciała; wolno także w szczególności od oskarżonego pobrać odciski, fotografować go oraz okazać w celach rozpoznawczych innym </a:t>
            </a:r>
            <a:r>
              <a:rPr lang="pl-PL" sz="2000" i="1" dirty="0" smtClean="0"/>
              <a:t>osobom</a:t>
            </a:r>
          </a:p>
          <a:p>
            <a:pPr algn="just"/>
            <a:r>
              <a:rPr lang="pl-PL" sz="2000" b="1" dirty="0"/>
              <a:t>§ 58 ust. 9.</a:t>
            </a:r>
            <a:r>
              <a:rPr lang="pl-PL" sz="2000" dirty="0"/>
              <a:t> </a:t>
            </a:r>
            <a:r>
              <a:rPr lang="pl-PL" sz="2000" b="1" dirty="0"/>
              <a:t>Wytycznych nr 3 KGP z dnia 30 sierpnia 2017 r.</a:t>
            </a:r>
          </a:p>
          <a:p>
            <a:pPr marL="0" indent="0" algn="just">
              <a:buNone/>
            </a:pPr>
            <a:r>
              <a:rPr lang="pl-PL" sz="2000" i="1" dirty="0"/>
              <a:t>Oględzin ciała, które mogą wywołać uczucie wstydu, a w szczególności osób pokrzywdzonych przestępstwami przeciwko wolności seksualnej i obyczajności, powinien dokonać policjant tej samej płci, chyba że łączą się z tym szczególne trudności. </a:t>
            </a:r>
          </a:p>
          <a:p>
            <a:pPr marL="0" indent="0">
              <a:buNone/>
            </a:pPr>
            <a:endParaRPr lang="pl-PL" sz="2000" i="1" dirty="0" smtClean="0"/>
          </a:p>
        </p:txBody>
      </p:sp>
    </p:spTree>
    <p:extLst>
      <p:ext uri="{BB962C8B-B14F-4D97-AF65-F5344CB8AC3E}">
        <p14:creationId xmlns:p14="http://schemas.microsoft.com/office/powerpoint/2010/main" val="2990237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89212" y="108955"/>
            <a:ext cx="8911687" cy="869839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 smtClean="0"/>
              <a:t>Oględziny rzeczy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034861" y="875763"/>
            <a:ext cx="9955369" cy="570534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l-PL" dirty="0" smtClean="0"/>
              <a:t>Cel: identyfikacja rzeczy, wykrycie na tej rzeczy śladów przestępstwa lub ustalenie właściwości danej rzeczy.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Przykłady: narzędzia przestępstwa, naruszone przez przestępne działania przedmioty, np. samochód, drzwi wejściowe, torebka, telefon komórkowy, odzież. 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Oględzinom poddaje się każdą rzecz ujawnioną podczas oględzin miejsca oraz każdą rzecz znalezioną podczas przeszukania miejsca, pomieszczenia lub osoby albo zatrzymania rzeczy.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Oględziny rzeczy prowadzone na miejscu zdarzenia.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Oględziny rzeczy prowadzone poza miejscem ich znalezienia.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272043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9894" y="108955"/>
            <a:ext cx="8911687" cy="831203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 smtClean="0"/>
              <a:t>Eksperyment Procesowy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89408" y="940157"/>
            <a:ext cx="9315204" cy="5718219"/>
          </a:xfrm>
        </p:spPr>
        <p:txBody>
          <a:bodyPr/>
          <a:lstStyle/>
          <a:p>
            <a:pPr algn="just"/>
            <a:r>
              <a:rPr lang="pl-PL" b="1" dirty="0"/>
              <a:t>Art. 211.</a:t>
            </a:r>
            <a:r>
              <a:rPr lang="pl-PL" dirty="0"/>
              <a:t> </a:t>
            </a:r>
            <a:r>
              <a:rPr lang="pl-PL" i="1" dirty="0"/>
              <a:t>W celu sprawdzenia okoliczności mających istotne znaczenie dla sprawy można przeprowadzić, w drodze eksperymentu procesowego, doświadczenie lub odtworzenie przebiegu stanowiących przedmiot rozpoznania zdarzeń lub ich fragmentów</a:t>
            </a:r>
            <a:r>
              <a:rPr lang="pl-PL" i="1" dirty="0" smtClean="0"/>
              <a:t>.</a:t>
            </a:r>
          </a:p>
          <a:p>
            <a:pPr algn="just"/>
            <a:r>
              <a:rPr lang="pl-PL" dirty="0" smtClean="0"/>
              <a:t>Eksperyment procesowy przeprowadza się </a:t>
            </a:r>
            <a:r>
              <a:rPr lang="pl-PL" b="1" dirty="0" smtClean="0"/>
              <a:t>w celu </a:t>
            </a:r>
            <a:r>
              <a:rPr lang="pl-PL" dirty="0" smtClean="0"/>
              <a:t>(§62 ust. 2 Wytycznych):</a:t>
            </a:r>
          </a:p>
          <a:p>
            <a:pPr marL="0" indent="0" algn="just">
              <a:buNone/>
            </a:pPr>
            <a:r>
              <a:rPr lang="pl-PL" dirty="0"/>
              <a:t>	</a:t>
            </a:r>
            <a:r>
              <a:rPr lang="pl-PL" dirty="0" smtClean="0"/>
              <a:t>- sprawdzenia czy przestępstwo mogło być popełnione w określonych </a:t>
            </a:r>
            <a:r>
              <a:rPr lang="pl-PL" b="1" dirty="0" smtClean="0"/>
              <a:t>warunkach</a:t>
            </a:r>
            <a:r>
              <a:rPr lang="pl-PL" dirty="0" smtClean="0"/>
              <a:t>;</a:t>
            </a:r>
          </a:p>
          <a:p>
            <a:pPr marL="0" indent="0" algn="just">
              <a:buNone/>
            </a:pPr>
            <a:r>
              <a:rPr lang="pl-PL" dirty="0"/>
              <a:t>	</a:t>
            </a:r>
            <a:r>
              <a:rPr lang="pl-PL" dirty="0" smtClean="0"/>
              <a:t>- sprawdzenia czy określona </a:t>
            </a:r>
            <a:r>
              <a:rPr lang="pl-PL" b="1" dirty="0" smtClean="0"/>
              <a:t>osoba</a:t>
            </a:r>
            <a:r>
              <a:rPr lang="pl-PL" dirty="0" smtClean="0"/>
              <a:t> mogła w danych warunkach popełnić przestępstwo;</a:t>
            </a:r>
          </a:p>
          <a:p>
            <a:pPr marL="0" indent="0" algn="just">
              <a:buNone/>
            </a:pPr>
            <a:r>
              <a:rPr lang="pl-PL" dirty="0"/>
              <a:t>	</a:t>
            </a:r>
            <a:r>
              <a:rPr lang="pl-PL" dirty="0" smtClean="0"/>
              <a:t>- ustalenia czy przestępstwo mogło być popełnione w określony </a:t>
            </a:r>
            <a:r>
              <a:rPr lang="pl-PL" b="1" dirty="0" smtClean="0"/>
              <a:t>sposób</a:t>
            </a:r>
            <a:r>
              <a:rPr lang="pl-PL" dirty="0" smtClean="0"/>
              <a:t>;</a:t>
            </a:r>
          </a:p>
          <a:p>
            <a:pPr marL="0" indent="0" algn="just">
              <a:buNone/>
            </a:pPr>
            <a:r>
              <a:rPr lang="pl-PL" dirty="0"/>
              <a:t>	</a:t>
            </a:r>
            <a:r>
              <a:rPr lang="pl-PL" dirty="0" smtClean="0"/>
              <a:t>- ustalenia możliwości wystąpienia określonych </a:t>
            </a:r>
            <a:r>
              <a:rPr lang="pl-PL" b="1" dirty="0" smtClean="0"/>
              <a:t>skutków</a:t>
            </a:r>
            <a:r>
              <a:rPr lang="pl-PL" dirty="0" smtClean="0"/>
              <a:t> przestępstwa w wyniku działań sprawcy;</a:t>
            </a:r>
          </a:p>
          <a:p>
            <a:pPr marL="0" indent="0" algn="just">
              <a:buNone/>
            </a:pPr>
            <a:r>
              <a:rPr lang="pl-PL" dirty="0"/>
              <a:t>	</a:t>
            </a:r>
            <a:r>
              <a:rPr lang="pl-PL" dirty="0" smtClean="0"/>
              <a:t>- sprawdzenia </a:t>
            </a:r>
            <a:r>
              <a:rPr lang="pl-PL" b="1" dirty="0" smtClean="0"/>
              <a:t>prawdziwości zeznań </a:t>
            </a:r>
            <a:r>
              <a:rPr lang="pl-PL" dirty="0" smtClean="0"/>
              <a:t>lub </a:t>
            </a:r>
            <a:r>
              <a:rPr lang="pl-PL" b="1" dirty="0" smtClean="0"/>
              <a:t>wyjaśnień</a:t>
            </a:r>
            <a:r>
              <a:rPr lang="pl-PL" dirty="0" smtClean="0"/>
              <a:t>;</a:t>
            </a:r>
          </a:p>
          <a:p>
            <a:pPr marL="0" indent="0" algn="just">
              <a:buNone/>
            </a:pPr>
            <a:r>
              <a:rPr lang="pl-PL" dirty="0"/>
              <a:t>	</a:t>
            </a:r>
            <a:r>
              <a:rPr lang="pl-PL" dirty="0" smtClean="0"/>
              <a:t>- wyjaśnienia </a:t>
            </a:r>
            <a:r>
              <a:rPr lang="pl-PL" b="1" dirty="0" smtClean="0"/>
              <a:t>sprzeczności </a:t>
            </a:r>
            <a:r>
              <a:rPr lang="pl-PL" dirty="0" smtClean="0"/>
              <a:t>w zeznaniach lub wyjaśnieniach;</a:t>
            </a:r>
          </a:p>
          <a:p>
            <a:pPr marL="0" indent="0" algn="just">
              <a:buNone/>
            </a:pPr>
            <a:r>
              <a:rPr lang="pl-PL" dirty="0"/>
              <a:t>	</a:t>
            </a:r>
            <a:r>
              <a:rPr lang="pl-PL" dirty="0" smtClean="0"/>
              <a:t>- ujawnienia dowodów przestępstwa, w tym śladów przestępstwa.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301968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92925" y="309093"/>
            <a:ext cx="8911687" cy="689535"/>
          </a:xfrm>
        </p:spPr>
        <p:txBody>
          <a:bodyPr>
            <a:noAutofit/>
          </a:bodyPr>
          <a:lstStyle/>
          <a:p>
            <a:pPr algn="ctr"/>
            <a:r>
              <a:rPr lang="pl-PL" sz="4000" b="1" dirty="0"/>
              <a:t>Eksperyment Procesowy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49251" y="1462268"/>
            <a:ext cx="10603025" cy="4874138"/>
          </a:xfrm>
        </p:spPr>
        <p:txBody>
          <a:bodyPr>
            <a:noAutofit/>
          </a:bodyPr>
          <a:lstStyle/>
          <a:p>
            <a:r>
              <a:rPr lang="pl-PL" sz="2000" dirty="0" smtClean="0"/>
              <a:t>Eksperymentu procesowego </a:t>
            </a:r>
            <a:r>
              <a:rPr lang="pl-PL" sz="2000" b="1" u="sng" dirty="0" smtClean="0"/>
              <a:t>nie dokonuje się</a:t>
            </a:r>
            <a:r>
              <a:rPr lang="pl-PL" sz="2000" dirty="0" smtClean="0"/>
              <a:t>, jeżeli jego przeprowadzenie może:</a:t>
            </a:r>
          </a:p>
          <a:p>
            <a:pPr lvl="1">
              <a:buFontTx/>
              <a:buChar char="-"/>
            </a:pPr>
            <a:r>
              <a:rPr lang="pl-PL" sz="1800" dirty="0" smtClean="0"/>
              <a:t>zagrażać </a:t>
            </a:r>
            <a:r>
              <a:rPr lang="pl-PL" sz="1800" dirty="0"/>
              <a:t>życiu lub zdrowiu uczestników;</a:t>
            </a:r>
          </a:p>
          <a:p>
            <a:pPr lvl="1">
              <a:buFontTx/>
              <a:buChar char="-"/>
            </a:pPr>
            <a:r>
              <a:rPr lang="pl-PL" sz="1800" dirty="0" smtClean="0"/>
              <a:t>łączyć </a:t>
            </a:r>
            <a:r>
              <a:rPr lang="pl-PL" sz="1800" dirty="0"/>
              <a:t>się z udziałem pokrzywdzonego poniżej lat 15;</a:t>
            </a:r>
          </a:p>
          <a:p>
            <a:pPr lvl="1">
              <a:buFontTx/>
              <a:buChar char="-"/>
            </a:pPr>
            <a:r>
              <a:rPr lang="pl-PL" sz="1800" dirty="0" smtClean="0"/>
              <a:t>łączyć </a:t>
            </a:r>
            <a:r>
              <a:rPr lang="pl-PL" sz="1800" dirty="0"/>
              <a:t>się z udziałem osób, o których mowa w art. 192 § 3 k.p.k., chyba że wyrażą zgodę;</a:t>
            </a:r>
          </a:p>
          <a:p>
            <a:pPr lvl="1">
              <a:buFontTx/>
              <a:buChar char="-"/>
            </a:pPr>
            <a:r>
              <a:rPr lang="pl-PL" sz="1800" dirty="0"/>
              <a:t>z</a:t>
            </a:r>
            <a:r>
              <a:rPr lang="pl-PL" sz="1800" dirty="0" smtClean="0"/>
              <a:t>agrażać ujawnieniem tajemnicy prawnie chronionej;</a:t>
            </a:r>
          </a:p>
          <a:p>
            <a:pPr lvl="1">
              <a:buFontTx/>
              <a:buChar char="-"/>
            </a:pPr>
            <a:r>
              <a:rPr lang="pl-PL" sz="1800" dirty="0"/>
              <a:t> </a:t>
            </a:r>
            <a:r>
              <a:rPr lang="pl-PL" sz="1800" dirty="0" smtClean="0"/>
              <a:t>uwłaczać godności osobistej uczestników;</a:t>
            </a:r>
          </a:p>
          <a:p>
            <a:pPr lvl="1">
              <a:buFontTx/>
              <a:buChar char="-"/>
            </a:pPr>
            <a:r>
              <a:rPr lang="pl-PL" sz="1800" dirty="0"/>
              <a:t>z</a:t>
            </a:r>
            <a:r>
              <a:rPr lang="pl-PL" sz="1800" dirty="0" smtClean="0"/>
              <a:t>agrażać mieniu w rozmiarach niewspółmiernych do znaczenia eksperymentu;</a:t>
            </a:r>
          </a:p>
          <a:p>
            <a:pPr lvl="1">
              <a:buFontTx/>
              <a:buChar char="-"/>
            </a:pPr>
            <a:r>
              <a:rPr lang="pl-PL" sz="1800" dirty="0"/>
              <a:t>ł</a:t>
            </a:r>
            <a:r>
              <a:rPr lang="pl-PL" sz="1800" dirty="0" smtClean="0"/>
              <a:t>ączyć się z przybraniem do czynności zwłok.</a:t>
            </a:r>
          </a:p>
          <a:p>
            <a:pPr marL="457200" lvl="1" indent="0">
              <a:buNone/>
            </a:pPr>
            <a:endParaRPr lang="pl-PL" sz="1800" dirty="0" smtClean="0"/>
          </a:p>
          <a:p>
            <a:pPr lvl="1"/>
            <a:r>
              <a:rPr lang="pl-PL" sz="1800" dirty="0"/>
              <a:t> </a:t>
            </a:r>
            <a:r>
              <a:rPr lang="pl-PL" sz="2000" b="1" dirty="0"/>
              <a:t>p</a:t>
            </a:r>
            <a:r>
              <a:rPr lang="pl-PL" sz="2000" b="1" dirty="0" smtClean="0"/>
              <a:t>rotokół z eksperymentu </a:t>
            </a:r>
            <a:r>
              <a:rPr lang="pl-PL" sz="2000" dirty="0"/>
              <a:t>§ 65. </a:t>
            </a:r>
            <a:r>
              <a:rPr lang="pl-PL" sz="2000" dirty="0" smtClean="0"/>
              <a:t>ust. 1 Wytycznych nr 3 KGP z dnia 30 sierpnia 2017 r. </a:t>
            </a:r>
            <a:endParaRPr lang="pl-PL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6064867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92925" y="147591"/>
            <a:ext cx="8911687" cy="715293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 smtClean="0"/>
              <a:t>Wizja lokalna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25014" y="862884"/>
            <a:ext cx="9379598" cy="565382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l-PL" sz="2000" dirty="0" smtClean="0"/>
              <a:t>brak wyodrębnienia czynności w k.p.k.;</a:t>
            </a:r>
          </a:p>
          <a:p>
            <a:pPr>
              <a:lnSpc>
                <a:spcPct val="150000"/>
              </a:lnSpc>
            </a:pPr>
            <a:r>
              <a:rPr lang="pl-PL" sz="2000" dirty="0" smtClean="0"/>
              <a:t>szczególny rodzaj oględzin miejsca zdarzenia;</a:t>
            </a:r>
          </a:p>
          <a:p>
            <a:pPr>
              <a:lnSpc>
                <a:spcPct val="150000"/>
              </a:lnSpc>
            </a:pPr>
            <a:r>
              <a:rPr lang="pl-PL" sz="2000" dirty="0" smtClean="0"/>
              <a:t>możliwy udział </a:t>
            </a:r>
            <a:r>
              <a:rPr lang="pl-PL" sz="2000" b="1" dirty="0" smtClean="0"/>
              <a:t>podejrzanego</a:t>
            </a:r>
            <a:r>
              <a:rPr lang="pl-PL" sz="2000" dirty="0" smtClean="0"/>
              <a:t> lub </a:t>
            </a:r>
            <a:r>
              <a:rPr lang="pl-PL" sz="2000" b="1" dirty="0" smtClean="0"/>
              <a:t>świadka</a:t>
            </a:r>
            <a:r>
              <a:rPr lang="pl-PL" sz="2000" dirty="0" smtClean="0"/>
              <a:t>;</a:t>
            </a:r>
          </a:p>
          <a:p>
            <a:r>
              <a:rPr lang="pl-PL" sz="2000" b="1" dirty="0" smtClean="0"/>
              <a:t>Cele wizji lokalnej</a:t>
            </a:r>
            <a:r>
              <a:rPr lang="pl-PL" sz="2000" dirty="0" smtClean="0"/>
              <a:t>:</a:t>
            </a:r>
            <a:endParaRPr lang="pl-PL" sz="2000" dirty="0"/>
          </a:p>
          <a:p>
            <a:pPr marL="0" indent="0">
              <a:buNone/>
            </a:pPr>
            <a:r>
              <a:rPr lang="pl-PL" sz="2000" dirty="0" smtClean="0"/>
              <a:t>	- </a:t>
            </a:r>
            <a:r>
              <a:rPr lang="pl-PL" sz="2000" dirty="0"/>
              <a:t>upewnienie </a:t>
            </a:r>
            <a:r>
              <a:rPr lang="pl-PL" sz="2000" dirty="0" smtClean="0"/>
              <a:t>się </a:t>
            </a:r>
            <a:r>
              <a:rPr lang="pl-PL" sz="2000" dirty="0"/>
              <a:t>czy obraz miejsca podany przez świadka/podejrzanego jest zgodny z </a:t>
            </a:r>
            <a:r>
              <a:rPr lang="pl-PL" sz="2000" dirty="0" smtClean="0"/>
              <a:t>rzeczywistością;</a:t>
            </a:r>
            <a:endParaRPr lang="pl-PL" sz="2000" dirty="0"/>
          </a:p>
          <a:p>
            <a:pPr marL="0" indent="0">
              <a:buNone/>
            </a:pPr>
            <a:r>
              <a:rPr lang="pl-PL" sz="2000" dirty="0" smtClean="0"/>
              <a:t>	- </a:t>
            </a:r>
            <a:r>
              <a:rPr lang="pl-PL" sz="2000" dirty="0"/>
              <a:t>pogłębienie wiedzy o miejscu popełnienia </a:t>
            </a:r>
            <a:r>
              <a:rPr lang="pl-PL" sz="2000" dirty="0" smtClean="0"/>
              <a:t>przestępstwa;</a:t>
            </a:r>
            <a:endParaRPr lang="pl-PL" sz="2000" dirty="0"/>
          </a:p>
          <a:p>
            <a:pPr marL="0" indent="0">
              <a:buNone/>
            </a:pPr>
            <a:r>
              <a:rPr lang="pl-PL" sz="2000" dirty="0" smtClean="0"/>
              <a:t>	- </a:t>
            </a:r>
            <a:r>
              <a:rPr lang="pl-PL" sz="2000" dirty="0"/>
              <a:t>konfrontacja wyobrażeń organu procesowego o miejscu przestępstwa, wytworzonego pod wpływem przeprowadzonych czynności, z jego rzeczywistym wyglądem. </a:t>
            </a:r>
          </a:p>
          <a:p>
            <a:pPr>
              <a:lnSpc>
                <a:spcPct val="150000"/>
              </a:lnSpc>
            </a:pPr>
            <a:r>
              <a:rPr lang="pl-PL" sz="2000" dirty="0" smtClean="0"/>
              <a:t>Udokumentowanie czynności w formie </a:t>
            </a:r>
            <a:r>
              <a:rPr lang="pl-PL" sz="2000" b="1" dirty="0" smtClean="0"/>
              <a:t>protokołu</a:t>
            </a:r>
            <a:r>
              <a:rPr lang="pl-PL" sz="2000" dirty="0" smtClean="0"/>
              <a:t>.</a:t>
            </a:r>
          </a:p>
          <a:p>
            <a:pPr>
              <a:lnSpc>
                <a:spcPct val="150000"/>
              </a:lnSpc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63843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51527" y="238817"/>
            <a:ext cx="10019763" cy="1280890"/>
          </a:xfrm>
        </p:spPr>
        <p:txBody>
          <a:bodyPr>
            <a:noAutofit/>
          </a:bodyPr>
          <a:lstStyle/>
          <a:p>
            <a:r>
              <a:rPr lang="pl-PL" sz="4000" b="1" dirty="0" smtClean="0"/>
              <a:t>Czynność procesowo-kryminalistyczna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22738" y="1223493"/>
            <a:ext cx="9881874" cy="5267459"/>
          </a:xfrm>
        </p:spPr>
        <p:txBody>
          <a:bodyPr>
            <a:normAutofit fontScale="85000" lnSpcReduction="20000"/>
          </a:bodyPr>
          <a:lstStyle/>
          <a:p>
            <a:r>
              <a:rPr lang="pl-PL" sz="2600" i="1" dirty="0" smtClean="0"/>
              <a:t>Charakter procesowy</a:t>
            </a:r>
          </a:p>
          <a:p>
            <a:pPr marL="0" indent="0">
              <a:buNone/>
            </a:pPr>
            <a:r>
              <a:rPr lang="pl-PL" sz="2600" dirty="0" smtClean="0"/>
              <a:t>Czynność przewidziana w kodeksie postępowania karnego.</a:t>
            </a:r>
          </a:p>
          <a:p>
            <a:pPr marL="0" indent="0">
              <a:buNone/>
            </a:pPr>
            <a:r>
              <a:rPr lang="pl-PL" sz="2600" b="1" dirty="0"/>
              <a:t>Art. 207. § 1</a:t>
            </a:r>
            <a:r>
              <a:rPr lang="pl-PL" sz="2600" b="1" i="1" dirty="0"/>
              <a:t> </a:t>
            </a:r>
            <a:r>
              <a:rPr lang="pl-PL" sz="2600" b="1" dirty="0"/>
              <a:t>k.p.k.</a:t>
            </a:r>
            <a:r>
              <a:rPr lang="pl-PL" sz="2600" i="1" dirty="0"/>
              <a:t> W razie potrzeby dokonuje się oględzin miejsca, osoby lub rzeczy</a:t>
            </a:r>
            <a:r>
              <a:rPr lang="pl-PL" sz="2600" i="1" dirty="0" smtClean="0"/>
              <a:t>.</a:t>
            </a:r>
          </a:p>
          <a:p>
            <a:pPr marL="0" indent="0">
              <a:buNone/>
            </a:pPr>
            <a:r>
              <a:rPr lang="pl-PL" sz="2600" b="1" dirty="0" smtClean="0"/>
              <a:t>Art. 209 </a:t>
            </a:r>
            <a:r>
              <a:rPr lang="pl-PL" sz="2600" b="1" dirty="0"/>
              <a:t>§ 1</a:t>
            </a:r>
            <a:r>
              <a:rPr lang="pl-PL" sz="2600" b="1" i="1" dirty="0"/>
              <a:t> </a:t>
            </a:r>
            <a:r>
              <a:rPr lang="pl-PL" sz="2600" b="1" dirty="0" smtClean="0"/>
              <a:t>k.p.k. </a:t>
            </a:r>
            <a:r>
              <a:rPr lang="pl-PL" sz="2600" dirty="0" smtClean="0"/>
              <a:t>oględziny zwłok</a:t>
            </a:r>
          </a:p>
          <a:p>
            <a:pPr marL="0" indent="0">
              <a:buNone/>
            </a:pPr>
            <a:r>
              <a:rPr lang="pl-PL" sz="2600" b="1" dirty="0" smtClean="0"/>
              <a:t>Art. 210 k.p.k. </a:t>
            </a:r>
            <a:r>
              <a:rPr lang="pl-PL" sz="2600" dirty="0" smtClean="0"/>
              <a:t>ekshumacja</a:t>
            </a:r>
          </a:p>
          <a:p>
            <a:pPr marL="0" indent="0">
              <a:buNone/>
            </a:pPr>
            <a:r>
              <a:rPr lang="pl-PL" sz="2600" b="1" dirty="0" smtClean="0"/>
              <a:t>Art. 211 k.p.k. </a:t>
            </a:r>
            <a:r>
              <a:rPr lang="pl-PL" sz="2600" dirty="0" smtClean="0"/>
              <a:t>eksperyment procesowy</a:t>
            </a:r>
          </a:p>
          <a:p>
            <a:pPr marL="0" indent="0">
              <a:buNone/>
            </a:pPr>
            <a:r>
              <a:rPr lang="pl-PL" sz="2600" b="1" dirty="0" smtClean="0"/>
              <a:t>Art. </a:t>
            </a:r>
            <a:r>
              <a:rPr lang="pl-PL" sz="2600" b="1" dirty="0"/>
              <a:t>308 § 1</a:t>
            </a:r>
            <a:r>
              <a:rPr lang="pl-PL" sz="2600" b="1" i="1" dirty="0"/>
              <a:t> </a:t>
            </a:r>
            <a:r>
              <a:rPr lang="pl-PL" sz="2600" b="1" dirty="0"/>
              <a:t>k.p.k. </a:t>
            </a:r>
            <a:r>
              <a:rPr lang="pl-PL" sz="2600" dirty="0" smtClean="0"/>
              <a:t>czynności niecierpiące zwłoki</a:t>
            </a:r>
          </a:p>
          <a:p>
            <a:pPr>
              <a:lnSpc>
                <a:spcPct val="170000"/>
              </a:lnSpc>
            </a:pPr>
            <a:r>
              <a:rPr lang="pl-PL" sz="2600" dirty="0" smtClean="0"/>
              <a:t>Wytyczne nr 3 KGP z dnia 30 sierpnia 2017 r. w sprawie wykonywania niektórych czynności dochodzeniowo-śledczych przez policjantów</a:t>
            </a:r>
          </a:p>
          <a:p>
            <a:r>
              <a:rPr lang="pl-PL" sz="2600" i="1" dirty="0" smtClean="0"/>
              <a:t>Kryminalistyczny aspekt</a:t>
            </a:r>
          </a:p>
          <a:p>
            <a:pPr marL="0" indent="0">
              <a:buNone/>
            </a:pPr>
            <a:r>
              <a:rPr lang="pl-PL" sz="2600" dirty="0" smtClean="0"/>
              <a:t>Taktyka i technika oględzin</a:t>
            </a:r>
          </a:p>
          <a:p>
            <a:pPr marL="0" indent="0">
              <a:buNone/>
            </a:pPr>
            <a:endParaRPr lang="pl-PL" sz="2600" dirty="0" smtClean="0"/>
          </a:p>
          <a:p>
            <a:pPr marL="0" indent="0">
              <a:buNone/>
            </a:pP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394374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400" b="1" dirty="0" smtClean="0"/>
              <a:t>Pojęcie oględzin</a:t>
            </a:r>
            <a:endParaRPr lang="pl-PL" sz="44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pl-PL" sz="2800" dirty="0" smtClean="0"/>
              <a:t>Oględziny </a:t>
            </a:r>
            <a:r>
              <a:rPr lang="pl-PL" sz="2800" dirty="0"/>
              <a:t>są sposobem uzyskiwania wiedzy o przestępstwie, a polegają na badaniu określonego fragmentu rzeczywistości- miejsca, osoby, rzeczy lub </a:t>
            </a:r>
            <a:r>
              <a:rPr lang="pl-PL" sz="2800" dirty="0" smtClean="0"/>
              <a:t>zwłok, a </a:t>
            </a:r>
            <a:r>
              <a:rPr lang="pl-PL" sz="2800" dirty="0"/>
              <a:t>następnie </a:t>
            </a:r>
            <a:r>
              <a:rPr lang="pl-PL" sz="2800" dirty="0" smtClean="0"/>
              <a:t>utrwaleniu </a:t>
            </a:r>
            <a:r>
              <a:rPr lang="pl-PL" sz="2800" dirty="0"/>
              <a:t>wyników oględzin (w postaci protokołu</a:t>
            </a:r>
            <a:r>
              <a:rPr lang="pl-PL" sz="2800" dirty="0" smtClean="0"/>
              <a:t>). </a:t>
            </a:r>
            <a:endParaRPr lang="pl-PL" sz="28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6514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400" b="1" dirty="0" smtClean="0"/>
              <a:t>Cel oględzin</a:t>
            </a:r>
            <a:endParaRPr lang="pl-PL" sz="44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73693" y="1553592"/>
            <a:ext cx="9374343" cy="47956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b="1" dirty="0" smtClean="0"/>
              <a:t>7 złotych pytań:</a:t>
            </a:r>
          </a:p>
          <a:p>
            <a:pPr lvl="3">
              <a:buFont typeface="+mj-lt"/>
              <a:buAutoNum type="arabicParenR"/>
            </a:pPr>
            <a:r>
              <a:rPr lang="pl-PL" sz="2000" dirty="0" smtClean="0"/>
              <a:t>Co się zdarzyło?</a:t>
            </a:r>
          </a:p>
          <a:p>
            <a:pPr lvl="3">
              <a:buFont typeface="+mj-lt"/>
              <a:buAutoNum type="arabicParenR"/>
            </a:pPr>
            <a:r>
              <a:rPr lang="pl-PL" sz="2000" dirty="0" smtClean="0"/>
              <a:t>Gdzie?</a:t>
            </a:r>
          </a:p>
          <a:p>
            <a:pPr lvl="3">
              <a:buFont typeface="+mj-lt"/>
              <a:buAutoNum type="arabicParenR"/>
            </a:pPr>
            <a:r>
              <a:rPr lang="pl-PL" sz="2000" dirty="0" smtClean="0"/>
              <a:t>Kiedy?</a:t>
            </a:r>
          </a:p>
          <a:p>
            <a:pPr lvl="3">
              <a:buFont typeface="+mj-lt"/>
              <a:buAutoNum type="arabicParenR"/>
            </a:pPr>
            <a:r>
              <a:rPr lang="pl-PL" sz="2000" dirty="0" smtClean="0"/>
              <a:t>W jaki sposób?</a:t>
            </a:r>
          </a:p>
          <a:p>
            <a:pPr lvl="3">
              <a:buFont typeface="+mj-lt"/>
              <a:buAutoNum type="arabicParenR"/>
            </a:pPr>
            <a:r>
              <a:rPr lang="pl-PL" sz="2000" dirty="0" smtClean="0"/>
              <a:t>Za pomocą czego?</a:t>
            </a:r>
          </a:p>
          <a:p>
            <a:pPr lvl="3">
              <a:buFont typeface="+mj-lt"/>
              <a:buAutoNum type="arabicParenR"/>
            </a:pPr>
            <a:r>
              <a:rPr lang="pl-PL" sz="2000" dirty="0" smtClean="0"/>
              <a:t>Dlaczego?</a:t>
            </a:r>
          </a:p>
          <a:p>
            <a:pPr lvl="3">
              <a:buFont typeface="+mj-lt"/>
              <a:buAutoNum type="arabicParenR"/>
            </a:pPr>
            <a:r>
              <a:rPr lang="pl-PL" sz="2000" dirty="0" smtClean="0"/>
              <a:t>Kto?</a:t>
            </a:r>
          </a:p>
          <a:p>
            <a:pPr lvl="3">
              <a:buFont typeface="+mj-lt"/>
              <a:buAutoNum type="arabicParenR"/>
            </a:pPr>
            <a:endParaRPr lang="pl-PL" sz="2000" dirty="0"/>
          </a:p>
          <a:p>
            <a:pPr marL="1371600" lvl="3" indent="0">
              <a:buNone/>
            </a:pPr>
            <a:r>
              <a:rPr lang="pl-PL" sz="2000" dirty="0" smtClean="0"/>
              <a:t>Wytyczne nr 3 KGP w sprawie wykonywania niektórych czynności dochodzeniowo śledczych przez policjantów</a:t>
            </a:r>
          </a:p>
          <a:p>
            <a:pPr lvl="3">
              <a:buFont typeface="+mj-lt"/>
              <a:buAutoNum type="arabicParenR"/>
            </a:pPr>
            <a:endParaRPr lang="pl-PL" sz="2400" dirty="0"/>
          </a:p>
          <a:p>
            <a:pPr lvl="3">
              <a:buFont typeface="+mj-lt"/>
              <a:buAutoNum type="arabicParenR"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9196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47741" y="257577"/>
            <a:ext cx="9456871" cy="1647423"/>
          </a:xfrm>
        </p:spPr>
        <p:txBody>
          <a:bodyPr>
            <a:noAutofit/>
          </a:bodyPr>
          <a:lstStyle/>
          <a:p>
            <a:pPr algn="ctr"/>
            <a:r>
              <a:rPr lang="pl-PL" sz="4000" b="1" dirty="0" smtClean="0"/>
              <a:t>Podział oględzin</a:t>
            </a:r>
            <a:br>
              <a:rPr lang="pl-PL" sz="4000" b="1" dirty="0" smtClean="0"/>
            </a:br>
            <a:r>
              <a:rPr lang="pl-PL" sz="4000" b="1" dirty="0" smtClean="0"/>
              <a:t>-ze względu na miejsce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51527" y="2133599"/>
            <a:ext cx="9753085" cy="45118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 smtClean="0"/>
              <a:t>A) oględziny </a:t>
            </a:r>
            <a:r>
              <a:rPr lang="pl-PL" sz="2400" b="1" dirty="0" smtClean="0"/>
              <a:t>miejsca pierwotnego</a:t>
            </a:r>
            <a:r>
              <a:rPr lang="pl-PL" sz="2400" dirty="0" smtClean="0"/>
              <a:t>, np. miejsca zabójstwa i </a:t>
            </a:r>
            <a:r>
              <a:rPr lang="pl-PL" sz="2400" b="1" dirty="0" smtClean="0"/>
              <a:t>miejsca wtórnego</a:t>
            </a:r>
            <a:r>
              <a:rPr lang="pl-PL" sz="2400" dirty="0" smtClean="0"/>
              <a:t>, np. miejsce znalezienia zwłok, jeżeli nastąpiło ich przemieszczenie</a:t>
            </a:r>
          </a:p>
          <a:p>
            <a:pPr marL="0" indent="0">
              <a:buNone/>
            </a:pPr>
            <a:r>
              <a:rPr lang="pl-PL" sz="2400" dirty="0" smtClean="0"/>
              <a:t>B) oględziny </a:t>
            </a:r>
            <a:r>
              <a:rPr lang="pl-PL" sz="2400" b="1" dirty="0" smtClean="0"/>
              <a:t>makroskopowe</a:t>
            </a:r>
            <a:r>
              <a:rPr lang="pl-PL" sz="2400" dirty="0" smtClean="0"/>
              <a:t>, np. oględziny ciała ofiary i </a:t>
            </a:r>
            <a:r>
              <a:rPr lang="pl-PL" sz="2400" b="1" dirty="0" smtClean="0"/>
              <a:t>mikroskopowe</a:t>
            </a:r>
            <a:r>
              <a:rPr lang="pl-PL" sz="2400" dirty="0" smtClean="0"/>
              <a:t>, np. oględziny ziaren prochu wokół rany postrzałowej</a:t>
            </a:r>
          </a:p>
          <a:p>
            <a:pPr marL="0" indent="0">
              <a:buNone/>
            </a:pPr>
            <a:r>
              <a:rPr lang="pl-PL" sz="2400" dirty="0" smtClean="0"/>
              <a:t>C) Oględziny według </a:t>
            </a:r>
            <a:r>
              <a:rPr lang="pl-PL" sz="2400" b="1" dirty="0" smtClean="0"/>
              <a:t>rodzaju przestępstwa</a:t>
            </a:r>
            <a:r>
              <a:rPr lang="pl-PL" sz="2400" dirty="0" smtClean="0"/>
              <a:t>, np. oględziny miejsca zabójstwa, wypadku drogowego czy samobójstwa</a:t>
            </a:r>
          </a:p>
          <a:p>
            <a:pPr marL="0" indent="0">
              <a:buNone/>
            </a:pPr>
            <a:r>
              <a:rPr lang="pl-PL" sz="2400" dirty="0" smtClean="0"/>
              <a:t>D) Oględzin według </a:t>
            </a:r>
            <a:r>
              <a:rPr lang="pl-PL" sz="2400" b="1" dirty="0" smtClean="0"/>
              <a:t>fizycznego charakteru miejsca- </a:t>
            </a:r>
            <a:r>
              <a:rPr lang="pl-PL" sz="2400" dirty="0" smtClean="0"/>
              <a:t>przestrzeń otwarta, przestrzeń zamknięta, las, dach budynku, itd.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881657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77285" y="244699"/>
            <a:ext cx="10212946" cy="1660301"/>
          </a:xfrm>
        </p:spPr>
        <p:txBody>
          <a:bodyPr>
            <a:noAutofit/>
          </a:bodyPr>
          <a:lstStyle/>
          <a:p>
            <a:pPr algn="ctr"/>
            <a:r>
              <a:rPr lang="pl-PL" b="1" dirty="0"/>
              <a:t>Podział oględzin</a:t>
            </a:r>
            <a:br>
              <a:rPr lang="pl-PL" b="1" dirty="0"/>
            </a:br>
            <a:r>
              <a:rPr lang="pl-PL" b="1" dirty="0"/>
              <a:t>-ze względu na </a:t>
            </a:r>
            <a:r>
              <a:rPr lang="pl-PL" b="1" dirty="0" smtClean="0"/>
              <a:t>ich przedmiot (art. 207 k.p.k.)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02287" y="1785870"/>
            <a:ext cx="9105362" cy="4730839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sz="2400" b="1" dirty="0" smtClean="0"/>
              <a:t>Oględziny:</a:t>
            </a:r>
          </a:p>
          <a:p>
            <a:pPr lvl="1">
              <a:lnSpc>
                <a:spcPct val="150000"/>
              </a:lnSpc>
            </a:pPr>
            <a:r>
              <a:rPr lang="pl-PL" sz="2200" dirty="0" smtClean="0"/>
              <a:t>Miejsca;</a:t>
            </a:r>
          </a:p>
          <a:p>
            <a:pPr lvl="1">
              <a:lnSpc>
                <a:spcPct val="150000"/>
              </a:lnSpc>
            </a:pPr>
            <a:r>
              <a:rPr lang="pl-PL" sz="2200" dirty="0" smtClean="0"/>
              <a:t>Osoby;</a:t>
            </a:r>
          </a:p>
          <a:p>
            <a:pPr lvl="1">
              <a:lnSpc>
                <a:spcPct val="150000"/>
              </a:lnSpc>
            </a:pPr>
            <a:r>
              <a:rPr lang="pl-PL" sz="2200" dirty="0" smtClean="0"/>
              <a:t>Rzeczy;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pl-PL" sz="2200" b="1" dirty="0" smtClean="0"/>
              <a:t>art. 207 </a:t>
            </a:r>
            <a:r>
              <a:rPr lang="pl-PL" sz="2000" b="1" dirty="0"/>
              <a:t>§</a:t>
            </a:r>
            <a:r>
              <a:rPr lang="pl-PL" sz="2200" b="1" dirty="0" smtClean="0"/>
              <a:t> 1 k.p.k. </a:t>
            </a:r>
            <a:r>
              <a:rPr lang="pl-PL" sz="2200" i="1" dirty="0" smtClean="0"/>
              <a:t>W razie potrzeby dokonuje się oględzin </a:t>
            </a:r>
            <a:r>
              <a:rPr lang="pl-PL" sz="2200" i="1" u="sng" dirty="0" smtClean="0"/>
              <a:t>miejsca</a:t>
            </a:r>
            <a:r>
              <a:rPr lang="pl-PL" sz="2200" i="1" dirty="0" smtClean="0"/>
              <a:t>, </a:t>
            </a:r>
            <a:r>
              <a:rPr lang="pl-PL" sz="2200" i="1" u="sng" dirty="0" smtClean="0"/>
              <a:t>osoby</a:t>
            </a:r>
            <a:r>
              <a:rPr lang="pl-PL" sz="2200" i="1" dirty="0" smtClean="0"/>
              <a:t> lub </a:t>
            </a:r>
            <a:r>
              <a:rPr lang="pl-PL" sz="2200" i="1" u="sng" dirty="0" smtClean="0"/>
              <a:t>rzeczy</a:t>
            </a:r>
            <a:r>
              <a:rPr lang="pl-PL" sz="2200" i="1" dirty="0" smtClean="0"/>
              <a:t>.</a:t>
            </a:r>
          </a:p>
          <a:p>
            <a:pPr lvl="1">
              <a:lnSpc>
                <a:spcPct val="150000"/>
              </a:lnSpc>
            </a:pPr>
            <a:r>
              <a:rPr lang="pl-PL" sz="2200" dirty="0" smtClean="0"/>
              <a:t>Zwłok 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pl-PL" sz="2200" b="1" dirty="0" smtClean="0"/>
              <a:t>Art. 209 </a:t>
            </a:r>
            <a:r>
              <a:rPr lang="pl-PL" sz="2000" b="1" dirty="0"/>
              <a:t>§</a:t>
            </a:r>
            <a:r>
              <a:rPr lang="pl-PL" sz="2200" b="1" dirty="0" smtClean="0"/>
              <a:t> 1 k.p.k. </a:t>
            </a:r>
            <a:r>
              <a:rPr lang="pl-PL" sz="2400" dirty="0"/>
              <a:t>Jeżeli zachodzi podejrzenie przestępnego spowodowania śmierci, przeprowadza się </a:t>
            </a:r>
            <a:r>
              <a:rPr lang="pl-PL" sz="2400" u="sng" dirty="0"/>
              <a:t>oględziny i otwarcie zwłok</a:t>
            </a:r>
            <a:r>
              <a:rPr lang="pl-PL" sz="2400" dirty="0"/>
              <a:t>.</a:t>
            </a:r>
            <a:endParaRPr lang="pl-PL" sz="2200" dirty="0" smtClean="0"/>
          </a:p>
          <a:p>
            <a:pPr marL="457200" lvl="1" indent="0">
              <a:lnSpc>
                <a:spcPct val="150000"/>
              </a:lnSpc>
              <a:buNone/>
            </a:pPr>
            <a:endParaRPr lang="pl-PL" sz="2200" i="1" dirty="0" smtClean="0"/>
          </a:p>
          <a:p>
            <a:pPr lvl="1" algn="ctr">
              <a:lnSpc>
                <a:spcPct val="150000"/>
              </a:lnSpc>
            </a:pPr>
            <a:endParaRPr lang="pl-PL" sz="2200" dirty="0" smtClean="0"/>
          </a:p>
        </p:txBody>
      </p:sp>
    </p:spTree>
    <p:extLst>
      <p:ext uri="{BB962C8B-B14F-4D97-AF65-F5344CB8AC3E}">
        <p14:creationId xmlns:p14="http://schemas.microsoft.com/office/powerpoint/2010/main" val="2924172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06319" y="80783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 smtClean="0"/>
              <a:t>Zasady prowadzenia oględzin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75763" y="1197735"/>
            <a:ext cx="10972800" cy="537049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400" b="1" dirty="0" smtClean="0"/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endParaRPr lang="pl-PL" sz="2400" b="1" dirty="0" smtClean="0"/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b="1" dirty="0" smtClean="0"/>
              <a:t>Bezpośredniości														pisemności</a:t>
            </a:r>
          </a:p>
          <a:p>
            <a:pPr marL="0" indent="0">
              <a:buNone/>
            </a:pPr>
            <a:endParaRPr lang="pl-PL" sz="2400" b="1" dirty="0" smtClean="0"/>
          </a:p>
          <a:p>
            <a:pPr marL="0" indent="0">
              <a:buNone/>
            </a:pPr>
            <a:r>
              <a:rPr lang="pl-PL" sz="2400" b="1" dirty="0" smtClean="0"/>
              <a:t>																</a:t>
            </a:r>
            <a:endParaRPr lang="pl-PL" sz="2400" b="1" dirty="0"/>
          </a:p>
          <a:p>
            <a:pPr marL="0" indent="0">
              <a:buNone/>
            </a:pPr>
            <a:endParaRPr lang="pl-PL" sz="2400" b="1" dirty="0" smtClean="0"/>
          </a:p>
          <a:p>
            <a:pPr marL="0" indent="0">
              <a:buNone/>
            </a:pPr>
            <a:r>
              <a:rPr lang="pl-PL" sz="2400" b="1" dirty="0" smtClean="0"/>
              <a:t>Wszechstronności    obiektywizmu				indywidualności</a:t>
            </a:r>
          </a:p>
          <a:p>
            <a:pPr marL="0" indent="0">
              <a:buNone/>
            </a:pPr>
            <a:r>
              <a:rPr lang="pl-PL" sz="2400" b="1" dirty="0" smtClean="0"/>
              <a:t> i dokładności						planowości						  szybkości  </a:t>
            </a:r>
            <a:endParaRPr lang="pl-PL" sz="2400" b="1" dirty="0"/>
          </a:p>
          <a:p>
            <a:pPr marL="0" indent="0">
              <a:buNone/>
            </a:pPr>
            <a:endParaRPr lang="pl-PL" sz="2400" b="1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944956" y="1300766"/>
            <a:ext cx="2588407" cy="1738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 flipH="1">
            <a:off x="2369713" y="1403797"/>
            <a:ext cx="2459864" cy="36704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 flipH="1">
            <a:off x="4758743" y="1403797"/>
            <a:ext cx="843813" cy="36704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 flipH="1">
            <a:off x="6362163" y="1319548"/>
            <a:ext cx="90152" cy="43144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>
            <a:off x="7405352" y="1403797"/>
            <a:ext cx="515155" cy="36704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ze strzałką 21"/>
          <p:cNvCxnSpPr/>
          <p:nvPr/>
        </p:nvCxnSpPr>
        <p:spPr>
          <a:xfrm>
            <a:off x="8467859" y="1300766"/>
            <a:ext cx="1848118" cy="1738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y ze strzałką 24"/>
          <p:cNvCxnSpPr/>
          <p:nvPr/>
        </p:nvCxnSpPr>
        <p:spPr>
          <a:xfrm>
            <a:off x="7920507" y="1319548"/>
            <a:ext cx="2653048" cy="41153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0416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dirty="0" smtClean="0"/>
              <a:t>Metody oględzin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404045" y="1648496"/>
            <a:ext cx="9289446" cy="443015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pl-PL" sz="2400" dirty="0" smtClean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 smtClean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800" b="1" dirty="0"/>
              <a:t>o</a:t>
            </a:r>
            <a:r>
              <a:rPr lang="pl-PL" sz="2800" b="1" dirty="0" smtClean="0"/>
              <a:t>biektywna											subiektywna</a:t>
            </a:r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3541690" y="1803042"/>
            <a:ext cx="1893195" cy="17000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8448541" y="1790163"/>
            <a:ext cx="1661374" cy="17000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0651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Dokumentacja oględzin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1070" y="1571222"/>
            <a:ext cx="10538697" cy="45975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 smtClean="0"/>
              <a:t>Obowiązek sporządzenia </a:t>
            </a:r>
            <a:r>
              <a:rPr lang="pl-PL" sz="2400" b="1" dirty="0" smtClean="0"/>
              <a:t>protokołu oględzin (art. 143 par. 1 pkt 3 k.p.k.)</a:t>
            </a:r>
          </a:p>
          <a:p>
            <a:pPr marL="0" indent="0">
              <a:buNone/>
            </a:pPr>
            <a:endParaRPr lang="pl-PL" sz="2400" b="1" dirty="0" smtClean="0"/>
          </a:p>
          <a:p>
            <a:pPr marL="0" indent="0">
              <a:buNone/>
            </a:pPr>
            <a:r>
              <a:rPr lang="pl-PL" sz="2400" dirty="0" smtClean="0"/>
              <a:t>Konieczność sporządzenia protokołu oględzin </a:t>
            </a:r>
            <a:r>
              <a:rPr lang="pl-PL" sz="2400" b="1" dirty="0" smtClean="0"/>
              <a:t>w trakcie czynności! </a:t>
            </a:r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dirty="0" smtClean="0"/>
              <a:t>Protokół redagowany </a:t>
            </a:r>
            <a:r>
              <a:rPr lang="pl-PL" sz="2400" b="1" dirty="0" smtClean="0"/>
              <a:t>w czasie teraźniejszym</a:t>
            </a:r>
            <a:r>
              <a:rPr lang="pl-PL" sz="2400" dirty="0" smtClean="0"/>
              <a:t>, w formie </a:t>
            </a:r>
            <a:r>
              <a:rPr lang="pl-PL" sz="2400" b="1" dirty="0" smtClean="0"/>
              <a:t>bezosobowej</a:t>
            </a:r>
            <a:r>
              <a:rPr lang="pl-PL" sz="2400" dirty="0" smtClean="0"/>
              <a:t>, </a:t>
            </a:r>
            <a:r>
              <a:rPr lang="pl-PL" sz="2400" b="1" dirty="0" smtClean="0"/>
              <a:t>chronologicznie</a:t>
            </a:r>
            <a:r>
              <a:rPr lang="pl-PL" sz="2400" dirty="0" smtClean="0"/>
              <a:t> opisujący wszystkie działania podjęte przez członków grupy operacyjno-śledczej.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984979946"/>
      </p:ext>
    </p:extLst>
  </p:cSld>
  <p:clrMapOvr>
    <a:masterClrMapping/>
  </p:clrMapOvr>
</p:sld>
</file>

<file path=ppt/theme/theme1.xml><?xml version="1.0" encoding="utf-8"?>
<a:theme xmlns:a="http://schemas.openxmlformats.org/drawingml/2006/main" name="Smuga">
  <a:themeElements>
    <a:clrScheme name="Smuga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Smug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mu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C45BB15EBE7584DA6CD114B7EBB8E0B" ma:contentTypeVersion="3" ma:contentTypeDescription="Utwórz nowy dokument." ma:contentTypeScope="" ma:versionID="65d13ceab4e28084c3f352c9f98bde27">
  <xsd:schema xmlns:xsd="http://www.w3.org/2001/XMLSchema" xmlns:xs="http://www.w3.org/2001/XMLSchema" xmlns:p="http://schemas.microsoft.com/office/2006/metadata/properties" xmlns:ns2="d448033f-6250-49be-9b84-7fcdb5ebcbec" targetNamespace="http://schemas.microsoft.com/office/2006/metadata/properties" ma:root="true" ma:fieldsID="99860431cdb15ed437e47361b6d57e57" ns2:_="">
    <xsd:import namespace="d448033f-6250-49be-9b84-7fcdb5ebcb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48033f-6250-49be-9b84-7fcdb5ebcb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51FFB10-8178-4166-BC24-4B4CD79EDAC4}"/>
</file>

<file path=customXml/itemProps2.xml><?xml version="1.0" encoding="utf-8"?>
<ds:datastoreItem xmlns:ds="http://schemas.openxmlformats.org/officeDocument/2006/customXml" ds:itemID="{EE5DCF99-5D3C-486A-B201-D2E675387EC9}"/>
</file>

<file path=customXml/itemProps3.xml><?xml version="1.0" encoding="utf-8"?>
<ds:datastoreItem xmlns:ds="http://schemas.openxmlformats.org/officeDocument/2006/customXml" ds:itemID="{6389C929-63EC-465A-8686-1D5C608F2BF0}"/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3651</TotalTime>
  <Words>526</Words>
  <Application>Microsoft Office PowerPoint</Application>
  <PresentationFormat>Panoramiczny</PresentationFormat>
  <Paragraphs>118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2" baseType="lpstr">
      <vt:lpstr>Arial</vt:lpstr>
      <vt:lpstr>Calibri</vt:lpstr>
      <vt:lpstr>Century Gothic</vt:lpstr>
      <vt:lpstr>Wingdings 3</vt:lpstr>
      <vt:lpstr>Smuga</vt:lpstr>
      <vt:lpstr>Oględziny jako czynność procesowo-kryminalistyczna</vt:lpstr>
      <vt:lpstr>Czynność procesowo-kryminalistyczna</vt:lpstr>
      <vt:lpstr>Pojęcie oględzin</vt:lpstr>
      <vt:lpstr>Cel oględzin</vt:lpstr>
      <vt:lpstr>Podział oględzin -ze względu na miejsce</vt:lpstr>
      <vt:lpstr>Podział oględzin -ze względu na ich przedmiot (art. 207 k.p.k.)</vt:lpstr>
      <vt:lpstr>Zasady prowadzenia oględzin</vt:lpstr>
      <vt:lpstr>Metody oględzin</vt:lpstr>
      <vt:lpstr>Dokumentacja oględzin</vt:lpstr>
      <vt:lpstr>Prezentacja programu PowerPoint</vt:lpstr>
      <vt:lpstr>Prezentacja programu PowerPoint</vt:lpstr>
      <vt:lpstr>Oględziny zwłok</vt:lpstr>
      <vt:lpstr>Oględziny osoby</vt:lpstr>
      <vt:lpstr>Oględziny rzeczy</vt:lpstr>
      <vt:lpstr>Eksperyment Procesowy</vt:lpstr>
      <vt:lpstr>Eksperyment Procesowy</vt:lpstr>
      <vt:lpstr>Wizja lokalna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Oględziny jako czynność procesowo-kryminalistyczna</dc:title>
  <dc:creator>Patrycja</dc:creator>
  <cp:lastModifiedBy>Patrycja</cp:lastModifiedBy>
  <cp:revision>57</cp:revision>
  <cp:lastPrinted>2019-01-18T21:46:09Z</cp:lastPrinted>
  <dcterms:created xsi:type="dcterms:W3CDTF">2018-02-19T21:59:52Z</dcterms:created>
  <dcterms:modified xsi:type="dcterms:W3CDTF">2019-10-26T13:29:01Z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0x0101004C45BB15EBE7584DA6CD114B7EBB8E0B</vt:lpwstr>
  </property>
</Properties>
</file>