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9" r:id="rId1"/>
  </p:sldMasterIdLst>
  <p:handoutMasterIdLst>
    <p:handoutMasterId r:id="rId13"/>
  </p:handoutMasterIdLst>
  <p:sldIdLst>
    <p:sldId id="256" r:id="rId2"/>
    <p:sldId id="263" r:id="rId3"/>
    <p:sldId id="265" r:id="rId4"/>
    <p:sldId id="266" r:id="rId5"/>
    <p:sldId id="264" r:id="rId6"/>
    <p:sldId id="267" r:id="rId7"/>
    <p:sldId id="272" r:id="rId8"/>
    <p:sldId id="268" r:id="rId9"/>
    <p:sldId id="269" r:id="rId10"/>
    <p:sldId id="270" r:id="rId11"/>
    <p:sldId id="271" r:id="rId12"/>
  </p:sldIdLst>
  <p:sldSz cx="12192000" cy="6858000"/>
  <p:notesSz cx="9945688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78" autoAdjust="0"/>
    <p:restoredTop sz="94660" autoAdjust="0"/>
  </p:normalViewPr>
  <p:slideViewPr>
    <p:cSldViewPr snapToGrid="0">
      <p:cViewPr varScale="1">
        <p:scale>
          <a:sx n="67" d="100"/>
          <a:sy n="67" d="100"/>
        </p:scale>
        <p:origin x="680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9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33588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115D4-A90E-4491-8837-755BDBDC1F98}" type="datetimeFigureOut">
              <a:rPr lang="pl-PL" smtClean="0"/>
              <a:t>27.03.2021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33588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D604E-37B1-4248-880F-BB39955EB8B3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82865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08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4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7134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916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5816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6754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702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750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20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0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3/27/2021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66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72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608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11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951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663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700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49251" y="115519"/>
            <a:ext cx="10306877" cy="2408740"/>
          </a:xfrm>
        </p:spPr>
        <p:txBody>
          <a:bodyPr>
            <a:noAutofit/>
          </a:bodyPr>
          <a:lstStyle/>
          <a:p>
            <a:pPr algn="ctr"/>
            <a:r>
              <a:rPr lang="pl-PL" sz="4800" b="1" dirty="0"/>
              <a:t>								</a:t>
            </a:r>
            <a:br>
              <a:rPr lang="pl-PL" sz="4800" b="1" dirty="0"/>
            </a:br>
            <a:br>
              <a:rPr lang="pl-PL" sz="4800" b="1" dirty="0"/>
            </a:br>
            <a:br>
              <a:rPr lang="pl-PL" sz="4800" b="1" dirty="0"/>
            </a:br>
            <a:br>
              <a:rPr lang="pl-PL" sz="4800" b="1" dirty="0"/>
            </a:br>
            <a:br>
              <a:rPr lang="pl-PL" sz="4800" b="1" dirty="0"/>
            </a:br>
            <a:br>
              <a:rPr lang="pl-PL" sz="4800" b="1" dirty="0"/>
            </a:br>
            <a:r>
              <a:rPr lang="pl-PL" sz="4800" b="1" dirty="0">
                <a:latin typeface="Cambria" panose="02040503050406030204" pitchFamily="18" charset="0"/>
                <a:ea typeface="Cambria" panose="02040503050406030204" pitchFamily="18" charset="0"/>
              </a:rPr>
              <a:t>OKAZANIE </a:t>
            </a:r>
            <a:br>
              <a:rPr lang="pl-PL" sz="48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4800" b="1" dirty="0">
                <a:latin typeface="Cambria" panose="02040503050406030204" pitchFamily="18" charset="0"/>
                <a:ea typeface="Cambria" panose="02040503050406030204" pitchFamily="18" charset="0"/>
              </a:rPr>
              <a:t> KONFRONTACJA</a:t>
            </a:r>
            <a:br>
              <a:rPr lang="pl-PL" sz="48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pl-PL" sz="48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051" y="1595908"/>
            <a:ext cx="7517275" cy="526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457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779687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>
                <a:latin typeface="Cambria" panose="02040503050406030204" pitchFamily="18" charset="0"/>
                <a:ea typeface="Cambria" panose="02040503050406030204" pitchFamily="18" charset="0"/>
              </a:rPr>
              <a:t>KONFRONTACJA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20475" y="1171978"/>
            <a:ext cx="8062174" cy="4919729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sz="2200" dirty="0">
                <a:latin typeface="Cambria" panose="02040503050406030204" pitchFamily="18" charset="0"/>
                <a:ea typeface="Cambria" panose="02040503050406030204" pitchFamily="18" charset="0"/>
              </a:rPr>
              <a:t>Warunki, które muszą być spełnione łącznie, żeby dokonać czynności: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200" dirty="0">
                <a:latin typeface="Cambria" panose="02040503050406030204" pitchFamily="18" charset="0"/>
                <a:ea typeface="Cambria" panose="02040503050406030204" pitchFamily="18" charset="0"/>
              </a:rPr>
              <a:t>osoby te muszą być </a:t>
            </a:r>
            <a:r>
              <a:rPr lang="pl-PL" sz="2200" b="1" dirty="0">
                <a:latin typeface="Cambria" panose="02040503050406030204" pitchFamily="18" charset="0"/>
                <a:ea typeface="Cambria" panose="02040503050406030204" pitchFamily="18" charset="0"/>
              </a:rPr>
              <a:t>wcześniej przesłuchane</a:t>
            </a:r>
            <a:r>
              <a:rPr lang="pl-PL" sz="22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l-PL" sz="2200" dirty="0">
                <a:latin typeface="Cambria" panose="02040503050406030204" pitchFamily="18" charset="0"/>
                <a:ea typeface="Cambria" panose="02040503050406030204" pitchFamily="18" charset="0"/>
              </a:rPr>
              <a:t>w zeznaniach tych osób muszą zachodzić </a:t>
            </a:r>
            <a:r>
              <a:rPr lang="pl-PL" sz="2200" b="1" dirty="0">
                <a:latin typeface="Cambria" panose="02040503050406030204" pitchFamily="18" charset="0"/>
                <a:ea typeface="Cambria" panose="02040503050406030204" pitchFamily="18" charset="0"/>
              </a:rPr>
              <a:t>sprzeczności</a:t>
            </a:r>
            <a:r>
              <a:rPr lang="pl-PL" sz="22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457200" lvl="1" indent="0">
              <a:buNone/>
            </a:pPr>
            <a:endParaRPr lang="pl-PL" sz="22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pl-PL" sz="2400" b="1" dirty="0">
                <a:latin typeface="Cambria" panose="02040503050406030204" pitchFamily="18" charset="0"/>
                <a:ea typeface="Cambria" panose="02040503050406030204" pitchFamily="18" charset="0"/>
              </a:rPr>
              <a:t>Zasady przeprowadzania konfrontacji:</a:t>
            </a:r>
          </a:p>
          <a:p>
            <a:pPr marL="400050">
              <a:buAutoNum type="arabicPeriod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wybór odpowiedniego momentu przeprowadzenia tej czynności;</a:t>
            </a:r>
          </a:p>
          <a:p>
            <a:pPr marL="400050">
              <a:buAutoNum type="arabicPeriod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dysponowanie obiektywnym  materiałem dowodowym;</a:t>
            </a:r>
          </a:p>
          <a:p>
            <a:pPr marL="400050">
              <a:buAutoNum type="arabicPeriod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co do zasady tylko 2 osoby;</a:t>
            </a:r>
          </a:p>
          <a:p>
            <a:pPr marL="400050">
              <a:buAutoNum type="arabicPeriod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kolejność przesłuchiwanych osób;</a:t>
            </a:r>
          </a:p>
          <a:p>
            <a:pPr marL="400050">
              <a:buAutoNum type="arabicPeriod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Konfrontacja  jest niedopuszczalna w stosunku do świadka anonimowego.</a:t>
            </a:r>
          </a:p>
          <a:p>
            <a:pPr marL="400050">
              <a:buAutoNum type="arabicPeriod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Nie konfrontuje się pokrzywdzonego małoletniego, który nie ukończył w chwili przesłuchania lat 15.</a:t>
            </a:r>
          </a:p>
          <a:p>
            <a:pPr marL="457200" lvl="1" indent="0">
              <a:buNone/>
            </a:pPr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2754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89212" y="327895"/>
            <a:ext cx="8911687" cy="856960"/>
          </a:xfrm>
        </p:spPr>
        <p:txBody>
          <a:bodyPr/>
          <a:lstStyle/>
          <a:p>
            <a:pPr algn="ctr"/>
            <a:r>
              <a:rPr lang="pl-PL" sz="4400" b="1" dirty="0">
                <a:solidFill>
                  <a:srgbClr val="31B4E6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KONFRONTACJA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481070"/>
            <a:ext cx="8915400" cy="4430152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W praktyce stosuje się także </a:t>
            </a:r>
            <a:r>
              <a:rPr lang="pl-PL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Konfrontację pośrednią </a:t>
            </a:r>
            <a:r>
              <a:rPr lang="pl-PL" sz="2000" i="1" dirty="0">
                <a:latin typeface="Cambria" panose="02040503050406030204" pitchFamily="18" charset="0"/>
                <a:ea typeface="Cambria" panose="02040503050406030204" pitchFamily="18" charset="0"/>
              </a:rPr>
              <a:t>tj. </a:t>
            </a: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skonfrontowanie zeznań jednej osoby z protokołem przesłuchania drugiej.</a:t>
            </a:r>
          </a:p>
          <a:p>
            <a:pPr marL="0" indent="0" algn="just">
              <a:buNone/>
            </a:pPr>
            <a:endParaRPr lang="pl-P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000" b="1" dirty="0">
                <a:latin typeface="Cambria" panose="02040503050406030204" pitchFamily="18" charset="0"/>
                <a:ea typeface="Cambria" panose="02040503050406030204" pitchFamily="18" charset="0"/>
              </a:rPr>
              <a:t>Dokumentacja konfrontacji</a:t>
            </a:r>
          </a:p>
          <a:p>
            <a:pPr marL="0" indent="0" algn="just">
              <a:buNone/>
            </a:pP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		obowiązek sporządzenia </a:t>
            </a:r>
            <a:r>
              <a:rPr lang="pl-PL" sz="2000" b="1" dirty="0">
                <a:latin typeface="Cambria" panose="02040503050406030204" pitchFamily="18" charset="0"/>
                <a:ea typeface="Cambria" panose="02040503050406030204" pitchFamily="18" charset="0"/>
              </a:rPr>
              <a:t>protokołu</a:t>
            </a: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 (art. 143 par. 1 pkt 5 k.p.k.)</a:t>
            </a:r>
          </a:p>
          <a:p>
            <a:pPr marL="0" indent="0" algn="just">
              <a:buNone/>
            </a:pPr>
            <a:endParaRPr lang="pl-P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		protokół podpisuje prowadzący czynność oraz osoby konfrontowane!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>
            <a:off x="2807594" y="3309869"/>
            <a:ext cx="64394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6059" y="4083840"/>
            <a:ext cx="767015" cy="166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869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6863" y="0"/>
            <a:ext cx="8911687" cy="875763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>
                <a:latin typeface="Cambria" panose="02040503050406030204" pitchFamily="18" charset="0"/>
                <a:ea typeface="Cambria" panose="02040503050406030204" pitchFamily="18" charset="0"/>
              </a:rPr>
              <a:t>OKAZANIE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1070" y="875764"/>
            <a:ext cx="10538697" cy="5982236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Czynność określona w art. 173 k.p.k.</a:t>
            </a:r>
          </a:p>
          <a:p>
            <a:pPr marL="0" indent="0" algn="just">
              <a:buNone/>
            </a:pP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Art. 173. § 1. Osobie przesłuchiwanej można okazać inną osobę, jej wizerunek lub rzecz w celu jej rozpoznania. Okazanie powinno być przeprowadzone </a:t>
            </a:r>
            <a:r>
              <a:rPr lang="pl-PL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tak, aby wyłączyć sugestię.</a:t>
            </a:r>
          </a:p>
          <a:p>
            <a:pPr marL="0" indent="0" algn="just">
              <a:buNone/>
            </a:pP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§ 2. W razie potrzeby okazanie można przeprowadzić również tak, aby </a:t>
            </a:r>
            <a:r>
              <a:rPr lang="pl-PL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wyłączyć możliwość rozpoznania osoby przesłuchiwanej przez osobę rozpoznawaną.</a:t>
            </a:r>
          </a:p>
          <a:p>
            <a:pPr marL="0" indent="0" algn="just">
              <a:buNone/>
            </a:pP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§ 3. Podczas okazania osoba okazywana powinna znajdować się w grupie</a:t>
            </a:r>
          </a:p>
          <a:p>
            <a:pPr marL="0" indent="0" algn="just">
              <a:buNone/>
            </a:pP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obejmującej łącznie </a:t>
            </a:r>
            <a:r>
              <a:rPr lang="pl-PL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co najmniej cztery osoby</a:t>
            </a: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§ 4. Minister Sprawiedliwości, w porozumieniu z ministrem właściwym do</a:t>
            </a:r>
          </a:p>
          <a:p>
            <a:pPr marL="0" indent="0" algn="just">
              <a:buNone/>
            </a:pP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spraw wewnętrznych, określi, w drodze rozporządzenia, warunki techniczne</a:t>
            </a:r>
          </a:p>
          <a:p>
            <a:pPr marL="0" indent="0" algn="just">
              <a:buNone/>
            </a:pPr>
            <a:r>
              <a:rPr lang="pl-PL" sz="2400" i="1" dirty="0">
                <a:latin typeface="Cambria" panose="02040503050406030204" pitchFamily="18" charset="0"/>
                <a:ea typeface="Cambria" panose="02040503050406030204" pitchFamily="18" charset="0"/>
              </a:rPr>
              <a:t>przeprowadzenia okazania, mając na uwadze konieczność zapewnienia sprawnego toku postępowania, a także właściwej realizacji gwarancji procesowych jej uczestników.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Rozporządzenie Ministra Sprawiedliwości z dnia  2 czerwca 2003 r. w sprawie warunków technicznych przeprowadzania okazania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Wytyczne nr 3 KGP z dnia 30 sierpnia 2017 r. w sprawie wykonywania niektórych czynności dochodzeniowo-śledczych przez policjantów.</a:t>
            </a:r>
          </a:p>
        </p:txBody>
      </p:sp>
    </p:spTree>
    <p:extLst>
      <p:ext uri="{BB962C8B-B14F-4D97-AF65-F5344CB8AC3E}">
        <p14:creationId xmlns:p14="http://schemas.microsoft.com/office/powerpoint/2010/main" val="2984979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87404" y="64816"/>
            <a:ext cx="8911687" cy="716418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latin typeface="Cambria" panose="02040503050406030204" pitchFamily="18" charset="0"/>
                <a:ea typeface="Cambria" panose="02040503050406030204" pitchFamily="18" charset="0"/>
              </a:rPr>
              <a:t>RODZAJE OKAZANIA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15" y="1130262"/>
            <a:ext cx="9151464" cy="5386447"/>
          </a:xfrm>
        </p:spPr>
      </p:pic>
    </p:spTree>
    <p:extLst>
      <p:ext uri="{BB962C8B-B14F-4D97-AF65-F5344CB8AC3E}">
        <p14:creationId xmlns:p14="http://schemas.microsoft.com/office/powerpoint/2010/main" val="2195290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31965" y="136430"/>
            <a:ext cx="8911687" cy="568964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>
                <a:latin typeface="Cambria" panose="02040503050406030204" pitchFamily="18" charset="0"/>
                <a:ea typeface="Cambria" panose="02040503050406030204" pitchFamily="18" charset="0"/>
              </a:rPr>
              <a:t>OKAZANIE OSOBY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50720" y="766355"/>
            <a:ext cx="8856617" cy="59044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sz="1900" b="1" dirty="0">
                <a:latin typeface="Cambria" panose="02040503050406030204" pitchFamily="18" charset="0"/>
                <a:ea typeface="Cambria" panose="02040503050406030204" pitchFamily="18" charset="0"/>
              </a:rPr>
              <a:t>1) Bezpośrednie- </a:t>
            </a: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świadkowi okazujemy żywego człowieka. </a:t>
            </a:r>
          </a:p>
          <a:p>
            <a:pPr marL="0" indent="0">
              <a:buNone/>
            </a:pPr>
            <a:r>
              <a:rPr lang="pl-PL" sz="1900" i="1" dirty="0">
                <a:latin typeface="Cambria" panose="02040503050406030204" pitchFamily="18" charset="0"/>
                <a:ea typeface="Cambria" panose="02040503050406030204" pitchFamily="18" charset="0"/>
              </a:rPr>
              <a:t>	- jawne</a:t>
            </a:r>
          </a:p>
          <a:p>
            <a:pPr marL="0" indent="0">
              <a:buNone/>
            </a:pPr>
            <a:r>
              <a:rPr lang="pl-PL" sz="1900" i="1" dirty="0">
                <a:latin typeface="Cambria" panose="02040503050406030204" pitchFamily="18" charset="0"/>
                <a:ea typeface="Cambria" panose="02040503050406030204" pitchFamily="18" charset="0"/>
              </a:rPr>
              <a:t>	- incognito (dyskretne)</a:t>
            </a:r>
          </a:p>
          <a:p>
            <a:pPr marL="0" indent="0">
              <a:buNone/>
            </a:pPr>
            <a:endParaRPr lang="pl-PL" sz="19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Co do zasady powinno się przeprowadzać </a:t>
            </a:r>
            <a:r>
              <a:rPr lang="pl-PL" sz="1900" u="sng" dirty="0">
                <a:latin typeface="Cambria" panose="02040503050406030204" pitchFamily="18" charset="0"/>
                <a:ea typeface="Cambria" panose="02040503050406030204" pitchFamily="18" charset="0"/>
              </a:rPr>
              <a:t>okazanie jawne.</a:t>
            </a:r>
          </a:p>
          <a:p>
            <a:pPr marL="0" indent="0">
              <a:buNone/>
            </a:pPr>
            <a:endParaRPr lang="pl-PL" sz="1900" b="1" u="sn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sz="1900" b="1" dirty="0">
                <a:latin typeface="Cambria" panose="02040503050406030204" pitchFamily="18" charset="0"/>
                <a:ea typeface="Cambria" panose="02040503050406030204" pitchFamily="18" charset="0"/>
              </a:rPr>
              <a:t>Zasady okazania bezpośredniego:</a:t>
            </a:r>
          </a:p>
          <a:p>
            <a:pPr lvl="1">
              <a:buFontTx/>
              <a:buChar char="-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co najmniej 4 osoby;</a:t>
            </a:r>
          </a:p>
          <a:p>
            <a:pPr lvl="1">
              <a:buFontTx/>
              <a:buChar char="-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ta sama płeć, rasa, tusza, kolor włosów, zarost, ubiór;</a:t>
            </a:r>
          </a:p>
          <a:p>
            <a:pPr lvl="1">
              <a:buFontTx/>
              <a:buChar char="-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okazanie nie może być przeprowadzone w sposób sugerujący;</a:t>
            </a:r>
          </a:p>
          <a:p>
            <a:pPr lvl="1">
              <a:buFontTx/>
              <a:buChar char="-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fotograficzne utrwalenie grupy;</a:t>
            </a:r>
          </a:p>
          <a:p>
            <a:pPr lvl="1">
              <a:buFontTx/>
              <a:buChar char="-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odpowiednio przestronne pomieszczenie;</a:t>
            </a:r>
          </a:p>
          <a:p>
            <a:pPr lvl="1">
              <a:buFontTx/>
              <a:buChar char="-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możliwość udziału biegłego psychologa w okazaniu;</a:t>
            </a:r>
          </a:p>
          <a:p>
            <a:pPr lvl="1">
              <a:buFontTx/>
              <a:buChar char="-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możliwość przeprowadzenia okazania pustego;</a:t>
            </a:r>
          </a:p>
          <a:p>
            <a:pPr lvl="1">
              <a:buFontTx/>
              <a:buChar char="-"/>
            </a:pPr>
            <a:r>
              <a:rPr lang="pl-PL" sz="1900" dirty="0">
                <a:latin typeface="Cambria" panose="02040503050406030204" pitchFamily="18" charset="0"/>
                <a:ea typeface="Cambria" panose="02040503050406030204" pitchFamily="18" charset="0"/>
              </a:rPr>
              <a:t>możliwość przeprowadzenia okazania sekwencyjnego;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1900" b="1" dirty="0">
                <a:latin typeface="Cambria" panose="02040503050406030204" pitchFamily="18" charset="0"/>
                <a:ea typeface="Cambria" panose="02040503050406030204" pitchFamily="18" charset="0"/>
              </a:rPr>
              <a:t>Okazanie właściwe należy poprzedzić przesłuchaniem!</a:t>
            </a:r>
          </a:p>
          <a:p>
            <a:pPr>
              <a:buFontTx/>
              <a:buChar char="-"/>
            </a:pPr>
            <a:endParaRPr lang="pl-P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Tx/>
              <a:buChar char="-"/>
            </a:pPr>
            <a:endParaRPr lang="pl-P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29419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66292" y="0"/>
            <a:ext cx="8911687" cy="743051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400" b="1" dirty="0">
                <a:latin typeface="Cambria" panose="02040503050406030204" pitchFamily="18" charset="0"/>
                <a:ea typeface="Cambria" panose="02040503050406030204" pitchFamily="18" charset="0"/>
              </a:rPr>
              <a:t>OKAZANIE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33302" y="816746"/>
            <a:ext cx="9571309" cy="5094476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sz="2400" b="1" dirty="0">
                <a:latin typeface="Cambria" panose="02040503050406030204" pitchFamily="18" charset="0"/>
                <a:ea typeface="Cambria" panose="02040503050406030204" pitchFamily="18" charset="0"/>
              </a:rPr>
              <a:t>OSKARŻONY</a:t>
            </a: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 ma obowiązek poddać się okazaniu (art. 74 par. 2 k.p.k.)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l-P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b="1" dirty="0">
                <a:latin typeface="Cambria" panose="02040503050406030204" pitchFamily="18" charset="0"/>
                <a:ea typeface="Cambria" panose="02040503050406030204" pitchFamily="18" charset="0"/>
              </a:rPr>
              <a:t>PODEJRZANY</a:t>
            </a: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 ma obowiązek poddać się okazaniu (art. 74 par. 2 pkt 3 k.p.k.)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l-PL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b="1" dirty="0">
                <a:latin typeface="Cambria" panose="02040503050406030204" pitchFamily="18" charset="0"/>
                <a:ea typeface="Cambria" panose="02040503050406030204" pitchFamily="18" charset="0"/>
              </a:rPr>
              <a:t>ŚWIADEK</a:t>
            </a: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 ma obowiązek uczestniczyć w okazaniu jako osoba rozpoznająca (art. 177 par. 1 w zw. z art. 173 par. 1 k.p.k.)</a:t>
            </a:r>
          </a:p>
        </p:txBody>
      </p:sp>
    </p:spTree>
    <p:extLst>
      <p:ext uri="{BB962C8B-B14F-4D97-AF65-F5344CB8AC3E}">
        <p14:creationId xmlns:p14="http://schemas.microsoft.com/office/powerpoint/2010/main" val="1283309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57495" y="145139"/>
            <a:ext cx="8911687" cy="717010"/>
          </a:xfrm>
        </p:spPr>
        <p:txBody>
          <a:bodyPr/>
          <a:lstStyle/>
          <a:p>
            <a:pPr algn="ctr"/>
            <a:r>
              <a:rPr lang="pl-PL" b="1" dirty="0">
                <a:latin typeface="Cambria" panose="02040503050406030204" pitchFamily="18" charset="0"/>
                <a:ea typeface="Cambria" panose="02040503050406030204" pitchFamily="18" charset="0"/>
              </a:rPr>
              <a:t>OKAZANIE OSOBY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28252" y="1280160"/>
            <a:ext cx="8915400" cy="44830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b="1" dirty="0">
                <a:latin typeface="Cambria" panose="02040503050406030204" pitchFamily="18" charset="0"/>
                <a:ea typeface="Cambria" panose="02040503050406030204" pitchFamily="18" charset="0"/>
              </a:rPr>
              <a:t>2) Pośrednie</a:t>
            </a:r>
          </a:p>
          <a:p>
            <a:pPr marL="0" indent="0">
              <a:buNone/>
            </a:pPr>
            <a:endParaRPr lang="pl-P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Jest to okazanie wizerunku osoby.</a:t>
            </a:r>
          </a:p>
          <a:p>
            <a:pPr marL="0" indent="0">
              <a:buNone/>
            </a:pPr>
            <a:endParaRPr lang="pl-P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Przeprowadza się wtedy, gdy nie ma możliwości przeprowadzenia okazania bezpośredniego.</a:t>
            </a:r>
          </a:p>
          <a:p>
            <a:pPr marL="0" indent="0">
              <a:buNone/>
            </a:pPr>
            <a:endParaRPr lang="pl-P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Zasady analogiczne jak w przypadku okazania bezpośredniego.</a:t>
            </a:r>
          </a:p>
        </p:txBody>
      </p:sp>
    </p:spTree>
    <p:extLst>
      <p:ext uri="{BB962C8B-B14F-4D97-AF65-F5344CB8AC3E}">
        <p14:creationId xmlns:p14="http://schemas.microsoft.com/office/powerpoint/2010/main" val="103303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67F2F9-5F22-4F19-812E-277BD8AFC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5015" y="5743574"/>
            <a:ext cx="8915400" cy="11144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Leon Davis (po lewej), rzeczywisty sprawca przestępstwa, za które Thomas </a:t>
            </a:r>
            <a:r>
              <a:rPr lang="pl-PL" sz="2000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Haynesworth</a:t>
            </a:r>
            <a:r>
              <a:rPr lang="pl-PL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(po prawej) został skazany na </a:t>
            </a:r>
            <a:r>
              <a:rPr lang="pl-PL" sz="20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karę więzienia </a:t>
            </a:r>
            <a:r>
              <a:rPr lang="pl-PL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(Zakład karny stanu Wirginia).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2C7F43F3-9E30-4EF9-9E0F-363E3AF0619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0" y="66674"/>
            <a:ext cx="11144250" cy="567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671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66799" y="301892"/>
            <a:ext cx="8911687" cy="690884"/>
          </a:xfrm>
        </p:spPr>
        <p:txBody>
          <a:bodyPr/>
          <a:lstStyle/>
          <a:p>
            <a:pPr algn="ctr"/>
            <a:r>
              <a:rPr lang="pl-PL" b="1" dirty="0">
                <a:latin typeface="Cambria" panose="02040503050406030204" pitchFamily="18" charset="0"/>
                <a:ea typeface="Cambria" panose="02040503050406030204" pitchFamily="18" charset="0"/>
              </a:rPr>
              <a:t>OKAZANIE RZECZY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306286"/>
            <a:ext cx="8915400" cy="460493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Wyróżnia się okazanie </a:t>
            </a:r>
            <a:r>
              <a:rPr lang="pl-PL" sz="2000" b="1" dirty="0">
                <a:latin typeface="Cambria" panose="02040503050406030204" pitchFamily="18" charset="0"/>
                <a:ea typeface="Cambria" panose="02040503050406030204" pitchFamily="18" charset="0"/>
              </a:rPr>
              <a:t>bezpośrednie</a:t>
            </a: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 i </a:t>
            </a:r>
            <a:r>
              <a:rPr lang="pl-PL" sz="2000" b="1" dirty="0">
                <a:latin typeface="Cambria" panose="02040503050406030204" pitchFamily="18" charset="0"/>
                <a:ea typeface="Cambria" panose="02040503050406030204" pitchFamily="18" charset="0"/>
              </a:rPr>
              <a:t>pośrednie</a:t>
            </a: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 rzeczy.</a:t>
            </a:r>
          </a:p>
          <a:p>
            <a:pPr>
              <a:buFont typeface="Arial" panose="020B0604020202020204" pitchFamily="34" charset="0"/>
              <a:buChar char="•"/>
            </a:pPr>
            <a:endParaRPr lang="pl-P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Zasady </a:t>
            </a:r>
            <a:r>
              <a:rPr lang="pl-PL" sz="2000" b="1" dirty="0">
                <a:latin typeface="Cambria" panose="02040503050406030204" pitchFamily="18" charset="0"/>
                <a:ea typeface="Cambria" panose="02040503050406030204" pitchFamily="18" charset="0"/>
              </a:rPr>
              <a:t>analogiczne</a:t>
            </a: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 jak w przypadku okazania osoby.</a:t>
            </a:r>
          </a:p>
          <a:p>
            <a:pPr marL="0" indent="0">
              <a:buNone/>
            </a:pP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Wyjątek! </a:t>
            </a: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</a:t>
            </a: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 Zwłoki</a:t>
            </a:r>
          </a:p>
          <a:p>
            <a:pPr marL="0" indent="0">
              <a:buNone/>
            </a:pPr>
            <a:endParaRPr lang="pl-PL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>
                <a:latin typeface="Cambria" panose="02040503050406030204" pitchFamily="18" charset="0"/>
                <a:ea typeface="Cambria" panose="02040503050406030204" pitchFamily="18" charset="0"/>
              </a:rPr>
              <a:t>Okazanie to czynność niepowtarzalna! Kolejne okazania tych samych rzeczy/osób są niecelowe!</a:t>
            </a:r>
          </a:p>
          <a:p>
            <a:pPr marL="0" indent="0">
              <a:buNone/>
            </a:pPr>
            <a:endParaRPr lang="pl-P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pl-P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2460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792566"/>
          </a:xfrm>
        </p:spPr>
        <p:txBody>
          <a:bodyPr>
            <a:normAutofit/>
          </a:bodyPr>
          <a:lstStyle/>
          <a:p>
            <a:pPr algn="ctr"/>
            <a:r>
              <a:rPr lang="pl-PL" sz="4400" b="1" dirty="0">
                <a:latin typeface="Cambria" panose="02040503050406030204" pitchFamily="18" charset="0"/>
                <a:ea typeface="Cambria" panose="02040503050406030204" pitchFamily="18" charset="0"/>
              </a:rPr>
              <a:t>KONFRONTACJA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71223" y="792566"/>
            <a:ext cx="9933389" cy="5499278"/>
          </a:xfrm>
        </p:spPr>
        <p:txBody>
          <a:bodyPr>
            <a:noAutofit/>
          </a:bodyPr>
          <a:lstStyle/>
          <a:p>
            <a:pPr algn="just"/>
            <a:endParaRPr lang="pl-PL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200" dirty="0">
                <a:latin typeface="Cambria" panose="02040503050406030204" pitchFamily="18" charset="0"/>
                <a:ea typeface="Cambria" panose="02040503050406030204" pitchFamily="18" charset="0"/>
              </a:rPr>
              <a:t>Czynność określona w art. 172 k.p.k.</a:t>
            </a:r>
          </a:p>
          <a:p>
            <a:pPr marL="0" indent="0" algn="just">
              <a:buNone/>
            </a:pPr>
            <a:endParaRPr lang="pl-PL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200" i="1" dirty="0">
                <a:latin typeface="Cambria" panose="02040503050406030204" pitchFamily="18" charset="0"/>
                <a:ea typeface="Cambria" panose="02040503050406030204" pitchFamily="18" charset="0"/>
              </a:rPr>
              <a:t>Art. 172 k.p.k. Osoby przesłuchiwane mogą być konfrontowane w celu wyjaśnienia sprzeczności. Konfrontacja nie jest dopuszczalna w wypadku określonym w art. 184 (świadek anonimowy).</a:t>
            </a:r>
          </a:p>
          <a:p>
            <a:pPr marL="0" indent="0" algn="just">
              <a:buNone/>
            </a:pPr>
            <a:endParaRPr lang="pl-PL" sz="22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200" dirty="0">
                <a:latin typeface="Cambria" panose="02040503050406030204" pitchFamily="18" charset="0"/>
                <a:ea typeface="Cambria" panose="02040503050406030204" pitchFamily="18" charset="0"/>
              </a:rPr>
              <a:t>Wytyczne nr 3 KGP z dnia 30 sierpnia 2017 r. w sprawie wykonywania niektórych czynności dochodzeniowo-śledczych przez policjantów.</a:t>
            </a:r>
          </a:p>
          <a:p>
            <a:pPr algn="just"/>
            <a:endParaRPr lang="pl-PL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200" dirty="0">
                <a:latin typeface="Cambria" panose="02040503050406030204" pitchFamily="18" charset="0"/>
                <a:ea typeface="Cambria" panose="02040503050406030204" pitchFamily="18" charset="0"/>
              </a:rPr>
              <a:t>Konfrontacja polega na </a:t>
            </a:r>
            <a:r>
              <a:rPr lang="pl-PL" sz="2200" b="1" dirty="0">
                <a:latin typeface="Cambria" panose="02040503050406030204" pitchFamily="18" charset="0"/>
                <a:ea typeface="Cambria" panose="02040503050406030204" pitchFamily="18" charset="0"/>
              </a:rPr>
              <a:t>równoczesnym</a:t>
            </a:r>
            <a:r>
              <a:rPr lang="pl-PL" sz="2200" dirty="0">
                <a:latin typeface="Cambria" panose="02040503050406030204" pitchFamily="18" charset="0"/>
                <a:ea typeface="Cambria" panose="02040503050406030204" pitchFamily="18" charset="0"/>
              </a:rPr>
              <a:t>,  </a:t>
            </a:r>
            <a:r>
              <a:rPr lang="pl-PL" sz="2200" b="1" dirty="0">
                <a:latin typeface="Cambria" panose="02040503050406030204" pitchFamily="18" charset="0"/>
                <a:ea typeface="Cambria" panose="02040503050406030204" pitchFamily="18" charset="0"/>
              </a:rPr>
              <a:t>bezpośrednim</a:t>
            </a:r>
            <a:r>
              <a:rPr lang="pl-PL" sz="2200" dirty="0">
                <a:latin typeface="Cambria" panose="02040503050406030204" pitchFamily="18" charset="0"/>
                <a:ea typeface="Cambria" panose="02040503050406030204" pitchFamily="18" charset="0"/>
              </a:rPr>
              <a:t> przesłuchaniu dwóch lub więcej osób (podejrzany [oskarżony], świadek, biegły)</a:t>
            </a:r>
          </a:p>
        </p:txBody>
      </p:sp>
    </p:spTree>
    <p:extLst>
      <p:ext uri="{BB962C8B-B14F-4D97-AF65-F5344CB8AC3E}">
        <p14:creationId xmlns:p14="http://schemas.microsoft.com/office/powerpoint/2010/main" val="3531799663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Smug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C45BB15EBE7584DA6CD114B7EBB8E0B" ma:contentTypeVersion="3" ma:contentTypeDescription="Utwórz nowy dokument." ma:contentTypeScope="" ma:versionID="65d13ceab4e28084c3f352c9f98bde27">
  <xsd:schema xmlns:xsd="http://www.w3.org/2001/XMLSchema" xmlns:xs="http://www.w3.org/2001/XMLSchema" xmlns:p="http://schemas.microsoft.com/office/2006/metadata/properties" xmlns:ns2="d448033f-6250-49be-9b84-7fcdb5ebcbec" targetNamespace="http://schemas.microsoft.com/office/2006/metadata/properties" ma:root="true" ma:fieldsID="99860431cdb15ed437e47361b6d57e57" ns2:_="">
    <xsd:import namespace="d448033f-6250-49be-9b84-7fcdb5ebcb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48033f-6250-49be-9b84-7fcdb5ebcb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735B35E-4D45-4CB2-834D-96E1AAD4F259}"/>
</file>

<file path=customXml/itemProps2.xml><?xml version="1.0" encoding="utf-8"?>
<ds:datastoreItem xmlns:ds="http://schemas.openxmlformats.org/officeDocument/2006/customXml" ds:itemID="{2909DED4-0C51-4DE1-BB88-F60372756B5C}"/>
</file>

<file path=customXml/itemProps3.xml><?xml version="1.0" encoding="utf-8"?>
<ds:datastoreItem xmlns:ds="http://schemas.openxmlformats.org/officeDocument/2006/customXml" ds:itemID="{B7A9B4E5-F8A3-4464-9188-F6D0C9443D20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4164</TotalTime>
  <Words>668</Words>
  <Application>Microsoft Office PowerPoint</Application>
  <PresentationFormat>Panoramiczny</PresentationFormat>
  <Paragraphs>84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</vt:lpstr>
      <vt:lpstr>Century Gothic</vt:lpstr>
      <vt:lpstr>Wingdings</vt:lpstr>
      <vt:lpstr>Wingdings 3</vt:lpstr>
      <vt:lpstr>Smuga</vt:lpstr>
      <vt:lpstr>              OKAZANIE   KONFRONTACJA </vt:lpstr>
      <vt:lpstr>OKAZANIE</vt:lpstr>
      <vt:lpstr>RODZAJE OKAZANIA</vt:lpstr>
      <vt:lpstr>OKAZANIE OSOBY</vt:lpstr>
      <vt:lpstr>OKAZANIE</vt:lpstr>
      <vt:lpstr>OKAZANIE OSOBY</vt:lpstr>
      <vt:lpstr>Prezentacja programu PowerPoint</vt:lpstr>
      <vt:lpstr>OKAZANIE RZECZY</vt:lpstr>
      <vt:lpstr>KONFRONTACJA</vt:lpstr>
      <vt:lpstr>KONFRONTACJA</vt:lpstr>
      <vt:lpstr>KONFRONTACJA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Oględziny jako czynność procesowo-kryminalistyczna</dc:title>
  <dc:creator>Patrycja</dc:creator>
  <cp:lastModifiedBy>Patrycja Mencel</cp:lastModifiedBy>
  <cp:revision>81</cp:revision>
  <cp:lastPrinted>2019-01-18T21:46:09Z</cp:lastPrinted>
  <dcterms:created xsi:type="dcterms:W3CDTF">2018-02-19T21:59:52Z</dcterms:created>
  <dcterms:modified xsi:type="dcterms:W3CDTF">2021-03-26T23:17:32Z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0x0101004C45BB15EBE7584DA6CD114B7EBB8E0B</vt:lpwstr>
  </property>
</Properties>
</file>