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8264BA-EF5E-4ED4-AB93-CD867D0FA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EA557EE-0CA9-40C1-BB02-3ED7A8693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7DBAB0-37E8-4691-862A-2127B83D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D25DD9-B3E6-4A6A-A8C9-796E0D82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20CAF7-9B8F-45AF-B300-FA5B377E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07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AECAD3-5B33-4C8C-B856-102C6FAD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A93EA9F-3128-4E6C-9A4C-A1DB03239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DF904B-61AA-45BF-B67E-BF3C1945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F72E75-5BCD-4A16-A247-EE01E6338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282BB8-9EA4-4437-B8A0-3578F74D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8139E0D-13EB-483E-A551-953AEAE9F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B9318E2-01F1-4022-8312-F6ED7E749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089996-4AB0-4416-A90E-328634B7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059525-348A-4B2A-BB08-1D7BDC95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DB511B-0277-40FE-A9F0-556BB1E8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09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1AD54-9AB7-47E0-A8DC-47D68A06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5DEB03-7B81-4CE9-B55C-ECEAAF631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F18D09-0CCE-49FC-9514-1FF3AAE6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B668ED-2828-4910-BE59-E1BA6CA3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D94D3AF-22E6-4C94-AD95-0E51DB8F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7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E7B795-A4D4-4C57-8F2B-9322D0E8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EC8BB7-2211-485D-B8AB-5B38F39A2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B0D769-7D12-4ADD-9406-3DCC2931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B12225-A284-43EC-89CD-3C58D17D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0450D3-26B4-4D04-9D12-5F7A568E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30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E7F0F-2055-46F8-82E4-E7FEBA67F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BB863D-9F9B-413C-85C6-5FB1CDA2B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9AE08E3-BB90-48C7-9B69-82E7A45E9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54E717-C766-468F-851B-51F756D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9DFF2C-6AC7-42EE-989A-D83E5F2B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00D63EA-D6F8-4BAB-AE75-A7366D6C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98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CB605-67F0-42AD-95AE-57CB0755E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3AA4DD-4F02-4A6F-BE27-14438CDB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3D44D7-D174-4BF4-A5F8-63D0DDDE2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AB1EA9-C293-448E-A381-B8954FECB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B898ADA-275E-40A2-B246-23E923F7D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0B5F445-9B5D-4470-9635-ADF49A5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1201914-A15D-46F2-8CD8-05792826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E0D5640-BF81-46DC-8D73-E92FA29F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0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82DFA7-9916-4DC7-A5BB-466E7AFB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957B0E-7292-46F8-9943-F95A7FF3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19C73B4-DAD9-4511-A0A5-9CA0031C3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A51BDF-E930-47E6-B83E-2540C61D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410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CCD355B-74A8-4348-A674-2004F629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90E4BDD-D1C0-491D-A8FA-A2495912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26BA05C-7A6F-4EC7-BE78-9E56BF456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98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529C65-110C-4487-8C54-87B03AA2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BEB77D-3D5C-4DD9-81A3-5A9AF0C6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41DF0ED-0586-4FE3-A94A-09902BECC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A8584D-A351-434D-B4EC-C7F6A2B2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DB9A4F4-478C-4A4A-80B0-31C129D7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1CE465-B7AC-40EF-906B-637E3F91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671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413617-4B0A-497B-8271-02362246A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B5E43D0-A8EC-4AF0-8115-3A859D6B8B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AB113E3-F5D3-4D1D-B205-C84F12EA7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C0FC051-87B2-4F0A-8424-B98FAA42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DA8535-22E8-4DCF-AB43-8E706C17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A964D6-61C0-477A-B727-F00E12B9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95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56F8BA0-4DBA-49F1-8CF6-C27DB90D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962BAA-A121-4797-ABC1-C1C8E0636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B9DB5D-9B3D-4C0D-844B-0A7BBF5B3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9EC2-6C8F-4EBA-B4BA-2C21FD3B83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6E6437-A6B8-448C-A22F-C70FC8E58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7DA94A-4FE0-400A-B68A-ED34F072F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DF0A9-7857-4BDA-B106-445CA0EA3C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46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39" y="609056"/>
            <a:ext cx="11942522" cy="1258779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>Obowiązki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Pracodawca ma obowiązek zaznajamiania pracowników podejmujących pracę z zakresem ich obowiązków, sposobem wykonywania pracy na wyznaczonych stanowiskach oraz ich podstawowymi uprawnieniami (art. 94  pkt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r>
              <a:rPr lang="pl-PL" dirty="0"/>
              <a:t>Przepisy prawa pracy nie obligują pracodawcy do przekazania pracownikowi zakresu jego obowiązków na piśmie. Pracodawca jest zobowiązany zaznajamiać pracowników podejmujących pracę z zakresem ich obowiązków, przy czym forma tego zaznajomienia nie została tym przepisem narzucona (wyrok SA w Białymstoku z 2.9.2014 r., III </a:t>
            </a:r>
            <a:r>
              <a:rPr lang="pl-PL" dirty="0" err="1"/>
              <a:t>AUa</a:t>
            </a:r>
            <a:r>
              <a:rPr lang="pl-PL" dirty="0"/>
              <a:t> 296/14). </a:t>
            </a:r>
          </a:p>
          <a:p>
            <a:pPr marL="0" indent="0">
              <a:buNone/>
            </a:pPr>
            <a:r>
              <a:rPr lang="pl-PL" dirty="0"/>
              <a:t>W praktyce pracodawcy wręczają zatrudnionym pisemne zakresy obowiązków (wykazy czynności).</a:t>
            </a:r>
          </a:p>
        </p:txBody>
      </p:sp>
    </p:spTree>
    <p:extLst>
      <p:ext uri="{BB962C8B-B14F-4D97-AF65-F5344CB8AC3E}">
        <p14:creationId xmlns:p14="http://schemas.microsoft.com/office/powerpoint/2010/main" val="164913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Obowiązki z zakresu dokumentacji pracowniczej (art. 94 pkt 9a i 9b </a:t>
            </a:r>
            <a:r>
              <a:rPr lang="pl-PL" dirty="0" err="1"/>
              <a:t>k.p</a:t>
            </a:r>
            <a:r>
              <a:rPr lang="pl-PL" dirty="0"/>
              <a:t>.) obejmują:</a:t>
            </a:r>
          </a:p>
          <a:p>
            <a:pPr marL="0" indent="0" algn="just">
              <a:buNone/>
            </a:pPr>
            <a:r>
              <a:rPr lang="pl-PL" dirty="0"/>
              <a:t>- obowiązek prowadzenia i przechowywania </a:t>
            </a:r>
            <a:r>
              <a:rPr lang="pl-PL" b="1" dirty="0"/>
              <a:t>w postaci papierowej lub elektronicznej</a:t>
            </a:r>
            <a:r>
              <a:rPr lang="pl-PL" dirty="0"/>
              <a:t> dokumentacji w sprawach związanych ze stosunkiem pracy oraz </a:t>
            </a:r>
            <a:r>
              <a:rPr lang="pl-PL" b="1" dirty="0"/>
              <a:t>akt osobowych pracowników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- obowiązek przechowywania dokumentacji pracowniczej w sposób gwarantujący zachowanie jej poufności, integralności, kompletności oraz dostępności, w warunkach niegrożących uszkodzeniem lub zniszczeniem przez okres zatrudnienia, a także </a:t>
            </a:r>
            <a:r>
              <a:rPr lang="pl-PL" b="1" dirty="0"/>
              <a:t>przez okres 10 lat, licząc od końca roku kalendarzowego, w którym stosunek pracy uległ rozwiązaniu lub wygasł</a:t>
            </a:r>
            <a:r>
              <a:rPr lang="pl-PL" dirty="0"/>
              <a:t>, chyba że odrębne przepisy przewidują dłuższy okres przechowywania dokumentacji pracowniczej.</a:t>
            </a:r>
          </a:p>
        </p:txBody>
      </p:sp>
    </p:spTree>
    <p:extLst>
      <p:ext uri="{BB962C8B-B14F-4D97-AF65-F5344CB8AC3E}">
        <p14:creationId xmlns:p14="http://schemas.microsoft.com/office/powerpoint/2010/main" val="2517889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może </a:t>
            </a:r>
            <a:r>
              <a:rPr lang="pl-PL" b="1" dirty="0"/>
              <a:t>zmieniać</a:t>
            </a:r>
            <a:r>
              <a:rPr lang="pl-PL" dirty="0"/>
              <a:t> </a:t>
            </a:r>
            <a:r>
              <a:rPr lang="pl-PL" b="1" dirty="0"/>
              <a:t>postać, w której prowadzi i przechowuje dokumentację pracowniczą.</a:t>
            </a:r>
          </a:p>
          <a:p>
            <a:pPr marL="0" indent="0" algn="just">
              <a:buNone/>
            </a:pPr>
            <a:r>
              <a:rPr lang="pl-PL" dirty="0"/>
              <a:t>Zmiana postaci dokumentacji pracowniczej z papierowej na elektroniczną następuje przez sporządzenie odwzorowania cyfrowego, w szczególności skanu, i opatrzenie go kwalifikowanym podpisem elektronicznym lub kwalifikowaną pieczęcią elektroniczną pracodawcy lub kwalifikowanym podpisem elektronicznym upoważnionej przez pracodawcę osoby, potwierdzającym zgodność odwzorowania cyfrowego z dokumentem papierowym.</a:t>
            </a:r>
          </a:p>
          <a:p>
            <a:pPr marL="0" indent="0" algn="just">
              <a:buNone/>
            </a:pPr>
            <a:r>
              <a:rPr lang="pl-PL" dirty="0"/>
              <a:t>Pracodawca informuje pracowników w sposób przyjęty u danego pracodawcy o zmianie formy prowadzenia dokumentacji pracowniczej, a także zawiadamia pracownika o możliwości odbioru poprzedniej postaci dokumentacji pracowniczej w terminie 30 dni od dnia przekazania powyższej informacji.</a:t>
            </a:r>
          </a:p>
        </p:txBody>
      </p:sp>
    </p:spTree>
    <p:extLst>
      <p:ext uri="{BB962C8B-B14F-4D97-AF65-F5344CB8AC3E}">
        <p14:creationId xmlns:p14="http://schemas.microsoft.com/office/powerpoint/2010/main" val="249025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Dokumentacja pracownicza prowadzona i przechowywana w postaci elektronicznej jest równoważna z dokumentacją pracowniczą prowadzoną i przechowywaną w postaci papierowej (art. 94¹¹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Forma prowadzenia dokumentacji pracowniczej nie ma zatem wpływu na możliwość jej wykorzystania w charakterze dowodu w postępowaniu sądowym lub administracyjnym.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5625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ułatwiania pracownikom podnoszenia kwalifikacji zawodowych (art. 94 pkt 6 </a:t>
            </a:r>
            <a:r>
              <a:rPr lang="pl-PL" dirty="0" err="1"/>
              <a:t>k.p</a:t>
            </a:r>
            <a:r>
              <a:rPr lang="pl-PL" dirty="0"/>
              <a:t>.) nie obejmuje powinności podejmowania przez pracodawcę aktywnych działań w tym kierunku.</a:t>
            </a:r>
          </a:p>
          <a:p>
            <a:pPr marL="0" indent="0" algn="just">
              <a:buNone/>
            </a:pPr>
            <a:r>
              <a:rPr lang="pl-PL" dirty="0"/>
              <a:t>Natomiast pracodawca powinien stwarzać atmosferę sprzyjającą podnoszeniu przez pracownika tych kwalifikacji oraz powstrzymać się od utrudniania idących w tym kierunku działań pracownika, chyba że jest to nie do pogodzenia z interesami pracodawcy.</a:t>
            </a:r>
          </a:p>
          <a:p>
            <a:pPr marL="0" indent="0" algn="just">
              <a:buNone/>
            </a:pPr>
            <a:r>
              <a:rPr lang="pl-PL" dirty="0"/>
              <a:t>Przy typowaniu pracowników do szkolenia pracodawca nie może stosować kryteriów dyskryminujących, pod rygorem odpowiedzialności odszkodowawczej przewidzianej w art. 18</a:t>
            </a:r>
            <a:r>
              <a:rPr lang="pl-PL" baseline="30000" dirty="0"/>
              <a:t>3d </a:t>
            </a:r>
            <a:r>
              <a:rPr lang="pl-PL" dirty="0" err="1"/>
              <a:t>k.p</a:t>
            </a:r>
            <a:r>
              <a:rPr lang="pl-PL" dirty="0"/>
              <a:t>. 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533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Pracownik może podnosić kwalifikacje zawodowe:</a:t>
            </a:r>
          </a:p>
          <a:p>
            <a:pPr algn="just">
              <a:buFontTx/>
              <a:buChar char="-"/>
            </a:pPr>
            <a:r>
              <a:rPr lang="pl-PL" dirty="0"/>
              <a:t>z inicjatywy pracodawcy lub za jego zgodą,</a:t>
            </a:r>
          </a:p>
          <a:p>
            <a:pPr algn="just">
              <a:buFontTx/>
              <a:buChar char="-"/>
            </a:pPr>
            <a:r>
              <a:rPr lang="pl-PL" dirty="0"/>
              <a:t>samorzutnie, tj. bez inicjatywy lub zgody pracodawcy.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Przez podnoszenie kwalifikacji zawodowych rozumie się zdobywanie lub uzupełnianie wiedzy i umiejętności przez pracownika (art. 103¹ §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Podnoszenie kwalifikacji zawodowych pracownika może odbywać się w formie szkolnej lub pozaszkolnej. Mogą być to kwalifikacje związane lub niezwiązane z aktualnie wykonywanym przez pracownika rodzajem pracy.</a:t>
            </a:r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57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Pracownikowi podnoszącemu kwalifikacje zawodowe </a:t>
            </a:r>
            <a:r>
              <a:rPr lang="pl-PL" b="1" dirty="0"/>
              <a:t>z inicjatywy pracodawcy lub za jego zgodą przysługują: 1) urlop szkoleniowy                        oraz 2) zwolnienie z całości lub części dnia pracy </a:t>
            </a:r>
            <a:r>
              <a:rPr lang="pl-PL" dirty="0"/>
              <a:t>na czas niezbędny, aby punktualnie przybyć na obowiązkowe zajęcia oraz na czas ich trwania.</a:t>
            </a:r>
          </a:p>
          <a:p>
            <a:pPr marL="0" indent="0">
              <a:buNone/>
            </a:pPr>
            <a:r>
              <a:rPr lang="pl-PL" dirty="0"/>
              <a:t>Wymiar urlopu szkoleniowego jest uregulowany w art. 103²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Za czas urlopu szkoleniowego oraz za czas zwolnienia z całości lub części dnia pracy pracownik </a:t>
            </a:r>
            <a:r>
              <a:rPr lang="pl-PL" b="1" dirty="0"/>
              <a:t>zachowuje prawo do wynagrodzenia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Pracodawca </a:t>
            </a:r>
            <a:r>
              <a:rPr lang="pl-PL" b="1" dirty="0"/>
              <a:t>może</a:t>
            </a:r>
            <a:r>
              <a:rPr lang="pl-PL" dirty="0"/>
              <a:t> również przyznać pracownikowi podnoszącemu kwalifikacje zawodowe </a:t>
            </a:r>
            <a:r>
              <a:rPr lang="pl-PL" b="1" dirty="0"/>
              <a:t>dodatkowe świadczenia</a:t>
            </a:r>
            <a:r>
              <a:rPr lang="pl-PL" dirty="0"/>
              <a:t>, w szczególności pokryć opłaty za kształcenie, przejazd, podręczniki i zakwaterowanie.</a:t>
            </a:r>
          </a:p>
        </p:txBody>
      </p:sp>
    </p:spTree>
    <p:extLst>
      <p:ext uri="{BB962C8B-B14F-4D97-AF65-F5344CB8AC3E}">
        <p14:creationId xmlns:p14="http://schemas.microsoft.com/office/powerpoint/2010/main" val="266702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zawiera z pracownikiem podnoszącym kwalifikacje zawodowe z inicjatywy pracodawcy lub jego zgodą umowę określającą wzajemne prawa i obowiązki stron.</a:t>
            </a:r>
          </a:p>
          <a:p>
            <a:pPr marL="0" indent="0" algn="just">
              <a:buNone/>
            </a:pPr>
            <a:r>
              <a:rPr lang="pl-PL" dirty="0"/>
              <a:t>Umowa ta nazywana jest </a:t>
            </a:r>
            <a:r>
              <a:rPr lang="pl-PL" b="1" dirty="0"/>
              <a:t>umową szkoleniową</a:t>
            </a:r>
            <a:r>
              <a:rPr lang="pl-PL" dirty="0"/>
              <a:t>. Umowa ta stanowi tzw. klauzulę autonomiczną umowy o pracę, które reguluje prawa i obowiązki stron stosunku pracy, lecz podlega odrębnemu trybu jej zawierania, zmian i rozwiązywania.</a:t>
            </a:r>
          </a:p>
          <a:p>
            <a:pPr marL="0" indent="0" algn="just">
              <a:buNone/>
            </a:pPr>
            <a:r>
              <a:rPr lang="pl-PL" dirty="0"/>
              <a:t>Umowa szkoleniowa nie może zawierać postanowień mniej korzystnych dla pracownika niż przepisy art. 103- 103</a:t>
            </a:r>
            <a:r>
              <a:rPr lang="pl-PL" baseline="30000" dirty="0"/>
              <a:t>6</a:t>
            </a:r>
            <a:r>
              <a:rPr lang="pl-PL" dirty="0"/>
              <a:t> </a:t>
            </a:r>
            <a:r>
              <a:rPr lang="pl-PL" dirty="0" err="1"/>
              <a:t>k.p</a:t>
            </a:r>
            <a:r>
              <a:rPr lang="pl-PL" dirty="0"/>
              <a:t>.</a:t>
            </a:r>
            <a:r>
              <a:rPr lang="pl-PL" baseline="30000" dirty="0"/>
              <a:t> 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Umowę szkoleniową zawiera się na piśmie, jednak forma ta nie jest zastrzeżona pod rygorem nieważności umowy.</a:t>
            </a:r>
          </a:p>
          <a:p>
            <a:pPr marL="0" indent="0" algn="just">
              <a:buNone/>
            </a:pPr>
            <a:r>
              <a:rPr lang="pl-PL" dirty="0"/>
              <a:t>Nie ma obowiązku zawarcia umowy szkoleniowej, jeżeli pracodawca nie zamierza zobowiązać pracownika do pozostawania w zatrudnieniu po ukończeniu podnoszenia kwalifikacji zawodowych.</a:t>
            </a:r>
          </a:p>
        </p:txBody>
      </p:sp>
    </p:spTree>
    <p:extLst>
      <p:ext uri="{BB962C8B-B14F-4D97-AF65-F5344CB8AC3E}">
        <p14:creationId xmlns:p14="http://schemas.microsoft.com/office/powerpoint/2010/main" val="2293582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Pracownik:</a:t>
            </a:r>
          </a:p>
          <a:p>
            <a:pPr marL="0" indent="0">
              <a:buNone/>
            </a:pPr>
            <a:r>
              <a:rPr lang="pl-PL" dirty="0"/>
              <a:t>1) który bez uzasadnionych przyczyn nie podejmie podnoszenia kwalifikacji zawodowych albo przerwie podnoszenie tych kwalifikacji,</a:t>
            </a:r>
          </a:p>
          <a:p>
            <a:pPr marL="0" indent="0">
              <a:buNone/>
            </a:pPr>
            <a:r>
              <a:rPr lang="pl-PL" dirty="0"/>
              <a:t>2) z którym pracodawca rozwiąże stosunek pracy bez wypowiedzenia z jego winy, w trakcie podnoszenia kwalifikacji zawodowych lub po jego ukończeniu, w terminie określonym w umowie szkoleniowej, nie dłuższym niż 3 lata,</a:t>
            </a:r>
          </a:p>
          <a:p>
            <a:pPr marL="0" indent="0">
              <a:buNone/>
            </a:pPr>
            <a:r>
              <a:rPr lang="pl-PL" dirty="0"/>
              <a:t>3) który w okresie wskazanym w pkt 2 rozwiąże stosunek pracy za wypowiedzeniem, z wyjątkiem wypowiedzenia umowy o pracę z powodu </a:t>
            </a:r>
            <a:r>
              <a:rPr lang="pl-PL" dirty="0" err="1"/>
              <a:t>mobbingu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dirty="0"/>
              <a:t>4) który w okresie wskazanym w pkt 2 rozwiąże stosunek pracy bez wypowiedzenia na podstawie art. 55 lub art. 94</a:t>
            </a:r>
            <a:r>
              <a:rPr lang="pl-PL" baseline="30000" dirty="0"/>
              <a:t>3</a:t>
            </a:r>
            <a:r>
              <a:rPr lang="pl-PL" dirty="0"/>
              <a:t>, mimo braku przyczyn określonych w tych przepisach</a:t>
            </a:r>
          </a:p>
          <a:p>
            <a:pPr marL="0" indent="0" algn="just">
              <a:buNone/>
            </a:pPr>
            <a:r>
              <a:rPr lang="pl-PL" dirty="0"/>
              <a:t>- jest obowiązany do </a:t>
            </a:r>
            <a:r>
              <a:rPr lang="pl-PL" b="1" dirty="0"/>
              <a:t>zwrotu kosztów poniesionych przez pracodawcę na ten cel z tytułu dodatkowych świadczeń</a:t>
            </a:r>
            <a:r>
              <a:rPr lang="pl-PL" dirty="0"/>
              <a:t>, w wysokości proporcjonalnej do okresu zatrudnienia po ukończeniu podnoszenia kwalifikacji zawodowych lub okresu zatrudnienia w czasie ich podnoszenia.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4677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razie podnoszenia przez pracownika kwalifikacji zawodowych bez inicjatywy lub zgody pracodawcy (samorzutne podnoszenie kwalifikacji zawodowych przez pracownika) pracodawca może – ale nie jest obowiązany – przyznać pracownikowi  zwolnienie z całości lub części dnia pracy bez zachowania prawa do wynagrodzenia lub urlop bezpłatny albo inne świadczenia.</a:t>
            </a:r>
          </a:p>
          <a:p>
            <a:pPr marL="0" indent="0">
              <a:buNone/>
            </a:pPr>
            <a:r>
              <a:rPr lang="pl-PL" dirty="0"/>
              <a:t>W tym celu może zostać zawarte porozumienie między pracodawcą i pracownikiem (art. 103</a:t>
            </a:r>
            <a:r>
              <a:rPr lang="pl-PL" baseline="30000" dirty="0"/>
              <a:t>6</a:t>
            </a:r>
            <a:r>
              <a:rPr lang="pl-PL" dirty="0"/>
              <a:t> </a:t>
            </a:r>
            <a:r>
              <a:rPr lang="pl-PL" dirty="0" err="1"/>
              <a:t>k.p</a:t>
            </a:r>
            <a:r>
              <a:rPr lang="pl-PL" dirty="0"/>
              <a:t>.), które stanowi odrębną umowę prawa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8971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ma obowiązek wydania pracownikowi </a:t>
            </a:r>
            <a:r>
              <a:rPr lang="pl-PL" b="1" dirty="0"/>
              <a:t>świadectwa pracy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Świadectwo pracy jest dokumentem prywatnym (art. 245 k.p.c.), w którym pracodawca podaje informację o przebiegu pracy pracownika oraz okolicznościach wygaśnięcia lub trybie rozwiązania stosunku pracy.</a:t>
            </a:r>
          </a:p>
          <a:p>
            <a:pPr marL="0" indent="0" algn="just">
              <a:buNone/>
            </a:pPr>
            <a:r>
              <a:rPr lang="pl-PL" dirty="0"/>
              <a:t>Pracodawca jest obowiązany wydać pracownikowi świadectwo pracy z własnej inicjatywy („z urzędu”), tj. </a:t>
            </a:r>
            <a:r>
              <a:rPr lang="pl-PL" b="1" dirty="0"/>
              <a:t>bez względu na wniosek pracownika </a:t>
            </a:r>
            <a:r>
              <a:rPr lang="pl-PL" dirty="0"/>
              <a:t>(z wyjątkiem określonym w art. 97 §  1</a:t>
            </a:r>
            <a:r>
              <a:rPr lang="pl-PL" baseline="30000" dirty="0"/>
              <a:t>1 </a:t>
            </a:r>
            <a:r>
              <a:rPr lang="pl-PL" dirty="0" err="1"/>
              <a:t>k.p</a:t>
            </a:r>
            <a:r>
              <a:rPr lang="pl-PL" dirty="0"/>
              <a:t>. – zob. dalszy slajd), w związku z rozwiązaniem lub wygaśnięciem stosunku pracy, bez względu na podstawę jego nawiązania (art. 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Wydanie świadectwa pracy nie może być uzależnione od uprzedniego rozliczenia się pracownika z pracodawcą, np. ze składników mienia powierzonych pracownikowi z obowiązkiem ich zwrotu lub wyliczenia się (art. 124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29522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Wykaz czynności:</a:t>
            </a:r>
          </a:p>
          <a:p>
            <a:pPr algn="just">
              <a:buFontTx/>
              <a:buChar char="-"/>
            </a:pPr>
            <a:r>
              <a:rPr lang="pl-PL" dirty="0"/>
              <a:t>doręczony pracownikowi przy zawarciu umowy o pracę i objęty uzgodnieniem z pracownikiem stanowi integralną część umowy o prace, służąc sprecyzowaniu umownego rodzaju pracy (art. 29 § 1 pkt 1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doręczony pracownikowi po nawiązaniu umowy o pracę lub przy jednostronnej zmianie zakresu czynności przez pracodawcę, wiąże pracownika w tym zakresie, w jakim czynności w nim wymienione mieszczą się w umówionym rodzaju pracy, lub w poprzednim wykazie.</a:t>
            </a:r>
          </a:p>
        </p:txBody>
      </p:sp>
    </p:spTree>
    <p:extLst>
      <p:ext uri="{BB962C8B-B14F-4D97-AF65-F5344CB8AC3E}">
        <p14:creationId xmlns:p14="http://schemas.microsoft.com/office/powerpoint/2010/main" val="1300266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Pracodawca jest obowiązany wydać pracownikowi świadectwo pracy w dniu, w którym następuje ustanie stosunku pracy, jeżeli nie zamierza nawiązać z nim kolejnego stosunku pracy w ciągu 7 dni od dnia rozwiązania lub wygaśnięcia poprzedniego stosunku pracy. </a:t>
            </a:r>
          </a:p>
          <a:p>
            <a:pPr marL="0" indent="0" algn="just">
              <a:buNone/>
            </a:pPr>
            <a:r>
              <a:rPr lang="pl-PL" dirty="0"/>
              <a:t>Jeżeli z przyczyn obiektywnych wydanie świadectwa pracy pracownikowi albo osobie przez niego upoważnionej w tym terminie nie jest możliwe, pracodawca w ciągu 7 dni od dnia upływu tego terminu przesyła świadectwo pracy pracownikowi lub tej osobie za pośrednictwem operatora pocztowego albo doręcza je w inny sposób.</a:t>
            </a:r>
          </a:p>
          <a:p>
            <a:pPr marL="0" indent="0" algn="just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988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nawiązania </a:t>
            </a:r>
            <a:r>
              <a:rPr lang="pl-PL" b="1" dirty="0"/>
              <a:t>z tym samym pracownikiem kolejnego stosunku pracy w ciągu 7 dni od dnia rozwiązania lub wygaśnięcia poprzedniego stosunku pracy</a:t>
            </a:r>
            <a:r>
              <a:rPr lang="pl-PL" dirty="0"/>
              <a:t>, pracodawca jest obowiązany wydać pracownikowi świadectwo pracy </a:t>
            </a:r>
            <a:r>
              <a:rPr lang="pl-PL" b="1" dirty="0"/>
              <a:t>wyłącznie na jego wniosek</a:t>
            </a:r>
            <a:r>
              <a:rPr lang="pl-PL" dirty="0"/>
              <a:t>, złożony w postaci papierowej lub elektronicznej. </a:t>
            </a:r>
          </a:p>
          <a:p>
            <a:pPr marL="0" indent="0" algn="just">
              <a:buNone/>
            </a:pPr>
            <a:r>
              <a:rPr lang="pl-PL" dirty="0"/>
              <a:t>W tym przypadku pracodawca jest obowiązany wydać pracownikowi świadectwo pracy w ciągu 7 dni od dnia złożenia wniosku.</a:t>
            </a:r>
          </a:p>
        </p:txBody>
      </p:sp>
    </p:spTree>
    <p:extLst>
      <p:ext uri="{BB962C8B-B14F-4D97-AF65-F5344CB8AC3E}">
        <p14:creationId xmlns:p14="http://schemas.microsoft.com/office/powerpoint/2010/main" val="657354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Obligatoryjna</a:t>
            </a:r>
            <a:r>
              <a:rPr lang="pl-PL" dirty="0"/>
              <a:t> </a:t>
            </a:r>
            <a:r>
              <a:rPr lang="pl-PL" b="1" dirty="0"/>
              <a:t>treść świadectwa pracy </a:t>
            </a:r>
            <a:r>
              <a:rPr lang="pl-PL" dirty="0"/>
              <a:t>obejmuje informacje dotyczące:  </a:t>
            </a:r>
          </a:p>
          <a:p>
            <a:pPr algn="just">
              <a:buFontTx/>
              <a:buChar char="-"/>
            </a:pPr>
            <a:r>
              <a:rPr lang="pl-PL" dirty="0"/>
              <a:t>okresu i rodzaju wykonywanej pracy, </a:t>
            </a:r>
          </a:p>
          <a:p>
            <a:pPr algn="just">
              <a:buFontTx/>
              <a:buChar char="-"/>
            </a:pPr>
            <a:r>
              <a:rPr lang="pl-PL" dirty="0"/>
              <a:t>zajmowanych stanowisk, </a:t>
            </a:r>
          </a:p>
          <a:p>
            <a:pPr algn="just">
              <a:buFontTx/>
              <a:buChar char="-"/>
            </a:pPr>
            <a:r>
              <a:rPr lang="pl-PL" dirty="0"/>
              <a:t>trybu rozwiązania albo okoliczności wygaśnięcia stosunku pracy, </a:t>
            </a:r>
          </a:p>
          <a:p>
            <a:pPr algn="just">
              <a:buFontTx/>
              <a:buChar char="-"/>
            </a:pPr>
            <a:r>
              <a:rPr lang="pl-PL" dirty="0"/>
              <a:t>inne informacje niezbędne do ustalenia uprawnień pracowniczych i uprawnień z ubezpieczenia społecznego</a:t>
            </a:r>
          </a:p>
          <a:p>
            <a:pPr algn="just">
              <a:buFontTx/>
              <a:buChar char="-"/>
            </a:pPr>
            <a:r>
              <a:rPr lang="pl-PL" dirty="0"/>
              <a:t>wzmiankę o zajęciu wynagrodzenia za pracę w myśl przepisów o postępowaniu egzekucyjnym, w razie dokonania takiego zajęcia. </a:t>
            </a:r>
          </a:p>
          <a:p>
            <a:pPr marL="0" indent="0" algn="just">
              <a:buNone/>
            </a:pPr>
            <a:r>
              <a:rPr lang="pl-PL" b="1" dirty="0"/>
              <a:t>Fakultatywnymi elementami treści świadectwa pracy</a:t>
            </a:r>
            <a:r>
              <a:rPr lang="pl-PL" dirty="0"/>
              <a:t>, podawanymi w treści świadectwa na żądanie pracownika, są  informacje o: 1) wysokości i składnikach wynagrodzenia oraz 2) uzyskanych kwalifikacjach.</a:t>
            </a:r>
          </a:p>
          <a:p>
            <a:pPr marL="0" indent="0" algn="just">
              <a:buNone/>
            </a:pPr>
            <a:r>
              <a:rPr lang="pl-PL" dirty="0"/>
              <a:t>W świadectwie pracy nie zamieszcza się ocen pracownika.</a:t>
            </a:r>
          </a:p>
          <a:p>
            <a:pPr marL="0" indent="0" algn="just">
              <a:buNone/>
            </a:pPr>
            <a:r>
              <a:rPr lang="pl-PL" dirty="0"/>
              <a:t>Szczegółową treść świadectwa pracy reguluje rozporządzenie Ministra Rodziny, Pracy i Polityki Społecznej z 30 grudnia 2016 r. w sprawie świadectwa pracy (tekst jedn. Dz.U. z 2018 r., poz.1289).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4482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Na żądanie pracownika treść świadectwa pracy polega sprostowaniu.</a:t>
            </a:r>
          </a:p>
          <a:p>
            <a:pPr marL="0" indent="0" algn="just">
              <a:buNone/>
            </a:pPr>
            <a:r>
              <a:rPr lang="pl-PL" dirty="0"/>
              <a:t>Tryb sprostowania świadectwa pracy ma charakter wewnątrzzakładowo-sądowy.</a:t>
            </a:r>
          </a:p>
          <a:p>
            <a:pPr marL="0" indent="0" algn="just">
              <a:buNone/>
            </a:pPr>
            <a:r>
              <a:rPr lang="pl-PL" dirty="0"/>
              <a:t>Pracownik może w ciągu 14 dni od otrzymania świadectwa pracy wystąpić z wnioskiem do pracodawcy o sprostowanie świadectwa pracy (</a:t>
            </a:r>
            <a:r>
              <a:rPr lang="pl-PL" b="1" dirty="0"/>
              <a:t>tryb wewnątrzzakładowy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Pracodawca powinien ustosunkować się do wniosku pracownika w terminie 7 dni od jego otrzymania.</a:t>
            </a:r>
          </a:p>
          <a:p>
            <a:pPr marL="0" indent="0" algn="just">
              <a:buNone/>
            </a:pPr>
            <a:r>
              <a:rPr lang="pl-PL" dirty="0"/>
              <a:t>W razie nieuwzględnienia wniosku, pracownikowi przysługuje, w ciągu 14 dni od zawiadomienia o odmowie sprostowania świadectwa pracy, prawo wystąpienia z żądaniem jego sprostowania do sądu pracy (</a:t>
            </a:r>
            <a:r>
              <a:rPr lang="pl-PL" b="1" dirty="0"/>
              <a:t>tryb sądowy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Termin 14-dniowy jest terminem materialnoprawnym, podlegającym na wniosek pracownika przywróceniu przez sąd w trybie art. 265 § 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Jednak w przypadku niezawiadomienia przez pracodawcę o odmowie sprostowania świadectwa pracy w terminie 7 dni od jego otrzymania, żądanie sprostowania świadectwa pracy wnosi się bezpośrednio do sądu pracy.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5108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 przypadku niewydania przez pracodawcę świadectwa pracy, pracownikowi przysługuje prawo wystąpienia do sądu pracy z </a:t>
            </a:r>
            <a:r>
              <a:rPr lang="pl-PL" b="1" dirty="0"/>
              <a:t>żądaniem zobowiązania pracodawcy do wydania świadectwa pracy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Jeżeli </a:t>
            </a:r>
            <a:r>
              <a:rPr lang="pl-PL" b="1" dirty="0"/>
              <a:t>pracodawca nie istnieje albo z innych przyczyn wytoczenie przeciwko niemu powództwa o zobowiązanie pracodawcy do wydania świadectwa pracy jest niemożliwe</a:t>
            </a:r>
            <a:r>
              <a:rPr lang="pl-PL" dirty="0"/>
              <a:t>, pracownikowi przysługuje prawo wystąpienia do sądu pracy </a:t>
            </a:r>
            <a:r>
              <a:rPr lang="pl-PL" b="1" dirty="0"/>
              <a:t>z żądaniem ustalenia uprawnienia do otrzymania świadectwa pracy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Z powyższymi żądaniami można wystąpić w każdym czasie przed upływem 3-letniego terminu przedawnienia określonego w art. 291 § 1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Uprawnienia powyższe przysługują pracownikowi odpowiednio również w razie nieustosunkowania się przez pracodawcę do żądania sprostowania świadectwa pracy.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953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9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ponosi </a:t>
            </a:r>
            <a:r>
              <a:rPr lang="pl-PL" b="1" dirty="0"/>
              <a:t>odpowiedzialność odszkodowawczą z tytułu naruszenia obowiązku wydania świadectwa pracy </a:t>
            </a:r>
            <a:r>
              <a:rPr lang="pl-PL" dirty="0"/>
              <a:t>(art. 99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 Przesłankami tej odpowiedzialności są:</a:t>
            </a:r>
          </a:p>
          <a:p>
            <a:pPr marL="514350" indent="-514350" algn="just">
              <a:buAutoNum type="arabicParenR"/>
            </a:pPr>
            <a:r>
              <a:rPr lang="pl-PL" dirty="0"/>
              <a:t>bezprawność zachowania się pracodawcy, tj. niewydanie pracownikowi w terminie lub wydanie niewłaściwego świadectwa pracy,</a:t>
            </a:r>
          </a:p>
          <a:p>
            <a:pPr marL="514350" indent="-514350" algn="just">
              <a:buAutoNum type="arabicParenR"/>
            </a:pPr>
            <a:r>
              <a:rPr lang="pl-PL" dirty="0"/>
              <a:t>szkoda majątkowa związana z pozostawaniem przez pracownika bez pracy,</a:t>
            </a:r>
          </a:p>
          <a:p>
            <a:pPr marL="514350" indent="-514350" algn="just">
              <a:buAutoNum type="arabicParenR"/>
            </a:pPr>
            <a:r>
              <a:rPr lang="pl-PL" dirty="0"/>
              <a:t>związek przyczynowy między bezprawnością i szkodą.</a:t>
            </a:r>
          </a:p>
          <a:p>
            <a:pPr marL="0" indent="0" algn="just">
              <a:buNone/>
            </a:pPr>
            <a:r>
              <a:rPr lang="pl-PL" dirty="0"/>
              <a:t>Ciężar wykazania powyższych przesłanek spoczywa na pracowniku.</a:t>
            </a:r>
          </a:p>
          <a:p>
            <a:pPr marL="0" indent="0" algn="just">
              <a:buNone/>
            </a:pPr>
            <a:r>
              <a:rPr lang="pl-PL" dirty="0"/>
              <a:t>Odszkodowanie przysługuje w wysokości wynagrodzenia za czas pozostawania bez pracy z powodu naruszenia obowiązku wydania świadectwa pracy, nie dłuższy jednak niż 6 tygodni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2170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825625"/>
            <a:ext cx="10326666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Czasem pracy </a:t>
            </a:r>
            <a:r>
              <a:rPr lang="pl-PL" dirty="0"/>
              <a:t>jest czas, w którym pracownik pozostaje w dyspozycji pracodawcy w zakładzie pracy lub w innym miejscu wyznaczonym do wykonywania pracy (art. 128 § 1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r>
              <a:rPr lang="pl-PL" dirty="0"/>
              <a:t>Pracownik pozostaje w dyspozycji pracodawcy, jeżeli wykazuje zdolność do wykonywania pracy oraz zamiar jej świadczenia, a także  zgłasza gotowość do niezwłocznego podjęcia pracy w zakładzie pracy lub innym miejscu, w którym praca ma być wykonywana.</a:t>
            </a:r>
          </a:p>
          <a:p>
            <a:pPr marL="0" indent="0" algn="just">
              <a:buNone/>
            </a:pPr>
            <a:r>
              <a:rPr lang="pl-PL" dirty="0"/>
              <a:t>Miejscem pozostawania w dyspozycji pracodawcy nie musi być zakład pracy. Miejscem tym może być niekiedy nawet dom pracownika (w przypadku telepracy).</a:t>
            </a:r>
          </a:p>
          <a:p>
            <a:pPr marL="0" indent="0" algn="just">
              <a:buNone/>
            </a:pPr>
            <a:r>
              <a:rPr lang="pl-PL" dirty="0"/>
              <a:t>Pojęcie czasu pracy określa granice pracowniczego obowiązku przestrzegania czasu pracy w zakładzie pracy (art. 100 § 2 pkt 1 </a:t>
            </a:r>
            <a:r>
              <a:rPr lang="pl-PL" dirty="0" err="1"/>
              <a:t>k.p</a:t>
            </a:r>
            <a:r>
              <a:rPr lang="pl-PL" dirty="0"/>
              <a:t>.), a ponadto stanowi miernik uprawnień pracownika, w tym przede wszystkim uprawnień do wynagrodzenia za pracę.  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2685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 czasu pracy można zaliczyć następujące okresy:</a:t>
            </a:r>
          </a:p>
          <a:p>
            <a:pPr marL="0" lvl="0" indent="0">
              <a:buNone/>
            </a:pPr>
            <a:r>
              <a:rPr lang="pl-PL" dirty="0"/>
              <a:t>1) okresy wykonywania pracy (okresy pracy efektywnej),</a:t>
            </a:r>
          </a:p>
          <a:p>
            <a:pPr marL="0" lvl="0" indent="0">
              <a:buNone/>
            </a:pPr>
            <a:r>
              <a:rPr lang="pl-PL" dirty="0"/>
              <a:t>2) okresy niewykonywania pracy, w trakcie których pracownik pozostaje w dyspozycji pracodawcy, np. okres oczekiwania na przydział pracy lub okres przestoju (art. 81 § 2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>
              <a:buNone/>
            </a:pPr>
            <a:r>
              <a:rPr lang="pl-PL" dirty="0"/>
              <a:t>3)okresy podlegające z woli ustawodawcy zaliczeniu do czasu pracy, np. przerwa w pracy określona w art. 134 </a:t>
            </a:r>
            <a:r>
              <a:rPr lang="pl-PL" dirty="0" err="1"/>
              <a:t>k.p</a:t>
            </a:r>
            <a:r>
              <a:rPr lang="pl-PL" dirty="0"/>
              <a:t>. lub czas nauki pracowników młodocianych (art. 202 § 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368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Wyróżniamy </a:t>
            </a:r>
            <a:r>
              <a:rPr lang="pl-PL" b="1" dirty="0"/>
              <a:t>typową i nietypową </a:t>
            </a:r>
            <a:r>
              <a:rPr lang="pl-PL" dirty="0"/>
              <a:t>podróż służbową, które wymagają zakwalifikowania z punktu widzenia czasu pracy.</a:t>
            </a:r>
          </a:p>
          <a:p>
            <a:pPr marL="0" indent="0" algn="just">
              <a:buNone/>
            </a:pPr>
            <a:r>
              <a:rPr lang="pl-PL" b="1" dirty="0"/>
              <a:t>Typowa </a:t>
            </a:r>
            <a:r>
              <a:rPr lang="pl-PL" dirty="0"/>
              <a:t>podróż służbowa stanowi wyjątek od reguły wykonywania pracy w stałym miejscu. </a:t>
            </a:r>
          </a:p>
          <a:p>
            <a:pPr marL="0" indent="0" algn="just">
              <a:buNone/>
            </a:pPr>
            <a:r>
              <a:rPr lang="pl-PL" dirty="0"/>
              <a:t>Na typową podróż służbową składają się dwa zasadnicze elementy: 1) faktyczne wykonywanie pracy oraz 2) czas przejazdu docelowego i powrotnego. </a:t>
            </a:r>
          </a:p>
          <a:p>
            <a:pPr marL="0" indent="0" algn="just">
              <a:buNone/>
            </a:pPr>
            <a:r>
              <a:rPr lang="pl-PL" dirty="0"/>
              <a:t>Czas faktycznego wykonywania pracy w trakcie podróży służbowej (ad 1) zalicza się do czasu pracy pracownika, jako czas pracy efektywnej.</a:t>
            </a:r>
          </a:p>
          <a:p>
            <a:pPr marL="0" indent="0" algn="just">
              <a:buNone/>
            </a:pPr>
            <a:r>
              <a:rPr lang="pl-PL" dirty="0"/>
              <a:t> Zgodnie ze stanowiskiem orzecznictwa sądowego, podróż służbowa w zakresie obejmującym przemieszczanie się środkami komunikacji (ad 2) stanowi czas pracy jedynie wtedy, gdy odbywa się w ramach zwykłych godzin wykonywania pracy przez pracownika, tj. w granicach jego rozkładu czasu pracy (zob. np. wyrok SN z 23 czerwca 2005 r., II PK 265/04).</a:t>
            </a:r>
          </a:p>
          <a:p>
            <a:pPr marL="0" indent="0" algn="just">
              <a:buNone/>
            </a:pPr>
            <a:r>
              <a:rPr lang="pl-PL" dirty="0"/>
              <a:t>Stanowisko orzecznictwa jest kwestionowane w doktrynie prawa pracy.  Wskazuje się bowiem, że w czasie podróży służbowej pracownik nie może postępować według swojego uznania, a zatem czas tej podróży nie może być uznany za wolny od elementu pozostawania w dyspozycji pracodawcy.</a:t>
            </a:r>
          </a:p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5961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b="1" dirty="0"/>
              <a:t>Nietypowa podróż służbowa </a:t>
            </a:r>
            <a:r>
              <a:rPr lang="pl-PL" dirty="0"/>
              <a:t>polega na permanentnym przemieszczaniu się pracownika z jednego do innego miejsca wykonywania zajęć stanowiących przedmiot pracowniczego zobowiązania (np. w przypadku przedstawicieli handlowych). </a:t>
            </a:r>
          </a:p>
          <a:p>
            <a:pPr marL="0" indent="0" algn="just">
              <a:buNone/>
            </a:pPr>
            <a:r>
              <a:rPr lang="pl-PL" dirty="0"/>
              <a:t>Skoro zatem nietypowa podróż służbowa stanowi czas wykonywania zwykłych obowiązków pracowniczych, to kwalifikowana jest w całości jako czas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004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Obowiązki informacyjne pracodawcy obejmują również:</a:t>
            </a:r>
          </a:p>
          <a:p>
            <a:pPr>
              <a:buFontTx/>
              <a:buChar char="-"/>
            </a:pPr>
            <a:r>
              <a:rPr lang="pl-PL" dirty="0"/>
              <a:t>zaznajomienie pracownika z regulaminem pracy,</a:t>
            </a:r>
          </a:p>
          <a:p>
            <a:pPr>
              <a:buFontTx/>
              <a:buChar char="-"/>
            </a:pPr>
            <a:r>
              <a:rPr lang="pl-PL" dirty="0"/>
              <a:t>zaznajomienie pracownika z przepisami i zasadami bezpieczeństwa i higieny pracy,</a:t>
            </a:r>
          </a:p>
          <a:p>
            <a:pPr>
              <a:buFontTx/>
              <a:buChar char="-"/>
            </a:pPr>
            <a:r>
              <a:rPr lang="pl-PL" dirty="0"/>
              <a:t>poinformowanie pracownika o ryzyku zawodowym związanym z wykonywaniem pracy (art. 226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>
              <a:buFontTx/>
              <a:buChar char="-"/>
            </a:pPr>
            <a:r>
              <a:rPr lang="pl-PL" dirty="0"/>
              <a:t>przekazanie informacji o warunkach zatrudnienia (art. 29 § 3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>
              <a:buFontTx/>
              <a:buChar char="-"/>
            </a:pPr>
            <a:r>
              <a:rPr lang="pl-PL" dirty="0"/>
              <a:t>udostępnienie pracownikowi tekstu przepisów dotyczących równego traktowania w zatrudnieniu w formie pisemnej informacji rozpowszechnionej na terenie zakładu pracy lub zapewnia pracownikom dostęp do tych przepisów w inny sposób przyjęty u danego pracodawcy (art. 94¹  </a:t>
            </a:r>
            <a:r>
              <a:rPr lang="pl-PL" dirty="0" err="1"/>
              <a:t>k.p</a:t>
            </a:r>
            <a:r>
              <a:rPr lang="pl-PL" dirty="0"/>
              <a:t>),</a:t>
            </a:r>
          </a:p>
          <a:p>
            <a:pPr>
              <a:buFontTx/>
              <a:buChar char="-"/>
            </a:pPr>
            <a:r>
              <a:rPr lang="pl-PL" dirty="0"/>
              <a:t>informowanie pracowników w sposób przyjęty u danego pracodawcy o możliwości zatrudnienia w pełnym lub w niepełnym wymiarze czasu pracy, a pracowników zatrudnionych na czas określony - o wolnych miejscach pracy (art. 94²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1365895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b="1" dirty="0"/>
              <a:t>Norma czasu pracy </a:t>
            </a:r>
            <a:r>
              <a:rPr lang="pl-PL" dirty="0"/>
              <a:t>określa dopuszczalną (maksymalną)  długość pracowniczego czasu pracy w ramach danej jednostki rozliczeniowej tego czasu.</a:t>
            </a:r>
          </a:p>
          <a:p>
            <a:pPr marL="0" indent="0" algn="just">
              <a:buNone/>
            </a:pPr>
            <a:r>
              <a:rPr lang="pl-PL" dirty="0"/>
              <a:t>Jednostkami rozliczeniowymi czasu pracy stosowanymi w Kodeksie  pracy  są </a:t>
            </a:r>
            <a:r>
              <a:rPr lang="pl-PL" b="1" dirty="0"/>
              <a:t>doba</a:t>
            </a:r>
            <a:r>
              <a:rPr lang="pl-PL" dirty="0"/>
              <a:t> i </a:t>
            </a:r>
            <a:r>
              <a:rPr lang="pl-PL" b="1" dirty="0"/>
              <a:t>tydzień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b="1" dirty="0"/>
              <a:t>Rozkład czasu pracy </a:t>
            </a:r>
            <a:r>
              <a:rPr lang="pl-PL" dirty="0"/>
              <a:t>stanowi sposób rozplanowania czasu pracy w poszczególnych dniach i tygodniach okresu rozliczeniowego czasu pracy (zob. M. B. </a:t>
            </a:r>
            <a:r>
              <a:rPr lang="pl-PL" dirty="0" err="1"/>
              <a:t>Rycak</a:t>
            </a:r>
            <a:r>
              <a:rPr lang="pl-PL" dirty="0"/>
              <a:t>, </a:t>
            </a:r>
            <a:r>
              <a:rPr lang="pl-PL" i="1" dirty="0"/>
              <a:t>Wymiar i rozkład czasu pracy</a:t>
            </a:r>
            <a:r>
              <a:rPr lang="pl-PL" dirty="0"/>
              <a:t>, Warszawa 2008, s. 60).</a:t>
            </a:r>
          </a:p>
          <a:p>
            <a:pPr marL="0" indent="0" algn="just">
              <a:buNone/>
            </a:pPr>
            <a:r>
              <a:rPr lang="pl-PL" b="1" dirty="0"/>
              <a:t>System czasu pracy </a:t>
            </a:r>
            <a:r>
              <a:rPr lang="pl-PL" dirty="0"/>
              <a:t>jest ukształtowanym przez ustawę kompleksowym modelem organizacji czasu pracy, obejmującym określenie istotnych dla niego parametrów, w tym norm i wymiaru czasu pracy, zaplanowanych przerw w pracy, długości okresów rozliczeniowych oraz dopuszczalności pracy w niedziele i święta. </a:t>
            </a:r>
          </a:p>
          <a:p>
            <a:pPr marL="0" indent="0" algn="just">
              <a:buNone/>
            </a:pPr>
            <a:r>
              <a:rPr lang="pl-PL" dirty="0"/>
              <a:t>(zob. K. Rączka, </a:t>
            </a:r>
            <a:r>
              <a:rPr lang="pl-PL" i="1" dirty="0"/>
              <a:t>Systemy czasu pracy w znowelizowanym kodeksie pracy</a:t>
            </a:r>
            <a:r>
              <a:rPr lang="pl-PL" dirty="0"/>
              <a:t>, </a:t>
            </a:r>
            <a:r>
              <a:rPr lang="pl-PL" dirty="0" err="1"/>
              <a:t>PiZS</a:t>
            </a:r>
            <a:r>
              <a:rPr lang="pl-PL" dirty="0"/>
              <a:t> 2004, nr 2, s. 15)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52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dirty="0"/>
              <a:t>Kodeksowe pojęcia doby i tygodnia nie są równoznaczne z ich ujęciem kalendarzowym.</a:t>
            </a:r>
          </a:p>
          <a:p>
            <a:pPr marL="0" indent="0" algn="just">
              <a:buNone/>
            </a:pPr>
            <a:r>
              <a:rPr lang="pl-PL" dirty="0"/>
              <a:t>Przez </a:t>
            </a:r>
            <a:r>
              <a:rPr lang="pl-PL" b="1" dirty="0"/>
              <a:t>dobę</a:t>
            </a:r>
            <a:r>
              <a:rPr lang="pl-PL" dirty="0"/>
              <a:t> należy rozumieć 24 kolejne godziny, poczynając od godziny, w której pracownik rozpoczyna pracę zgodnie z obowiązującym go rozkładem czasu pracy.</a:t>
            </a:r>
          </a:p>
          <a:p>
            <a:pPr marL="0" indent="0" algn="just">
              <a:buNone/>
            </a:pPr>
            <a:r>
              <a:rPr lang="pl-PL" dirty="0"/>
              <a:t>Przez </a:t>
            </a:r>
            <a:r>
              <a:rPr lang="pl-PL" b="1" dirty="0"/>
              <a:t>tydzień</a:t>
            </a:r>
            <a:r>
              <a:rPr lang="pl-PL" dirty="0"/>
              <a:t> należy rozumieć 7 kolejnych dni kalendarzowych, poczynając od pierwszego dnia okresu rozliczeniowego. </a:t>
            </a:r>
          </a:p>
          <a:p>
            <a:pPr marL="0" indent="0" algn="just">
              <a:buNone/>
            </a:pPr>
            <a:r>
              <a:rPr lang="pl-PL" dirty="0"/>
              <a:t>(art. 128 § 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62822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Czas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134" y="1988464"/>
            <a:ext cx="10326666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dirty="0"/>
              <a:t>Zgodnie z podstawową normą czasu pracy (art. 129 § 1 </a:t>
            </a:r>
            <a:r>
              <a:rPr lang="pl-PL" dirty="0" err="1"/>
              <a:t>k.p</a:t>
            </a:r>
            <a:r>
              <a:rPr lang="pl-PL" dirty="0"/>
              <a:t>.), stosowaną w razie niewprowadzenia dla pracowników jednego ze szczególnych systemów czasu pracy, czas pracy nie może przekraczać:</a:t>
            </a:r>
          </a:p>
          <a:p>
            <a:pPr marL="514350" indent="-514350" algn="just">
              <a:buAutoNum type="arabicParenR"/>
            </a:pPr>
            <a:r>
              <a:rPr lang="pl-PL" dirty="0"/>
              <a:t>8 godzin na dobę,</a:t>
            </a:r>
          </a:p>
          <a:p>
            <a:pPr marL="514350" indent="-514350" algn="just">
              <a:buAutoNum type="arabicParenR"/>
            </a:pPr>
            <a:r>
              <a:rPr lang="pl-PL" dirty="0"/>
              <a:t>przeciętnie 40 godzin w przeciętnie pięciodniowym tygodniu pracy </a:t>
            </a:r>
            <a:r>
              <a:rPr lang="pl-PL" b="1" dirty="0"/>
              <a:t>w przyjętym okresie rozliczeniowym </a:t>
            </a:r>
            <a:r>
              <a:rPr lang="pl-PL" dirty="0"/>
              <a:t>nieprzekraczającym 4 miesięcy; </a:t>
            </a:r>
          </a:p>
          <a:p>
            <a:pPr marL="0" indent="0" algn="just">
              <a:buNone/>
            </a:pPr>
            <a:r>
              <a:rPr lang="pl-PL" dirty="0"/>
              <a:t>W każdym systemie czasu pracy, jeżeli jest to uzasadnione przyczynami obiektywnymi lub technicznymi lub dotyczącymi organizacji pracy, </a:t>
            </a:r>
            <a:r>
              <a:rPr lang="pl-PL" b="1" dirty="0"/>
              <a:t>okres rozliczeniowy może być przedłużony</a:t>
            </a:r>
            <a:r>
              <a:rPr lang="pl-PL" dirty="0"/>
              <a:t>, nie więcej jednak niż do 12 miesięcy, przy zachowaniu ogólnych zasad dotyczących ochrony bezpieczeństwa i zdrowia pracowników.</a:t>
            </a:r>
          </a:p>
          <a:p>
            <a:pPr marL="0" indent="0" algn="just">
              <a:buNone/>
            </a:pPr>
            <a:r>
              <a:rPr lang="pl-PL" b="1" dirty="0"/>
              <a:t>Norma dobowa </a:t>
            </a:r>
            <a:r>
              <a:rPr lang="pl-PL" dirty="0"/>
              <a:t>(ad 1) ma zatem charakter sztywny (najwyżej 8 godzin w każdej dobie), natomiast norma tygodniowa (ad 2) – charakter rozliczeniowy, tzn. liczba zaplanowanych godzin i dni pracy w ramach poszczególnych tygodni wchodzących w skład okresu rozliczeniowego może być różna, ale powinna wynosić nie więcej niż 40 godzin i 5 dni </a:t>
            </a:r>
            <a:r>
              <a:rPr lang="pl-PL" b="1" dirty="0"/>
              <a:t>przeciętnie</a:t>
            </a:r>
            <a:r>
              <a:rPr lang="pl-PL" dirty="0"/>
              <a:t> na tydzień w okresie rozliczeniowym.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4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</a:t>
            </a:r>
            <a:r>
              <a:rPr lang="pl-PL" b="1" dirty="0"/>
              <a:t>zapewniania bezpiecznych i higienicznych warunków pracy oraz prowadzenia systematycznych szkoleń pracowników w zakresie bezpieczeństwa i higieny pracy </a:t>
            </a:r>
            <a:r>
              <a:rPr lang="pl-PL" dirty="0"/>
              <a:t>(art. 94 pkt 4 </a:t>
            </a:r>
            <a:r>
              <a:rPr lang="pl-PL" dirty="0" err="1"/>
              <a:t>k.p</a:t>
            </a:r>
            <a:r>
              <a:rPr lang="pl-PL" dirty="0"/>
              <a:t>.) jest realizowany przez przepisy działu X </a:t>
            </a:r>
            <a:r>
              <a:rPr lang="pl-PL" dirty="0" err="1"/>
              <a:t>k.p</a:t>
            </a:r>
            <a:r>
              <a:rPr lang="pl-PL" dirty="0"/>
              <a:t>., o czym będzie mowa na dalszych zajęciach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267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należytego organizowania pracy (art. 94 pkt 2 </a:t>
            </a:r>
            <a:r>
              <a:rPr lang="pl-PL" dirty="0" err="1"/>
              <a:t>k.p</a:t>
            </a:r>
            <a:r>
              <a:rPr lang="pl-PL" dirty="0"/>
              <a:t>.) obejmuje także obowiązek przechowania rzeczy normalnie używanych przez pracownika, które zostały wniesione do zakładu pracy, zaś pracownik musiał je pozostawić (np. elementy odzieży) w celu wykonywania pracy. </a:t>
            </a:r>
          </a:p>
          <a:p>
            <a:pPr marL="0" indent="0" algn="just">
              <a:buNone/>
            </a:pPr>
            <a:r>
              <a:rPr lang="pl-PL" dirty="0"/>
              <a:t>Z tytułu naruszenia tego obowiązku pracodawca ponosi wobec pracownika odpowiedzialność odszkodowawczą (art. 471 k.c. w zw. z art. 300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59354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Obowiązek </a:t>
            </a:r>
            <a:r>
              <a:rPr lang="pl-PL" b="1" dirty="0"/>
              <a:t>terminowego i prawidłowego </a:t>
            </a:r>
            <a:r>
              <a:rPr lang="pl-PL" dirty="0"/>
              <a:t>wypłacania wynagrodzenia pracy (art. 94 pkt 5 </a:t>
            </a:r>
            <a:r>
              <a:rPr lang="pl-PL" dirty="0" err="1"/>
              <a:t>k.p</a:t>
            </a:r>
            <a:r>
              <a:rPr lang="pl-PL" dirty="0"/>
              <a:t>.) obejmuje:</a:t>
            </a:r>
          </a:p>
          <a:p>
            <a:pPr marL="514350" indent="-514350">
              <a:buAutoNum type="arabicParenR"/>
            </a:pPr>
            <a:r>
              <a:rPr lang="pl-PL" dirty="0"/>
              <a:t>obowiązek wypłaty wynagrodzenia w odpowiednim terminie, czasie i miejscu,</a:t>
            </a:r>
          </a:p>
          <a:p>
            <a:pPr marL="514350" indent="-514350">
              <a:buAutoNum type="arabicParenR"/>
            </a:pPr>
            <a:r>
              <a:rPr lang="pl-PL" dirty="0"/>
              <a:t>obowiązek dokonania wypłaty bezpośrednio pracownikowi (zasadniczo na jego rachunek bankowy), co do zasady w formie pieniężnej,</a:t>
            </a:r>
          </a:p>
          <a:p>
            <a:pPr marL="514350" indent="-514350">
              <a:buAutoNum type="arabicParenR"/>
            </a:pPr>
            <a:r>
              <a:rPr lang="pl-PL" dirty="0"/>
              <a:t>obowiązek wypłacania wynagrodzenia w całości, przy uwzględnieniu dopuszczalnych potrąceń,</a:t>
            </a:r>
          </a:p>
          <a:p>
            <a:pPr marL="0" indent="0">
              <a:buNone/>
            </a:pPr>
            <a:r>
              <a:rPr lang="pl-PL" dirty="0"/>
              <a:t>Zob. materiały dot. wynagrodzenia za pracę.</a:t>
            </a:r>
          </a:p>
        </p:txBody>
      </p:sp>
    </p:spTree>
    <p:extLst>
      <p:ext uri="{BB962C8B-B14F-4D97-AF65-F5344CB8AC3E}">
        <p14:creationId xmlns:p14="http://schemas.microsoft.com/office/powerpoint/2010/main" val="390050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Obowiązek zaspokajania w miarę posiadanych środków socjalnych potrzeb pracowników (art. 94 pkt 8 </a:t>
            </a:r>
            <a:r>
              <a:rPr lang="pl-PL" dirty="0" err="1"/>
              <a:t>k.p</a:t>
            </a:r>
            <a:r>
              <a:rPr lang="pl-PL" dirty="0"/>
              <a:t>.) ma  względny charakter, co wynika z tego, że jest on uzależniony od możliwości pracodawcy (jest realizowany „w miarę posiadanych środków”). Pracownik nie ma zatem z powyższego tytułu roszczeń do pracodawcy, chyba że ten ostatni przyznał pracownikowi określone świadczenie.</a:t>
            </a:r>
          </a:p>
          <a:p>
            <a:pPr marL="0" indent="0">
              <a:buNone/>
            </a:pPr>
            <a:r>
              <a:rPr lang="pl-PL" dirty="0"/>
              <a:t>Szczegółowy zakres tego obowiązku określa ustawa z 4 marca 1994 r. o zakładowym funduszu świadczeń socjalnych (tekst jedn. </a:t>
            </a:r>
            <a:r>
              <a:rPr lang="pl-PL" dirty="0" err="1"/>
              <a:t>DzU</a:t>
            </a:r>
            <a:r>
              <a:rPr lang="pl-PL" dirty="0"/>
              <a:t> z 2019 r., poz. 1352). </a:t>
            </a:r>
          </a:p>
        </p:txBody>
      </p:sp>
    </p:spTree>
    <p:extLst>
      <p:ext uri="{BB962C8B-B14F-4D97-AF65-F5344CB8AC3E}">
        <p14:creationId xmlns:p14="http://schemas.microsoft.com/office/powerpoint/2010/main" val="1708531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stosowania obiektywnych i sprawiedliwych kryteriów oceny pracowników oraz wyników ich pracy (art. 94 pkt 9 </a:t>
            </a:r>
            <a:r>
              <a:rPr lang="pl-PL" dirty="0" err="1"/>
              <a:t>k.p</a:t>
            </a:r>
            <a:r>
              <a:rPr lang="pl-PL" dirty="0"/>
              <a:t>.) znajduje odzwierciedlenie w szczególności:</a:t>
            </a:r>
          </a:p>
          <a:p>
            <a:pPr algn="just">
              <a:buFontTx/>
              <a:buChar char="-"/>
            </a:pPr>
            <a:r>
              <a:rPr lang="pl-PL" dirty="0"/>
              <a:t>w przyjęciu obiektywnych i sprawiedliwych kryteriów oceniania pracowników, jeżeli sporządzanie takich ocen wynika z przepisów szczególnych,</a:t>
            </a:r>
          </a:p>
          <a:p>
            <a:pPr>
              <a:buFontTx/>
              <a:buChar char="-"/>
            </a:pPr>
            <a:r>
              <a:rPr lang="pl-PL" dirty="0"/>
              <a:t>w zasadach nagradzania pracowników (art. 105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w określeniu obiektywnych kryteriów doboru pracowników do zwolnienia, w razie rozwiązywania z pracownikami stosunków pracy z przyczyn niedotyczących pracownika. </a:t>
            </a:r>
          </a:p>
        </p:txBody>
      </p:sp>
    </p:spTree>
    <p:extLst>
      <p:ext uri="{BB962C8B-B14F-4D97-AF65-F5344CB8AC3E}">
        <p14:creationId xmlns:p14="http://schemas.microsoft.com/office/powerpoint/2010/main" val="179817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A1D4A-098E-4B75-B14F-E0AC1DB3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Obowiązki pracodawcy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8E1F6-C91C-417B-937D-A514B31B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Obowiązek </a:t>
            </a:r>
            <a:r>
              <a:rPr lang="pl-PL" b="1" dirty="0"/>
              <a:t>wpływania na kształtowanie w zakładzie pracy zasad współżycia społecznego </a:t>
            </a:r>
            <a:r>
              <a:rPr lang="pl-PL" dirty="0"/>
              <a:t>(art. 94 pkt 10 </a:t>
            </a:r>
            <a:r>
              <a:rPr lang="pl-PL" dirty="0" err="1"/>
              <a:t>k.p</a:t>
            </a:r>
            <a:r>
              <a:rPr lang="pl-PL" dirty="0"/>
              <a:t>.) stanowi odesłanie do norm pozaprawnych, które nie mogą być skatalogowane w zakładowych przepisach prawa pracy.</a:t>
            </a:r>
          </a:p>
          <a:p>
            <a:pPr marL="0" indent="0" algn="just">
              <a:buNone/>
            </a:pPr>
            <a:r>
              <a:rPr lang="pl-PL" dirty="0"/>
              <a:t>Obowiązek ten dotyczy nie tylko relacji między pracodawcą i pracownikami. W tym zakresie łączy się on m.in. z obowiązkiem poszanowania godności i dóbr osobistych pracownika (art. 11¹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Obejmuje on również wpływanie przez pracodawcę na ukształtowanie się prawidłowych relacji między pracownikami. Pracodawca powinien tak postępować, aby co najmniej zapobiegać kształtowaniu się relacji nieprawidłowych.</a:t>
            </a:r>
          </a:p>
        </p:txBody>
      </p:sp>
    </p:spTree>
    <p:extLst>
      <p:ext uri="{BB962C8B-B14F-4D97-AF65-F5344CB8AC3E}">
        <p14:creationId xmlns:p14="http://schemas.microsoft.com/office/powerpoint/2010/main" val="25965248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3166</Words>
  <Application>Microsoft Office PowerPoint</Application>
  <PresentationFormat>Panoramiczny</PresentationFormat>
  <Paragraphs>186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Motyw pakietu Office</vt:lpstr>
      <vt:lpstr>Obowiązki pracodawcy</vt:lpstr>
      <vt:lpstr>Obowiązki pracodawcy</vt:lpstr>
      <vt:lpstr>Obowiązki pracodawcy</vt:lpstr>
      <vt:lpstr>Obowiązki pracodawcy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Obowiązki pracodawcy </vt:lpstr>
      <vt:lpstr>Czas pracy</vt:lpstr>
      <vt:lpstr>Czas pracy</vt:lpstr>
      <vt:lpstr>Czas pracy</vt:lpstr>
      <vt:lpstr>Czas pracy</vt:lpstr>
      <vt:lpstr>Czas pracy</vt:lpstr>
      <vt:lpstr>Czas pracy</vt:lpstr>
      <vt:lpstr>Czas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Tomanek</dc:creator>
  <cp:lastModifiedBy>Artur Tomanek</cp:lastModifiedBy>
  <cp:revision>52</cp:revision>
  <dcterms:created xsi:type="dcterms:W3CDTF">2020-04-02T18:29:30Z</dcterms:created>
  <dcterms:modified xsi:type="dcterms:W3CDTF">2020-04-16T21:58:57Z</dcterms:modified>
</cp:coreProperties>
</file>