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2" r:id="rId6"/>
    <p:sldId id="271" r:id="rId7"/>
    <p:sldId id="268" r:id="rId8"/>
    <p:sldId id="269" r:id="rId9"/>
    <p:sldId id="264" r:id="rId10"/>
    <p:sldId id="265" r:id="rId11"/>
    <p:sldId id="263" r:id="rId12"/>
    <p:sldId id="275" r:id="rId13"/>
    <p:sldId id="266" r:id="rId14"/>
    <p:sldId id="272" r:id="rId15"/>
    <p:sldId id="273" r:id="rId16"/>
    <p:sldId id="276" r:id="rId17"/>
    <p:sldId id="277" r:id="rId18"/>
    <p:sldId id="278" r:id="rId19"/>
    <p:sldId id="279" r:id="rId20"/>
    <p:sldId id="283" r:id="rId21"/>
    <p:sldId id="280" r:id="rId22"/>
    <p:sldId id="281" r:id="rId23"/>
    <p:sldId id="282" r:id="rId24"/>
    <p:sldId id="285" r:id="rId25"/>
    <p:sldId id="284" r:id="rId26"/>
    <p:sldId id="287" r:id="rId27"/>
    <p:sldId id="288" r:id="rId28"/>
    <p:sldId id="289" r:id="rId29"/>
    <p:sldId id="290" r:id="rId30"/>
    <p:sldId id="291" r:id="rId31"/>
    <p:sldId id="292" r:id="rId32"/>
    <p:sldId id="293" r:id="rId3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205340-76D9-4E64-9A3A-971DE44FB669}"/>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C3C8F7B1-5C3E-4CD1-96FF-0B4931CE90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EBF9936E-293A-4C5C-B12E-72C2DA0C6E0D}"/>
              </a:ext>
            </a:extLst>
          </p:cNvPr>
          <p:cNvSpPr>
            <a:spLocks noGrp="1"/>
          </p:cNvSpPr>
          <p:nvPr>
            <p:ph type="dt" sz="half" idx="10"/>
          </p:nvPr>
        </p:nvSpPr>
        <p:spPr/>
        <p:txBody>
          <a:bodyPr/>
          <a:lstStyle/>
          <a:p>
            <a:fld id="{158E950F-057D-47F0-B40A-1274DE2035AE}" type="datetimeFigureOut">
              <a:rPr lang="pl-PL" smtClean="0"/>
              <a:t>2020-04-03</a:t>
            </a:fld>
            <a:endParaRPr lang="pl-PL"/>
          </a:p>
        </p:txBody>
      </p:sp>
      <p:sp>
        <p:nvSpPr>
          <p:cNvPr id="5" name="Symbol zastępczy stopki 4">
            <a:extLst>
              <a:ext uri="{FF2B5EF4-FFF2-40B4-BE49-F238E27FC236}">
                <a16:creationId xmlns:a16="http://schemas.microsoft.com/office/drawing/2014/main" id="{62CA73EC-4A07-4290-92C9-8ECF4B871BC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0195DF3-1AFD-419A-B57B-F413306A29B2}"/>
              </a:ext>
            </a:extLst>
          </p:cNvPr>
          <p:cNvSpPr>
            <a:spLocks noGrp="1"/>
          </p:cNvSpPr>
          <p:nvPr>
            <p:ph type="sldNum" sz="quarter" idx="12"/>
          </p:nvPr>
        </p:nvSpPr>
        <p:spPr/>
        <p:txBody>
          <a:bodyPr/>
          <a:lstStyle/>
          <a:p>
            <a:fld id="{9033BC91-DB0E-4844-895B-BD28CA7F3241}" type="slidenum">
              <a:rPr lang="pl-PL" smtClean="0"/>
              <a:t>‹#›</a:t>
            </a:fld>
            <a:endParaRPr lang="pl-PL"/>
          </a:p>
        </p:txBody>
      </p:sp>
    </p:spTree>
    <p:extLst>
      <p:ext uri="{BB962C8B-B14F-4D97-AF65-F5344CB8AC3E}">
        <p14:creationId xmlns:p14="http://schemas.microsoft.com/office/powerpoint/2010/main" val="92555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D922AD-B2D7-4A5E-9B6B-EA4EB6BB4AF9}"/>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73BD949B-A1A8-4BFA-BB9C-0BB4BD60BE8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C73726C-6E26-4718-8FD6-40597D9C8A7D}"/>
              </a:ext>
            </a:extLst>
          </p:cNvPr>
          <p:cNvSpPr>
            <a:spLocks noGrp="1"/>
          </p:cNvSpPr>
          <p:nvPr>
            <p:ph type="dt" sz="half" idx="10"/>
          </p:nvPr>
        </p:nvSpPr>
        <p:spPr/>
        <p:txBody>
          <a:bodyPr/>
          <a:lstStyle/>
          <a:p>
            <a:fld id="{158E950F-057D-47F0-B40A-1274DE2035AE}" type="datetimeFigureOut">
              <a:rPr lang="pl-PL" smtClean="0"/>
              <a:t>2020-04-03</a:t>
            </a:fld>
            <a:endParaRPr lang="pl-PL"/>
          </a:p>
        </p:txBody>
      </p:sp>
      <p:sp>
        <p:nvSpPr>
          <p:cNvPr id="5" name="Symbol zastępczy stopki 4">
            <a:extLst>
              <a:ext uri="{FF2B5EF4-FFF2-40B4-BE49-F238E27FC236}">
                <a16:creationId xmlns:a16="http://schemas.microsoft.com/office/drawing/2014/main" id="{8506054C-331E-4751-BBEB-C96213B9ED0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F285470-452B-4E8C-B948-9DBCC1A25AB7}"/>
              </a:ext>
            </a:extLst>
          </p:cNvPr>
          <p:cNvSpPr>
            <a:spLocks noGrp="1"/>
          </p:cNvSpPr>
          <p:nvPr>
            <p:ph type="sldNum" sz="quarter" idx="12"/>
          </p:nvPr>
        </p:nvSpPr>
        <p:spPr/>
        <p:txBody>
          <a:bodyPr/>
          <a:lstStyle/>
          <a:p>
            <a:fld id="{9033BC91-DB0E-4844-895B-BD28CA7F3241}" type="slidenum">
              <a:rPr lang="pl-PL" smtClean="0"/>
              <a:t>‹#›</a:t>
            </a:fld>
            <a:endParaRPr lang="pl-PL"/>
          </a:p>
        </p:txBody>
      </p:sp>
    </p:spTree>
    <p:extLst>
      <p:ext uri="{BB962C8B-B14F-4D97-AF65-F5344CB8AC3E}">
        <p14:creationId xmlns:p14="http://schemas.microsoft.com/office/powerpoint/2010/main" val="1989001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DF1A18D3-4708-4BAF-926D-D7B39198D1D0}"/>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E97D95C6-4057-4E7D-AF32-AF726707CA13}"/>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44322EC-2110-4991-9ADA-534E1495EE47}"/>
              </a:ext>
            </a:extLst>
          </p:cNvPr>
          <p:cNvSpPr>
            <a:spLocks noGrp="1"/>
          </p:cNvSpPr>
          <p:nvPr>
            <p:ph type="dt" sz="half" idx="10"/>
          </p:nvPr>
        </p:nvSpPr>
        <p:spPr/>
        <p:txBody>
          <a:bodyPr/>
          <a:lstStyle/>
          <a:p>
            <a:fld id="{158E950F-057D-47F0-B40A-1274DE2035AE}" type="datetimeFigureOut">
              <a:rPr lang="pl-PL" smtClean="0"/>
              <a:t>2020-04-03</a:t>
            </a:fld>
            <a:endParaRPr lang="pl-PL"/>
          </a:p>
        </p:txBody>
      </p:sp>
      <p:sp>
        <p:nvSpPr>
          <p:cNvPr id="5" name="Symbol zastępczy stopki 4">
            <a:extLst>
              <a:ext uri="{FF2B5EF4-FFF2-40B4-BE49-F238E27FC236}">
                <a16:creationId xmlns:a16="http://schemas.microsoft.com/office/drawing/2014/main" id="{6F896078-13AF-47F1-9B23-89635CB1281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BF80EC6-2201-404A-9ED0-8F69DEA15E68}"/>
              </a:ext>
            </a:extLst>
          </p:cNvPr>
          <p:cNvSpPr>
            <a:spLocks noGrp="1"/>
          </p:cNvSpPr>
          <p:nvPr>
            <p:ph type="sldNum" sz="quarter" idx="12"/>
          </p:nvPr>
        </p:nvSpPr>
        <p:spPr/>
        <p:txBody>
          <a:bodyPr/>
          <a:lstStyle/>
          <a:p>
            <a:fld id="{9033BC91-DB0E-4844-895B-BD28CA7F3241}" type="slidenum">
              <a:rPr lang="pl-PL" smtClean="0"/>
              <a:t>‹#›</a:t>
            </a:fld>
            <a:endParaRPr lang="pl-PL"/>
          </a:p>
        </p:txBody>
      </p:sp>
    </p:spTree>
    <p:extLst>
      <p:ext uri="{BB962C8B-B14F-4D97-AF65-F5344CB8AC3E}">
        <p14:creationId xmlns:p14="http://schemas.microsoft.com/office/powerpoint/2010/main" val="129376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8C5385-11A6-4C8D-8297-08F2525449B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536873A-BEBD-480F-9652-17B31FF594EE}"/>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14A73C0-65B3-4046-BE82-3252CEDA9C80}"/>
              </a:ext>
            </a:extLst>
          </p:cNvPr>
          <p:cNvSpPr>
            <a:spLocks noGrp="1"/>
          </p:cNvSpPr>
          <p:nvPr>
            <p:ph type="dt" sz="half" idx="10"/>
          </p:nvPr>
        </p:nvSpPr>
        <p:spPr/>
        <p:txBody>
          <a:bodyPr/>
          <a:lstStyle/>
          <a:p>
            <a:fld id="{158E950F-057D-47F0-B40A-1274DE2035AE}" type="datetimeFigureOut">
              <a:rPr lang="pl-PL" smtClean="0"/>
              <a:t>2020-04-03</a:t>
            </a:fld>
            <a:endParaRPr lang="pl-PL"/>
          </a:p>
        </p:txBody>
      </p:sp>
      <p:sp>
        <p:nvSpPr>
          <p:cNvPr id="5" name="Symbol zastępczy stopki 4">
            <a:extLst>
              <a:ext uri="{FF2B5EF4-FFF2-40B4-BE49-F238E27FC236}">
                <a16:creationId xmlns:a16="http://schemas.microsoft.com/office/drawing/2014/main" id="{CDD5A132-7557-4AEB-A23D-AC092E81BF5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F4EA99D-F02E-439C-ADD6-3DF9E0FECD5F}"/>
              </a:ext>
            </a:extLst>
          </p:cNvPr>
          <p:cNvSpPr>
            <a:spLocks noGrp="1"/>
          </p:cNvSpPr>
          <p:nvPr>
            <p:ph type="sldNum" sz="quarter" idx="12"/>
          </p:nvPr>
        </p:nvSpPr>
        <p:spPr/>
        <p:txBody>
          <a:bodyPr/>
          <a:lstStyle/>
          <a:p>
            <a:fld id="{9033BC91-DB0E-4844-895B-BD28CA7F3241}" type="slidenum">
              <a:rPr lang="pl-PL" smtClean="0"/>
              <a:t>‹#›</a:t>
            </a:fld>
            <a:endParaRPr lang="pl-PL"/>
          </a:p>
        </p:txBody>
      </p:sp>
    </p:spTree>
    <p:extLst>
      <p:ext uri="{BB962C8B-B14F-4D97-AF65-F5344CB8AC3E}">
        <p14:creationId xmlns:p14="http://schemas.microsoft.com/office/powerpoint/2010/main" val="1485497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92946B-1965-46A3-A6F9-FFB7B2F313CF}"/>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5EB0B8FD-65DC-4B29-B10A-5A4B524227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3AF3B01F-C098-4520-AE1B-62AD28D1C985}"/>
              </a:ext>
            </a:extLst>
          </p:cNvPr>
          <p:cNvSpPr>
            <a:spLocks noGrp="1"/>
          </p:cNvSpPr>
          <p:nvPr>
            <p:ph type="dt" sz="half" idx="10"/>
          </p:nvPr>
        </p:nvSpPr>
        <p:spPr/>
        <p:txBody>
          <a:bodyPr/>
          <a:lstStyle/>
          <a:p>
            <a:fld id="{158E950F-057D-47F0-B40A-1274DE2035AE}" type="datetimeFigureOut">
              <a:rPr lang="pl-PL" smtClean="0"/>
              <a:t>2020-04-03</a:t>
            </a:fld>
            <a:endParaRPr lang="pl-PL"/>
          </a:p>
        </p:txBody>
      </p:sp>
      <p:sp>
        <p:nvSpPr>
          <p:cNvPr id="5" name="Symbol zastępczy stopki 4">
            <a:extLst>
              <a:ext uri="{FF2B5EF4-FFF2-40B4-BE49-F238E27FC236}">
                <a16:creationId xmlns:a16="http://schemas.microsoft.com/office/drawing/2014/main" id="{D2B89FAE-0A10-48BE-A7B4-B6CB04AB202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183FD2A-27ED-4CAF-8446-B7CAC61D466C}"/>
              </a:ext>
            </a:extLst>
          </p:cNvPr>
          <p:cNvSpPr>
            <a:spLocks noGrp="1"/>
          </p:cNvSpPr>
          <p:nvPr>
            <p:ph type="sldNum" sz="quarter" idx="12"/>
          </p:nvPr>
        </p:nvSpPr>
        <p:spPr/>
        <p:txBody>
          <a:bodyPr/>
          <a:lstStyle/>
          <a:p>
            <a:fld id="{9033BC91-DB0E-4844-895B-BD28CA7F3241}" type="slidenum">
              <a:rPr lang="pl-PL" smtClean="0"/>
              <a:t>‹#›</a:t>
            </a:fld>
            <a:endParaRPr lang="pl-PL"/>
          </a:p>
        </p:txBody>
      </p:sp>
    </p:spTree>
    <p:extLst>
      <p:ext uri="{BB962C8B-B14F-4D97-AF65-F5344CB8AC3E}">
        <p14:creationId xmlns:p14="http://schemas.microsoft.com/office/powerpoint/2010/main" val="2067121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BFBC96-4E19-4781-AF66-FEDFC099124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F5A564B-5C2F-4BF9-BB82-997F908F1FA6}"/>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CA94F32A-ACB1-497C-B48C-FFF9FEBA92FD}"/>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533AA33-04AF-4B0A-8D57-B2FC7CF854AC}"/>
              </a:ext>
            </a:extLst>
          </p:cNvPr>
          <p:cNvSpPr>
            <a:spLocks noGrp="1"/>
          </p:cNvSpPr>
          <p:nvPr>
            <p:ph type="dt" sz="half" idx="10"/>
          </p:nvPr>
        </p:nvSpPr>
        <p:spPr/>
        <p:txBody>
          <a:bodyPr/>
          <a:lstStyle/>
          <a:p>
            <a:fld id="{158E950F-057D-47F0-B40A-1274DE2035AE}" type="datetimeFigureOut">
              <a:rPr lang="pl-PL" smtClean="0"/>
              <a:t>2020-04-03</a:t>
            </a:fld>
            <a:endParaRPr lang="pl-PL"/>
          </a:p>
        </p:txBody>
      </p:sp>
      <p:sp>
        <p:nvSpPr>
          <p:cNvPr id="6" name="Symbol zastępczy stopki 5">
            <a:extLst>
              <a:ext uri="{FF2B5EF4-FFF2-40B4-BE49-F238E27FC236}">
                <a16:creationId xmlns:a16="http://schemas.microsoft.com/office/drawing/2014/main" id="{63FB82AC-5747-4973-8053-6F7FF85D254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B3A5A19-35D1-4FD0-8777-C7003366ACCA}"/>
              </a:ext>
            </a:extLst>
          </p:cNvPr>
          <p:cNvSpPr>
            <a:spLocks noGrp="1"/>
          </p:cNvSpPr>
          <p:nvPr>
            <p:ph type="sldNum" sz="quarter" idx="12"/>
          </p:nvPr>
        </p:nvSpPr>
        <p:spPr/>
        <p:txBody>
          <a:bodyPr/>
          <a:lstStyle/>
          <a:p>
            <a:fld id="{9033BC91-DB0E-4844-895B-BD28CA7F3241}" type="slidenum">
              <a:rPr lang="pl-PL" smtClean="0"/>
              <a:t>‹#›</a:t>
            </a:fld>
            <a:endParaRPr lang="pl-PL"/>
          </a:p>
        </p:txBody>
      </p:sp>
    </p:spTree>
    <p:extLst>
      <p:ext uri="{BB962C8B-B14F-4D97-AF65-F5344CB8AC3E}">
        <p14:creationId xmlns:p14="http://schemas.microsoft.com/office/powerpoint/2010/main" val="2398064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B6DCAC-2019-404E-B604-7DAD721FAC8F}"/>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FDFA313-A295-42CF-AC7F-8E0C9A1173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0E44EBFF-855D-43FD-BC6F-FD2E4768F9BB}"/>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D2F34751-B566-42C6-AA2C-6DC7C4E2EC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DD71302A-0DBE-4A08-B2F1-3DA91B5AB05E}"/>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622DFD61-4A31-4730-98B3-216CA9F816FA}"/>
              </a:ext>
            </a:extLst>
          </p:cNvPr>
          <p:cNvSpPr>
            <a:spLocks noGrp="1"/>
          </p:cNvSpPr>
          <p:nvPr>
            <p:ph type="dt" sz="half" idx="10"/>
          </p:nvPr>
        </p:nvSpPr>
        <p:spPr/>
        <p:txBody>
          <a:bodyPr/>
          <a:lstStyle/>
          <a:p>
            <a:fld id="{158E950F-057D-47F0-B40A-1274DE2035AE}" type="datetimeFigureOut">
              <a:rPr lang="pl-PL" smtClean="0"/>
              <a:t>2020-04-03</a:t>
            </a:fld>
            <a:endParaRPr lang="pl-PL"/>
          </a:p>
        </p:txBody>
      </p:sp>
      <p:sp>
        <p:nvSpPr>
          <p:cNvPr id="8" name="Symbol zastępczy stopki 7">
            <a:extLst>
              <a:ext uri="{FF2B5EF4-FFF2-40B4-BE49-F238E27FC236}">
                <a16:creationId xmlns:a16="http://schemas.microsoft.com/office/drawing/2014/main" id="{AC5CC7B2-D582-4A0A-9607-95FA165219A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09D435F8-6560-40FE-AE16-5E8130F6F236}"/>
              </a:ext>
            </a:extLst>
          </p:cNvPr>
          <p:cNvSpPr>
            <a:spLocks noGrp="1"/>
          </p:cNvSpPr>
          <p:nvPr>
            <p:ph type="sldNum" sz="quarter" idx="12"/>
          </p:nvPr>
        </p:nvSpPr>
        <p:spPr/>
        <p:txBody>
          <a:bodyPr/>
          <a:lstStyle/>
          <a:p>
            <a:fld id="{9033BC91-DB0E-4844-895B-BD28CA7F3241}" type="slidenum">
              <a:rPr lang="pl-PL" smtClean="0"/>
              <a:t>‹#›</a:t>
            </a:fld>
            <a:endParaRPr lang="pl-PL"/>
          </a:p>
        </p:txBody>
      </p:sp>
    </p:spTree>
    <p:extLst>
      <p:ext uri="{BB962C8B-B14F-4D97-AF65-F5344CB8AC3E}">
        <p14:creationId xmlns:p14="http://schemas.microsoft.com/office/powerpoint/2010/main" val="84664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0EEC9E-4065-4DF5-A15D-776DEC168445}"/>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62D23AE6-4E16-479B-B143-9927CC33D1C2}"/>
              </a:ext>
            </a:extLst>
          </p:cNvPr>
          <p:cNvSpPr>
            <a:spLocks noGrp="1"/>
          </p:cNvSpPr>
          <p:nvPr>
            <p:ph type="dt" sz="half" idx="10"/>
          </p:nvPr>
        </p:nvSpPr>
        <p:spPr/>
        <p:txBody>
          <a:bodyPr/>
          <a:lstStyle/>
          <a:p>
            <a:fld id="{158E950F-057D-47F0-B40A-1274DE2035AE}" type="datetimeFigureOut">
              <a:rPr lang="pl-PL" smtClean="0"/>
              <a:t>2020-04-03</a:t>
            </a:fld>
            <a:endParaRPr lang="pl-PL"/>
          </a:p>
        </p:txBody>
      </p:sp>
      <p:sp>
        <p:nvSpPr>
          <p:cNvPr id="4" name="Symbol zastępczy stopki 3">
            <a:extLst>
              <a:ext uri="{FF2B5EF4-FFF2-40B4-BE49-F238E27FC236}">
                <a16:creationId xmlns:a16="http://schemas.microsoft.com/office/drawing/2014/main" id="{6E9B8A50-64EC-4834-A41E-C4441F551B44}"/>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11C8B7E5-2E75-4E89-86D2-406FB30B89D8}"/>
              </a:ext>
            </a:extLst>
          </p:cNvPr>
          <p:cNvSpPr>
            <a:spLocks noGrp="1"/>
          </p:cNvSpPr>
          <p:nvPr>
            <p:ph type="sldNum" sz="quarter" idx="12"/>
          </p:nvPr>
        </p:nvSpPr>
        <p:spPr/>
        <p:txBody>
          <a:bodyPr/>
          <a:lstStyle/>
          <a:p>
            <a:fld id="{9033BC91-DB0E-4844-895B-BD28CA7F3241}" type="slidenum">
              <a:rPr lang="pl-PL" smtClean="0"/>
              <a:t>‹#›</a:t>
            </a:fld>
            <a:endParaRPr lang="pl-PL"/>
          </a:p>
        </p:txBody>
      </p:sp>
    </p:spTree>
    <p:extLst>
      <p:ext uri="{BB962C8B-B14F-4D97-AF65-F5344CB8AC3E}">
        <p14:creationId xmlns:p14="http://schemas.microsoft.com/office/powerpoint/2010/main" val="1331937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6DE5CBE4-8118-4ADF-8ADF-2742BD9E3EBC}"/>
              </a:ext>
            </a:extLst>
          </p:cNvPr>
          <p:cNvSpPr>
            <a:spLocks noGrp="1"/>
          </p:cNvSpPr>
          <p:nvPr>
            <p:ph type="dt" sz="half" idx="10"/>
          </p:nvPr>
        </p:nvSpPr>
        <p:spPr/>
        <p:txBody>
          <a:bodyPr/>
          <a:lstStyle/>
          <a:p>
            <a:fld id="{158E950F-057D-47F0-B40A-1274DE2035AE}" type="datetimeFigureOut">
              <a:rPr lang="pl-PL" smtClean="0"/>
              <a:t>2020-04-03</a:t>
            </a:fld>
            <a:endParaRPr lang="pl-PL"/>
          </a:p>
        </p:txBody>
      </p:sp>
      <p:sp>
        <p:nvSpPr>
          <p:cNvPr id="3" name="Symbol zastępczy stopki 2">
            <a:extLst>
              <a:ext uri="{FF2B5EF4-FFF2-40B4-BE49-F238E27FC236}">
                <a16:creationId xmlns:a16="http://schemas.microsoft.com/office/drawing/2014/main" id="{67317B41-A61E-4B7E-8453-2C2105074C30}"/>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E7F41BBB-06C6-4E30-8817-8BD81D413361}"/>
              </a:ext>
            </a:extLst>
          </p:cNvPr>
          <p:cNvSpPr>
            <a:spLocks noGrp="1"/>
          </p:cNvSpPr>
          <p:nvPr>
            <p:ph type="sldNum" sz="quarter" idx="12"/>
          </p:nvPr>
        </p:nvSpPr>
        <p:spPr/>
        <p:txBody>
          <a:bodyPr/>
          <a:lstStyle/>
          <a:p>
            <a:fld id="{9033BC91-DB0E-4844-895B-BD28CA7F3241}" type="slidenum">
              <a:rPr lang="pl-PL" smtClean="0"/>
              <a:t>‹#›</a:t>
            </a:fld>
            <a:endParaRPr lang="pl-PL"/>
          </a:p>
        </p:txBody>
      </p:sp>
    </p:spTree>
    <p:extLst>
      <p:ext uri="{BB962C8B-B14F-4D97-AF65-F5344CB8AC3E}">
        <p14:creationId xmlns:p14="http://schemas.microsoft.com/office/powerpoint/2010/main" val="3862673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14C141-DEA6-4C18-99E2-E1C647DF02D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D224670C-50BE-463C-812F-F9428BDAE3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452BE3F-C3D3-4E51-9DA8-CC9AA3430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676F0C2-4718-45AF-B50A-6BA905BCCB27}"/>
              </a:ext>
            </a:extLst>
          </p:cNvPr>
          <p:cNvSpPr>
            <a:spLocks noGrp="1"/>
          </p:cNvSpPr>
          <p:nvPr>
            <p:ph type="dt" sz="half" idx="10"/>
          </p:nvPr>
        </p:nvSpPr>
        <p:spPr/>
        <p:txBody>
          <a:bodyPr/>
          <a:lstStyle/>
          <a:p>
            <a:fld id="{158E950F-057D-47F0-B40A-1274DE2035AE}" type="datetimeFigureOut">
              <a:rPr lang="pl-PL" smtClean="0"/>
              <a:t>2020-04-03</a:t>
            </a:fld>
            <a:endParaRPr lang="pl-PL"/>
          </a:p>
        </p:txBody>
      </p:sp>
      <p:sp>
        <p:nvSpPr>
          <p:cNvPr id="6" name="Symbol zastępczy stopki 5">
            <a:extLst>
              <a:ext uri="{FF2B5EF4-FFF2-40B4-BE49-F238E27FC236}">
                <a16:creationId xmlns:a16="http://schemas.microsoft.com/office/drawing/2014/main" id="{99DF1721-0D35-48C9-AE56-AFA74ECDE6D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2BF17B5-1A0A-4B74-8C05-46E383C426F2}"/>
              </a:ext>
            </a:extLst>
          </p:cNvPr>
          <p:cNvSpPr>
            <a:spLocks noGrp="1"/>
          </p:cNvSpPr>
          <p:nvPr>
            <p:ph type="sldNum" sz="quarter" idx="12"/>
          </p:nvPr>
        </p:nvSpPr>
        <p:spPr/>
        <p:txBody>
          <a:bodyPr/>
          <a:lstStyle/>
          <a:p>
            <a:fld id="{9033BC91-DB0E-4844-895B-BD28CA7F3241}" type="slidenum">
              <a:rPr lang="pl-PL" smtClean="0"/>
              <a:t>‹#›</a:t>
            </a:fld>
            <a:endParaRPr lang="pl-PL"/>
          </a:p>
        </p:txBody>
      </p:sp>
    </p:spTree>
    <p:extLst>
      <p:ext uri="{BB962C8B-B14F-4D97-AF65-F5344CB8AC3E}">
        <p14:creationId xmlns:p14="http://schemas.microsoft.com/office/powerpoint/2010/main" val="2347896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1812D1-C795-473F-A4C7-EF6FC04391F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C6EBDDB-9042-49D2-B2C3-DB61313B8D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A03952A3-0384-41D0-8E69-AA1C3E8D79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5BEA0DD-7E52-4683-8436-F1F39860E025}"/>
              </a:ext>
            </a:extLst>
          </p:cNvPr>
          <p:cNvSpPr>
            <a:spLocks noGrp="1"/>
          </p:cNvSpPr>
          <p:nvPr>
            <p:ph type="dt" sz="half" idx="10"/>
          </p:nvPr>
        </p:nvSpPr>
        <p:spPr/>
        <p:txBody>
          <a:bodyPr/>
          <a:lstStyle/>
          <a:p>
            <a:fld id="{158E950F-057D-47F0-B40A-1274DE2035AE}" type="datetimeFigureOut">
              <a:rPr lang="pl-PL" smtClean="0"/>
              <a:t>2020-04-03</a:t>
            </a:fld>
            <a:endParaRPr lang="pl-PL"/>
          </a:p>
        </p:txBody>
      </p:sp>
      <p:sp>
        <p:nvSpPr>
          <p:cNvPr id="6" name="Symbol zastępczy stopki 5">
            <a:extLst>
              <a:ext uri="{FF2B5EF4-FFF2-40B4-BE49-F238E27FC236}">
                <a16:creationId xmlns:a16="http://schemas.microsoft.com/office/drawing/2014/main" id="{8CF897E9-3061-421E-AA01-E1151327B5C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88C29C1-E1DE-4A23-832C-C3B32D77F6FC}"/>
              </a:ext>
            </a:extLst>
          </p:cNvPr>
          <p:cNvSpPr>
            <a:spLocks noGrp="1"/>
          </p:cNvSpPr>
          <p:nvPr>
            <p:ph type="sldNum" sz="quarter" idx="12"/>
          </p:nvPr>
        </p:nvSpPr>
        <p:spPr/>
        <p:txBody>
          <a:bodyPr/>
          <a:lstStyle/>
          <a:p>
            <a:fld id="{9033BC91-DB0E-4844-895B-BD28CA7F3241}" type="slidenum">
              <a:rPr lang="pl-PL" smtClean="0"/>
              <a:t>‹#›</a:t>
            </a:fld>
            <a:endParaRPr lang="pl-PL"/>
          </a:p>
        </p:txBody>
      </p:sp>
    </p:spTree>
    <p:extLst>
      <p:ext uri="{BB962C8B-B14F-4D97-AF65-F5344CB8AC3E}">
        <p14:creationId xmlns:p14="http://schemas.microsoft.com/office/powerpoint/2010/main" val="2562374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D8400CE-C4C4-4D93-A98A-B47E3188E7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2DDD77B0-370F-4990-9828-CF00106001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397BB04-89BA-4EC0-9E0F-B86FB5D960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8E950F-057D-47F0-B40A-1274DE2035AE}" type="datetimeFigureOut">
              <a:rPr lang="pl-PL" smtClean="0"/>
              <a:t>2020-04-03</a:t>
            </a:fld>
            <a:endParaRPr lang="pl-PL"/>
          </a:p>
        </p:txBody>
      </p:sp>
      <p:sp>
        <p:nvSpPr>
          <p:cNvPr id="5" name="Symbol zastępczy stopki 4">
            <a:extLst>
              <a:ext uri="{FF2B5EF4-FFF2-40B4-BE49-F238E27FC236}">
                <a16:creationId xmlns:a16="http://schemas.microsoft.com/office/drawing/2014/main" id="{5C3C7AC0-49BF-49C8-B035-C178FC2967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BA9CB983-352B-4BAF-A3FC-9729A47DFB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3BC91-DB0E-4844-895B-BD28CA7F3241}" type="slidenum">
              <a:rPr lang="pl-PL" smtClean="0"/>
              <a:t>‹#›</a:t>
            </a:fld>
            <a:endParaRPr lang="pl-PL"/>
          </a:p>
        </p:txBody>
      </p:sp>
    </p:spTree>
    <p:extLst>
      <p:ext uri="{BB962C8B-B14F-4D97-AF65-F5344CB8AC3E}">
        <p14:creationId xmlns:p14="http://schemas.microsoft.com/office/powerpoint/2010/main" val="3722949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p:txBody>
          <a:bodyPr/>
          <a:lstStyle/>
          <a:p>
            <a:r>
              <a:rPr lang="pl-PL" dirty="0"/>
              <a:t>Pracowniczy obowiązek ochrony mienia zakładu pracy</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a:bodyPr>
          <a:lstStyle/>
          <a:p>
            <a:pPr marL="0" indent="0" algn="just">
              <a:buNone/>
            </a:pPr>
            <a:r>
              <a:rPr lang="pl-PL" dirty="0"/>
              <a:t>Występuje w postaci biernej (pracownik jest obowiązany powstrzymać się od określonych działań) i czynnej (obowiązek podjęcia aktywnych działań w razie zagrożenia mienia zakładowego).</a:t>
            </a:r>
          </a:p>
          <a:p>
            <a:pPr marL="0" indent="0">
              <a:buNone/>
            </a:pPr>
            <a:endParaRPr lang="pl-PL" dirty="0"/>
          </a:p>
          <a:p>
            <a:pPr marL="0" indent="0" algn="just">
              <a:buNone/>
            </a:pPr>
            <a:r>
              <a:rPr lang="pl-PL" dirty="0"/>
              <a:t>Obowiązek ten sankcjonowany jest przez odpowiedzialność materialną pracownika na zasadach ogólnych (art. 114 i nast. </a:t>
            </a:r>
            <a:r>
              <a:rPr lang="pl-PL" dirty="0" err="1"/>
              <a:t>k.p</a:t>
            </a:r>
            <a:r>
              <a:rPr lang="pl-PL" dirty="0"/>
              <a:t>.) oraz na zasadach zaostrzonych - za mienie powierzone z obowiązkiem zwrotu lub wyliczenia się (art. 124 i nast. </a:t>
            </a:r>
            <a:r>
              <a:rPr lang="pl-PL" dirty="0" err="1"/>
              <a:t>k.p</a:t>
            </a:r>
            <a:r>
              <a:rPr lang="pl-PL" dirty="0"/>
              <a:t>.)</a:t>
            </a:r>
          </a:p>
        </p:txBody>
      </p:sp>
    </p:spTree>
    <p:extLst>
      <p:ext uri="{BB962C8B-B14F-4D97-AF65-F5344CB8AC3E}">
        <p14:creationId xmlns:p14="http://schemas.microsoft.com/office/powerpoint/2010/main" val="336371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Umowy o zakazie konkurencji</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fontScale="92500" lnSpcReduction="10000"/>
          </a:bodyPr>
          <a:lstStyle/>
          <a:p>
            <a:pPr marL="0" indent="0" algn="just">
              <a:buNone/>
            </a:pPr>
            <a:r>
              <a:rPr lang="pl-PL" b="1" dirty="0"/>
              <a:t>Prawne formy prowadzenia </a:t>
            </a:r>
            <a:r>
              <a:rPr lang="pl-PL" dirty="0"/>
              <a:t>działalności konkurencyjnej wykłada się szeroko.</a:t>
            </a:r>
          </a:p>
          <a:p>
            <a:pPr marL="514350" indent="-514350" algn="just">
              <a:buAutoNum type="arabicParenR"/>
            </a:pPr>
            <a:r>
              <a:rPr lang="pl-PL" dirty="0"/>
              <a:t>Działalność konkurencyjna na własny rachunek może być prowadzona w szczególności jako indywidualna działalność gospodarcza lub w ramach  spółki cywilnej, status wspólnika w jednoosobowej spółce z ograniczoną odpowiedzialnością albo taki pakiet udziałów w spółce, który pozwala wpływać na jej działalność</a:t>
            </a:r>
          </a:p>
          <a:p>
            <a:pPr marL="514350" indent="-514350" algn="just">
              <a:buAutoNum type="arabicParenR"/>
            </a:pPr>
            <a:r>
              <a:rPr lang="pl-PL" dirty="0"/>
              <a:t>Praca w ramach stosunku pracy lub na innej podstawie na rzecz podmiotu prowadzącego taką działalność – „inne podstawy” to m.in. wykonywanie umów cywilnoprawnych (np. umowa zlecenia, umowa o świadczenie usług – art. 750 k.c., umowa o dzieło), pełnienie funkcji członka zarządu spółki kapitałowej lub innego podmiotu prowadzącego działalność konkurencyjną.</a:t>
            </a:r>
          </a:p>
          <a:p>
            <a:pPr marL="0" indent="0">
              <a:buNone/>
            </a:pPr>
            <a:endParaRPr lang="pl-PL" dirty="0"/>
          </a:p>
          <a:p>
            <a:pPr marL="0" indent="0">
              <a:buNone/>
            </a:pPr>
            <a:endParaRPr lang="pl-PL" dirty="0"/>
          </a:p>
          <a:p>
            <a:pPr marL="514350" indent="-514350">
              <a:buAutoNum type="arabicParenR"/>
            </a:pPr>
            <a:endParaRPr lang="pl-PL" dirty="0"/>
          </a:p>
        </p:txBody>
      </p:sp>
    </p:spTree>
    <p:extLst>
      <p:ext uri="{BB962C8B-B14F-4D97-AF65-F5344CB8AC3E}">
        <p14:creationId xmlns:p14="http://schemas.microsoft.com/office/powerpoint/2010/main" val="268869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fontScale="90000"/>
          </a:bodyPr>
          <a:lstStyle/>
          <a:p>
            <a:r>
              <a:rPr lang="pl-PL" dirty="0"/>
              <a:t>Obowiązek dbałości o dobro zakładu pracy</a:t>
            </a:r>
            <a:br>
              <a:rPr lang="pl-PL" dirty="0"/>
            </a:br>
            <a:r>
              <a:rPr lang="pl-PL" dirty="0"/>
              <a:t>a zakaz prowadzenia działalności konkurencyjnej wobec pracodawcy w trakcie stosunku pracy</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fontScale="92500" lnSpcReduction="20000"/>
          </a:bodyPr>
          <a:lstStyle/>
          <a:p>
            <a:pPr marL="0" indent="0">
              <a:buNone/>
            </a:pPr>
            <a:r>
              <a:rPr lang="pl-PL" dirty="0"/>
              <a:t>Pogląd większościowy:</a:t>
            </a:r>
          </a:p>
          <a:p>
            <a:pPr marL="0" indent="0">
              <a:buNone/>
            </a:pPr>
            <a:r>
              <a:rPr lang="pl-PL" dirty="0"/>
              <a:t>Jeżeli umowa o zakazie konkurencji (art. 101¹ </a:t>
            </a:r>
            <a:r>
              <a:rPr lang="pl-PL" dirty="0" err="1"/>
              <a:t>k.p</a:t>
            </a:r>
            <a:r>
              <a:rPr lang="pl-PL" dirty="0"/>
              <a:t>.) nie została zawarta,  należy ocenić w aspekcie naruszenia pracowniczego obowiązku dbałości o dobro zakładu pracy (art. 100 § 2 pkt 4 </a:t>
            </a:r>
            <a:r>
              <a:rPr lang="pl-PL" dirty="0" err="1"/>
              <a:t>k.p</a:t>
            </a:r>
            <a:r>
              <a:rPr lang="pl-PL" dirty="0"/>
              <a:t>.), czy podjęcie przez pracownika działalności konkurencyjnej wobec pracodawcy stanowi naruszenie jego interesów, godzi w dobro zakładu pracy lub wyrządza (może wyrządzić) szkodę (wyrok SN z 18.6.2007 r., II PK 338/06). Obowiązek dbałości o dobro zakłady pracy zawiera w sobie obowiązek nieprowadzenia działalności konkurencyjnej wobec pracodawcy.</a:t>
            </a:r>
          </a:p>
          <a:p>
            <a:pPr marL="0" indent="0">
              <a:buNone/>
            </a:pPr>
            <a:r>
              <a:rPr lang="pl-PL" dirty="0"/>
              <a:t>Pogląd mniejszościowy:</a:t>
            </a:r>
          </a:p>
          <a:p>
            <a:pPr marL="0" indent="0">
              <a:buNone/>
            </a:pPr>
            <a:r>
              <a:rPr lang="pl-PL" dirty="0"/>
              <a:t>Zakaz prowadzenia działalności konkurencyjnej wobec pracodawcy może wynikać jedynie z zawarcia przez pracodawcę i pracownika umowy o zakazie konkurencji </a:t>
            </a:r>
          </a:p>
          <a:p>
            <a:pPr marL="0" indent="0">
              <a:buNone/>
            </a:pPr>
            <a:endParaRPr lang="pl-PL" dirty="0"/>
          </a:p>
        </p:txBody>
      </p:sp>
    </p:spTree>
    <p:extLst>
      <p:ext uri="{BB962C8B-B14F-4D97-AF65-F5344CB8AC3E}">
        <p14:creationId xmlns:p14="http://schemas.microsoft.com/office/powerpoint/2010/main" val="3332685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fontScale="90000"/>
          </a:bodyPr>
          <a:lstStyle/>
          <a:p>
            <a:r>
              <a:rPr lang="pl-PL" dirty="0"/>
              <a:t>Obowiązek dbałości o dobro zakładu pracy</a:t>
            </a:r>
            <a:br>
              <a:rPr lang="pl-PL" dirty="0"/>
            </a:br>
            <a:r>
              <a:rPr lang="pl-PL" dirty="0"/>
              <a:t>a zakaz prowadzenia działalności konkurencyjnej wobec pracodawcy w trakcie stosunku pracy</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a:bodyPr>
          <a:lstStyle/>
          <a:p>
            <a:pPr marL="0" indent="0">
              <a:buNone/>
            </a:pPr>
            <a:r>
              <a:rPr lang="pl-PL" dirty="0"/>
              <a:t>Konsekwencja poglądu ad 1 (poprzedni slajd):</a:t>
            </a:r>
          </a:p>
          <a:p>
            <a:pPr marL="0" indent="0" algn="just">
              <a:buNone/>
            </a:pPr>
            <a:r>
              <a:rPr lang="pl-PL" dirty="0"/>
              <a:t>Zakaz konkurencji w trakcie stosunku pracy może być w razie określenia jego zakresu w odrębnej umowie traktowany co najwyżej jako specyficzna konkretyzacja ogólniejszego pracowniczego obowiązku dbałości o dobro zakładu pracy, chronienia jego mienia oraz zachowywania w tajemnicy informacji, których ujawnienie mogłoby narazić pracodawcę na szkodę (art. 100 § 2 pkt 4 </a:t>
            </a:r>
            <a:r>
              <a:rPr lang="pl-PL" dirty="0" err="1"/>
              <a:t>k.p</a:t>
            </a:r>
            <a:r>
              <a:rPr lang="pl-PL" dirty="0"/>
              <a:t>.) – wyrok SN z 19.7.2005 r., II PK 388/04. </a:t>
            </a:r>
          </a:p>
        </p:txBody>
      </p:sp>
    </p:spTree>
    <p:extLst>
      <p:ext uri="{BB962C8B-B14F-4D97-AF65-F5344CB8AC3E}">
        <p14:creationId xmlns:p14="http://schemas.microsoft.com/office/powerpoint/2010/main" val="1477821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Umowa o zakazie konkurencji w czasie trwania stosunku pracy (art. 101¹ </a:t>
            </a:r>
            <a:r>
              <a:rPr lang="pl-PL" dirty="0" err="1"/>
              <a:t>k.p</a:t>
            </a:r>
            <a:r>
              <a:rPr lang="pl-PL" dirty="0"/>
              <a:t>.)</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fontScale="92500"/>
          </a:bodyPr>
          <a:lstStyle/>
          <a:p>
            <a:pPr marL="0" indent="0">
              <a:buNone/>
            </a:pPr>
            <a:endParaRPr lang="pl-PL" dirty="0"/>
          </a:p>
          <a:p>
            <a:pPr marL="0" indent="0">
              <a:buNone/>
            </a:pPr>
            <a:r>
              <a:rPr lang="pl-PL" dirty="0"/>
              <a:t>Umowa może być zawarta przez pracodawcę zasadniczo z każdym pracownikiem (</a:t>
            </a:r>
            <a:r>
              <a:rPr lang="pl-PL" b="1" dirty="0"/>
              <a:t>nieograniczony zasięg podm</a:t>
            </a:r>
            <a:r>
              <a:rPr lang="pl-PL" dirty="0"/>
              <a:t>i</a:t>
            </a:r>
            <a:r>
              <a:rPr lang="pl-PL" b="1" dirty="0"/>
              <a:t>otowy</a:t>
            </a:r>
            <a:r>
              <a:rPr lang="pl-PL" dirty="0"/>
              <a:t>)</a:t>
            </a:r>
          </a:p>
          <a:p>
            <a:pPr marL="0" indent="0">
              <a:buNone/>
            </a:pPr>
            <a:r>
              <a:rPr lang="pl-PL" dirty="0"/>
              <a:t>Umowa jest </a:t>
            </a:r>
            <a:r>
              <a:rPr lang="pl-PL" b="1" dirty="0"/>
              <a:t>nieodpłatna</a:t>
            </a:r>
            <a:r>
              <a:rPr lang="pl-PL" dirty="0"/>
              <a:t>; pracownikowi nie przysługuje świadczenie wzajemne za powstrzymywanie się od działalności konkurencyjnej, chyba że strony inaczej postanowią w umowie.</a:t>
            </a:r>
          </a:p>
          <a:p>
            <a:pPr marL="0" indent="0">
              <a:buNone/>
            </a:pPr>
            <a:r>
              <a:rPr lang="pl-PL" dirty="0"/>
              <a:t>Umowa jest zawierana na czas trwania stosunku pracy, względnie może być zawarta na czas określony.</a:t>
            </a:r>
          </a:p>
          <a:p>
            <a:pPr marL="0" indent="0">
              <a:buNone/>
            </a:pPr>
            <a:r>
              <a:rPr lang="pl-PL" dirty="0"/>
              <a:t>Umowa o zakazie konkurencji jest umową akcesoryjną względem umowy o pracę, uzupełniającą treść stosunku pracy (</a:t>
            </a:r>
            <a:r>
              <a:rPr lang="pl-PL" b="1" dirty="0"/>
              <a:t>klauzulą autonomiczną</a:t>
            </a:r>
            <a:r>
              <a:rPr lang="pl-PL" dirty="0"/>
              <a:t>) </a:t>
            </a:r>
          </a:p>
        </p:txBody>
      </p:sp>
    </p:spTree>
    <p:extLst>
      <p:ext uri="{BB962C8B-B14F-4D97-AF65-F5344CB8AC3E}">
        <p14:creationId xmlns:p14="http://schemas.microsoft.com/office/powerpoint/2010/main" val="3766432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Umowa o zakazie konkurencji w czasie trwania stosunku pracy (art. 101¹ </a:t>
            </a:r>
            <a:r>
              <a:rPr lang="pl-PL" dirty="0" err="1"/>
              <a:t>k.p</a:t>
            </a:r>
            <a:r>
              <a:rPr lang="pl-PL" dirty="0"/>
              <a:t>.)</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a:bodyPr>
          <a:lstStyle/>
          <a:p>
            <a:pPr marL="0" indent="0">
              <a:buNone/>
            </a:pPr>
            <a:endParaRPr lang="pl-PL" dirty="0"/>
          </a:p>
          <a:p>
            <a:pPr marL="0" indent="0">
              <a:buNone/>
            </a:pPr>
            <a:r>
              <a:rPr lang="pl-PL" dirty="0"/>
              <a:t>Naruszenie zakazu konkurencji stanowi naruszenie obowiązków pracowniczych.</a:t>
            </a:r>
          </a:p>
          <a:p>
            <a:pPr marL="0" indent="0">
              <a:buNone/>
            </a:pPr>
            <a:r>
              <a:rPr lang="pl-PL" dirty="0"/>
              <a:t>W razie naruszenia zakazu pracodawca może:</a:t>
            </a:r>
          </a:p>
          <a:p>
            <a:pPr marL="514350" indent="-514350">
              <a:buAutoNum type="arabicParenR"/>
            </a:pPr>
            <a:r>
              <a:rPr lang="pl-PL" dirty="0"/>
              <a:t>dochodzić wobec pracownika odszkodowania na podstawie przepisów rozdziału I w dziale piątym </a:t>
            </a:r>
            <a:r>
              <a:rPr lang="pl-PL" dirty="0" err="1"/>
              <a:t>k.p</a:t>
            </a:r>
            <a:r>
              <a:rPr lang="pl-PL" dirty="0"/>
              <a:t>.,</a:t>
            </a:r>
          </a:p>
          <a:p>
            <a:pPr marL="514350" indent="-514350">
              <a:buAutoNum type="arabicParenR"/>
            </a:pPr>
            <a:r>
              <a:rPr lang="pl-PL" dirty="0"/>
              <a:t>wypowiedzieć lub rozwiązać bez wypowiedzenia (art. 52 § 1 pkt 1 </a:t>
            </a:r>
            <a:r>
              <a:rPr lang="pl-PL" dirty="0" err="1"/>
              <a:t>k.p</a:t>
            </a:r>
            <a:r>
              <a:rPr lang="pl-PL" dirty="0"/>
              <a:t>.) umowę główną (umowę o pracę).</a:t>
            </a:r>
          </a:p>
          <a:p>
            <a:pPr marL="514350" indent="-514350">
              <a:buAutoNum type="arabicParenR"/>
            </a:pPr>
            <a:endParaRPr lang="pl-PL" dirty="0"/>
          </a:p>
        </p:txBody>
      </p:sp>
    </p:spTree>
    <p:extLst>
      <p:ext uri="{BB962C8B-B14F-4D97-AF65-F5344CB8AC3E}">
        <p14:creationId xmlns:p14="http://schemas.microsoft.com/office/powerpoint/2010/main" val="1002545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Umowa o zakazie konkurencji w czasie trwania stosunku pracy (art. 101¹ </a:t>
            </a:r>
            <a:r>
              <a:rPr lang="pl-PL" dirty="0" err="1"/>
              <a:t>k.p</a:t>
            </a:r>
            <a:r>
              <a:rPr lang="pl-PL" dirty="0"/>
              <a:t>.)</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a:bodyPr>
          <a:lstStyle/>
          <a:p>
            <a:pPr marL="0" indent="0" algn="just">
              <a:buNone/>
            </a:pPr>
            <a:endParaRPr lang="pl-PL" dirty="0"/>
          </a:p>
          <a:p>
            <a:pPr marL="0" indent="0" algn="just">
              <a:buNone/>
            </a:pPr>
            <a:endParaRPr lang="pl-PL" dirty="0"/>
          </a:p>
          <a:p>
            <a:pPr marL="0" indent="0" algn="just">
              <a:buNone/>
            </a:pPr>
            <a:r>
              <a:rPr lang="pl-PL" dirty="0"/>
              <a:t>Odpowiedzialność materialna pracownika jest </a:t>
            </a:r>
            <a:r>
              <a:rPr lang="pl-PL" b="1" dirty="0"/>
              <a:t>pełna</a:t>
            </a:r>
            <a:r>
              <a:rPr lang="pl-PL" dirty="0"/>
              <a:t> w razie wyrządzenia pracodawcy szkody z winy </a:t>
            </a:r>
            <a:r>
              <a:rPr lang="pl-PL" b="1" dirty="0"/>
              <a:t>umyślne</a:t>
            </a:r>
            <a:r>
              <a:rPr lang="pl-PL" dirty="0"/>
              <a:t>j (art. 122 </a:t>
            </a:r>
            <a:r>
              <a:rPr lang="pl-PL" dirty="0" err="1"/>
              <a:t>k.p</a:t>
            </a:r>
            <a:r>
              <a:rPr lang="pl-PL" dirty="0"/>
              <a:t>.).</a:t>
            </a:r>
          </a:p>
          <a:p>
            <a:pPr marL="0" indent="0">
              <a:buNone/>
            </a:pPr>
            <a:r>
              <a:rPr lang="pl-PL" dirty="0"/>
              <a:t>Odpowiedzialność materialna pracownika jest </a:t>
            </a:r>
            <a:r>
              <a:rPr lang="pl-PL" b="1" dirty="0"/>
              <a:t>ograniczona</a:t>
            </a:r>
            <a:r>
              <a:rPr lang="pl-PL" dirty="0"/>
              <a:t> w razie wyrządzenia pracodawcy szkody z winy </a:t>
            </a:r>
            <a:r>
              <a:rPr lang="pl-PL" b="1" dirty="0"/>
              <a:t>nieumyślnej</a:t>
            </a:r>
            <a:r>
              <a:rPr lang="pl-PL" dirty="0"/>
              <a:t> (art. 115, 119, 121 </a:t>
            </a:r>
            <a:r>
              <a:rPr lang="pl-PL" dirty="0" err="1"/>
              <a:t>k.p</a:t>
            </a:r>
            <a:r>
              <a:rPr lang="pl-PL" dirty="0"/>
              <a:t>.).</a:t>
            </a:r>
          </a:p>
          <a:p>
            <a:pPr marL="0" indent="0">
              <a:buNone/>
            </a:pPr>
            <a:endParaRPr lang="pl-PL" dirty="0"/>
          </a:p>
        </p:txBody>
      </p:sp>
    </p:spTree>
    <p:extLst>
      <p:ext uri="{BB962C8B-B14F-4D97-AF65-F5344CB8AC3E}">
        <p14:creationId xmlns:p14="http://schemas.microsoft.com/office/powerpoint/2010/main" val="284314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Ustawowe zakazy konkurencji (art. 101</a:t>
            </a:r>
            <a:r>
              <a:rPr lang="pl-PL" baseline="30000" dirty="0"/>
              <a:t>4</a:t>
            </a:r>
            <a:r>
              <a:rPr lang="pl-PL" dirty="0"/>
              <a:t> </a:t>
            </a:r>
            <a:r>
              <a:rPr lang="pl-PL" dirty="0" err="1"/>
              <a:t>k.p</a:t>
            </a:r>
            <a:r>
              <a:rPr lang="pl-PL" dirty="0"/>
              <a:t>.)</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lnSpcReduction="10000"/>
          </a:bodyPr>
          <a:lstStyle/>
          <a:p>
            <a:pPr marL="0" indent="0" algn="just">
              <a:buNone/>
            </a:pPr>
            <a:endParaRPr lang="pl-PL" dirty="0"/>
          </a:p>
          <a:p>
            <a:pPr marL="0" indent="0" algn="just">
              <a:buNone/>
            </a:pPr>
            <a:r>
              <a:rPr lang="pl-PL" dirty="0"/>
              <a:t>Dotyczą: </a:t>
            </a:r>
          </a:p>
          <a:p>
            <a:pPr algn="just">
              <a:buFontTx/>
              <a:buChar char="-"/>
            </a:pPr>
            <a:r>
              <a:rPr lang="pl-PL" dirty="0"/>
              <a:t>wspólnika spółki handlowej,</a:t>
            </a:r>
          </a:p>
          <a:p>
            <a:pPr algn="just">
              <a:buFontTx/>
              <a:buChar char="-"/>
            </a:pPr>
            <a:r>
              <a:rPr lang="pl-PL" dirty="0"/>
              <a:t>członka zarządu spółki kapitałowej,</a:t>
            </a:r>
          </a:p>
          <a:p>
            <a:pPr algn="just">
              <a:buFontTx/>
              <a:buChar char="-"/>
            </a:pPr>
            <a:r>
              <a:rPr lang="pl-PL" dirty="0"/>
              <a:t>dyrektora przedsiębiorstwa państwowego, jego zastępcy i głównego księgowego,</a:t>
            </a:r>
          </a:p>
          <a:p>
            <a:pPr algn="just">
              <a:buFontTx/>
              <a:buChar char="-"/>
            </a:pPr>
            <a:r>
              <a:rPr lang="pl-PL" dirty="0"/>
              <a:t>członków zarządu i rady spółdzielni.</a:t>
            </a:r>
          </a:p>
          <a:p>
            <a:pPr marL="0" indent="0" algn="just">
              <a:buNone/>
            </a:pPr>
            <a:r>
              <a:rPr lang="pl-PL" dirty="0"/>
              <a:t>Oznacza to, że zbędne jest zawieranie z tymi osobami, mającymi status pracownika, umowy o zakazie konkurencji (art. 101¹ </a:t>
            </a:r>
            <a:r>
              <a:rPr lang="pl-PL" dirty="0" err="1"/>
              <a:t>k.p</a:t>
            </a:r>
            <a:r>
              <a:rPr lang="pl-PL" dirty="0"/>
              <a:t>.), ponieważ zakaz ten obowiązuje je mocy prawa.</a:t>
            </a:r>
          </a:p>
          <a:p>
            <a:pPr algn="just">
              <a:buFontTx/>
              <a:buChar char="-"/>
            </a:pPr>
            <a:endParaRPr lang="pl-PL" dirty="0"/>
          </a:p>
          <a:p>
            <a:pPr marL="0" indent="0">
              <a:buNone/>
            </a:pPr>
            <a:endParaRPr lang="pl-PL" dirty="0"/>
          </a:p>
        </p:txBody>
      </p:sp>
    </p:spTree>
    <p:extLst>
      <p:ext uri="{BB962C8B-B14F-4D97-AF65-F5344CB8AC3E}">
        <p14:creationId xmlns:p14="http://schemas.microsoft.com/office/powerpoint/2010/main" val="1748804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Umowa o zakazie konkurencji po ustaniu stosunku pracy (art. 101² </a:t>
            </a:r>
            <a:r>
              <a:rPr lang="pl-PL" dirty="0" err="1"/>
              <a:t>k.p</a:t>
            </a:r>
            <a:r>
              <a:rPr lang="pl-PL" dirty="0"/>
              <a:t>.)</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a:bodyPr>
          <a:lstStyle/>
          <a:p>
            <a:pPr marL="0" indent="0" algn="just">
              <a:buNone/>
            </a:pPr>
            <a:endParaRPr lang="pl-PL" dirty="0"/>
          </a:p>
          <a:p>
            <a:pPr marL="0" indent="0" algn="just">
              <a:buNone/>
            </a:pPr>
            <a:r>
              <a:rPr lang="pl-PL" dirty="0"/>
              <a:t>Jest umową </a:t>
            </a:r>
            <a:r>
              <a:rPr lang="pl-PL" b="1" dirty="0"/>
              <a:t>odpłatną</a:t>
            </a:r>
            <a:r>
              <a:rPr lang="pl-PL" dirty="0"/>
              <a:t>, ponieważ pracownikowi za powstrzymywanie się od zakazu konkurencji przysługuje świadczenie wzajemne w postaci odszkodowania (art. 101² § 3 </a:t>
            </a:r>
            <a:r>
              <a:rPr lang="pl-PL" dirty="0" err="1"/>
              <a:t>k.p</a:t>
            </a:r>
            <a:r>
              <a:rPr lang="pl-PL" dirty="0"/>
              <a:t>.).</a:t>
            </a:r>
          </a:p>
          <a:p>
            <a:pPr marL="0" indent="0" algn="just">
              <a:buNone/>
            </a:pPr>
            <a:r>
              <a:rPr lang="pl-PL" dirty="0"/>
              <a:t>Jest zawierana </a:t>
            </a:r>
            <a:r>
              <a:rPr lang="pl-PL" b="1" dirty="0"/>
              <a:t>na czas określony</a:t>
            </a:r>
            <a:r>
              <a:rPr lang="pl-PL" dirty="0"/>
              <a:t>. Umowne oznaczenie tego czasu należy do jej istotnych składników. Zawarcie umowy na czas nieokreślony powoduje jej nieskuteczność.</a:t>
            </a:r>
          </a:p>
          <a:p>
            <a:pPr marL="0" indent="0" algn="just">
              <a:buNone/>
            </a:pPr>
            <a:r>
              <a:rPr lang="pl-PL" dirty="0"/>
              <a:t>Umowa jest zawierana w czasie trwania stosunku pracy, ale jej faza realizacyjna (okres obowiązywania zakazu) rozpoczyna się następnego dnia po ustaniu stosunku pracy.</a:t>
            </a:r>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813218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Umowa o zakazie konkurencji po ustaniu stosunku pracy (art. 101² </a:t>
            </a:r>
            <a:r>
              <a:rPr lang="pl-PL" dirty="0" err="1"/>
              <a:t>k.p</a:t>
            </a:r>
            <a:r>
              <a:rPr lang="pl-PL" dirty="0"/>
              <a:t>.)</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fontScale="92500"/>
          </a:bodyPr>
          <a:lstStyle/>
          <a:p>
            <a:pPr marL="0" indent="0" algn="just">
              <a:buNone/>
            </a:pPr>
            <a:endParaRPr lang="pl-PL" dirty="0"/>
          </a:p>
          <a:p>
            <a:pPr marL="0" indent="0" algn="just">
              <a:buNone/>
            </a:pPr>
            <a:r>
              <a:rPr lang="pl-PL" dirty="0"/>
              <a:t>Zgodnie z art. 101² § 2 </a:t>
            </a:r>
            <a:r>
              <a:rPr lang="pl-PL" dirty="0" err="1"/>
              <a:t>k.p</a:t>
            </a:r>
            <a:r>
              <a:rPr lang="pl-PL" dirty="0"/>
              <a:t>., umowę o zakazie konkurencji po ustaniu stosunku pracy zawierają pracodawca i pracownik mający dostęp do szczególnie ważnych informacji, których ujawnienie mogłoby narazić pracodawcę na szkodę.</a:t>
            </a:r>
          </a:p>
          <a:p>
            <a:pPr marL="0" indent="0" algn="just">
              <a:buNone/>
            </a:pPr>
            <a:r>
              <a:rPr lang="pl-PL" dirty="0"/>
              <a:t>W orzecznictwie sądowym wyjaśnia się, że powyższy, podmiotowy warunek klauzuli konkurencyjnej nie podlega ocenie na podstawie kryteriów obiektywnych, lecz zależy od subiektywnego przekonania pracodawcy, ważącego własny interes przy formułowaniu zakazu. To pracodawca uznaje, czy wykorzystanie u konkurencji nabytej przez pracownika wiedzy mogłoby narazić go na szkodę (wyrok SN z 4.2.2008 r., II PK 223/08).</a:t>
            </a:r>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653586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Umowa o zakazie konkurencji po ustaniu stosunku pracy (art. 101² </a:t>
            </a:r>
            <a:r>
              <a:rPr lang="pl-PL" dirty="0" err="1"/>
              <a:t>k.p</a:t>
            </a:r>
            <a:r>
              <a:rPr lang="pl-PL" dirty="0"/>
              <a:t>.)</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fontScale="85000" lnSpcReduction="20000"/>
          </a:bodyPr>
          <a:lstStyle/>
          <a:p>
            <a:pPr marL="0" indent="0" algn="just">
              <a:buNone/>
            </a:pPr>
            <a:endParaRPr lang="pl-PL" dirty="0"/>
          </a:p>
          <a:p>
            <a:pPr marL="0" indent="0" algn="just">
              <a:buNone/>
            </a:pPr>
            <a:r>
              <a:rPr lang="pl-PL" dirty="0"/>
              <a:t>W umowie określa się wysokość odszkodowania należnego pracownikowi od pracodawcy.</a:t>
            </a:r>
          </a:p>
          <a:p>
            <a:pPr marL="0" indent="0" algn="just">
              <a:buNone/>
            </a:pPr>
            <a:r>
              <a:rPr lang="pl-PL" dirty="0"/>
              <a:t>Odszkodowanie to nie może być niższe od 25% wynagrodzenia otrzymanego przez pracownika przed ustaniem stosunku pracy przez okres odpowiadający okresowi obowiązywania zakazu konkurencji.</a:t>
            </a:r>
          </a:p>
          <a:p>
            <a:pPr marL="0" indent="0" algn="just">
              <a:buNone/>
            </a:pPr>
            <a:r>
              <a:rPr lang="pl-PL" b="1" dirty="0"/>
              <a:t>W razie nieokreślenia wysokości odszkodowania w umowie, przysługuje ono pracownikowi w wysokości określonej w zdaniu poprzednim. </a:t>
            </a:r>
          </a:p>
          <a:p>
            <a:pPr marL="0" indent="0">
              <a:buNone/>
            </a:pPr>
            <a:r>
              <a:rPr lang="pl-PL" dirty="0"/>
              <a:t>Odszkodowanie należne pracownikowi </a:t>
            </a:r>
            <a:r>
              <a:rPr lang="pl-PL" b="1" dirty="0"/>
              <a:t>nie zalicza się </a:t>
            </a:r>
            <a:r>
              <a:rPr lang="pl-PL" dirty="0"/>
              <a:t>do wynagrodzenia za pracę.</a:t>
            </a:r>
          </a:p>
          <a:p>
            <a:pPr marL="0" indent="0">
              <a:buNone/>
            </a:pPr>
            <a:r>
              <a:rPr lang="pl-PL" dirty="0"/>
              <a:t>Strony określają w umowie sposób jego wypłaty. Może być ono wypłacane w miesięcznych ratach. </a:t>
            </a:r>
          </a:p>
          <a:p>
            <a:pPr marL="0" indent="0">
              <a:buNone/>
            </a:pPr>
            <a:r>
              <a:rPr lang="pl-PL" dirty="0"/>
              <a:t>W razie sporu o odszkodowaniu orzeka sąd pracy.</a:t>
            </a:r>
          </a:p>
          <a:p>
            <a:pPr marL="0" indent="0">
              <a:buNone/>
            </a:pPr>
            <a:endParaRPr lang="pl-PL" dirty="0"/>
          </a:p>
        </p:txBody>
      </p:sp>
    </p:spTree>
    <p:extLst>
      <p:ext uri="{BB962C8B-B14F-4D97-AF65-F5344CB8AC3E}">
        <p14:creationId xmlns:p14="http://schemas.microsoft.com/office/powerpoint/2010/main" val="40394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p:txBody>
          <a:bodyPr/>
          <a:lstStyle/>
          <a:p>
            <a:r>
              <a:rPr lang="pl-PL" dirty="0"/>
              <a:t>Obowiązek dbałości o dobro zakładu pracy</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fontScale="92500"/>
          </a:bodyPr>
          <a:lstStyle/>
          <a:p>
            <a:pPr marL="0" indent="0">
              <a:buNone/>
            </a:pPr>
            <a:r>
              <a:rPr lang="pl-PL" dirty="0"/>
              <a:t>Przedmiotem obowiązku pracownika jest dbałość o dobro zakładu pracy (art. 100 § 1 pkt 4 </a:t>
            </a:r>
            <a:r>
              <a:rPr lang="pl-PL" dirty="0" err="1"/>
              <a:t>k.p</a:t>
            </a:r>
            <a:r>
              <a:rPr lang="pl-PL" dirty="0"/>
              <a:t>.).</a:t>
            </a:r>
          </a:p>
          <a:p>
            <a:pPr marL="0" indent="0">
              <a:buNone/>
            </a:pPr>
            <a:endParaRPr lang="pl-PL" dirty="0"/>
          </a:p>
          <a:p>
            <a:pPr marL="0" indent="0" algn="just">
              <a:buNone/>
            </a:pPr>
            <a:r>
              <a:rPr lang="pl-PL" dirty="0"/>
              <a:t>Ustawodawca nieprzypadkowo wyraźnie formułuje obowiązek pracownika dbałości o </a:t>
            </a:r>
            <a:r>
              <a:rPr lang="pl-PL" b="1" dirty="0"/>
              <a:t>dobro zakładu pracy </a:t>
            </a:r>
            <a:r>
              <a:rPr lang="pl-PL" dirty="0"/>
              <a:t>(a nie węziej rozumiane </a:t>
            </a:r>
            <a:r>
              <a:rPr lang="pl-PL" b="1" dirty="0"/>
              <a:t>dobro pracodawcy</a:t>
            </a:r>
            <a:r>
              <a:rPr lang="pl-PL" dirty="0"/>
              <a:t>), rozumianego przedmiotowo jako jednostka organizacyjna składająca się z substratu majątkowego i załogi, a tym samym będącego wspólną wartością, „dobrem” nie tylko pracodawcy, ale również zatrudnionych pracowników. Działania pracownika godzące w tę wspólną wartość będą stanowiły naruszenie obowiązku przewidzianego w 100 § 1 pkt 4 </a:t>
            </a:r>
            <a:r>
              <a:rPr lang="pl-PL" dirty="0" err="1"/>
              <a:t>k.p</a:t>
            </a:r>
            <a:r>
              <a:rPr lang="pl-PL" dirty="0"/>
              <a:t>. (wyrok SN z 9.2.2006 r., II PK </a:t>
            </a:r>
            <a:r>
              <a:rPr lang="pl-PL"/>
              <a:t>160/05).</a:t>
            </a:r>
            <a:endParaRPr lang="pl-PL" dirty="0"/>
          </a:p>
          <a:p>
            <a:pPr marL="0" indent="0">
              <a:buNone/>
            </a:pPr>
            <a:endParaRPr lang="pl-PL" dirty="0"/>
          </a:p>
        </p:txBody>
      </p:sp>
    </p:spTree>
    <p:extLst>
      <p:ext uri="{BB962C8B-B14F-4D97-AF65-F5344CB8AC3E}">
        <p14:creationId xmlns:p14="http://schemas.microsoft.com/office/powerpoint/2010/main" val="4016709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Umowa o zakazie konkurencji po ustaniu stosunku pracy (art. 101² </a:t>
            </a:r>
            <a:r>
              <a:rPr lang="pl-PL" dirty="0" err="1"/>
              <a:t>k.p</a:t>
            </a:r>
            <a:r>
              <a:rPr lang="pl-PL" dirty="0"/>
              <a:t>.)</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lnSpcReduction="10000"/>
          </a:bodyPr>
          <a:lstStyle/>
          <a:p>
            <a:pPr marL="0" indent="0" algn="just">
              <a:buNone/>
            </a:pPr>
            <a:endParaRPr lang="pl-PL" dirty="0"/>
          </a:p>
          <a:p>
            <a:pPr marL="0" indent="0">
              <a:buNone/>
            </a:pPr>
            <a:r>
              <a:rPr lang="pl-PL" b="1" dirty="0"/>
              <a:t>Charakter prawny </a:t>
            </a:r>
            <a:r>
              <a:rPr lang="pl-PL" dirty="0"/>
              <a:t>umowy o zakazie konkurencji po ustaniu stosunku pracy jest kontrowersyjny.</a:t>
            </a:r>
          </a:p>
          <a:p>
            <a:pPr marL="0" indent="0">
              <a:buNone/>
            </a:pPr>
            <a:r>
              <a:rPr lang="pl-PL" dirty="0"/>
              <a:t>Można wyróżnić stanowiska, według których stanowi ona:</a:t>
            </a:r>
          </a:p>
          <a:p>
            <a:pPr marL="514350" indent="-514350">
              <a:buAutoNum type="arabicParenR"/>
            </a:pPr>
            <a:r>
              <a:rPr lang="pl-PL" dirty="0"/>
              <a:t>klauzulę autonomiczną umowy o pracę,</a:t>
            </a:r>
          </a:p>
          <a:p>
            <a:pPr marL="514350" indent="-514350">
              <a:buFont typeface="Arial" panose="020B0604020202020204" pitchFamily="34" charset="0"/>
              <a:buAutoNum type="arabicParenR"/>
            </a:pPr>
            <a:r>
              <a:rPr lang="pl-PL" dirty="0"/>
              <a:t>umowę prawa pracy niebędącą klauzulą autonomiczną umowy o pracę,</a:t>
            </a:r>
          </a:p>
          <a:p>
            <a:pPr marL="514350" indent="-514350">
              <a:buFont typeface="Arial" panose="020B0604020202020204" pitchFamily="34" charset="0"/>
              <a:buAutoNum type="arabicParenR"/>
            </a:pPr>
            <a:r>
              <a:rPr lang="pl-PL" dirty="0"/>
              <a:t>umowę cywilnoprawną uregulowaną w Kodeksie pracy.</a:t>
            </a:r>
          </a:p>
          <a:p>
            <a:pPr marL="0" indent="0">
              <a:buNone/>
            </a:pPr>
            <a:r>
              <a:rPr lang="pl-PL" dirty="0"/>
              <a:t>Trafny jest pogląd ad 2), reprezentowany również w orzecznictwie Sądu najwyższego (np.  uchwała SN z 6.5.2015 r., III PZP 2/15)</a:t>
            </a:r>
          </a:p>
        </p:txBody>
      </p:sp>
    </p:spTree>
    <p:extLst>
      <p:ext uri="{BB962C8B-B14F-4D97-AF65-F5344CB8AC3E}">
        <p14:creationId xmlns:p14="http://schemas.microsoft.com/office/powerpoint/2010/main" val="1981479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Umowa o zakazie konkurencji po ustaniu stosunku pracy (art. 101² </a:t>
            </a:r>
            <a:r>
              <a:rPr lang="pl-PL" dirty="0" err="1"/>
              <a:t>k.p</a:t>
            </a:r>
            <a:r>
              <a:rPr lang="pl-PL" dirty="0"/>
              <a:t>.)</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fontScale="92500" lnSpcReduction="10000"/>
          </a:bodyPr>
          <a:lstStyle/>
          <a:p>
            <a:pPr marL="0" indent="0" algn="just">
              <a:buNone/>
            </a:pPr>
            <a:endParaRPr lang="pl-PL" dirty="0"/>
          </a:p>
          <a:p>
            <a:pPr marL="0" indent="0" algn="just">
              <a:buNone/>
            </a:pPr>
            <a:r>
              <a:rPr lang="pl-PL" b="1" dirty="0"/>
              <a:t>Zakaz konkurencji przestaje obowiązywać </a:t>
            </a:r>
            <a:r>
              <a:rPr lang="pl-PL" dirty="0"/>
              <a:t>(art. 101² § 2 </a:t>
            </a:r>
            <a:r>
              <a:rPr lang="pl-PL" dirty="0" err="1"/>
              <a:t>k.p</a:t>
            </a:r>
            <a:r>
              <a:rPr lang="pl-PL" dirty="0"/>
              <a:t>.) przed upływem terminu, na jaki została zawarta umowa, w razie:</a:t>
            </a:r>
          </a:p>
          <a:p>
            <a:pPr marL="514350" indent="-514350" algn="just">
              <a:buAutoNum type="arabicParenR"/>
            </a:pPr>
            <a:r>
              <a:rPr lang="pl-PL" dirty="0"/>
              <a:t>ustania przyczyn uzasadniających taki zakaz,</a:t>
            </a:r>
          </a:p>
          <a:p>
            <a:pPr marL="514350" indent="-514350" algn="just">
              <a:buAutoNum type="arabicParenR"/>
            </a:pPr>
            <a:r>
              <a:rPr lang="pl-PL" dirty="0"/>
              <a:t>niewywiązywania się pracodawcy z obowiązku wypłaty odszkodowania.</a:t>
            </a:r>
          </a:p>
          <a:p>
            <a:pPr marL="0" indent="0" algn="just">
              <a:buNone/>
            </a:pPr>
            <a:r>
              <a:rPr lang="pl-PL" dirty="0"/>
              <a:t>W powyższych sytuacjach </a:t>
            </a:r>
            <a:r>
              <a:rPr lang="pl-PL" b="1" dirty="0"/>
              <a:t>umowa nie przestaje obowiązywać</a:t>
            </a:r>
            <a:r>
              <a:rPr lang="pl-PL" dirty="0"/>
              <a:t>, co oznacza, że aktualny pozostaje obowiązek wypłaty przez byłego pracodawcę odszkodowania umownego.</a:t>
            </a:r>
          </a:p>
          <a:p>
            <a:pPr marL="0" indent="0" algn="just">
              <a:buNone/>
            </a:pPr>
            <a:r>
              <a:rPr lang="pl-PL" dirty="0"/>
              <a:t>Natomiast naruszenie przez byłego pracownika umowy o zakazie konkurencji upoważnia byłego pracodawcę do </a:t>
            </a:r>
            <a:r>
              <a:rPr lang="pl-PL" b="1" dirty="0"/>
              <a:t>wstrzymania wypłat dalszych rat odszkodowania </a:t>
            </a:r>
            <a:r>
              <a:rPr lang="pl-PL" dirty="0"/>
              <a:t> (wyrok SN z 26.6.2012 r., II PK 279/11)</a:t>
            </a:r>
          </a:p>
          <a:p>
            <a:pPr marL="0" indent="0" algn="just">
              <a:buNone/>
            </a:pPr>
            <a:endParaRPr lang="pl-PL" dirty="0"/>
          </a:p>
          <a:p>
            <a:pPr marL="514350" indent="-514350" algn="just">
              <a:buAutoNum type="arabicParenR"/>
            </a:pPr>
            <a:endParaRPr lang="pl-PL" dirty="0"/>
          </a:p>
        </p:txBody>
      </p:sp>
    </p:spTree>
    <p:extLst>
      <p:ext uri="{BB962C8B-B14F-4D97-AF65-F5344CB8AC3E}">
        <p14:creationId xmlns:p14="http://schemas.microsoft.com/office/powerpoint/2010/main" val="3671291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Umowa o zakazie konkurencji po ustaniu stosunku pracy (art. 101² </a:t>
            </a:r>
            <a:r>
              <a:rPr lang="pl-PL" dirty="0" err="1"/>
              <a:t>k.p</a:t>
            </a:r>
            <a:r>
              <a:rPr lang="pl-PL" dirty="0"/>
              <a:t>.)</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fontScale="92500" lnSpcReduction="10000"/>
          </a:bodyPr>
          <a:lstStyle/>
          <a:p>
            <a:pPr marL="0" indent="0" algn="just">
              <a:buNone/>
            </a:pPr>
            <a:endParaRPr lang="pl-PL" dirty="0"/>
          </a:p>
          <a:p>
            <a:pPr marL="0" indent="0" algn="just">
              <a:buNone/>
            </a:pPr>
            <a:r>
              <a:rPr lang="pl-PL" dirty="0"/>
              <a:t>Umowa o zakazie konkurencji rozwiązuje się:</a:t>
            </a:r>
          </a:p>
          <a:p>
            <a:pPr marL="514350" indent="-514350" algn="just">
              <a:buAutoNum type="arabicParenR"/>
            </a:pPr>
            <a:r>
              <a:rPr lang="pl-PL" dirty="0"/>
              <a:t>z upływem terminu, na który została zawarta,</a:t>
            </a:r>
          </a:p>
          <a:p>
            <a:pPr marL="514350" indent="-514350" algn="just">
              <a:buAutoNum type="arabicParenR"/>
            </a:pPr>
            <a:r>
              <a:rPr lang="pl-PL" dirty="0"/>
              <a:t>w razie porozumienia stron o jej rozwiązaniu,</a:t>
            </a:r>
          </a:p>
          <a:p>
            <a:pPr marL="0" indent="0" algn="just">
              <a:buNone/>
            </a:pPr>
            <a:r>
              <a:rPr lang="pl-PL" dirty="0"/>
              <a:t>Strony mogą zastrzec w umowie:</a:t>
            </a:r>
          </a:p>
          <a:p>
            <a:pPr marL="514350" indent="-514350" algn="just">
              <a:buAutoNum type="alphaLcParenR"/>
            </a:pPr>
            <a:r>
              <a:rPr lang="pl-PL" dirty="0"/>
              <a:t>warunek ją rozwiązujący (np. naruszenie przez pracownika zakazu konkurencji),</a:t>
            </a:r>
          </a:p>
          <a:p>
            <a:pPr marL="514350" indent="-514350" algn="just">
              <a:buAutoNum type="alphaLcParenR"/>
            </a:pPr>
            <a:r>
              <a:rPr lang="pl-PL" dirty="0"/>
              <a:t>prawo jej wypowiedzenia z zachowaniem lub bez zachowania okresu wypowiedzenia, z określonej przyczyny lub bez względu na przyczynę,</a:t>
            </a:r>
          </a:p>
          <a:p>
            <a:pPr marL="514350" indent="-514350" algn="just">
              <a:buAutoNum type="alphaLcParenR"/>
            </a:pPr>
            <a:r>
              <a:rPr lang="pl-PL" dirty="0"/>
              <a:t>prawo odstąpienia od umowy (art. 395 k.c. w zw. z art. 300 </a:t>
            </a:r>
            <a:r>
              <a:rPr lang="pl-PL" dirty="0" err="1"/>
              <a:t>k.p</a:t>
            </a:r>
            <a:r>
              <a:rPr lang="pl-PL" dirty="0"/>
              <a:t>.).</a:t>
            </a:r>
          </a:p>
          <a:p>
            <a:pPr marL="514350" indent="-514350" algn="just">
              <a:buAutoNum type="alphaLcParenR"/>
            </a:pPr>
            <a:endParaRPr lang="pl-PL" dirty="0"/>
          </a:p>
          <a:p>
            <a:pPr marL="514350" indent="-514350" algn="just">
              <a:buAutoNum type="alphaLcParenR"/>
            </a:pPr>
            <a:endParaRPr lang="pl-PL" dirty="0"/>
          </a:p>
          <a:p>
            <a:pPr marL="514350" indent="-514350" algn="just">
              <a:buAutoNum type="arabicParenR"/>
            </a:pPr>
            <a:endParaRPr lang="pl-PL" dirty="0"/>
          </a:p>
        </p:txBody>
      </p:sp>
    </p:spTree>
    <p:extLst>
      <p:ext uri="{BB962C8B-B14F-4D97-AF65-F5344CB8AC3E}">
        <p14:creationId xmlns:p14="http://schemas.microsoft.com/office/powerpoint/2010/main" val="4226793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Umowa o zakazie konkurencji po ustaniu stosunku pracy (art. 101² </a:t>
            </a:r>
            <a:r>
              <a:rPr lang="pl-PL" dirty="0" err="1"/>
              <a:t>k.p</a:t>
            </a:r>
            <a:r>
              <a:rPr lang="pl-PL" dirty="0"/>
              <a:t>.)</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fontScale="92500" lnSpcReduction="10000"/>
          </a:bodyPr>
          <a:lstStyle/>
          <a:p>
            <a:pPr marL="0" indent="0" algn="just">
              <a:buNone/>
            </a:pPr>
            <a:endParaRPr lang="pl-PL" dirty="0"/>
          </a:p>
          <a:p>
            <a:pPr marL="0" indent="0" algn="just">
              <a:buNone/>
            </a:pPr>
            <a:r>
              <a:rPr lang="pl-PL" dirty="0"/>
              <a:t>Pracownik ponosi odpowiedzialność odszkodowawczą wobec pracodawcy na naruszenie zakazu konkurencji </a:t>
            </a:r>
            <a:r>
              <a:rPr lang="pl-PL" b="1" dirty="0"/>
              <a:t>na zasadach określonych w Kodeksie cywilnym</a:t>
            </a:r>
            <a:r>
              <a:rPr lang="pl-PL" dirty="0"/>
              <a:t>, według przepisów o odpowiedzialności kontraktowej (art. 471 k.c. w zw. z art. 300 </a:t>
            </a:r>
            <a:r>
              <a:rPr lang="pl-PL" dirty="0" err="1"/>
              <a:t>k.p</a:t>
            </a:r>
            <a:r>
              <a:rPr lang="pl-PL" dirty="0"/>
              <a:t>.).</a:t>
            </a:r>
          </a:p>
          <a:p>
            <a:pPr marL="0" indent="0" algn="just">
              <a:buNone/>
            </a:pPr>
            <a:r>
              <a:rPr lang="pl-PL" dirty="0"/>
              <a:t>W związku z tym pracownik ponosi </a:t>
            </a:r>
            <a:r>
              <a:rPr lang="pl-PL" b="1" dirty="0"/>
              <a:t>pełną</a:t>
            </a:r>
            <a:r>
              <a:rPr lang="pl-PL" dirty="0"/>
              <a:t> odpowiedzialność odszkodowawczą.</a:t>
            </a:r>
          </a:p>
          <a:p>
            <a:pPr marL="0" indent="0" algn="just">
              <a:buNone/>
            </a:pPr>
            <a:r>
              <a:rPr lang="pl-PL" dirty="0"/>
              <a:t>W umowie dopuszczalne jest zastrzeżenie na rzecz pracodawcy </a:t>
            </a:r>
            <a:r>
              <a:rPr lang="pl-PL" b="1" dirty="0"/>
              <a:t>kary umownej </a:t>
            </a:r>
            <a:r>
              <a:rPr lang="pl-PL" dirty="0"/>
              <a:t> z tytułu naruszenia przez pracownika zakazu konkurencji (art. 483 i 484 k.c. w zw. z art. 300 </a:t>
            </a:r>
            <a:r>
              <a:rPr lang="pl-PL" dirty="0" err="1"/>
              <a:t>k.p</a:t>
            </a:r>
            <a:r>
              <a:rPr lang="pl-PL" dirty="0"/>
              <a:t>.).</a:t>
            </a:r>
          </a:p>
          <a:p>
            <a:pPr marL="0" indent="0" algn="just">
              <a:buNone/>
            </a:pPr>
            <a:r>
              <a:rPr lang="pl-PL" dirty="0"/>
              <a:t>W sprawach tych właściwy jest sąd pracy.</a:t>
            </a:r>
          </a:p>
          <a:p>
            <a:pPr marL="0" indent="0" algn="just">
              <a:buNone/>
            </a:pPr>
            <a:endParaRPr lang="pl-PL" dirty="0"/>
          </a:p>
          <a:p>
            <a:pPr marL="0" indent="0" algn="just">
              <a:buNone/>
            </a:pPr>
            <a:endParaRPr lang="pl-PL" dirty="0"/>
          </a:p>
          <a:p>
            <a:pPr marL="0" indent="0" algn="just">
              <a:buNone/>
            </a:pPr>
            <a:endParaRPr lang="pl-PL" dirty="0"/>
          </a:p>
          <a:p>
            <a:pPr marL="514350" indent="-514350" algn="just">
              <a:buAutoNum type="alphaLcParenR"/>
            </a:pPr>
            <a:endParaRPr lang="pl-PL" dirty="0"/>
          </a:p>
        </p:txBody>
      </p:sp>
    </p:spTree>
    <p:extLst>
      <p:ext uri="{BB962C8B-B14F-4D97-AF65-F5344CB8AC3E}">
        <p14:creationId xmlns:p14="http://schemas.microsoft.com/office/powerpoint/2010/main" val="2078054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Dopuszczalność podejmowania przez pracownika dodatkowego zatrudnienia</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lnSpcReduction="10000"/>
          </a:bodyPr>
          <a:lstStyle/>
          <a:p>
            <a:pPr marL="0" indent="0" algn="just">
              <a:buNone/>
            </a:pPr>
            <a:endParaRPr lang="pl-PL" dirty="0"/>
          </a:p>
          <a:p>
            <a:pPr marL="0" indent="0" algn="just">
              <a:buNone/>
            </a:pPr>
            <a:r>
              <a:rPr lang="pl-PL" dirty="0"/>
              <a:t>Co do zasady pracownik może podejmować swobodnie dodatkowe zatrudnienie, z zastrzeżeniem dotyczącym zatrudnienia konkurencyjnego wobec pracodawcy.</a:t>
            </a:r>
          </a:p>
          <a:p>
            <a:pPr marL="0" indent="0" algn="just">
              <a:buNone/>
            </a:pPr>
            <a:r>
              <a:rPr lang="pl-PL" dirty="0"/>
              <a:t>Wyjątki:</a:t>
            </a:r>
          </a:p>
          <a:p>
            <a:pPr marL="514350" indent="-514350" algn="just">
              <a:buAutoNum type="arabicParenR"/>
            </a:pPr>
            <a:r>
              <a:rPr lang="pl-PL" dirty="0"/>
              <a:t>przepisy prawa ograniczające dopuszczalność dodatkowego zatrudnienia (w stosunku do pracowników wykonujących zatrudnienie z elementem służbowym, np. urzędnicy służby cywilnej, sędziowie, pracowniczy samorządowi),</a:t>
            </a:r>
          </a:p>
          <a:p>
            <a:pPr marL="514350" indent="-514350" algn="just">
              <a:buAutoNum type="arabicParenR"/>
            </a:pPr>
            <a:r>
              <a:rPr lang="pl-PL" dirty="0"/>
              <a:t>umowa stron ograniczająca dodatkowe zatrudnienie.</a:t>
            </a:r>
          </a:p>
          <a:p>
            <a:pPr marL="0" indent="0" algn="just">
              <a:buNone/>
            </a:pPr>
            <a:endParaRPr lang="pl-PL" dirty="0"/>
          </a:p>
          <a:p>
            <a:pPr marL="0" indent="0" algn="just">
              <a:buNone/>
            </a:pPr>
            <a:endParaRPr lang="pl-PL" dirty="0"/>
          </a:p>
          <a:p>
            <a:pPr marL="0" indent="0" algn="just">
              <a:buNone/>
            </a:pPr>
            <a:endParaRPr lang="pl-PL" dirty="0"/>
          </a:p>
          <a:p>
            <a:pPr marL="514350" indent="-514350" algn="just">
              <a:buAutoNum type="alphaLcParenR"/>
            </a:pPr>
            <a:endParaRPr lang="pl-PL" dirty="0"/>
          </a:p>
        </p:txBody>
      </p:sp>
    </p:spTree>
    <p:extLst>
      <p:ext uri="{BB962C8B-B14F-4D97-AF65-F5344CB8AC3E}">
        <p14:creationId xmlns:p14="http://schemas.microsoft.com/office/powerpoint/2010/main" val="804699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Dopuszczalność podejmowania przez pracownika dodatkowego zatrudnienia</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fontScale="62500" lnSpcReduction="20000"/>
          </a:bodyPr>
          <a:lstStyle/>
          <a:p>
            <a:pPr marL="0" indent="0" algn="just">
              <a:buNone/>
            </a:pPr>
            <a:endParaRPr lang="pl-PL" dirty="0"/>
          </a:p>
          <a:p>
            <a:pPr marL="0" indent="0" algn="just">
              <a:buNone/>
            </a:pPr>
            <a:r>
              <a:rPr lang="pl-PL" b="1" dirty="0"/>
              <a:t>Umowne </a:t>
            </a:r>
            <a:r>
              <a:rPr lang="pl-PL" dirty="0"/>
              <a:t>ograniczenie dodatkowego zatrudnienia</a:t>
            </a:r>
          </a:p>
          <a:p>
            <a:pPr marL="0" indent="0" algn="just">
              <a:buNone/>
            </a:pPr>
            <a:r>
              <a:rPr lang="pl-PL" dirty="0"/>
              <a:t>Pogląd przeważający:</a:t>
            </a:r>
          </a:p>
          <a:p>
            <a:pPr marL="0" indent="0" algn="just">
              <a:buNone/>
            </a:pPr>
            <a:r>
              <a:rPr lang="pl-PL" dirty="0"/>
              <a:t>Konkretyzacja obowiązku dbałości o dobro zakładu pracy może polegać na umownym ograniczeniu podejmowania przez pracownika dodatkowego zatrudnienia w postaci wprowadzenia odpowiedniego zakazu lub konieczności uzyskania zgody pracodawcy na podjęcie takiego zatrudnienia (działalności). Ograniczenie to nie może zostać wprowadzone, jeśli nie ma uzasadnienia w rzeczywistym interesie zakładu pracy. Wprowadzenie w umowie o pracę zakazu podejmowania dodatkowego zatrudnienia, względnie obowiązku uzyskania na to uprzedniej zgody pracodawcy, które nie spełnia tego wymagania, jest nieważne (art. 58 § 1 k.c. w związku z art. 300 </a:t>
            </a:r>
            <a:r>
              <a:rPr lang="pl-PL" dirty="0" err="1"/>
              <a:t>k.p</a:t>
            </a:r>
            <a:r>
              <a:rPr lang="pl-PL" dirty="0"/>
              <a:t>.) – wyrok SN z 14.4.2009 r., III PK 60/08.</a:t>
            </a:r>
          </a:p>
          <a:p>
            <a:pPr marL="0" indent="0" algn="just">
              <a:buNone/>
            </a:pPr>
            <a:r>
              <a:rPr lang="pl-PL" dirty="0"/>
              <a:t>Pogląd mniejszościowy:</a:t>
            </a:r>
          </a:p>
          <a:p>
            <a:pPr marL="0" indent="0" algn="just">
              <a:buNone/>
            </a:pPr>
            <a:r>
              <a:rPr lang="pl-PL" dirty="0"/>
              <a:t>Zakaz podejmowania dodatkowego zatrudnienia przez pracownika może być wprowadzony w umowie o zakazie konkurencji w czasie trwania stosunku pracy. Dotyczyć to może jednak tylko wykonywania dodatkowej pracy stanowiącej działalność konkurencyjną względem </a:t>
            </a:r>
            <a:r>
              <a:rPr lang="pl-PL" dirty="0" err="1"/>
              <a:t>pracodawcy.Postanowienie</a:t>
            </a:r>
            <a:r>
              <a:rPr lang="pl-PL" dirty="0"/>
              <a:t> umowy o pracę przewidujące zakaz podejmowania dodatkowego zatrudnienia w zakresie niestanowiącym działalności konkurencyjnej wobec pracodawcy jest nieważne (art. 58 § 1 k.c. w związku z art. 300 </a:t>
            </a:r>
            <a:r>
              <a:rPr lang="pl-PL" dirty="0" err="1"/>
              <a:t>k.p</a:t>
            </a:r>
            <a:r>
              <a:rPr lang="pl-PL" dirty="0"/>
              <a:t>.), gdyż stanowi obejście zakazu wynikającego z art. 101</a:t>
            </a:r>
            <a:r>
              <a:rPr lang="pl-PL" baseline="30000" dirty="0"/>
              <a:t>1 </a:t>
            </a:r>
            <a:r>
              <a:rPr lang="pl-PL" dirty="0"/>
              <a:t>§ 1 </a:t>
            </a:r>
            <a:r>
              <a:rPr lang="pl-PL" dirty="0" err="1"/>
              <a:t>k.p</a:t>
            </a:r>
            <a:r>
              <a:rPr lang="pl-PL" dirty="0"/>
              <a:t>. – wyrok SN z 2.4.2008 r., II PK 268/07.</a:t>
            </a:r>
          </a:p>
          <a:p>
            <a:pPr marL="0" indent="0" algn="just">
              <a:buNone/>
            </a:pPr>
            <a:endParaRPr lang="pl-PL" dirty="0"/>
          </a:p>
          <a:p>
            <a:pPr marL="0" indent="0" algn="just">
              <a:buNone/>
            </a:pPr>
            <a:endParaRPr lang="pl-PL" dirty="0"/>
          </a:p>
          <a:p>
            <a:pPr marL="0" indent="0" algn="just">
              <a:buNone/>
            </a:pPr>
            <a:endParaRPr lang="pl-PL" dirty="0"/>
          </a:p>
          <a:p>
            <a:pPr marL="514350" indent="-514350" algn="just">
              <a:buAutoNum type="alphaLcParenR"/>
            </a:pPr>
            <a:endParaRPr lang="pl-PL" dirty="0"/>
          </a:p>
        </p:txBody>
      </p:sp>
    </p:spTree>
    <p:extLst>
      <p:ext uri="{BB962C8B-B14F-4D97-AF65-F5344CB8AC3E}">
        <p14:creationId xmlns:p14="http://schemas.microsoft.com/office/powerpoint/2010/main" val="3143498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186847" y="610512"/>
            <a:ext cx="10515600" cy="1300837"/>
          </a:xfrm>
        </p:spPr>
        <p:txBody>
          <a:bodyPr>
            <a:normAutofit fontScale="90000"/>
          </a:bodyPr>
          <a:lstStyle/>
          <a:p>
            <a:r>
              <a:rPr lang="pl-PL" dirty="0"/>
              <a:t>Zakaz prowadzenia przez pracownika działalności konkurencyjnej a ustawa o zwalczaniu nieuczciwej konkurencji</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fontScale="92500" lnSpcReduction="20000"/>
          </a:bodyPr>
          <a:lstStyle/>
          <a:p>
            <a:pPr marL="0" indent="0" algn="just">
              <a:buNone/>
            </a:pPr>
            <a:endParaRPr lang="pl-PL" dirty="0"/>
          </a:p>
          <a:p>
            <a:pPr marL="0" indent="0" algn="just">
              <a:buNone/>
            </a:pPr>
            <a:r>
              <a:rPr lang="pl-PL" dirty="0"/>
              <a:t>Przepisy kodeksu pracy nie naruszają (art. 101</a:t>
            </a:r>
            <a:r>
              <a:rPr lang="pl-PL" baseline="30000" dirty="0"/>
              <a:t>4</a:t>
            </a:r>
            <a:r>
              <a:rPr lang="pl-PL" dirty="0"/>
              <a:t> </a:t>
            </a:r>
            <a:r>
              <a:rPr lang="pl-PL" dirty="0" err="1"/>
              <a:t>k.p</a:t>
            </a:r>
            <a:r>
              <a:rPr lang="pl-PL" dirty="0"/>
              <a:t>.) odrębnej ustawy z 16.4.1993 r. o zwalczaniu nieuczciwej konkurencji (tekst jedn. </a:t>
            </a:r>
            <a:r>
              <a:rPr lang="pl-PL" dirty="0" err="1"/>
              <a:t>DzU</a:t>
            </a:r>
            <a:r>
              <a:rPr lang="pl-PL" dirty="0"/>
              <a:t> z 2019 r., poz. 1010). </a:t>
            </a:r>
          </a:p>
          <a:p>
            <a:pPr marL="0" indent="0" algn="just">
              <a:buNone/>
            </a:pPr>
            <a:r>
              <a:rPr lang="pl-PL" dirty="0"/>
              <a:t>Do pracowników stosuje się w szczególności art. 11 tej ustawy, według którego czynem nieuczciwej konkurencji jest ujawnienie, wykorzystanie lub pozyskanie cudzych informacji stanowiących tajemnicę przedsiębiorstwa. </a:t>
            </a:r>
          </a:p>
          <a:p>
            <a:pPr marL="0" indent="0" algn="just">
              <a:buNone/>
            </a:pPr>
            <a:r>
              <a:rPr lang="pl-PL" dirty="0"/>
              <a:t>Czyn nieuczciwej konkurencji popełniony przez pracownika (byłego pracownika) nazywany jest </a:t>
            </a:r>
            <a:r>
              <a:rPr lang="pl-PL" b="1" dirty="0"/>
              <a:t>pracowniczym czynem nieuczciwej konkurencji</a:t>
            </a:r>
            <a:r>
              <a:rPr lang="pl-PL" dirty="0"/>
              <a:t>.</a:t>
            </a:r>
          </a:p>
          <a:p>
            <a:pPr marL="0" indent="0" algn="just">
              <a:buNone/>
            </a:pPr>
            <a:r>
              <a:rPr lang="pl-PL" dirty="0"/>
              <a:t>Przedmiot ochrony wynikający z powyższego przepisu różni się od przedmiotu ochrony z art. 101¹- 101² </a:t>
            </a:r>
            <a:r>
              <a:rPr lang="pl-PL" dirty="0" err="1"/>
              <a:t>k.p</a:t>
            </a:r>
            <a:r>
              <a:rPr lang="pl-PL" dirty="0"/>
              <a:t>., ponieważ jest nim tajemnica przedsiębiorstwa. </a:t>
            </a:r>
          </a:p>
          <a:p>
            <a:pPr marL="0" indent="0" algn="just">
              <a:buNone/>
            </a:pPr>
            <a:endParaRPr lang="pl-PL" dirty="0"/>
          </a:p>
          <a:p>
            <a:pPr marL="0" indent="0" algn="just">
              <a:buNone/>
            </a:pPr>
            <a:endParaRPr lang="pl-PL" dirty="0"/>
          </a:p>
          <a:p>
            <a:pPr marL="0" indent="0" algn="just">
              <a:buNone/>
            </a:pPr>
            <a:endParaRPr lang="pl-PL" dirty="0"/>
          </a:p>
          <a:p>
            <a:pPr marL="514350" indent="-514350" algn="just">
              <a:buAutoNum type="alphaLcParenR"/>
            </a:pPr>
            <a:endParaRPr lang="pl-PL" dirty="0"/>
          </a:p>
        </p:txBody>
      </p:sp>
    </p:spTree>
    <p:extLst>
      <p:ext uri="{BB962C8B-B14F-4D97-AF65-F5344CB8AC3E}">
        <p14:creationId xmlns:p14="http://schemas.microsoft.com/office/powerpoint/2010/main" val="6136353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186847" y="610512"/>
            <a:ext cx="10515600" cy="1300837"/>
          </a:xfrm>
        </p:spPr>
        <p:txBody>
          <a:bodyPr>
            <a:normAutofit/>
          </a:bodyPr>
          <a:lstStyle/>
          <a:p>
            <a:r>
              <a:rPr lang="pl-PL" dirty="0"/>
              <a:t>Obowiązki pracodawcy</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a:bodyPr>
          <a:lstStyle/>
          <a:p>
            <a:pPr marL="0" indent="0" algn="just">
              <a:buNone/>
            </a:pPr>
            <a:endParaRPr lang="pl-PL" dirty="0"/>
          </a:p>
          <a:p>
            <a:pPr marL="0" indent="0" algn="just">
              <a:buNone/>
            </a:pPr>
            <a:r>
              <a:rPr lang="pl-PL" dirty="0"/>
              <a:t>Mogą wynikać z:</a:t>
            </a:r>
          </a:p>
          <a:p>
            <a:pPr marL="514350" indent="-514350" algn="just">
              <a:buAutoNum type="arabicParenR"/>
            </a:pPr>
            <a:r>
              <a:rPr lang="pl-PL" dirty="0"/>
              <a:t>Kodeksu pracy i innych przepisów ustawowego  prawa pracy,</a:t>
            </a:r>
          </a:p>
          <a:p>
            <a:pPr marL="514350" indent="-514350" algn="just">
              <a:buAutoNum type="arabicParenR"/>
            </a:pPr>
            <a:r>
              <a:rPr lang="pl-PL" dirty="0"/>
              <a:t>autonomicznych źródeł prawa pracy,</a:t>
            </a:r>
          </a:p>
          <a:p>
            <a:pPr marL="514350" indent="-514350" algn="just">
              <a:buAutoNum type="arabicParenR"/>
            </a:pPr>
            <a:r>
              <a:rPr lang="pl-PL" dirty="0"/>
              <a:t>umowy o pracę,</a:t>
            </a:r>
          </a:p>
          <a:p>
            <a:pPr marL="514350" indent="-514350" algn="just">
              <a:buAutoNum type="arabicParenR"/>
            </a:pPr>
            <a:r>
              <a:rPr lang="pl-PL" dirty="0"/>
              <a:t>klauzul autonomicznych umowy o pracę, </a:t>
            </a:r>
          </a:p>
          <a:p>
            <a:pPr marL="514350" indent="-514350" algn="just">
              <a:buAutoNum type="arabicParenR"/>
            </a:pPr>
            <a:r>
              <a:rPr lang="pl-PL" dirty="0"/>
              <a:t>zwyczaju zakładowego.</a:t>
            </a:r>
          </a:p>
          <a:p>
            <a:pPr marL="514350" indent="-514350" algn="just">
              <a:buAutoNum type="arabicParenR"/>
            </a:pP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2403950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186847" y="610512"/>
            <a:ext cx="10515600" cy="1300837"/>
          </a:xfrm>
        </p:spPr>
        <p:txBody>
          <a:bodyPr>
            <a:normAutofit/>
          </a:bodyPr>
          <a:lstStyle/>
          <a:p>
            <a:r>
              <a:rPr lang="pl-PL" dirty="0"/>
              <a:t>Obowiązki pracodawcy</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a:bodyPr>
          <a:lstStyle/>
          <a:p>
            <a:pPr marL="0" indent="0" algn="just">
              <a:buNone/>
            </a:pPr>
            <a:endParaRPr lang="pl-PL" dirty="0"/>
          </a:p>
          <a:p>
            <a:pPr marL="0" indent="0" algn="just">
              <a:buNone/>
            </a:pPr>
            <a:r>
              <a:rPr lang="pl-PL" dirty="0"/>
              <a:t>Obowiązkami wynikającymi z ustawowej definicji stosunku pracy (art. 22 § 1 </a:t>
            </a:r>
            <a:r>
              <a:rPr lang="pl-PL" dirty="0" err="1"/>
              <a:t>k.p</a:t>
            </a:r>
            <a:r>
              <a:rPr lang="pl-PL" dirty="0"/>
              <a:t>.) są: 1) zatrudnianie pracownika, czyli dopuszczanie go do pracy, 2) świadczenie wynagrodzenia za pracę.</a:t>
            </a:r>
          </a:p>
          <a:p>
            <a:pPr marL="0" indent="0" algn="just">
              <a:buNone/>
            </a:pPr>
            <a:r>
              <a:rPr lang="pl-PL" dirty="0"/>
              <a:t>Niektóre obowiązki pracodawcy przyjmują postać podstawowych zasad prawa pracy (art. 11²- 11³ </a:t>
            </a:r>
            <a:r>
              <a:rPr lang="pl-PL" dirty="0" err="1"/>
              <a:t>k.p</a:t>
            </a:r>
            <a:r>
              <a:rPr lang="pl-PL" dirty="0"/>
              <a:t>., art. 14-17 </a:t>
            </a:r>
            <a:r>
              <a:rPr lang="pl-PL" dirty="0" err="1"/>
              <a:t>k.p</a:t>
            </a:r>
            <a:r>
              <a:rPr lang="pl-PL" dirty="0"/>
              <a:t>.).</a:t>
            </a:r>
          </a:p>
          <a:p>
            <a:pPr marL="0" indent="0" algn="just">
              <a:buNone/>
            </a:pPr>
            <a:r>
              <a:rPr lang="pl-PL" dirty="0"/>
              <a:t>Przepis art. 94 </a:t>
            </a:r>
            <a:r>
              <a:rPr lang="pl-PL" dirty="0" err="1"/>
              <a:t>k.p</a:t>
            </a:r>
            <a:r>
              <a:rPr lang="pl-PL" dirty="0"/>
              <a:t>. zawiera </a:t>
            </a:r>
            <a:r>
              <a:rPr lang="pl-PL" b="1" dirty="0"/>
              <a:t>niewyczerpujące </a:t>
            </a:r>
            <a:r>
              <a:rPr lang="pl-PL" dirty="0"/>
              <a:t>zestawienie obowiązków pracodawcy. Obowiązki te mogą być uznane za obowiązki podstawowe.</a:t>
            </a:r>
          </a:p>
          <a:p>
            <a:pPr marL="514350" indent="-514350" algn="just">
              <a:buAutoNum type="arabicParenR"/>
            </a:pP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654992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186847" y="610512"/>
            <a:ext cx="10515600" cy="1300837"/>
          </a:xfrm>
        </p:spPr>
        <p:txBody>
          <a:bodyPr>
            <a:normAutofit/>
          </a:bodyPr>
          <a:lstStyle/>
          <a:p>
            <a:r>
              <a:rPr lang="pl-PL" dirty="0"/>
              <a:t>Obowiązki pracodawcy</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fontScale="92500" lnSpcReduction="20000"/>
          </a:bodyPr>
          <a:lstStyle/>
          <a:p>
            <a:pPr marL="0" indent="0" algn="just">
              <a:buNone/>
            </a:pPr>
            <a:endParaRPr lang="pl-PL" dirty="0"/>
          </a:p>
          <a:p>
            <a:pPr marL="0" indent="0" algn="just">
              <a:buNone/>
            </a:pPr>
            <a:r>
              <a:rPr lang="pl-PL" dirty="0"/>
              <a:t>Kierując się kryterium fazy stosunku przy, można podzielić je na obowiązki istniejące:</a:t>
            </a:r>
          </a:p>
          <a:p>
            <a:pPr marL="514350" indent="-514350" algn="just">
              <a:buAutoNum type="arabicParenR"/>
            </a:pPr>
            <a:r>
              <a:rPr lang="pl-PL" dirty="0"/>
              <a:t>na etapie  nawiązania stosunku pracy, np. obowiązek zaznajamiania pracowników podejmujących pracę z zakresem ich obowiązków, sposobem wykonywania pracy na wyznaczonych stanowiskach oraz ich podstawowymi uprawnieniami,</a:t>
            </a:r>
          </a:p>
          <a:p>
            <a:pPr marL="514350" indent="-514350" algn="just">
              <a:buAutoNum type="arabicParenR"/>
            </a:pPr>
            <a:r>
              <a:rPr lang="pl-PL" dirty="0"/>
              <a:t>w fazie trwającego stosunku pracy (najliczniejsze), np. obowiązek organizować pracę w sposób zapewniający pełne wykorzystanie czasu pracy, jak również osiąganie przez pracowników, przy wykorzystaniu ich uzdolnień i kwalifikacji, wysokiej wydajności i należytej jakości pracy,</a:t>
            </a:r>
          </a:p>
          <a:p>
            <a:pPr marL="514350" indent="-514350" algn="just">
              <a:buAutoNum type="arabicParenR"/>
            </a:pPr>
            <a:r>
              <a:rPr lang="pl-PL" dirty="0"/>
              <a:t>w fazie ustania stosunku pracy, np. obowiązek wydania świadectwa pracy </a:t>
            </a:r>
          </a:p>
          <a:p>
            <a:pPr marL="0" indent="0" algn="just">
              <a:buNone/>
            </a:pPr>
            <a:endParaRPr lang="pl-PL" dirty="0"/>
          </a:p>
          <a:p>
            <a:pPr marL="0" indent="0" algn="just">
              <a:buNone/>
            </a:pPr>
            <a:endParaRPr lang="pl-PL" dirty="0"/>
          </a:p>
          <a:p>
            <a:pPr marL="514350" indent="-514350" algn="just">
              <a:buAutoNum type="arabicParenR"/>
            </a:pP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4181938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p:txBody>
          <a:bodyPr/>
          <a:lstStyle/>
          <a:p>
            <a:r>
              <a:rPr lang="pl-PL" dirty="0"/>
              <a:t>Obowiązek dbałości o dobro zakładu pracy</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lnSpcReduction="10000"/>
          </a:bodyPr>
          <a:lstStyle/>
          <a:p>
            <a:pPr marL="0" indent="0">
              <a:buNone/>
            </a:pPr>
            <a:r>
              <a:rPr lang="pl-PL" dirty="0"/>
              <a:t>Obowiązek ten:</a:t>
            </a:r>
          </a:p>
          <a:p>
            <a:pPr marL="514350" indent="-514350">
              <a:buAutoNum type="arabicPeriod"/>
            </a:pPr>
            <a:r>
              <a:rPr lang="pl-PL" dirty="0"/>
              <a:t>implikuje nakaz powstrzymywania się przez pracownika od działań zmierzających do wyrządzenia szkody pracodawcy,</a:t>
            </a:r>
          </a:p>
          <a:p>
            <a:pPr marL="514350" indent="-514350">
              <a:buAutoNum type="arabicPeriod"/>
            </a:pPr>
            <a:r>
              <a:rPr lang="pl-PL" dirty="0"/>
              <a:t>wyznacza i konkretyzuje sposób wykonywania innych obowiązków pracowniczych,</a:t>
            </a:r>
          </a:p>
          <a:p>
            <a:pPr marL="514350" indent="-514350">
              <a:buAutoNum type="arabicPeriod"/>
            </a:pPr>
            <a:r>
              <a:rPr lang="pl-PL" dirty="0"/>
              <a:t>określa zakres korzystania z uprawnień pracowniczych,</a:t>
            </a:r>
          </a:p>
          <a:p>
            <a:pPr marL="514350" indent="-514350" algn="just">
              <a:buAutoNum type="arabicPeriod"/>
            </a:pPr>
            <a:r>
              <a:rPr lang="pl-PL" dirty="0"/>
              <a:t>nakazuje podejmowanie w szczególnych sytuacjach działań wykraczających poza treść umownie  określonego stosunku pracy (np. poprzez obowiązek pracy w godzinach nadliczbowych na polecenie pracodawcy – art. 151 § 1 </a:t>
            </a:r>
            <a:r>
              <a:rPr lang="pl-PL" dirty="0" err="1"/>
              <a:t>k.p</a:t>
            </a:r>
            <a:r>
              <a:rPr lang="pl-PL" dirty="0"/>
              <a:t>.)</a:t>
            </a:r>
          </a:p>
        </p:txBody>
      </p:sp>
    </p:spTree>
    <p:extLst>
      <p:ext uri="{BB962C8B-B14F-4D97-AF65-F5344CB8AC3E}">
        <p14:creationId xmlns:p14="http://schemas.microsoft.com/office/powerpoint/2010/main" val="23769385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186847" y="610512"/>
            <a:ext cx="10515600" cy="1300837"/>
          </a:xfrm>
        </p:spPr>
        <p:txBody>
          <a:bodyPr>
            <a:normAutofit/>
          </a:bodyPr>
          <a:lstStyle/>
          <a:p>
            <a:r>
              <a:rPr lang="pl-PL" dirty="0"/>
              <a:t>Obowiązki pracodawcy</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fontScale="92500"/>
          </a:bodyPr>
          <a:lstStyle/>
          <a:p>
            <a:pPr marL="0" indent="0" algn="just">
              <a:buNone/>
            </a:pPr>
            <a:endParaRPr lang="pl-PL" dirty="0"/>
          </a:p>
          <a:p>
            <a:pPr marL="0" indent="0" algn="just">
              <a:buNone/>
            </a:pPr>
            <a:r>
              <a:rPr lang="pl-PL" dirty="0"/>
              <a:t>Pracodawca ma również wobec pracownika obowiązki </a:t>
            </a:r>
            <a:r>
              <a:rPr lang="pl-PL" b="1" dirty="0"/>
              <a:t>informacyjne</a:t>
            </a:r>
            <a:r>
              <a:rPr lang="pl-PL" dirty="0"/>
              <a:t>, m.in.:</a:t>
            </a:r>
          </a:p>
          <a:p>
            <a:pPr marL="514350" indent="-514350" algn="just">
              <a:buAutoNum type="arabicParenR"/>
            </a:pPr>
            <a:r>
              <a:rPr lang="pl-PL" dirty="0"/>
              <a:t>udostępnia pracownikom tekst przepisów dotyczących równego traktowania w zatrudnieniu w formie pisemnej informacji rozpowszechnionej na terenie zakładu pracy lub zapewnia pracownikom dostęp do tych przepisów w inny sposób przyjęty u danego pracodawcy, </a:t>
            </a:r>
          </a:p>
          <a:p>
            <a:pPr marL="514350" indent="-514350" algn="just">
              <a:buAutoNum type="arabicParenR"/>
            </a:pPr>
            <a:r>
              <a:rPr lang="pl-PL" dirty="0"/>
              <a:t>jest obowiązany informować pracowników w sposób przyjęty u danego pracodawcy o możliwości zatrudnienia w pełnym lub w niepełnym wymiarze czasu pracy, a pracowników zatrudnionych na czas określony - o wolnych miejscach pracy.</a:t>
            </a:r>
          </a:p>
          <a:p>
            <a:pPr marL="0" indent="0" algn="just">
              <a:buNone/>
            </a:pPr>
            <a:endParaRPr lang="pl-PL" dirty="0"/>
          </a:p>
          <a:p>
            <a:pPr marL="0" indent="0" algn="just">
              <a:buNone/>
            </a:pPr>
            <a:endParaRPr lang="pl-PL" dirty="0"/>
          </a:p>
          <a:p>
            <a:pPr marL="514350" indent="-514350" algn="just">
              <a:buAutoNum type="arabicParenR"/>
            </a:pP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12701164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186847" y="610512"/>
            <a:ext cx="10515600" cy="1300837"/>
          </a:xfrm>
        </p:spPr>
        <p:txBody>
          <a:bodyPr>
            <a:normAutofit/>
          </a:bodyPr>
          <a:lstStyle/>
          <a:p>
            <a:r>
              <a:rPr lang="pl-PL" dirty="0"/>
              <a:t>Obowiązek przeciwdziałania </a:t>
            </a:r>
            <a:r>
              <a:rPr lang="pl-PL" dirty="0" err="1"/>
              <a:t>mobbingowi</a:t>
            </a:r>
            <a:endParaRPr lang="pl-PL" dirty="0"/>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a:bodyPr>
          <a:lstStyle/>
          <a:p>
            <a:pPr marL="0" indent="0" algn="just">
              <a:buNone/>
            </a:pPr>
            <a:endParaRPr lang="pl-PL" dirty="0"/>
          </a:p>
          <a:p>
            <a:pPr marL="0" indent="0" algn="just">
              <a:buNone/>
            </a:pPr>
            <a:r>
              <a:rPr lang="pl-PL" dirty="0"/>
              <a:t>Pracodawca ma obowiązek przeciwdziałania </a:t>
            </a:r>
            <a:r>
              <a:rPr lang="pl-PL" dirty="0" err="1"/>
              <a:t>mobbingowi</a:t>
            </a:r>
            <a:r>
              <a:rPr lang="pl-PL" dirty="0"/>
              <a:t> (art. 94³ </a:t>
            </a:r>
            <a:r>
              <a:rPr lang="pl-PL" dirty="0" err="1"/>
              <a:t>k.p</a:t>
            </a:r>
            <a:r>
              <a:rPr lang="pl-PL" dirty="0"/>
              <a:t>.).</a:t>
            </a:r>
          </a:p>
          <a:p>
            <a:pPr marL="0" indent="0" algn="just">
              <a:buNone/>
            </a:pPr>
            <a:r>
              <a:rPr lang="pl-PL" dirty="0"/>
              <a:t>Narusza powyższy obowiązek w każdym przypadku, gdy nie podejmuje skutecznych przeciwdziałań, bez względu na to, czy osobą </a:t>
            </a:r>
            <a:r>
              <a:rPr lang="pl-PL" dirty="0" err="1"/>
              <a:t>mobbującą</a:t>
            </a:r>
            <a:r>
              <a:rPr lang="pl-PL" dirty="0"/>
              <a:t> pracownika jest pracodawca, osoba działająca w jego imieniu lub inny pracownik zakładu pracy. </a:t>
            </a:r>
          </a:p>
          <a:p>
            <a:pPr marL="0" indent="0" algn="just">
              <a:buNone/>
            </a:pPr>
            <a:r>
              <a:rPr lang="pl-PL" dirty="0"/>
              <a:t>Na pracodawcy spoczywa ciężar dowodu wykazania braku winy w niewykonaniu obowiązku przeciwdziałania </a:t>
            </a:r>
            <a:r>
              <a:rPr lang="pl-PL" dirty="0" err="1"/>
              <a:t>mobbingowi</a:t>
            </a:r>
            <a:r>
              <a:rPr lang="pl-PL" dirty="0"/>
              <a:t>.</a:t>
            </a:r>
          </a:p>
          <a:p>
            <a:pPr marL="0" indent="0" algn="just">
              <a:buNone/>
            </a:pPr>
            <a:endParaRPr lang="pl-PL" dirty="0"/>
          </a:p>
          <a:p>
            <a:pPr marL="0" indent="0" algn="just">
              <a:buNone/>
            </a:pPr>
            <a:endParaRPr lang="pl-PL" dirty="0"/>
          </a:p>
          <a:p>
            <a:pPr marL="514350" indent="-514350" algn="just">
              <a:buAutoNum type="arabicParenR"/>
            </a:pP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480186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186847" y="610512"/>
            <a:ext cx="10515600" cy="1300837"/>
          </a:xfrm>
        </p:spPr>
        <p:txBody>
          <a:bodyPr>
            <a:normAutofit/>
          </a:bodyPr>
          <a:lstStyle/>
          <a:p>
            <a:r>
              <a:rPr lang="pl-PL" dirty="0"/>
              <a:t>Obowiązek przeciwdziałania </a:t>
            </a:r>
            <a:r>
              <a:rPr lang="pl-PL" dirty="0" err="1"/>
              <a:t>mobbingowi</a:t>
            </a:r>
            <a:endParaRPr lang="pl-PL" dirty="0"/>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a:xfrm>
            <a:off x="774526" y="1813099"/>
            <a:ext cx="10515600" cy="4351338"/>
          </a:xfrm>
        </p:spPr>
        <p:txBody>
          <a:bodyPr>
            <a:normAutofit fontScale="92500" lnSpcReduction="10000"/>
          </a:bodyPr>
          <a:lstStyle/>
          <a:p>
            <a:pPr marL="0" indent="0" algn="just">
              <a:buNone/>
            </a:pPr>
            <a:endParaRPr lang="pl-PL" dirty="0"/>
          </a:p>
          <a:p>
            <a:pPr marL="0" indent="0" algn="just">
              <a:buNone/>
            </a:pPr>
            <a:r>
              <a:rPr lang="pl-PL" dirty="0" err="1"/>
              <a:t>Mobbingiem</a:t>
            </a:r>
            <a:r>
              <a:rPr lang="pl-PL" dirty="0"/>
              <a:t> są działania lub zachowania, spełniające kumulatywnie następujące przesłanki:</a:t>
            </a:r>
          </a:p>
          <a:p>
            <a:pPr algn="just">
              <a:buFontTx/>
              <a:buChar char="-"/>
            </a:pPr>
            <a:r>
              <a:rPr lang="pl-PL" dirty="0"/>
              <a:t>dotyczące pracownika lub skierowane przeciwko pracownikowi, </a:t>
            </a:r>
          </a:p>
          <a:p>
            <a:pPr algn="just">
              <a:buFontTx/>
              <a:buChar char="-"/>
            </a:pPr>
            <a:r>
              <a:rPr lang="pl-PL" dirty="0"/>
              <a:t>polegające na </a:t>
            </a:r>
            <a:r>
              <a:rPr lang="pl-PL" b="1" dirty="0"/>
              <a:t>uporczywym i długotrwałym </a:t>
            </a:r>
            <a:r>
              <a:rPr lang="pl-PL" dirty="0"/>
              <a:t>nękaniu lub zastraszaniu pracownika, </a:t>
            </a:r>
          </a:p>
          <a:p>
            <a:pPr algn="just">
              <a:buFontTx/>
              <a:buChar char="-"/>
            </a:pPr>
            <a:r>
              <a:rPr lang="pl-PL" dirty="0"/>
              <a:t>wywołujące u niego zaniżoną ocenę przydatności zawodowej,</a:t>
            </a:r>
          </a:p>
          <a:p>
            <a:pPr algn="just">
              <a:buFontTx/>
              <a:buChar char="-"/>
            </a:pPr>
            <a:r>
              <a:rPr lang="pl-PL" dirty="0"/>
              <a:t> powodujące lub mające na celu poniżenie lub ośmieszenie pracownika, izolowanie go lub wyeliminowanie z zespołu współpracowników.</a:t>
            </a:r>
          </a:p>
          <a:p>
            <a:pPr marL="0" indent="0" algn="just">
              <a:buNone/>
            </a:pPr>
            <a:r>
              <a:rPr lang="pl-PL" dirty="0"/>
              <a:t>Ciężar wykazania, że określone działania (zaniechania) miały charakter </a:t>
            </a:r>
            <a:r>
              <a:rPr lang="pl-PL" dirty="0" err="1"/>
              <a:t>mobbingu</a:t>
            </a:r>
            <a:r>
              <a:rPr lang="pl-PL" dirty="0"/>
              <a:t>, spoczywa w razie sporu na pracowniku.</a:t>
            </a:r>
          </a:p>
          <a:p>
            <a:pPr marL="0" indent="0" algn="just">
              <a:buNone/>
            </a:pPr>
            <a:endParaRPr lang="pl-PL" dirty="0"/>
          </a:p>
          <a:p>
            <a:pPr marL="514350" indent="-514350" algn="just">
              <a:buAutoNum type="arabicParenR"/>
            </a:pPr>
            <a:endParaRPr lang="pl-PL" dirty="0"/>
          </a:p>
          <a:p>
            <a:pPr marL="0" indent="0" algn="just">
              <a:buNone/>
            </a:pPr>
            <a:endParaRPr lang="pl-PL" dirty="0"/>
          </a:p>
          <a:p>
            <a:pPr marL="0" indent="0" algn="just">
              <a:buNone/>
            </a:pPr>
            <a:endParaRPr lang="pl-PL" dirty="0"/>
          </a:p>
          <a:p>
            <a:pPr marL="0" indent="0" algn="just">
              <a:buNone/>
            </a:pPr>
            <a:endParaRPr lang="pl-PL" dirty="0"/>
          </a:p>
        </p:txBody>
      </p:sp>
    </p:spTree>
    <p:extLst>
      <p:ext uri="{BB962C8B-B14F-4D97-AF65-F5344CB8AC3E}">
        <p14:creationId xmlns:p14="http://schemas.microsoft.com/office/powerpoint/2010/main" val="3071383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p:txBody>
          <a:bodyPr/>
          <a:lstStyle/>
          <a:p>
            <a:r>
              <a:rPr lang="pl-PL" dirty="0"/>
              <a:t>Obowiązek dbałości o dobro zakładu pracy</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lnSpcReduction="10000"/>
          </a:bodyPr>
          <a:lstStyle/>
          <a:p>
            <a:pPr marL="0" indent="0">
              <a:buNone/>
            </a:pPr>
            <a:r>
              <a:rPr lang="pl-PL" dirty="0"/>
              <a:t>Przykładowe postacie jego naruszenia przez pracownika:</a:t>
            </a:r>
          </a:p>
          <a:p>
            <a:pPr marL="514350" indent="-514350">
              <a:buAutoNum type="arabicPeriod"/>
            </a:pPr>
            <a:r>
              <a:rPr lang="pl-PL" dirty="0"/>
              <a:t>Niezgłoszenie zwierzchnikowi o dostrzeżonym przez siebie pobraniu pieniędzy z kasy przez innego pracownika,</a:t>
            </a:r>
          </a:p>
          <a:p>
            <a:pPr marL="514350" indent="-514350" algn="just">
              <a:buAutoNum type="arabicPeriod"/>
            </a:pPr>
            <a:r>
              <a:rPr lang="pl-PL" dirty="0"/>
              <a:t>Popieranie szkodzących pracodawcy działań, zmierzających do ogłoszenia jego upadłości.</a:t>
            </a:r>
          </a:p>
          <a:p>
            <a:pPr marL="514350" indent="-514350" algn="just">
              <a:buAutoNum type="arabicPeriod"/>
            </a:pPr>
            <a:r>
              <a:rPr lang="pl-PL" dirty="0"/>
              <a:t>Upublicznianie, bez doniosłej potrzeby, informacji prywatnych pracodawcy.</a:t>
            </a:r>
          </a:p>
          <a:p>
            <a:pPr marL="514350" indent="-514350" algn="just">
              <a:buAutoNum type="arabicPeriod"/>
            </a:pPr>
            <a:r>
              <a:rPr lang="pl-PL" dirty="0"/>
              <a:t>Zatajanie istotnych informacji wpływające na możliwość wykonywania przez niego pracy określonego rodzaju (np. orzeczenie lekarskie stwierdzające brak zdolności do pracy). </a:t>
            </a:r>
          </a:p>
        </p:txBody>
      </p:sp>
    </p:spTree>
    <p:extLst>
      <p:ext uri="{BB962C8B-B14F-4D97-AF65-F5344CB8AC3E}">
        <p14:creationId xmlns:p14="http://schemas.microsoft.com/office/powerpoint/2010/main" val="2020475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Umowy o zakazie konkurencji</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fontScale="92500" lnSpcReduction="10000"/>
          </a:bodyPr>
          <a:lstStyle/>
          <a:p>
            <a:pPr marL="514350" indent="-514350">
              <a:buAutoNum type="arabicParenR"/>
            </a:pPr>
            <a:r>
              <a:rPr lang="pl-PL" dirty="0"/>
              <a:t>Umowa zawarta </a:t>
            </a:r>
            <a:r>
              <a:rPr lang="pl-PL" b="1" dirty="0"/>
              <a:t>na czas trwania stosunku pracy </a:t>
            </a:r>
            <a:r>
              <a:rPr lang="pl-PL" dirty="0"/>
              <a:t>(art. 101¹ </a:t>
            </a:r>
            <a:r>
              <a:rPr lang="pl-PL" dirty="0" err="1"/>
              <a:t>k.p</a:t>
            </a:r>
            <a:r>
              <a:rPr lang="pl-PL" dirty="0"/>
              <a:t>.)</a:t>
            </a:r>
          </a:p>
          <a:p>
            <a:pPr marL="514350" indent="-514350">
              <a:buAutoNum type="arabicParenR"/>
            </a:pPr>
            <a:r>
              <a:rPr lang="pl-PL" dirty="0"/>
              <a:t>Umowa zawarta na okres </a:t>
            </a:r>
            <a:r>
              <a:rPr lang="pl-PL" b="1" dirty="0"/>
              <a:t>po ustaniu stosunku pracy </a:t>
            </a:r>
            <a:r>
              <a:rPr lang="pl-PL" dirty="0"/>
              <a:t>(art. 101² </a:t>
            </a:r>
            <a:r>
              <a:rPr lang="pl-PL" dirty="0" err="1"/>
              <a:t>k.p</a:t>
            </a:r>
            <a:r>
              <a:rPr lang="pl-PL" dirty="0"/>
              <a:t>.), nazywana inaczej </a:t>
            </a:r>
            <a:r>
              <a:rPr lang="pl-PL" b="1" dirty="0"/>
              <a:t>klauzulą konkurencyjną</a:t>
            </a:r>
            <a:r>
              <a:rPr lang="pl-PL" dirty="0"/>
              <a:t>.</a:t>
            </a:r>
          </a:p>
          <a:p>
            <a:pPr marL="0" indent="0">
              <a:buNone/>
            </a:pPr>
            <a:r>
              <a:rPr lang="pl-PL" dirty="0"/>
              <a:t>Wspólne elementy obu umów:</a:t>
            </a:r>
          </a:p>
          <a:p>
            <a:pPr marL="514350" indent="-514350">
              <a:buAutoNum type="alphaLcParenR"/>
            </a:pPr>
            <a:r>
              <a:rPr lang="pl-PL" dirty="0"/>
              <a:t>Są to umowy odrębne od umowy o pracę</a:t>
            </a:r>
          </a:p>
          <a:p>
            <a:pPr marL="514350" indent="-514350">
              <a:buAutoNum type="alphaLcParenR"/>
            </a:pPr>
            <a:r>
              <a:rPr lang="pl-PL" dirty="0"/>
              <a:t>Są zawierane w czasie trwania stosunku pracy</a:t>
            </a:r>
          </a:p>
          <a:p>
            <a:pPr marL="514350" indent="-514350" algn="just">
              <a:buAutoNum type="alphaLcParenR"/>
            </a:pPr>
            <a:r>
              <a:rPr lang="pl-PL" dirty="0"/>
              <a:t>Przedmiot zobowiązania pracownika - nieprowadzenie działalności konkurencyjnej wobec pracodawcy oraz nieświadczenie pracy w ramach stosunku pracy lub na innej podstawie na rzecz podmiotu prowadzącego taką działalność </a:t>
            </a:r>
          </a:p>
          <a:p>
            <a:pPr marL="514350" indent="-514350">
              <a:buAutoNum type="alphaLcParenR"/>
            </a:pPr>
            <a:r>
              <a:rPr lang="pl-PL" dirty="0"/>
              <a:t>Forma pisemna umowy pod rygorem nieważności.</a:t>
            </a:r>
          </a:p>
          <a:p>
            <a:pPr marL="514350" indent="-514350">
              <a:buAutoNum type="arabicParenR"/>
            </a:pPr>
            <a:endParaRPr lang="pl-PL" dirty="0"/>
          </a:p>
          <a:p>
            <a:pPr marL="0" indent="0">
              <a:buNone/>
            </a:pPr>
            <a:endParaRPr lang="pl-PL" dirty="0"/>
          </a:p>
          <a:p>
            <a:pPr marL="514350" indent="-514350">
              <a:buAutoNum type="arabicParenR"/>
            </a:pPr>
            <a:endParaRPr lang="pl-PL" dirty="0"/>
          </a:p>
        </p:txBody>
      </p:sp>
    </p:spTree>
    <p:extLst>
      <p:ext uri="{BB962C8B-B14F-4D97-AF65-F5344CB8AC3E}">
        <p14:creationId xmlns:p14="http://schemas.microsoft.com/office/powerpoint/2010/main" val="611484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Umowy o zakazie konkurencji</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a:bodyPr>
          <a:lstStyle/>
          <a:p>
            <a:pPr marL="0" indent="0">
              <a:buNone/>
            </a:pPr>
            <a:endParaRPr lang="pl-PL" dirty="0"/>
          </a:p>
          <a:p>
            <a:pPr marL="0" indent="0" algn="just">
              <a:buNone/>
            </a:pPr>
            <a:r>
              <a:rPr lang="pl-PL" dirty="0"/>
              <a:t>Zakaz prowadzenia działalności konkurencyjnej może odnosić się zarówno do przedmiotu działalności faktycznie prowadzonej przez pracodawcę, jak i do działalności zaplanowanej. Zakres zakazanych działań konkurencyjnych powinien być skonkretyzowany w umowie o zakazie konkurencji (wyrok SN z 24.10.2006 r., II PK 39/06).</a:t>
            </a:r>
          </a:p>
          <a:p>
            <a:pPr marL="0" indent="0" algn="just">
              <a:buNone/>
            </a:pPr>
            <a:r>
              <a:rPr lang="pl-PL" dirty="0"/>
              <a:t>W przypadku pracowników zajmujących stanowiska kierownicze dopuszczalne jest bardziej ogólne sformułowanie w umowie zakresu przedmiotowego zakazu konkurencji.</a:t>
            </a:r>
          </a:p>
          <a:p>
            <a:pPr marL="514350" indent="-514350">
              <a:buAutoNum type="arabicParenR"/>
            </a:pPr>
            <a:endParaRPr lang="pl-PL" dirty="0"/>
          </a:p>
        </p:txBody>
      </p:sp>
    </p:spTree>
    <p:extLst>
      <p:ext uri="{BB962C8B-B14F-4D97-AF65-F5344CB8AC3E}">
        <p14:creationId xmlns:p14="http://schemas.microsoft.com/office/powerpoint/2010/main" val="2418756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Odrębność umowy o zakazie konkurencji od umowy o pracę </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a:bodyPr>
          <a:lstStyle/>
          <a:p>
            <a:pPr marL="0" indent="0">
              <a:buNone/>
            </a:pPr>
            <a:endParaRPr lang="pl-PL" dirty="0"/>
          </a:p>
          <a:p>
            <a:pPr marL="0" indent="0">
              <a:buNone/>
            </a:pPr>
            <a:r>
              <a:rPr lang="pl-PL" dirty="0"/>
              <a:t>Jest to odrębność co do charakteru prawnego umowy – umowa o zakazie konkurencji nie jest częścią umowy o pracę, chociaż jest z nią funkcjonalnie powiązana.</a:t>
            </a:r>
          </a:p>
          <a:p>
            <a:pPr marL="0" indent="0">
              <a:buNone/>
            </a:pPr>
            <a:r>
              <a:rPr lang="pl-PL" dirty="0"/>
              <a:t>Objęcie umowy o zakazie konkurencji tym samym dokumentem, jak umowy o pracę, nie wpływa na jej skuteczność – jeden dokument zawiera wówczas dwie umowy – umowę o pracę i umowę o zakazie konkurencji.</a:t>
            </a:r>
          </a:p>
          <a:p>
            <a:pPr marL="0" indent="0">
              <a:buNone/>
            </a:pPr>
            <a:endParaRPr lang="pl-PL" dirty="0"/>
          </a:p>
          <a:p>
            <a:pPr marL="0" indent="0">
              <a:buNone/>
            </a:pPr>
            <a:endParaRPr lang="pl-PL" dirty="0"/>
          </a:p>
          <a:p>
            <a:pPr marL="514350" indent="-514350">
              <a:buAutoNum type="arabicParenR"/>
            </a:pPr>
            <a:endParaRPr lang="pl-PL" dirty="0"/>
          </a:p>
          <a:p>
            <a:pPr marL="0" indent="0">
              <a:buNone/>
            </a:pPr>
            <a:endParaRPr lang="pl-PL" dirty="0"/>
          </a:p>
          <a:p>
            <a:pPr marL="514350" indent="-514350">
              <a:buAutoNum type="arabicParenR"/>
            </a:pPr>
            <a:endParaRPr lang="pl-PL" dirty="0"/>
          </a:p>
        </p:txBody>
      </p:sp>
    </p:spTree>
    <p:extLst>
      <p:ext uri="{BB962C8B-B14F-4D97-AF65-F5344CB8AC3E}">
        <p14:creationId xmlns:p14="http://schemas.microsoft.com/office/powerpoint/2010/main" val="133385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Zawarcie umowy o zakazie konkurencji i umowy o pracę </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a:bodyPr>
          <a:lstStyle/>
          <a:p>
            <a:pPr marL="0" indent="0">
              <a:buNone/>
            </a:pPr>
            <a:endParaRPr lang="pl-PL" dirty="0"/>
          </a:p>
          <a:p>
            <a:pPr marL="0" indent="0">
              <a:buNone/>
            </a:pPr>
            <a:endParaRPr lang="pl-PL" dirty="0"/>
          </a:p>
          <a:p>
            <a:pPr marL="0" indent="0">
              <a:buNone/>
            </a:pPr>
            <a:r>
              <a:rPr lang="pl-PL" dirty="0"/>
              <a:t>Pracodawca może uzależnić zawarcie umowy o pracę od zawarcia przez pracownika umowy o zakazie konkurencji. </a:t>
            </a:r>
          </a:p>
          <a:p>
            <a:pPr marL="0" indent="0">
              <a:buNone/>
            </a:pPr>
            <a:r>
              <a:rPr lang="pl-PL" dirty="0"/>
              <a:t>Może również wypowiedzieć umowę o pracę pracownikowi, który odmawia zawarcia umowy o zakazie konkurencji, jeżeli zawarcie takiej umowy leży w uzasadnionym interesie pracodawcy.</a:t>
            </a:r>
          </a:p>
          <a:p>
            <a:pPr marL="0" indent="0">
              <a:buNone/>
            </a:pPr>
            <a:endParaRPr lang="pl-PL" dirty="0"/>
          </a:p>
          <a:p>
            <a:pPr marL="514350" indent="-514350">
              <a:buAutoNum type="arabicParenR"/>
            </a:pPr>
            <a:endParaRPr lang="pl-PL" dirty="0"/>
          </a:p>
          <a:p>
            <a:pPr marL="0" indent="0">
              <a:buNone/>
            </a:pPr>
            <a:endParaRPr lang="pl-PL" dirty="0"/>
          </a:p>
          <a:p>
            <a:pPr marL="514350" indent="-514350">
              <a:buAutoNum type="arabicParenR"/>
            </a:pPr>
            <a:endParaRPr lang="pl-PL" dirty="0"/>
          </a:p>
        </p:txBody>
      </p:sp>
    </p:spTree>
    <p:extLst>
      <p:ext uri="{BB962C8B-B14F-4D97-AF65-F5344CB8AC3E}">
        <p14:creationId xmlns:p14="http://schemas.microsoft.com/office/powerpoint/2010/main" val="2811811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B43939-B936-4617-A993-B4F19744D0B1}"/>
              </a:ext>
            </a:extLst>
          </p:cNvPr>
          <p:cNvSpPr>
            <a:spLocks noGrp="1"/>
          </p:cNvSpPr>
          <p:nvPr>
            <p:ph type="title"/>
          </p:nvPr>
        </p:nvSpPr>
        <p:spPr>
          <a:xfrm>
            <a:off x="838200" y="365125"/>
            <a:ext cx="10515600" cy="1300837"/>
          </a:xfrm>
        </p:spPr>
        <p:txBody>
          <a:bodyPr>
            <a:normAutofit/>
          </a:bodyPr>
          <a:lstStyle/>
          <a:p>
            <a:r>
              <a:rPr lang="pl-PL" dirty="0"/>
              <a:t>Umowy o zakazie konkurencji</a:t>
            </a:r>
          </a:p>
        </p:txBody>
      </p:sp>
      <p:sp>
        <p:nvSpPr>
          <p:cNvPr id="3" name="Symbol zastępczy zawartości 2">
            <a:extLst>
              <a:ext uri="{FF2B5EF4-FFF2-40B4-BE49-F238E27FC236}">
                <a16:creationId xmlns:a16="http://schemas.microsoft.com/office/drawing/2014/main" id="{68F1FB6A-D537-4A11-AB47-B1C644B3C495}"/>
              </a:ext>
            </a:extLst>
          </p:cNvPr>
          <p:cNvSpPr>
            <a:spLocks noGrp="1"/>
          </p:cNvSpPr>
          <p:nvPr>
            <p:ph idx="1"/>
          </p:nvPr>
        </p:nvSpPr>
        <p:spPr/>
        <p:txBody>
          <a:bodyPr>
            <a:normAutofit/>
          </a:bodyPr>
          <a:lstStyle/>
          <a:p>
            <a:pPr marL="0" indent="0" algn="just">
              <a:buNone/>
            </a:pPr>
            <a:r>
              <a:rPr lang="pl-PL" dirty="0"/>
              <a:t>Działalnością konkurencyjną są czynności w interesie konkurenta pracodawcy, tj. jeżeli czynności te dotyczą zakresu działalności danego pracodawcy, np. dotyczą tego samego kręgu klientów.</a:t>
            </a:r>
          </a:p>
          <a:p>
            <a:pPr marL="0" indent="0" algn="just">
              <a:buNone/>
            </a:pPr>
            <a:r>
              <a:rPr lang="pl-PL" dirty="0"/>
              <a:t>Są to czynności podejmowane w ramach:</a:t>
            </a:r>
          </a:p>
          <a:p>
            <a:pPr marL="514350" indent="-514350" algn="just">
              <a:buAutoNum type="arabicParenR"/>
            </a:pPr>
            <a:r>
              <a:rPr lang="pl-PL" dirty="0"/>
              <a:t>działalności na własny rachunek,</a:t>
            </a:r>
          </a:p>
          <a:p>
            <a:pPr marL="514350" indent="-514350" algn="just">
              <a:buAutoNum type="arabicParenR"/>
            </a:pPr>
            <a:r>
              <a:rPr lang="pl-PL" dirty="0"/>
              <a:t>pracy na rzecz osoby trzeciej.</a:t>
            </a:r>
          </a:p>
          <a:p>
            <a:pPr marL="0" indent="0" algn="just">
              <a:buNone/>
            </a:pPr>
            <a:r>
              <a:rPr lang="pl-PL" dirty="0"/>
              <a:t>Zakaz działalności konkurencyjnej może dotyczyć pracodawcy działającego w branży gospodarczej  lub branży niegospodarczej (rzadziej).</a:t>
            </a:r>
          </a:p>
          <a:p>
            <a:pPr marL="0" indent="0">
              <a:buNone/>
            </a:pPr>
            <a:endParaRPr lang="pl-PL" dirty="0"/>
          </a:p>
          <a:p>
            <a:pPr marL="0" indent="0">
              <a:buNone/>
            </a:pPr>
            <a:endParaRPr lang="pl-PL" dirty="0"/>
          </a:p>
          <a:p>
            <a:pPr marL="514350" indent="-514350">
              <a:buAutoNum type="arabicParenR"/>
            </a:pPr>
            <a:endParaRPr lang="pl-PL" dirty="0"/>
          </a:p>
        </p:txBody>
      </p:sp>
    </p:spTree>
    <p:extLst>
      <p:ext uri="{BB962C8B-B14F-4D97-AF65-F5344CB8AC3E}">
        <p14:creationId xmlns:p14="http://schemas.microsoft.com/office/powerpoint/2010/main" val="37458730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2884</Words>
  <Application>Microsoft Office PowerPoint</Application>
  <PresentationFormat>Panoramiczny</PresentationFormat>
  <Paragraphs>223</Paragraphs>
  <Slides>32</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32</vt:i4>
      </vt:variant>
    </vt:vector>
  </HeadingPairs>
  <TitlesOfParts>
    <vt:vector size="36" baseType="lpstr">
      <vt:lpstr>Arial</vt:lpstr>
      <vt:lpstr>Calibri</vt:lpstr>
      <vt:lpstr>Calibri Light</vt:lpstr>
      <vt:lpstr>Motyw pakietu Office</vt:lpstr>
      <vt:lpstr>Pracowniczy obowiązek ochrony mienia zakładu pracy</vt:lpstr>
      <vt:lpstr>Obowiązek dbałości o dobro zakładu pracy</vt:lpstr>
      <vt:lpstr>Obowiązek dbałości o dobro zakładu pracy</vt:lpstr>
      <vt:lpstr>Obowiązek dbałości o dobro zakładu pracy</vt:lpstr>
      <vt:lpstr>Umowy o zakazie konkurencji</vt:lpstr>
      <vt:lpstr>Umowy o zakazie konkurencji</vt:lpstr>
      <vt:lpstr>Odrębność umowy o zakazie konkurencji od umowy o pracę </vt:lpstr>
      <vt:lpstr>Zawarcie umowy o zakazie konkurencji i umowy o pracę </vt:lpstr>
      <vt:lpstr>Umowy o zakazie konkurencji</vt:lpstr>
      <vt:lpstr>Umowy o zakazie konkurencji</vt:lpstr>
      <vt:lpstr>Obowiązek dbałości o dobro zakładu pracy a zakaz prowadzenia działalności konkurencyjnej wobec pracodawcy w trakcie stosunku pracy</vt:lpstr>
      <vt:lpstr>Obowiązek dbałości o dobro zakładu pracy a zakaz prowadzenia działalności konkurencyjnej wobec pracodawcy w trakcie stosunku pracy</vt:lpstr>
      <vt:lpstr>Umowa o zakazie konkurencji w czasie trwania stosunku pracy (art. 101¹ k.p.)</vt:lpstr>
      <vt:lpstr>Umowa o zakazie konkurencji w czasie trwania stosunku pracy (art. 101¹ k.p.)</vt:lpstr>
      <vt:lpstr>Umowa o zakazie konkurencji w czasie trwania stosunku pracy (art. 101¹ k.p.)</vt:lpstr>
      <vt:lpstr>Ustawowe zakazy konkurencji (art. 1014 k.p.)</vt:lpstr>
      <vt:lpstr>Umowa o zakazie konkurencji po ustaniu stosunku pracy (art. 101² k.p.)</vt:lpstr>
      <vt:lpstr>Umowa o zakazie konkurencji po ustaniu stosunku pracy (art. 101² k.p.)</vt:lpstr>
      <vt:lpstr>Umowa o zakazie konkurencji po ustaniu stosunku pracy (art. 101² k.p.)</vt:lpstr>
      <vt:lpstr>Umowa o zakazie konkurencji po ustaniu stosunku pracy (art. 101² k.p.)</vt:lpstr>
      <vt:lpstr>Umowa o zakazie konkurencji po ustaniu stosunku pracy (art. 101² k.p.)</vt:lpstr>
      <vt:lpstr>Umowa o zakazie konkurencji po ustaniu stosunku pracy (art. 101² k.p.)</vt:lpstr>
      <vt:lpstr>Umowa o zakazie konkurencji po ustaniu stosunku pracy (art. 101² k.p.)</vt:lpstr>
      <vt:lpstr>Dopuszczalność podejmowania przez pracownika dodatkowego zatrudnienia</vt:lpstr>
      <vt:lpstr>Dopuszczalność podejmowania przez pracownika dodatkowego zatrudnienia</vt:lpstr>
      <vt:lpstr>Zakaz prowadzenia przez pracownika działalności konkurencyjnej a ustawa o zwalczaniu nieuczciwej konkurencji</vt:lpstr>
      <vt:lpstr>Obowiązki pracodawcy</vt:lpstr>
      <vt:lpstr>Obowiązki pracodawcy</vt:lpstr>
      <vt:lpstr>Obowiązki pracodawcy</vt:lpstr>
      <vt:lpstr>Obowiązki pracodawcy</vt:lpstr>
      <vt:lpstr>Obowiązek przeciwdziałania mobbingowi</vt:lpstr>
      <vt:lpstr>Obowiązek przeciwdziałania mobbingowi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Artur Tomanek</dc:creator>
  <cp:lastModifiedBy>Artur Tomanek</cp:lastModifiedBy>
  <cp:revision>40</cp:revision>
  <dcterms:created xsi:type="dcterms:W3CDTF">2020-04-02T18:36:27Z</dcterms:created>
  <dcterms:modified xsi:type="dcterms:W3CDTF">2020-04-03T07:00:51Z</dcterms:modified>
</cp:coreProperties>
</file>