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sldIdLst>
    <p:sldId id="324" r:id="rId2"/>
    <p:sldId id="348" r:id="rId3"/>
    <p:sldId id="360" r:id="rId4"/>
    <p:sldId id="362" r:id="rId5"/>
    <p:sldId id="355" r:id="rId6"/>
    <p:sldId id="352" r:id="rId7"/>
    <p:sldId id="363" r:id="rId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F949"/>
    <a:srgbClr val="0A8822"/>
    <a:srgbClr val="10DA36"/>
    <a:srgbClr val="086E1B"/>
    <a:srgbClr val="0CA82A"/>
    <a:srgbClr val="00BC55"/>
    <a:srgbClr val="576705"/>
    <a:srgbClr val="FF6969"/>
    <a:srgbClr val="FF505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0" autoAdjust="0"/>
    <p:restoredTop sz="92292" autoAdjust="0"/>
  </p:normalViewPr>
  <p:slideViewPr>
    <p:cSldViewPr>
      <p:cViewPr varScale="1">
        <p:scale>
          <a:sx n="66" d="100"/>
          <a:sy n="66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F6EF9-BBF2-4B2F-B3F8-EE50E80D35A2}" type="datetimeFigureOut">
              <a:rPr lang="pl-PL" smtClean="0"/>
              <a:pPr/>
              <a:t>2020-04-02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2A720-37A6-42F3-A23B-7C4411DCED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59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9103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5614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5614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2086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819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682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sp>
        <p:nvSpPr>
          <p:cNvPr id="737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737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64C7-9409-4011-B9A8-80E4CFFAD4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40F7E-0F53-4575-BECF-5D4A1F2FA1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9A7DA-3B7C-499A-8754-2387F78A97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B854E-4B70-492C-A466-DFB175E266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246E-CF1E-45C6-A97A-5CBEDEEE6B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6AA5E-D92E-42AF-B740-75F9FB7B326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DF4DC-1005-484D-A2D7-61B0E4E2B6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F2FC9-3084-4DC7-8A67-82A1A61650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018C6-437C-4884-9950-7AEB637D10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331F6-08D7-42D3-8D9F-84A74A0D65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D20BB-B36C-40D7-8AF0-5C89FB2E0B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A7C3F-0DEC-4EB9-9994-7A780EA370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9F8D5-46C9-4C2D-B30C-2788A4B364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27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27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727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sp>
        <p:nvSpPr>
          <p:cNvPr id="727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727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727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27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27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2526182-EE95-4E98-9C1D-16A3406A67C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chemat blokowy: taśma dziurkowana 2"/>
          <p:cNvSpPr/>
          <p:nvPr/>
        </p:nvSpPr>
        <p:spPr>
          <a:xfrm>
            <a:off x="395536" y="0"/>
            <a:ext cx="8280920" cy="4077072"/>
          </a:xfrm>
          <a:prstGeom prst="flowChartPunchedTap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OGÓLNE WSKAZÓWKI DOTYCZĄCE ROZWIĄZYWANIA KAZUSÓW</a:t>
            </a:r>
            <a:endParaRPr lang="pl-P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51520" y="4869160"/>
            <a:ext cx="80335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Literatura</a:t>
            </a:r>
            <a:r>
              <a:rPr lang="pl-PL" sz="1400" dirty="0" smtClean="0"/>
              <a:t>:</a:t>
            </a:r>
          </a:p>
          <a:p>
            <a:r>
              <a:rPr lang="pl-PL" sz="1400" dirty="0" smtClean="0"/>
              <a:t>F. Zoll, J. </a:t>
            </a:r>
            <a:r>
              <a:rPr lang="pl-PL" sz="1400" dirty="0" err="1" smtClean="0"/>
              <a:t>Czyszek</a:t>
            </a:r>
            <a:r>
              <a:rPr lang="pl-PL" sz="1400" dirty="0" smtClean="0"/>
              <a:t>, Sz. </a:t>
            </a:r>
            <a:r>
              <a:rPr lang="pl-PL" sz="1400" dirty="0" err="1" smtClean="0"/>
              <a:t>Czyszek</a:t>
            </a:r>
            <a:r>
              <a:rPr lang="pl-PL" sz="1400" dirty="0" smtClean="0"/>
              <a:t>, U. Ernst, </a:t>
            </a:r>
            <a:r>
              <a:rPr lang="pl-PL" sz="1400" i="1" dirty="0" smtClean="0"/>
              <a:t>Prawo cywilne. Część ogólna i zobowiązania. Kazusy z rozwiązaniami</a:t>
            </a:r>
            <a:r>
              <a:rPr lang="pl-PL" sz="1400" dirty="0" smtClean="0"/>
              <a:t>, Wydanie 2, Warszawa 2012</a:t>
            </a:r>
            <a:endParaRPr lang="pl-PL" sz="1400" dirty="0"/>
          </a:p>
          <a:p>
            <a:r>
              <a:rPr lang="pl-PL" sz="1400" b="1" dirty="0" smtClean="0"/>
              <a:t>J</a:t>
            </a:r>
            <a:r>
              <a:rPr lang="pl-PL" sz="1400" dirty="0" smtClean="0"/>
              <a:t>. Kuźmicka–Sulikowska (red.), </a:t>
            </a:r>
            <a:r>
              <a:rPr lang="pl-PL" sz="1400" i="1" dirty="0" smtClean="0"/>
              <a:t>Kazusy z prawa cywilnego: materiały do ćwiczeń,</a:t>
            </a:r>
            <a:r>
              <a:rPr lang="pl-PL" sz="1400" dirty="0" smtClean="0"/>
              <a:t>  Warszawa 2014</a:t>
            </a:r>
          </a:p>
          <a:p>
            <a:r>
              <a:rPr lang="pl-PL" sz="1400" dirty="0" smtClean="0"/>
              <a:t>B. Jelonek-</a:t>
            </a:r>
            <a:r>
              <a:rPr lang="pl-PL" sz="1400" dirty="0" err="1" smtClean="0"/>
              <a:t>Jarco</a:t>
            </a:r>
            <a:r>
              <a:rPr lang="pl-PL" sz="1400" dirty="0" smtClean="0"/>
              <a:t>, J. Zawadzka, F. Zoll, Prawo cywilne. Kazusy z rozwiązaniami, Wydanie 2, Warszawa 2019</a:t>
            </a:r>
          </a:p>
          <a:p>
            <a:endParaRPr lang="pl-PL" sz="1400" dirty="0"/>
          </a:p>
          <a:p>
            <a:r>
              <a:rPr lang="pl-PL" sz="1400" dirty="0"/>
              <a:t>Opracowała mgr Irena Krauze – Lisowiec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02836" y="-21810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Kazus</a:t>
            </a:r>
            <a:endParaRPr lang="pl-PL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390838" y="4869160"/>
            <a:ext cx="20867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Łącznik prosty 29"/>
          <p:cNvCxnSpPr/>
          <p:nvPr/>
        </p:nvCxnSpPr>
        <p:spPr>
          <a:xfrm>
            <a:off x="3516723" y="546463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rostokąt zaokrąglony 26"/>
          <p:cNvSpPr/>
          <p:nvPr/>
        </p:nvSpPr>
        <p:spPr>
          <a:xfrm>
            <a:off x="6156176" y="2368504"/>
            <a:ext cx="2484784" cy="110614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 dirty="0" smtClean="0"/>
          </a:p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 faktyczny</a:t>
            </a:r>
            <a:endParaRPr lang="pl-P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2000" dirty="0" smtClean="0"/>
              <a:t> </a:t>
            </a:r>
            <a:endParaRPr lang="pl-PL" sz="1400" dirty="0"/>
          </a:p>
        </p:txBody>
      </p:sp>
      <p:sp>
        <p:nvSpPr>
          <p:cNvPr id="30" name="Prostokąt zaokrąglony 29"/>
          <p:cNvSpPr/>
          <p:nvPr/>
        </p:nvSpPr>
        <p:spPr>
          <a:xfrm>
            <a:off x="6366621" y="4540611"/>
            <a:ext cx="1839024" cy="57774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 dirty="0" smtClean="0"/>
          </a:p>
          <a:p>
            <a:pPr algn="ctr"/>
            <a:r>
              <a:rPr lang="pl-PL" sz="2000" dirty="0" smtClean="0"/>
              <a:t>Pytania</a:t>
            </a:r>
            <a:endParaRPr lang="pl-P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2000" dirty="0"/>
              <a:t> </a:t>
            </a:r>
            <a:endParaRPr lang="pl-PL" sz="1400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02" y="1517973"/>
            <a:ext cx="5119791" cy="4023811"/>
          </a:xfrm>
          <a:prstGeom prst="rect">
            <a:avLst/>
          </a:prstGeom>
        </p:spPr>
      </p:pic>
      <p:sp>
        <p:nvSpPr>
          <p:cNvPr id="11" name="Nawias klamrowy zamykający 10"/>
          <p:cNvSpPr/>
          <p:nvPr/>
        </p:nvSpPr>
        <p:spPr>
          <a:xfrm>
            <a:off x="5312038" y="4179433"/>
            <a:ext cx="648072" cy="1379453"/>
          </a:xfrm>
          <a:prstGeom prst="righ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Nawias klamrowy zamykający 22"/>
          <p:cNvSpPr/>
          <p:nvPr/>
        </p:nvSpPr>
        <p:spPr>
          <a:xfrm>
            <a:off x="5198641" y="2031679"/>
            <a:ext cx="648072" cy="1779795"/>
          </a:xfrm>
          <a:prstGeom prst="righ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rostokąt zaokrąglony 25"/>
          <p:cNvSpPr/>
          <p:nvPr/>
        </p:nvSpPr>
        <p:spPr>
          <a:xfrm>
            <a:off x="6313033" y="978504"/>
            <a:ext cx="2171070" cy="97448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Może zawierać jedynie kilka zdań albo może być bardzo rozbudowany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Łącznik prosty 13"/>
          <p:cNvCxnSpPr>
            <a:stCxn id="26" idx="2"/>
            <a:endCxn id="27" idx="0"/>
          </p:cNvCxnSpPr>
          <p:nvPr/>
        </p:nvCxnSpPr>
        <p:spPr>
          <a:xfrm>
            <a:off x="7398568" y="1952984"/>
            <a:ext cx="0" cy="415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rostokąt zaokrąglony 28"/>
          <p:cNvSpPr/>
          <p:nvPr/>
        </p:nvSpPr>
        <p:spPr>
          <a:xfrm>
            <a:off x="6042254" y="5373216"/>
            <a:ext cx="2487758" cy="1347556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Może być jedno pytanie albo kilka.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Pytania mogą mieć formę polecenia albo tradycyjnego pytania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8" name="Łącznik prosty 27"/>
          <p:cNvCxnSpPr>
            <a:stCxn id="30" idx="2"/>
            <a:endCxn id="29" idx="0"/>
          </p:cNvCxnSpPr>
          <p:nvPr/>
        </p:nvCxnSpPr>
        <p:spPr>
          <a:xfrm>
            <a:off x="7286133" y="5118359"/>
            <a:ext cx="0" cy="2548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6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94902" y="4269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Rozwiązanie kazusu</a:t>
            </a:r>
            <a:endParaRPr lang="pl-PL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Łącznik prosty 29"/>
          <p:cNvCxnSpPr/>
          <p:nvPr/>
        </p:nvCxnSpPr>
        <p:spPr>
          <a:xfrm>
            <a:off x="2195736" y="604433"/>
            <a:ext cx="4590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ipsa 2"/>
          <p:cNvSpPr/>
          <p:nvPr/>
        </p:nvSpPr>
        <p:spPr>
          <a:xfrm>
            <a:off x="132278" y="2536715"/>
            <a:ext cx="4126915" cy="142876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Odpowiedź na pytanie</a:t>
            </a:r>
            <a:endParaRPr lang="pl-P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Elipsa 24"/>
          <p:cNvSpPr/>
          <p:nvPr/>
        </p:nvSpPr>
        <p:spPr>
          <a:xfrm>
            <a:off x="4924902" y="2019554"/>
            <a:ext cx="3987300" cy="246308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Uzasadnienie</a:t>
            </a:r>
            <a:endParaRPr lang="pl-P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Krzyż 21"/>
          <p:cNvSpPr/>
          <p:nvPr/>
        </p:nvSpPr>
        <p:spPr>
          <a:xfrm>
            <a:off x="4516901" y="3151769"/>
            <a:ext cx="214314" cy="198652"/>
          </a:xfrm>
          <a:prstGeom prst="plus">
            <a:avLst/>
          </a:prstGeom>
          <a:solidFill>
            <a:schemeClr val="accent5">
              <a:lumMod val="25000"/>
            </a:schemeClr>
          </a:solidFill>
          <a:ln>
            <a:solidFill>
              <a:srgbClr val="49F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27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94902" y="4269"/>
            <a:ext cx="864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Ogólne </a:t>
            </a: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wskazówki</a:t>
            </a:r>
          </a:p>
          <a:p>
            <a:pPr algn="ctr"/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otyczące rozwiązywania kazusów</a:t>
            </a:r>
            <a:endParaRPr lang="pl-PL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Łącznik prosty 29"/>
          <p:cNvCxnSpPr/>
          <p:nvPr/>
        </p:nvCxnSpPr>
        <p:spPr>
          <a:xfrm flipV="1">
            <a:off x="1886857" y="618266"/>
            <a:ext cx="4989399" cy="58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29"/>
          <p:cNvCxnSpPr/>
          <p:nvPr/>
        </p:nvCxnSpPr>
        <p:spPr>
          <a:xfrm flipV="1">
            <a:off x="683568" y="1248377"/>
            <a:ext cx="770485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rostokąt zaokrąglony 19"/>
          <p:cNvSpPr/>
          <p:nvPr/>
        </p:nvSpPr>
        <p:spPr>
          <a:xfrm>
            <a:off x="786453" y="2455980"/>
            <a:ext cx="7460896" cy="913402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Należy c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zytać stan faktyczny kazusu, zwracając uwagę na jego charakterystyczne elementy oraz na zagadnienia mogące powodować problemy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Prostokąt zaokrąglony 20"/>
          <p:cNvSpPr/>
          <p:nvPr/>
        </p:nvSpPr>
        <p:spPr>
          <a:xfrm>
            <a:off x="786453" y="4554542"/>
            <a:ext cx="7460896" cy="674657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Pytania wyznaczają zakres wymagający rozwiązywania w danym kazusie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786453" y="3544323"/>
            <a:ext cx="7460896" cy="871692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 należy rozważać zagadnień niewymienionych w stanie faktycznym kazusu 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Prostokąt zaokrąglony 22"/>
          <p:cNvSpPr/>
          <p:nvPr/>
        </p:nvSpPr>
        <p:spPr>
          <a:xfrm>
            <a:off x="786453" y="1373385"/>
            <a:ext cx="7460896" cy="948145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Warto przejrzeć stan faktyczny w kazusie, przeczytać uważnie pytania i, następnie, ponownie przeczytać stan faktyczny mając na uwadze treść zadanych pytań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Prostokąt zaokrąglony 25"/>
          <p:cNvSpPr/>
          <p:nvPr/>
        </p:nvSpPr>
        <p:spPr>
          <a:xfrm>
            <a:off x="786453" y="5392134"/>
            <a:ext cx="7460896" cy="656602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Najpierw należy ustalić odpowiedź, a potem ją uzasadniać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Prostokąt zaokrąglony 26"/>
          <p:cNvSpPr/>
          <p:nvPr/>
        </p:nvSpPr>
        <p:spPr>
          <a:xfrm>
            <a:off x="786453" y="6201398"/>
            <a:ext cx="7460896" cy="656602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Uzasadnienie odpowiedzi powinno być zwięzłe, nie należy przepisywać stanu faktycznego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Strzałka w prawo 27"/>
          <p:cNvSpPr/>
          <p:nvPr/>
        </p:nvSpPr>
        <p:spPr>
          <a:xfrm>
            <a:off x="273629" y="5463672"/>
            <a:ext cx="216024" cy="51352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Strzałka w prawo 28"/>
          <p:cNvSpPr/>
          <p:nvPr/>
        </p:nvSpPr>
        <p:spPr>
          <a:xfrm>
            <a:off x="273629" y="6272936"/>
            <a:ext cx="216024" cy="51352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Strzałka w prawo 29"/>
          <p:cNvSpPr/>
          <p:nvPr/>
        </p:nvSpPr>
        <p:spPr>
          <a:xfrm>
            <a:off x="273629" y="4589047"/>
            <a:ext cx="216024" cy="51352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Strzałka w prawo 30"/>
          <p:cNvSpPr/>
          <p:nvPr/>
        </p:nvSpPr>
        <p:spPr>
          <a:xfrm>
            <a:off x="242458" y="3764842"/>
            <a:ext cx="216024" cy="51352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Strzałka w prawo 31"/>
          <p:cNvSpPr/>
          <p:nvPr/>
        </p:nvSpPr>
        <p:spPr>
          <a:xfrm>
            <a:off x="271923" y="1580771"/>
            <a:ext cx="216024" cy="51352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Strzałka w prawo 32"/>
          <p:cNvSpPr/>
          <p:nvPr/>
        </p:nvSpPr>
        <p:spPr>
          <a:xfrm>
            <a:off x="273614" y="2661405"/>
            <a:ext cx="216024" cy="513525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 zakrzywiona w prawo 16"/>
          <p:cNvSpPr/>
          <p:nvPr/>
        </p:nvSpPr>
        <p:spPr>
          <a:xfrm>
            <a:off x="102885" y="3322800"/>
            <a:ext cx="683568" cy="88408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</a:t>
            </a:r>
            <a:endParaRPr lang="pl-P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27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51503" y="143700"/>
            <a:ext cx="8643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Metoda rozwiązywania kazusu</a:t>
            </a:r>
            <a:endParaRPr lang="pl-P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Łącznik prosty 29"/>
          <p:cNvCxnSpPr/>
          <p:nvPr/>
        </p:nvCxnSpPr>
        <p:spPr>
          <a:xfrm>
            <a:off x="1403648" y="636066"/>
            <a:ext cx="61687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rostokąt zaokrąglony 29"/>
          <p:cNvSpPr/>
          <p:nvPr/>
        </p:nvSpPr>
        <p:spPr>
          <a:xfrm>
            <a:off x="2092288" y="1446817"/>
            <a:ext cx="4671392" cy="190982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ZALEŻY OD TEGO, JAKIEGO ZAGADNIENIA DOTYCZY KAZUS</a:t>
            </a:r>
            <a:endParaRPr lang="pl-PL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4427984" y="636066"/>
            <a:ext cx="0" cy="7047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rostokąt zaokrąglony 22"/>
          <p:cNvSpPr/>
          <p:nvPr/>
        </p:nvSpPr>
        <p:spPr>
          <a:xfrm>
            <a:off x="2483019" y="3810397"/>
            <a:ext cx="4010006" cy="644157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POWINNO BYĆ SPEŁNIONE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Prostokąt zaokrąglony 25"/>
          <p:cNvSpPr/>
          <p:nvPr/>
        </p:nvSpPr>
        <p:spPr>
          <a:xfrm>
            <a:off x="255920" y="4074984"/>
            <a:ext cx="1869610" cy="909193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OGÓLNA WSKAZÓKA</a:t>
            </a:r>
          </a:p>
        </p:txBody>
      </p:sp>
      <p:sp>
        <p:nvSpPr>
          <p:cNvPr id="38" name="Prostokąt zaokrąglony 37"/>
          <p:cNvSpPr/>
          <p:nvPr/>
        </p:nvSpPr>
        <p:spPr>
          <a:xfrm>
            <a:off x="7308304" y="3514544"/>
            <a:ext cx="1835696" cy="2018312"/>
          </a:xfrm>
          <a:prstGeom prst="roundRect">
            <a:avLst/>
          </a:prstGeom>
          <a:solidFill>
            <a:schemeClr val="accent5">
              <a:lumMod val="25000"/>
            </a:schemeClr>
          </a:solidFill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ZAISTNIENIE DANEGO STANU RZECZY</a:t>
            </a:r>
          </a:p>
          <a:p>
            <a:pPr algn="ctr"/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(zagadnienia, którego dotyczy pytanie)</a:t>
            </a:r>
            <a:endParaRPr 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Prostokąt zaokrąglony 26"/>
          <p:cNvSpPr/>
          <p:nvPr/>
        </p:nvSpPr>
        <p:spPr>
          <a:xfrm>
            <a:off x="2468499" y="4634571"/>
            <a:ext cx="4010006" cy="644157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MOŻE PRZESZKODZIĆ 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Krzyż 35"/>
          <p:cNvSpPr/>
          <p:nvPr/>
        </p:nvSpPr>
        <p:spPr>
          <a:xfrm>
            <a:off x="4366345" y="4454554"/>
            <a:ext cx="214314" cy="198652"/>
          </a:xfrm>
          <a:prstGeom prst="plus">
            <a:avLst/>
          </a:prstGeom>
          <a:solidFill>
            <a:schemeClr val="accent5">
              <a:lumMod val="25000"/>
            </a:schemeClr>
          </a:solidFill>
          <a:ln>
            <a:solidFill>
              <a:srgbClr val="49F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 w prawo 14"/>
          <p:cNvSpPr/>
          <p:nvPr/>
        </p:nvSpPr>
        <p:spPr>
          <a:xfrm>
            <a:off x="2182117" y="4210952"/>
            <a:ext cx="286382" cy="637256"/>
          </a:xfrm>
          <a:prstGeom prst="rightArrow">
            <a:avLst/>
          </a:prstGeom>
          <a:solidFill>
            <a:schemeClr val="accent5">
              <a:lumMod val="25000"/>
            </a:schemeClr>
          </a:solidFill>
          <a:ln>
            <a:solidFill>
              <a:srgbClr val="49F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Strzałka w prawo 36"/>
          <p:cNvSpPr/>
          <p:nvPr/>
        </p:nvSpPr>
        <p:spPr>
          <a:xfrm>
            <a:off x="6529643" y="4047640"/>
            <a:ext cx="793181" cy="952120"/>
          </a:xfrm>
          <a:prstGeom prst="rightArrow">
            <a:avLst/>
          </a:prstGeom>
          <a:solidFill>
            <a:schemeClr val="accent5">
              <a:lumMod val="25000"/>
            </a:schemeClr>
          </a:solidFill>
          <a:ln>
            <a:solidFill>
              <a:srgbClr val="49F9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dla  / w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79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94902" y="4269"/>
            <a:ext cx="864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Metoda rozwiązywania kazusu (roszczenia)</a:t>
            </a:r>
            <a:endParaRPr lang="pl-PL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Łącznik prosty 29"/>
          <p:cNvCxnSpPr/>
          <p:nvPr/>
        </p:nvCxnSpPr>
        <p:spPr>
          <a:xfrm>
            <a:off x="1233877" y="604433"/>
            <a:ext cx="64344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a 32"/>
          <p:cNvSpPr/>
          <p:nvPr/>
        </p:nvSpPr>
        <p:spPr>
          <a:xfrm>
            <a:off x="1061308" y="2922828"/>
            <a:ext cx="2212492" cy="88291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Podstawa roszczenia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7" name="Łącznik prosty 46"/>
          <p:cNvCxnSpPr/>
          <p:nvPr/>
        </p:nvCxnSpPr>
        <p:spPr>
          <a:xfrm rot="5400000">
            <a:off x="8001008" y="4000504"/>
            <a:ext cx="142876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 rot="5400000">
            <a:off x="8001008" y="4857760"/>
            <a:ext cx="142876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51"/>
          <p:cNvCxnSpPr/>
          <p:nvPr/>
        </p:nvCxnSpPr>
        <p:spPr>
          <a:xfrm rot="5400000">
            <a:off x="8001008" y="5572140"/>
            <a:ext cx="142876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rostokąt zaokrąglony 52"/>
          <p:cNvSpPr/>
          <p:nvPr/>
        </p:nvSpPr>
        <p:spPr>
          <a:xfrm>
            <a:off x="1147988" y="1556492"/>
            <a:ext cx="2138930" cy="681099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Ustalenie</a:t>
            </a:r>
            <a:endParaRPr lang="pl-P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Strzałka w dół 53"/>
          <p:cNvSpPr/>
          <p:nvPr/>
        </p:nvSpPr>
        <p:spPr>
          <a:xfrm>
            <a:off x="1840722" y="2419070"/>
            <a:ext cx="653664" cy="282641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8" name="Łącznik prosty 29"/>
          <p:cNvCxnSpPr/>
          <p:nvPr/>
        </p:nvCxnSpPr>
        <p:spPr>
          <a:xfrm flipV="1">
            <a:off x="3019895" y="1140834"/>
            <a:ext cx="305230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ipsa 33"/>
          <p:cNvSpPr/>
          <p:nvPr/>
        </p:nvSpPr>
        <p:spPr>
          <a:xfrm>
            <a:off x="1061308" y="3944186"/>
            <a:ext cx="2212492" cy="88291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Przesłanki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Elipsa 34"/>
          <p:cNvSpPr/>
          <p:nvPr/>
        </p:nvSpPr>
        <p:spPr>
          <a:xfrm>
            <a:off x="1061065" y="4953731"/>
            <a:ext cx="2212492" cy="88291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Subsumpcja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Elipsa 35"/>
          <p:cNvSpPr/>
          <p:nvPr/>
        </p:nvSpPr>
        <p:spPr>
          <a:xfrm>
            <a:off x="490364" y="5975089"/>
            <a:ext cx="3353893" cy="882911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Przyczyny niweczące powstałe roszczenie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Łącznik prosty 13"/>
          <p:cNvCxnSpPr>
            <a:stCxn id="33" idx="4"/>
            <a:endCxn id="34" idx="0"/>
          </p:cNvCxnSpPr>
          <p:nvPr/>
        </p:nvCxnSpPr>
        <p:spPr>
          <a:xfrm>
            <a:off x="2167554" y="3805739"/>
            <a:ext cx="0" cy="138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>
            <a:stCxn id="34" idx="4"/>
            <a:endCxn id="35" idx="0"/>
          </p:cNvCxnSpPr>
          <p:nvPr/>
        </p:nvCxnSpPr>
        <p:spPr>
          <a:xfrm flipH="1">
            <a:off x="2167311" y="4827097"/>
            <a:ext cx="243" cy="1266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>
            <a:stCxn id="35" idx="4"/>
            <a:endCxn id="36" idx="0"/>
          </p:cNvCxnSpPr>
          <p:nvPr/>
        </p:nvCxnSpPr>
        <p:spPr>
          <a:xfrm>
            <a:off x="2167311" y="5836642"/>
            <a:ext cx="0" cy="138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7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Łącznik prosty 46"/>
          <p:cNvCxnSpPr/>
          <p:nvPr/>
        </p:nvCxnSpPr>
        <p:spPr>
          <a:xfrm rot="5400000">
            <a:off x="8001008" y="4000504"/>
            <a:ext cx="142876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48"/>
          <p:cNvCxnSpPr/>
          <p:nvPr/>
        </p:nvCxnSpPr>
        <p:spPr>
          <a:xfrm rot="5400000">
            <a:off x="8001008" y="4857760"/>
            <a:ext cx="142876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51"/>
          <p:cNvCxnSpPr/>
          <p:nvPr/>
        </p:nvCxnSpPr>
        <p:spPr>
          <a:xfrm rot="5400000">
            <a:off x="8001008" y="5572140"/>
            <a:ext cx="142876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323528" y="2758191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 </a:t>
            </a: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pl-PL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832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źwigar">
  <a:themeElements>
    <a:clrScheme name="Dźwigar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Dźwig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źwigar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6800</TotalTime>
  <Words>268</Words>
  <Application>Microsoft Office PowerPoint</Application>
  <PresentationFormat>Pokaz na ekranie (4:3)</PresentationFormat>
  <Paragraphs>51</Paragraphs>
  <Slides>7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Dźwigar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AGH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Największe katastrofy  przemysłowe w Polsce i na świecie. Przyczyny i skutki.</dc:title>
  <dc:creator>Kłapouchy</dc:creator>
  <cp:lastModifiedBy>Wenusi Kr</cp:lastModifiedBy>
  <cp:revision>768</cp:revision>
  <dcterms:created xsi:type="dcterms:W3CDTF">2004-11-17T18:00:27Z</dcterms:created>
  <dcterms:modified xsi:type="dcterms:W3CDTF">2020-04-02T17:55:41Z</dcterms:modified>
</cp:coreProperties>
</file>