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39"/>
  </p:notesMasterIdLst>
  <p:sldIdLst>
    <p:sldId id="256" r:id="rId3"/>
    <p:sldId id="317" r:id="rId4"/>
    <p:sldId id="320" r:id="rId5"/>
    <p:sldId id="257" r:id="rId6"/>
    <p:sldId id="261" r:id="rId7"/>
    <p:sldId id="273" r:id="rId8"/>
    <p:sldId id="295" r:id="rId9"/>
    <p:sldId id="296" r:id="rId10"/>
    <p:sldId id="264" r:id="rId11"/>
    <p:sldId id="258" r:id="rId12"/>
    <p:sldId id="259" r:id="rId13"/>
    <p:sldId id="260" r:id="rId14"/>
    <p:sldId id="265" r:id="rId15"/>
    <p:sldId id="266" r:id="rId16"/>
    <p:sldId id="267" r:id="rId17"/>
    <p:sldId id="271" r:id="rId18"/>
    <p:sldId id="272" r:id="rId19"/>
    <p:sldId id="274" r:id="rId20"/>
    <p:sldId id="275" r:id="rId21"/>
    <p:sldId id="297" r:id="rId22"/>
    <p:sldId id="276" r:id="rId23"/>
    <p:sldId id="278" r:id="rId24"/>
    <p:sldId id="283" r:id="rId25"/>
    <p:sldId id="280" r:id="rId26"/>
    <p:sldId id="281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380" autoAdjust="0"/>
  </p:normalViewPr>
  <p:slideViewPr>
    <p:cSldViewPr snapToGrid="0">
      <p:cViewPr varScale="1">
        <p:scale>
          <a:sx n="90" d="100"/>
          <a:sy n="90" d="100"/>
        </p:scale>
        <p:origin x="54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B22162-5ECA-4B11-99EF-A19A53226B63}" type="datetimeFigureOut">
              <a:rPr lang="pl-PL" smtClean="0"/>
              <a:t>29.05.2022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5B9CA1-C8C4-481E-942E-EAD29D6EF2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9721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5B9CA1-C8C4-481E-942E-EAD29D6EF2F8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79091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5B9CA1-C8C4-481E-942E-EAD29D6EF2F8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88595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5B9CA1-C8C4-481E-942E-EAD29D6EF2F8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93501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5B9CA1-C8C4-481E-942E-EAD29D6EF2F8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271335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5B9CA1-C8C4-481E-942E-EAD29D6EF2F8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503770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5B9CA1-C8C4-481E-942E-EAD29D6EF2F8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75630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5B9CA1-C8C4-481E-942E-EAD29D6EF2F8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35388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5B9CA1-C8C4-481E-942E-EAD29D6EF2F8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29412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5B9CA1-C8C4-481E-942E-EAD29D6EF2F8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711238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5B9CA1-C8C4-481E-942E-EAD29D6EF2F8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544950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.</a:t>
            </a:r>
          </a:p>
          <a:p>
            <a:pPr marL="171450" indent="-171450">
              <a:buFontTx/>
              <a:buChar char="-"/>
            </a:pPr>
            <a:endParaRPr lang="pl-PL" dirty="0"/>
          </a:p>
          <a:p>
            <a:pPr marL="171450" indent="-171450">
              <a:buFontTx/>
              <a:buChar char="-"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5B9CA1-C8C4-481E-942E-EAD29D6EF2F8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50708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AE3FC2-4D9D-4BC3-B829-43E3F98D85C6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890207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5B9CA1-C8C4-481E-942E-EAD29D6EF2F8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383263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5B9CA1-C8C4-481E-942E-EAD29D6EF2F8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922107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5B9CA1-C8C4-481E-942E-EAD29D6EF2F8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526360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5B9CA1-C8C4-481E-942E-EAD29D6EF2F8}" type="slidenum">
              <a:rPr lang="pl-PL" smtClean="0"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0483452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5B9CA1-C8C4-481E-942E-EAD29D6EF2F8}" type="slidenum">
              <a:rPr lang="pl-PL" smtClean="0"/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4372349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5B9CA1-C8C4-481E-942E-EAD29D6EF2F8}" type="slidenum">
              <a:rPr lang="pl-PL" smtClean="0"/>
              <a:t>29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218038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5B9CA1-C8C4-481E-942E-EAD29D6EF2F8}" type="slidenum">
              <a:rPr lang="pl-PL" smtClean="0"/>
              <a:t>30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085959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5B9CA1-C8C4-481E-942E-EAD29D6EF2F8}" type="slidenum">
              <a:rPr lang="pl-PL" smtClean="0"/>
              <a:t>31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182671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5B9CA1-C8C4-481E-942E-EAD29D6EF2F8}" type="slidenum">
              <a:rPr lang="pl-PL" smtClean="0"/>
              <a:t>32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042839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5B9CA1-C8C4-481E-942E-EAD29D6EF2F8}" type="slidenum">
              <a:rPr lang="pl-PL" smtClean="0"/>
              <a:t>33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649124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AE3FC2-4D9D-4BC3-B829-43E3F98D85C6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933666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5B9CA1-C8C4-481E-942E-EAD29D6EF2F8}" type="slidenum">
              <a:rPr lang="pl-PL" smtClean="0"/>
              <a:t>34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303665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5B9CA1-C8C4-481E-942E-EAD29D6EF2F8}" type="slidenum">
              <a:rPr lang="pl-PL" smtClean="0"/>
              <a:t>35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70071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5B9CA1-C8C4-481E-942E-EAD29D6EF2F8}" type="slidenum">
              <a:rPr lang="pl-PL" smtClean="0"/>
              <a:t>36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36434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5B9CA1-C8C4-481E-942E-EAD29D6EF2F8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44544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5B9CA1-C8C4-481E-942E-EAD29D6EF2F8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50671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5B9CA1-C8C4-481E-942E-EAD29D6EF2F8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64251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5B9CA1-C8C4-481E-942E-EAD29D6EF2F8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73925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5B9CA1-C8C4-481E-942E-EAD29D6EF2F8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21856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5B9CA1-C8C4-481E-942E-EAD29D6EF2F8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2581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023B5A5-A1B8-4885-8C34-7C8795B0A606}" type="datetimeFigureOut">
              <a:rPr lang="pl-PL" smtClean="0"/>
              <a:t>29.05.2022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F2EAC2A-5347-480E-812F-257E36CE8AFD}" type="slidenum">
              <a:rPr lang="pl-PL" smtClean="0"/>
              <a:t>‹#›</a:t>
            </a:fld>
            <a:endParaRPr lang="pl-PL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1306310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3B5A5-A1B8-4885-8C34-7C8795B0A606}" type="datetimeFigureOut">
              <a:rPr lang="pl-PL" smtClean="0"/>
              <a:t>29.05.2022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EAC2A-5347-480E-812F-257E36CE8A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0038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3B5A5-A1B8-4885-8C34-7C8795B0A606}" type="datetimeFigureOut">
              <a:rPr lang="pl-PL" smtClean="0"/>
              <a:t>29.05.2022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EAC2A-5347-480E-812F-257E36CE8A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333560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C91390A-9231-4510-8211-CC1AF9C7781D}" type="datetimeFigureOut">
              <a:rPr lang="pl-PL" smtClean="0"/>
              <a:t>29.05.2022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F97BD23-D59E-4124-B4A9-C80107C483D1}" type="slidenum">
              <a:rPr lang="pl-PL" smtClean="0"/>
              <a:t>‹#›</a:t>
            </a:fld>
            <a:endParaRPr lang="pl-PL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1217466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390A-9231-4510-8211-CC1AF9C7781D}" type="datetimeFigureOut">
              <a:rPr lang="pl-PL" smtClean="0"/>
              <a:t>29.05.2022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7BD23-D59E-4124-B4A9-C80107C483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34791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91390A-9231-4510-8211-CC1AF9C7781D}" type="datetimeFigureOut">
              <a:rPr lang="pl-PL" smtClean="0"/>
              <a:t>29.05.2022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97BD23-D59E-4124-B4A9-C80107C483D1}" type="slidenum">
              <a:rPr lang="pl-PL" smtClean="0"/>
              <a:t>‹#›</a:t>
            </a:fld>
            <a:endParaRPr lang="pl-PL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2134495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390A-9231-4510-8211-CC1AF9C7781D}" type="datetimeFigureOut">
              <a:rPr lang="pl-PL" smtClean="0"/>
              <a:t>29.05.2022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7BD23-D59E-4124-B4A9-C80107C483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35272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390A-9231-4510-8211-CC1AF9C7781D}" type="datetimeFigureOut">
              <a:rPr lang="pl-PL" smtClean="0"/>
              <a:t>29.05.2022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7BD23-D59E-4124-B4A9-C80107C483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74385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390A-9231-4510-8211-CC1AF9C7781D}" type="datetimeFigureOut">
              <a:rPr lang="pl-PL" smtClean="0"/>
              <a:t>29.05.2022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7BD23-D59E-4124-B4A9-C80107C483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42053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390A-9231-4510-8211-CC1AF9C7781D}" type="datetimeFigureOut">
              <a:rPr lang="pl-PL" smtClean="0"/>
              <a:t>29.05.2022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7BD23-D59E-4124-B4A9-C80107C483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32650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91390A-9231-4510-8211-CC1AF9C7781D}" type="datetimeFigureOut">
              <a:rPr lang="pl-PL" smtClean="0"/>
              <a:t>29.05.2022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97BD23-D59E-4124-B4A9-C80107C483D1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56872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3B5A5-A1B8-4885-8C34-7C8795B0A606}" type="datetimeFigureOut">
              <a:rPr lang="pl-PL" smtClean="0"/>
              <a:t>29.05.2022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EAC2A-5347-480E-812F-257E36CE8A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92194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91390A-9231-4510-8211-CC1AF9C7781D}" type="datetimeFigureOut">
              <a:rPr lang="pl-PL" smtClean="0"/>
              <a:t>29.05.2022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97BD23-D59E-4124-B4A9-C80107C483D1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708853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390A-9231-4510-8211-CC1AF9C7781D}" type="datetimeFigureOut">
              <a:rPr lang="pl-PL" smtClean="0"/>
              <a:t>29.05.2022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7BD23-D59E-4124-B4A9-C80107C483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90060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390A-9231-4510-8211-CC1AF9C7781D}" type="datetimeFigureOut">
              <a:rPr lang="pl-PL" smtClean="0"/>
              <a:t>29.05.2022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7BD23-D59E-4124-B4A9-C80107C483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6295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023B5A5-A1B8-4885-8C34-7C8795B0A606}" type="datetimeFigureOut">
              <a:rPr lang="pl-PL" smtClean="0"/>
              <a:t>29.05.2022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2EAC2A-5347-480E-812F-257E36CE8AFD}" type="slidenum">
              <a:rPr lang="pl-PL" smtClean="0"/>
              <a:t>‹#›</a:t>
            </a:fld>
            <a:endParaRPr lang="pl-PL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4946148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3B5A5-A1B8-4885-8C34-7C8795B0A606}" type="datetimeFigureOut">
              <a:rPr lang="pl-PL" smtClean="0"/>
              <a:t>29.05.2022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EAC2A-5347-480E-812F-257E36CE8A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6517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3B5A5-A1B8-4885-8C34-7C8795B0A606}" type="datetimeFigureOut">
              <a:rPr lang="pl-PL" smtClean="0"/>
              <a:t>29.05.2022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EAC2A-5347-480E-812F-257E36CE8A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7024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3B5A5-A1B8-4885-8C34-7C8795B0A606}" type="datetimeFigureOut">
              <a:rPr lang="pl-PL" smtClean="0"/>
              <a:t>29.05.2022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EAC2A-5347-480E-812F-257E36CE8A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1053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3B5A5-A1B8-4885-8C34-7C8795B0A606}" type="datetimeFigureOut">
              <a:rPr lang="pl-PL" smtClean="0"/>
              <a:t>29.05.2022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EAC2A-5347-480E-812F-257E36CE8A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0388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023B5A5-A1B8-4885-8C34-7C8795B0A606}" type="datetimeFigureOut">
              <a:rPr lang="pl-PL" smtClean="0"/>
              <a:t>29.05.2022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2EAC2A-5347-480E-812F-257E36CE8AFD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52605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023B5A5-A1B8-4885-8C34-7C8795B0A606}" type="datetimeFigureOut">
              <a:rPr lang="pl-PL" smtClean="0"/>
              <a:t>29.05.2022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2EAC2A-5347-480E-812F-257E36CE8AFD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40273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E023B5A5-A1B8-4885-8C34-7C8795B0A606}" type="datetimeFigureOut">
              <a:rPr lang="pl-PL" smtClean="0"/>
              <a:t>29.05.2022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9F2EAC2A-5347-480E-812F-257E36CE8AFD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16010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EC91390A-9231-4510-8211-CC1AF9C7781D}" type="datetimeFigureOut">
              <a:rPr lang="pl-PL" smtClean="0"/>
              <a:t>29.05.2022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CF97BD23-D59E-4124-B4A9-C80107C483D1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52963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51E8069-3714-4236-B36F-79ECFCD3E4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Prawo administracyjne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737DE2F-6861-43EF-ABA1-07FDE80DE4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4860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3224883-CC59-4872-8998-D43DD76C2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86246"/>
          </a:xfrm>
        </p:spPr>
        <p:txBody>
          <a:bodyPr/>
          <a:lstStyle/>
          <a:p>
            <a:r>
              <a:rPr lang="pl-PL" dirty="0"/>
              <a:t>Szczególny status Prezydenta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B6964C4-A407-4140-9549-87A43F1524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02674"/>
            <a:ext cx="9601200" cy="4064726"/>
          </a:xfrm>
        </p:spPr>
        <p:txBody>
          <a:bodyPr/>
          <a:lstStyle/>
          <a:p>
            <a:r>
              <a:rPr lang="pl-PL" dirty="0"/>
              <a:t>Organ władzy wykonawczej</a:t>
            </a:r>
          </a:p>
          <a:p>
            <a:pPr marL="530352" lvl="1" indent="0">
              <a:buNone/>
            </a:pPr>
            <a:r>
              <a:rPr lang="pl-PL" dirty="0"/>
              <a:t>Art. 10 ust. 2 KRP Władzę ustawodawczą sprawują Sejm i Senat, władzę wykonawczą Prezydent Rzeczypospolitej Polskiej i Rada Ministrów, a władzę sądowniczą sądy i trybunały.</a:t>
            </a:r>
          </a:p>
          <a:p>
            <a:r>
              <a:rPr lang="pl-PL" dirty="0"/>
              <a:t>Nie jest organem administracji publicznej</a:t>
            </a:r>
          </a:p>
          <a:p>
            <a:r>
              <a:rPr lang="pl-PL" dirty="0"/>
              <a:t>Nie jest organem administracji rządowej</a:t>
            </a:r>
          </a:p>
          <a:p>
            <a:r>
              <a:rPr lang="pl-PL" dirty="0"/>
              <a:t>Centralny konstytucyjny organ państwa </a:t>
            </a:r>
          </a:p>
        </p:txBody>
      </p:sp>
    </p:spTree>
    <p:extLst>
      <p:ext uri="{BB962C8B-B14F-4D97-AF65-F5344CB8AC3E}">
        <p14:creationId xmlns:p14="http://schemas.microsoft.com/office/powerpoint/2010/main" val="42909972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11B35EC-ACB9-400A-AEAC-3939E9F92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55617"/>
          </a:xfrm>
        </p:spPr>
        <p:txBody>
          <a:bodyPr/>
          <a:lstStyle/>
          <a:p>
            <a:r>
              <a:rPr lang="pl-PL" dirty="0"/>
              <a:t>Szczególny status Prezydenta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50BC01A-0342-4576-A046-2802012B6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41417"/>
            <a:ext cx="9601200" cy="5316583"/>
          </a:xfrm>
        </p:spPr>
        <p:txBody>
          <a:bodyPr/>
          <a:lstStyle/>
          <a:p>
            <a:r>
              <a:rPr lang="pl-PL" dirty="0"/>
              <a:t>Art. 126 ust. 2 KRP Prezydent Rzeczypospolitej czuwa nad przestrzeganiem Konstytucji, stoi na straży suwerenności i bezpieczeństwa państwa oraz nienaruszalności i niepodzielności jego terytorium.</a:t>
            </a:r>
          </a:p>
          <a:p>
            <a:r>
              <a:rPr lang="pl-PL" dirty="0"/>
              <a:t>Kompetencje Prezydenta </a:t>
            </a:r>
          </a:p>
          <a:p>
            <a:r>
              <a:rPr lang="pl-PL" dirty="0"/>
              <a:t>Kompetencje z zakresu administracji:</a:t>
            </a:r>
          </a:p>
          <a:p>
            <a:pPr lvl="1"/>
            <a:r>
              <a:rPr lang="pl-PL" dirty="0"/>
              <a:t>W sferze stosunków zagranicznych: ratyfikacja i wypowiadanie umów międzynarodowych, pozycja zwierzchnia</a:t>
            </a:r>
          </a:p>
          <a:p>
            <a:pPr lvl="1"/>
            <a:r>
              <a:rPr lang="pl-PL" dirty="0"/>
              <a:t>W sferze prawodawstwa nadzwyczajnego: wprowadzanie stanu wojennego i nadzwyczajnego, rozporządzenia z mocą ustawy</a:t>
            </a:r>
          </a:p>
          <a:p>
            <a:pPr lvl="1"/>
            <a:r>
              <a:rPr lang="pl-PL" dirty="0"/>
              <a:t>W sferze prawodawstwa zwykłego: wydawanie rozporządzeń, zarządzeń</a:t>
            </a:r>
          </a:p>
          <a:p>
            <a:pPr lvl="1"/>
            <a:r>
              <a:rPr lang="pl-PL" dirty="0"/>
              <a:t>W sferze obsadzania stanowisk: powoływanie prezesa i wiceprezesa TK, członków KRRiT, mianowanie Szefa Sztabu Generalnego</a:t>
            </a:r>
          </a:p>
          <a:p>
            <a:pPr lvl="1"/>
            <a:r>
              <a:rPr lang="pl-PL" dirty="0"/>
              <a:t>W sferze uprawnień o charakterze organizacyjnym i decyzyjnym: zwoływanie i przewodniczenie RM, jako Radzie Gabinetowej, decyzje w zakresie nadawania i zwalniania z obywatelstwa, prawo łaski, nadawanie orderów, odznaczeń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5347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298AD66-1B31-480D-A51A-0061F0E45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42554"/>
          </a:xfrm>
        </p:spPr>
        <p:txBody>
          <a:bodyPr/>
          <a:lstStyle/>
          <a:p>
            <a:r>
              <a:rPr lang="pl-PL" dirty="0"/>
              <a:t>Rada Ministrów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AFA6097-012B-4246-A39E-A7CBD170BC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28353"/>
            <a:ext cx="9601200" cy="4911635"/>
          </a:xfrm>
        </p:spPr>
        <p:txBody>
          <a:bodyPr/>
          <a:lstStyle/>
          <a:p>
            <a:r>
              <a:rPr lang="pl-PL" dirty="0"/>
              <a:t>Art. 147 ust. 1 KRP </a:t>
            </a:r>
            <a:br>
              <a:rPr lang="pl-PL" dirty="0"/>
            </a:br>
            <a:r>
              <a:rPr lang="pl-PL" dirty="0"/>
              <a:t> Rada Ministrów składa się z Prezesa Rady Ministrów i ministrów. </a:t>
            </a:r>
            <a:br>
              <a:rPr lang="pl-PL" dirty="0"/>
            </a:br>
            <a:r>
              <a:rPr lang="pl-PL" dirty="0"/>
              <a:t>2. W skład Rady Ministrów mogą być powoływani wiceprezesi Rady Ministrów. </a:t>
            </a:r>
            <a:br>
              <a:rPr lang="pl-PL" dirty="0"/>
            </a:br>
            <a:r>
              <a:rPr lang="pl-PL" dirty="0"/>
              <a:t>3. Prezes i wiceprezes Rady Ministrów mogą pełnić także funkcję ministra. </a:t>
            </a:r>
            <a:br>
              <a:rPr lang="pl-PL" dirty="0"/>
            </a:br>
            <a:r>
              <a:rPr lang="pl-PL" dirty="0"/>
              <a:t>4. W skład Rady Ministrów mogą być ponadto powoływani przewodniczący określonych w ustawach komitetów.</a:t>
            </a:r>
          </a:p>
          <a:p>
            <a:r>
              <a:rPr lang="pl-PL" dirty="0"/>
              <a:t>Naczelny organ administracji rządowej</a:t>
            </a:r>
          </a:p>
          <a:p>
            <a:r>
              <a:rPr lang="pl-PL" dirty="0"/>
              <a:t>Organ kolegialny</a:t>
            </a:r>
          </a:p>
          <a:p>
            <a:r>
              <a:rPr lang="pl-PL" dirty="0"/>
              <a:t>Władza wykonawcza o kompetencji generalnej</a:t>
            </a:r>
          </a:p>
          <a:p>
            <a:pPr marL="530352" lvl="1" indent="0">
              <a:buNone/>
            </a:pPr>
            <a:r>
              <a:rPr lang="pl-PL" dirty="0"/>
              <a:t>Art. 146 ust. 2 KRP Do Rady Ministrów należą sprawy polityki państwa nie zastrzeżone dla innych organów państwowych i samorządu terytorialnego.</a:t>
            </a:r>
          </a:p>
          <a:p>
            <a:r>
              <a:rPr lang="pl-PL" dirty="0"/>
              <a:t>Kompetencje określone w KRP, ust. o RM i innych aktach normatywnych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776420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B97C2F-2F8C-46E2-833F-62F279602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156063"/>
          </a:xfrm>
        </p:spPr>
        <p:txBody>
          <a:bodyPr/>
          <a:lstStyle/>
          <a:p>
            <a:r>
              <a:rPr lang="pl-PL" dirty="0"/>
              <a:t>Rada Ministrów - kompetencje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6252C23-838A-41B2-94A9-FEC0412D35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41863"/>
            <a:ext cx="9601200" cy="4898571"/>
          </a:xfrm>
        </p:spPr>
        <p:txBody>
          <a:bodyPr>
            <a:normAutofit lnSpcReduction="10000"/>
          </a:bodyPr>
          <a:lstStyle/>
          <a:p>
            <a:r>
              <a:rPr lang="pl-PL" dirty="0"/>
              <a:t>Sprawy polityki państwa niezastrzeżone na rzecz innych organów</a:t>
            </a:r>
          </a:p>
          <a:p>
            <a:r>
              <a:rPr lang="pl-PL" dirty="0"/>
              <a:t>Zapewnia wykonywanie ustaw</a:t>
            </a:r>
          </a:p>
          <a:p>
            <a:r>
              <a:rPr lang="pl-PL" dirty="0"/>
              <a:t>Wydaje rozporządzenia</a:t>
            </a:r>
          </a:p>
          <a:p>
            <a:r>
              <a:rPr lang="pl-PL" dirty="0"/>
              <a:t>Koordynuje i kontroluje prace organów administracji rządowej (kieruje administracją rządową)</a:t>
            </a:r>
          </a:p>
          <a:p>
            <a:r>
              <a:rPr lang="pl-PL" dirty="0"/>
              <a:t>Chroni interesy SP</a:t>
            </a:r>
          </a:p>
          <a:p>
            <a:r>
              <a:rPr lang="pl-PL" dirty="0"/>
              <a:t>Uchwala projekt budżetu państwa</a:t>
            </a:r>
          </a:p>
          <a:p>
            <a:r>
              <a:rPr lang="pl-PL" dirty="0"/>
              <a:t>Kieruje wykonywaniem budżetu państwa</a:t>
            </a:r>
          </a:p>
          <a:p>
            <a:r>
              <a:rPr lang="pl-PL" dirty="0"/>
              <a:t>Zapewnia bezpieczeństwo wewnętrzne państwa i porządek publiczny</a:t>
            </a:r>
          </a:p>
          <a:p>
            <a:r>
              <a:rPr lang="pl-PL" dirty="0"/>
              <a:t>Zawiera umowy międzynarodowe wymagające ratyfikacji</a:t>
            </a:r>
          </a:p>
          <a:p>
            <a:r>
              <a:rPr lang="pl-PL" dirty="0"/>
              <a:t>Wykonuje zadania w zakresie polityki zagranicznej</a:t>
            </a:r>
          </a:p>
          <a:p>
            <a:r>
              <a:rPr lang="pl-PL" dirty="0"/>
              <a:t>Określa organizację i tryb swojej pracy</a:t>
            </a:r>
          </a:p>
        </p:txBody>
      </p:sp>
    </p:spTree>
    <p:extLst>
      <p:ext uri="{BB962C8B-B14F-4D97-AF65-F5344CB8AC3E}">
        <p14:creationId xmlns:p14="http://schemas.microsoft.com/office/powerpoint/2010/main" val="30604024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0132155-9708-4828-8502-1D63D2EFD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1491" y="325582"/>
            <a:ext cx="9601200" cy="1064623"/>
          </a:xfrm>
        </p:spPr>
        <p:txBody>
          <a:bodyPr/>
          <a:lstStyle/>
          <a:p>
            <a:r>
              <a:rPr lang="pl-PL" dirty="0"/>
              <a:t>Prezes Rady Ministrów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BEC6B8E-5E5C-46BD-9476-C8DDC9EB38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1491" y="1390205"/>
            <a:ext cx="9601200" cy="5421086"/>
          </a:xfrm>
        </p:spPr>
        <p:txBody>
          <a:bodyPr>
            <a:normAutofit/>
          </a:bodyPr>
          <a:lstStyle/>
          <a:p>
            <a:r>
              <a:rPr lang="pl-PL" dirty="0"/>
              <a:t>Wchodzi w skład naczelnego organu administracji państwowej</a:t>
            </a:r>
          </a:p>
          <a:p>
            <a:r>
              <a:rPr lang="pl-PL" dirty="0"/>
              <a:t>Jest naczelnym organem administracji publicznej o kompetencji generalnej</a:t>
            </a:r>
          </a:p>
          <a:p>
            <a:r>
              <a:rPr lang="pl-PL" dirty="0"/>
              <a:t>Kieruje pracami RM i kieruje jej posiedzeniom </a:t>
            </a:r>
          </a:p>
          <a:p>
            <a:r>
              <a:rPr lang="pl-PL" dirty="0"/>
              <a:t>Reprezentuje RM</a:t>
            </a:r>
          </a:p>
          <a:p>
            <a:r>
              <a:rPr lang="pl-PL" dirty="0"/>
              <a:t>Zapewnia wykonywanie polityki RM, określa sposoby jej wykonywania</a:t>
            </a:r>
          </a:p>
          <a:p>
            <a:r>
              <a:rPr lang="pl-PL" dirty="0"/>
              <a:t>Koordynuje i kontroluje pracę członków RM</a:t>
            </a:r>
          </a:p>
          <a:p>
            <a:r>
              <a:rPr lang="pl-PL" dirty="0"/>
              <a:t>Zwierzchnictwo służbowe</a:t>
            </a:r>
          </a:p>
          <a:p>
            <a:r>
              <a:rPr lang="pl-PL" dirty="0"/>
              <a:t>Zwierzchnictwo osobowe</a:t>
            </a:r>
          </a:p>
          <a:p>
            <a:r>
              <a:rPr lang="pl-PL" dirty="0"/>
              <a:t>Wydawanie rozporządzeń, zarządzeń</a:t>
            </a:r>
          </a:p>
          <a:p>
            <a:r>
              <a:rPr lang="pl-PL" dirty="0"/>
              <a:t>Wydawanie Dziennika Ustaw</a:t>
            </a:r>
          </a:p>
          <a:p>
            <a:r>
              <a:rPr lang="pl-PL" dirty="0"/>
              <a:t>Nadzór nad administracja rządową </a:t>
            </a:r>
          </a:p>
          <a:p>
            <a:r>
              <a:rPr lang="pl-PL" dirty="0"/>
              <a:t>Nadzór nad administracją samorządową</a:t>
            </a:r>
          </a:p>
        </p:txBody>
      </p:sp>
    </p:spTree>
    <p:extLst>
      <p:ext uri="{BB962C8B-B14F-4D97-AF65-F5344CB8AC3E}">
        <p14:creationId xmlns:p14="http://schemas.microsoft.com/office/powerpoint/2010/main" val="32165346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3D5C00F-AA7A-4849-B655-9791D947D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04949"/>
            <a:ext cx="9601200" cy="816429"/>
          </a:xfrm>
        </p:spPr>
        <p:txBody>
          <a:bodyPr/>
          <a:lstStyle/>
          <a:p>
            <a:r>
              <a:rPr lang="pl-PL" dirty="0"/>
              <a:t>Ministrowie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C4526CE-A1BA-4C7C-9D02-753901F0E4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02229"/>
            <a:ext cx="9601200" cy="4950822"/>
          </a:xfrm>
        </p:spPr>
        <p:txBody>
          <a:bodyPr>
            <a:normAutofit/>
          </a:bodyPr>
          <a:lstStyle/>
          <a:p>
            <a:r>
              <a:rPr lang="pl-PL" dirty="0"/>
              <a:t>Powoływany do kierowania określonym działem administracji rządowej lub do wypełniania zadań wyznaczonych przez PRM</a:t>
            </a:r>
          </a:p>
          <a:p>
            <a:r>
              <a:rPr lang="pl-PL" dirty="0"/>
              <a:t>Dualistyczny charakter </a:t>
            </a:r>
          </a:p>
          <a:p>
            <a:r>
              <a:rPr lang="pl-PL" dirty="0"/>
              <a:t>Członek naczelnego kolegialnego organu administracji państwowej </a:t>
            </a:r>
          </a:p>
          <a:p>
            <a:r>
              <a:rPr lang="pl-PL" dirty="0"/>
              <a:t>Organ kierujący określonym działem administracji rządowej (organ naczelny)</a:t>
            </a:r>
          </a:p>
          <a:p>
            <a:r>
              <a:rPr lang="pl-PL" b="1" dirty="0"/>
              <a:t>Podlega kierownictwu, koordynacji i kontroli PRM</a:t>
            </a:r>
          </a:p>
          <a:p>
            <a:r>
              <a:rPr lang="pl-PL" b="1" dirty="0"/>
              <a:t>Podlega koordynacji, kontroli i zwierzchnictwu służbowemu PRM</a:t>
            </a:r>
          </a:p>
          <a:p>
            <a:r>
              <a:rPr lang="pl-PL" dirty="0"/>
              <a:t>Kompetencje</a:t>
            </a:r>
          </a:p>
          <a:p>
            <a:pPr lvl="1"/>
            <a:r>
              <a:rPr lang="pl-PL" dirty="0"/>
              <a:t>Prawotwórcze: wydawanie rozporządzeń i zarządzeń</a:t>
            </a:r>
          </a:p>
          <a:p>
            <a:pPr lvl="1"/>
            <a:r>
              <a:rPr lang="pl-PL" dirty="0"/>
              <a:t>Wydawanie decyzji administracyjnych</a:t>
            </a:r>
          </a:p>
          <a:p>
            <a:pPr lvl="1"/>
            <a:r>
              <a:rPr lang="pl-PL" dirty="0"/>
              <a:t>Kompetencje kierownicze i nadzorcze</a:t>
            </a:r>
          </a:p>
          <a:p>
            <a:pPr lvl="1"/>
            <a:r>
              <a:rPr lang="pl-PL" dirty="0"/>
              <a:t>Kierowanie działem administracji rządowej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009994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CDF1AA-082C-4205-B58E-F3088AEEE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62247"/>
          </a:xfrm>
        </p:spPr>
        <p:txBody>
          <a:bodyPr/>
          <a:lstStyle/>
          <a:p>
            <a:r>
              <a:rPr lang="pl-PL" dirty="0"/>
              <a:t>Centralne ograny administracji rządowej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3DD782-1094-432F-B63C-D59CC750E3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81963"/>
            <a:ext cx="9601200" cy="4816549"/>
          </a:xfrm>
        </p:spPr>
        <p:txBody>
          <a:bodyPr>
            <a:normAutofit/>
          </a:bodyPr>
          <a:lstStyle/>
          <a:p>
            <a:r>
              <a:rPr lang="pl-PL" dirty="0"/>
              <a:t>Ustawa z dnia 1 marca 2002 r. o zmianach w organizacji i funkcjonowaniu centralnych organów administracji rządowej i jednostek im podporządkowanych oraz o zmianie niektórych ustaw</a:t>
            </a:r>
          </a:p>
          <a:p>
            <a:pPr lvl="1"/>
            <a:r>
              <a:rPr lang="pl-PL" dirty="0"/>
              <a:t>Generalnego Dyrektora Dróg Krajowych i Autostrad</a:t>
            </a:r>
          </a:p>
          <a:p>
            <a:pPr lvl="1"/>
            <a:r>
              <a:rPr lang="pl-PL" dirty="0"/>
              <a:t>Głównego Inspektora Ochrony Roślin i Nasiennictwa</a:t>
            </a:r>
          </a:p>
          <a:p>
            <a:pPr lvl="1"/>
            <a:r>
              <a:rPr lang="pl-PL" dirty="0"/>
              <a:t>Prezes Głównego Urzędu Statystycznego</a:t>
            </a:r>
          </a:p>
          <a:p>
            <a:pPr lvl="1"/>
            <a:r>
              <a:rPr lang="pl-PL" dirty="0"/>
              <a:t>Prezes Urzędu Ochrony Konkurencji i Konsumentów</a:t>
            </a:r>
          </a:p>
          <a:p>
            <a:pPr lvl="1"/>
            <a:r>
              <a:rPr lang="pl-PL" dirty="0"/>
              <a:t>Prezes Urzędu Lotnictwa Cywilnego</a:t>
            </a:r>
          </a:p>
          <a:p>
            <a:pPr lvl="1"/>
            <a:r>
              <a:rPr lang="pl-PL" dirty="0"/>
              <a:t> Komendant Główny Policji</a:t>
            </a:r>
          </a:p>
          <a:p>
            <a:pPr lvl="1"/>
            <a:r>
              <a:rPr lang="pl-PL" dirty="0"/>
              <a:t>Główny Inspektor Sanitarny </a:t>
            </a:r>
          </a:p>
          <a:p>
            <a:pPr lvl="1"/>
            <a:r>
              <a:rPr lang="pl-PL" dirty="0"/>
              <a:t>Szef Służby Cywilnej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990320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B223AC-D154-4FE0-B57F-4C450711B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Prezes Urzędu Ochrony Konkurencji i Konsumentów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0C425D0-529E-4F62-90D4-7850F1B015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306186"/>
          </a:xfrm>
        </p:spPr>
        <p:txBody>
          <a:bodyPr/>
          <a:lstStyle/>
          <a:p>
            <a:r>
              <a:rPr lang="pl-PL" dirty="0"/>
              <a:t>Art. 29 ust. 1 </a:t>
            </a:r>
            <a:r>
              <a:rPr lang="pl-PL" dirty="0" err="1"/>
              <a:t>u.o.k.i.k</a:t>
            </a:r>
            <a:r>
              <a:rPr lang="pl-PL" dirty="0"/>
              <a:t>. Prezes Urzędu jest centralnym organem administracji rządowej właściwym w sprawach ochrony konkurencji i konsumentów. </a:t>
            </a:r>
          </a:p>
          <a:p>
            <a:r>
              <a:rPr lang="pl-PL" dirty="0"/>
              <a:t>Prezes Rady Ministrów sprawuje nadzór nad działalnością Prezesa Urzędu</a:t>
            </a:r>
          </a:p>
          <a:p>
            <a:r>
              <a:rPr lang="pl-PL" dirty="0"/>
              <a:t> Prezes Rady Ministrów powołuje Prezesa Urzędu spośród osób wyłonionych w drodze otwartego i konkurencyjnego naboru</a:t>
            </a:r>
          </a:p>
          <a:p>
            <a:r>
              <a:rPr lang="pl-PL" dirty="0"/>
              <a:t>Organ monokratycznym</a:t>
            </a:r>
          </a:p>
          <a:p>
            <a:r>
              <a:rPr lang="pl-PL" dirty="0"/>
              <a:t>Organ wyspecjalizowany 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414761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C92689-C898-4967-8150-85CE4E8FF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Organy administracji rządowej w województwie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A048A7-7D6B-440C-AA6B-C91A56C5A5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Ustawa z dnia 23 stycznia 2009 r. o wojewodzie i administracji rządowej w województwie </a:t>
            </a:r>
          </a:p>
          <a:p>
            <a:r>
              <a:rPr lang="pl-PL" dirty="0"/>
              <a:t>Wojewoda</a:t>
            </a:r>
          </a:p>
          <a:p>
            <a:r>
              <a:rPr lang="pl-PL" dirty="0"/>
              <a:t>Wojewódzka administracji zespolona</a:t>
            </a:r>
          </a:p>
          <a:p>
            <a:r>
              <a:rPr lang="pl-PL" dirty="0"/>
              <a:t>Wojewódzka administracja niezespolona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319169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F973DE-6654-4AC9-9623-EB1A1039E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289560"/>
            <a:ext cx="9601200" cy="1005840"/>
          </a:xfrm>
        </p:spPr>
        <p:txBody>
          <a:bodyPr/>
          <a:lstStyle/>
          <a:p>
            <a:r>
              <a:rPr lang="pl-PL" dirty="0"/>
              <a:t>Wojewoda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0AACB02-1858-483E-9C8C-1EA5AC10E6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295401"/>
            <a:ext cx="9601200" cy="5273040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>Terenowy organ administracji rządowej</a:t>
            </a:r>
          </a:p>
          <a:p>
            <a:r>
              <a:rPr lang="pl-PL" dirty="0"/>
              <a:t>Powoływani i odwoływany przez PRM na wniosek ministra właściwego ds. administracji publicznej  </a:t>
            </a:r>
          </a:p>
          <a:p>
            <a:r>
              <a:rPr lang="pl-PL" dirty="0"/>
              <a:t>Nadzór, podległość osobowa i służbowa</a:t>
            </a:r>
          </a:p>
          <a:p>
            <a:r>
              <a:rPr lang="pl-PL" dirty="0"/>
              <a:t>Kompetencja ogólna</a:t>
            </a:r>
          </a:p>
          <a:p>
            <a:pPr marL="530352" lvl="1" indent="0">
              <a:buNone/>
            </a:pPr>
            <a:r>
              <a:rPr lang="pl-PL" dirty="0"/>
              <a:t>Art. 3 ust. 1 pkt 5 -organem administracji rządowej w województwie, do którego właściwości należą wszystkie sprawy z zakresu administracji rządowej w województwie niezastrzeżone w odrębnych ustawach do właściwości innych organów tej administracji</a:t>
            </a:r>
          </a:p>
          <a:p>
            <a:r>
              <a:rPr lang="pl-PL" dirty="0"/>
              <a:t>Funkcje wojewody Przedstawicielstwo RM w województwie:</a:t>
            </a:r>
          </a:p>
          <a:p>
            <a:pPr lvl="2"/>
            <a:r>
              <a:rPr lang="pl-PL" dirty="0"/>
              <a:t>Kontrolowanie innych organów w zakresie realizacji zadań z zakresu administracji rządowej</a:t>
            </a:r>
          </a:p>
          <a:p>
            <a:pPr lvl="2"/>
            <a:r>
              <a:rPr lang="pl-PL" dirty="0"/>
              <a:t>Zapewnianie współdziałania </a:t>
            </a:r>
          </a:p>
          <a:p>
            <a:pPr lvl="2"/>
            <a:r>
              <a:rPr lang="pl-PL" dirty="0"/>
              <a:t>Reprezentowanie RM</a:t>
            </a:r>
          </a:p>
          <a:p>
            <a:pPr lvl="2"/>
            <a:r>
              <a:rPr lang="pl-PL" dirty="0"/>
              <a:t>Wydawanie poleceń</a:t>
            </a:r>
          </a:p>
          <a:p>
            <a:pPr lvl="2"/>
            <a:r>
              <a:rPr lang="pl-PL" dirty="0"/>
              <a:t>Partycypowanie w powoływaniu i odwoływaniu organów administracji niezespolonej</a:t>
            </a:r>
          </a:p>
          <a:p>
            <a:pPr lvl="2"/>
            <a:r>
              <a:rPr lang="pl-PL" dirty="0"/>
              <a:t>Kontrolowanie organów administracji w zakresie realizacji zadań z zakresu administracji rządowej</a:t>
            </a:r>
          </a:p>
          <a:p>
            <a:pPr lvl="2"/>
            <a:r>
              <a:rPr lang="pl-PL" dirty="0"/>
              <a:t>Zadania z zakresu ochrony życia, zdrowia, mienia, spokoju i porządku publicznego</a:t>
            </a:r>
          </a:p>
          <a:p>
            <a:pPr lvl="2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45931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C7C1E6-B09B-4929-A01B-16C9EBE69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92271"/>
          </a:xfrm>
        </p:spPr>
        <p:txBody>
          <a:bodyPr/>
          <a:lstStyle/>
          <a:p>
            <a:r>
              <a:rPr lang="pl-PL" dirty="0"/>
              <a:t>Organy administracyjne - podział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3350CCC-076C-475A-AD03-4A2F3DCC4A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90805"/>
            <a:ext cx="9601200" cy="5123146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 </a:t>
            </a:r>
            <a:r>
              <a:rPr lang="pl-PL" sz="2400" dirty="0"/>
              <a:t>podział podstawowy:</a:t>
            </a:r>
          </a:p>
          <a:p>
            <a:pPr lvl="1"/>
            <a:r>
              <a:rPr lang="pl-PL" sz="2400" dirty="0"/>
              <a:t>Organy administracji państwowej</a:t>
            </a:r>
          </a:p>
          <a:p>
            <a:pPr lvl="1"/>
            <a:r>
              <a:rPr lang="pl-PL" sz="2400" dirty="0"/>
              <a:t>Organy administracji rządowej</a:t>
            </a:r>
          </a:p>
          <a:p>
            <a:pPr lvl="1"/>
            <a:r>
              <a:rPr lang="pl-PL" sz="2400" dirty="0"/>
              <a:t>Organy administracji samorządowej</a:t>
            </a:r>
          </a:p>
          <a:p>
            <a:r>
              <a:rPr lang="pl-PL" sz="2400" dirty="0"/>
              <a:t>Sposób powołania:</a:t>
            </a:r>
          </a:p>
          <a:p>
            <a:pPr lvl="1"/>
            <a:r>
              <a:rPr lang="pl-PL" sz="2400" dirty="0"/>
              <a:t>W drodze decyzji administracyjnej</a:t>
            </a:r>
          </a:p>
          <a:p>
            <a:pPr lvl="1"/>
            <a:r>
              <a:rPr lang="pl-PL" sz="2400" dirty="0"/>
              <a:t>Aktu organu władzy</a:t>
            </a:r>
          </a:p>
          <a:p>
            <a:pPr lvl="1"/>
            <a:r>
              <a:rPr lang="pl-PL" sz="2400" dirty="0"/>
              <a:t>Wyborów</a:t>
            </a:r>
          </a:p>
          <a:p>
            <a:pPr lvl="1"/>
            <a:r>
              <a:rPr lang="pl-PL" sz="2400" dirty="0"/>
              <a:t>Nominacji</a:t>
            </a:r>
          </a:p>
          <a:p>
            <a:pPr lvl="1"/>
            <a:r>
              <a:rPr lang="pl-PL" sz="2400" dirty="0"/>
              <a:t>Powołania </a:t>
            </a:r>
          </a:p>
          <a:p>
            <a:r>
              <a:rPr lang="pl-PL" sz="2400" dirty="0"/>
              <a:t>Skład osobowy:</a:t>
            </a:r>
          </a:p>
          <a:p>
            <a:pPr lvl="1"/>
            <a:r>
              <a:rPr lang="pl-PL" sz="2400" dirty="0"/>
              <a:t>Monokratyczne</a:t>
            </a:r>
          </a:p>
          <a:p>
            <a:pPr lvl="1"/>
            <a:r>
              <a:rPr lang="pl-PL" sz="2400" dirty="0"/>
              <a:t>Kolegialne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323092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B089A5-74FB-49E2-94DA-5FD8E4257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57200"/>
            <a:ext cx="9601200" cy="997527"/>
          </a:xfrm>
        </p:spPr>
        <p:txBody>
          <a:bodyPr/>
          <a:lstStyle/>
          <a:p>
            <a:r>
              <a:rPr lang="pl-PL" dirty="0"/>
              <a:t>Wojewoda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3FFBDD-C0FB-47E5-90A7-7017B28EE3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30036"/>
            <a:ext cx="9601200" cy="5070764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Art. 25 </a:t>
            </a:r>
            <a:r>
              <a:rPr lang="pl-PL" dirty="0" err="1"/>
              <a:t>u.a.r.w</a:t>
            </a:r>
            <a:r>
              <a:rPr lang="pl-PL" dirty="0"/>
              <a:t>.</a:t>
            </a:r>
            <a:br>
              <a:rPr lang="pl-PL" dirty="0"/>
            </a:br>
            <a:br>
              <a:rPr lang="pl-PL" dirty="0"/>
            </a:br>
            <a:r>
              <a:rPr lang="pl-PL" dirty="0"/>
              <a:t>1. Wojewoda może wydawać polecenia obowiązujące wszystkie organy administracji rządowej działające w województwie, a w sytuacjach nadzwyczajnych, o których mowa w art. 22 pkt 2, obowiązujące również organy samorządu terytorialnego. O wydanych poleceniach wojewoda niezwłocznie informuje właściwego ministra. </a:t>
            </a:r>
            <a:br>
              <a:rPr lang="pl-PL" dirty="0"/>
            </a:br>
            <a:br>
              <a:rPr lang="pl-PL" dirty="0"/>
            </a:br>
            <a:r>
              <a:rPr lang="pl-PL" dirty="0"/>
              <a:t>1a. Sytuacjami nadzwyczajnymi, o których mowa w ust. 1, są również sytuacje kryzysowe w rozumieniu ustawy z dnia 26 kwietnia 2007 r. o zarządzaniu kryzysowym </a:t>
            </a:r>
            <a:br>
              <a:rPr lang="pl-PL" dirty="0"/>
            </a:br>
            <a:br>
              <a:rPr lang="pl-PL" dirty="0"/>
            </a:br>
            <a:r>
              <a:rPr lang="pl-PL" dirty="0"/>
              <a:t> 2. Polecenia, o których mowa w ust. 1, nie mogą dotyczyć rozstrzygnięć co do istoty sprawy załatwianej w drodze decyzji administracyjnej, a także nie mogą dotyczyć czynności operacyjno-rozpoznawczych, dochodzeniowo-śledczych oraz czynności z zakresu ścigania wykroczeń. </a:t>
            </a:r>
            <a:br>
              <a:rPr lang="pl-PL" dirty="0"/>
            </a:br>
            <a:br>
              <a:rPr lang="pl-PL" dirty="0"/>
            </a:br>
            <a:r>
              <a:rPr lang="pl-PL" dirty="0"/>
              <a:t>3. Właściwy minister może wstrzymać wykonanie poleceń, o których mowa w ust. 1, wydanych organom niezespolonej administracji rządowej i wystąpić z wnioskiem do Prezesa Rady Ministrów o rozstrzygnięcie sporu, przedstawiając jednocześnie stanowisko w sprawie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525396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4D236E-BBF1-48DF-BC48-8DC5692D6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25582"/>
            <a:ext cx="9601200" cy="792480"/>
          </a:xfrm>
        </p:spPr>
        <p:txBody>
          <a:bodyPr/>
          <a:lstStyle/>
          <a:p>
            <a:r>
              <a:rPr lang="pl-PL" dirty="0"/>
              <a:t>Wojewoda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F5C55F0-DA3C-46B6-A386-99CD7BFCB9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43891"/>
            <a:ext cx="9601200" cy="5072149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pl-PL" dirty="0"/>
              <a:t>Zwierzchnictwo nad zespolona administracją rządową</a:t>
            </a:r>
          </a:p>
          <a:p>
            <a:pPr lvl="2"/>
            <a:r>
              <a:rPr lang="pl-PL" dirty="0"/>
              <a:t>Kierowanie i koordynowanie</a:t>
            </a:r>
          </a:p>
          <a:p>
            <a:pPr lvl="2"/>
            <a:r>
              <a:rPr lang="pl-PL" dirty="0"/>
              <a:t>Zapewnianie warunków do skutecznego działania</a:t>
            </a:r>
          </a:p>
          <a:p>
            <a:pPr lvl="2"/>
            <a:r>
              <a:rPr lang="pl-PL" dirty="0"/>
              <a:t>Ponoszenie odpowiedzialności za rezultaty działań</a:t>
            </a:r>
          </a:p>
          <a:p>
            <a:pPr lvl="1"/>
            <a:endParaRPr lang="pl-PL" dirty="0"/>
          </a:p>
          <a:p>
            <a:pPr lvl="1"/>
            <a:r>
              <a:rPr lang="pl-PL" dirty="0"/>
              <a:t>Nadzór nad JST</a:t>
            </a:r>
            <a:br>
              <a:rPr lang="pl-PL" dirty="0"/>
            </a:br>
            <a:endParaRPr lang="pl-PL" dirty="0"/>
          </a:p>
          <a:p>
            <a:pPr lvl="1"/>
            <a:r>
              <a:rPr lang="pl-PL" dirty="0"/>
              <a:t>Wykonywanie kompetencji organu wyższego stopnia w rozumieniu kpa</a:t>
            </a:r>
          </a:p>
          <a:p>
            <a:pPr lvl="2"/>
            <a:r>
              <a:rPr lang="pl-PL" dirty="0"/>
              <a:t>Kompetencje organu II instancji</a:t>
            </a:r>
          </a:p>
          <a:p>
            <a:pPr lvl="2"/>
            <a:r>
              <a:rPr lang="pl-PL" dirty="0"/>
              <a:t>Sprawowanie nadzoru nad wydawaniem aktów administracyjnych </a:t>
            </a:r>
            <a:br>
              <a:rPr lang="pl-PL" dirty="0"/>
            </a:br>
            <a:endParaRPr lang="pl-PL" dirty="0"/>
          </a:p>
          <a:p>
            <a:pPr lvl="1"/>
            <a:r>
              <a:rPr lang="pl-PL" dirty="0"/>
              <a:t>Reprezentant SP</a:t>
            </a:r>
          </a:p>
          <a:p>
            <a:pPr lvl="2"/>
            <a:r>
              <a:rPr lang="pl-PL" dirty="0"/>
              <a:t>Gospodarowanie mieniem powierzonym mu do wykonywania jego zadań</a:t>
            </a:r>
          </a:p>
          <a:p>
            <a:pPr lvl="2"/>
            <a:r>
              <a:rPr lang="pl-PL" dirty="0"/>
              <a:t>Uprawnienia i obowiązki organu założycielskiego wobec przedsiębiorstw państwowych </a:t>
            </a:r>
            <a:br>
              <a:rPr lang="pl-PL" dirty="0"/>
            </a:br>
            <a:endParaRPr lang="pl-PL" dirty="0"/>
          </a:p>
          <a:p>
            <a:pPr lvl="1"/>
            <a:r>
              <a:rPr lang="pl-PL" dirty="0"/>
              <a:t>Funkcja prawodawcza</a:t>
            </a:r>
          </a:p>
        </p:txBody>
      </p:sp>
    </p:spTree>
    <p:extLst>
      <p:ext uri="{BB962C8B-B14F-4D97-AF65-F5344CB8AC3E}">
        <p14:creationId xmlns:p14="http://schemas.microsoft.com/office/powerpoint/2010/main" val="14373815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EA21D3-DA9A-4A6D-B036-01CEBC115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143000"/>
          </a:xfrm>
        </p:spPr>
        <p:txBody>
          <a:bodyPr/>
          <a:lstStyle/>
          <a:p>
            <a:r>
              <a:rPr lang="pl-PL" dirty="0"/>
              <a:t>Wojewódzka administracja zespolona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623F649-4C04-4D48-A60E-F2F26534D5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28800"/>
            <a:ext cx="9601200" cy="4496844"/>
          </a:xfrm>
        </p:spPr>
        <p:txBody>
          <a:bodyPr/>
          <a:lstStyle/>
          <a:p>
            <a:r>
              <a:rPr lang="pl-PL" dirty="0"/>
              <a:t>Działający pod zwierzchnictwem wojewody kierownicy zespolonych służb, inspekcji i straży, wykonujący zadania i kompetencje określone w ustawach w imieniu wojewody (z ustawowego upoważnienia) lub w imieniu własnym (jeżeli tak stanowią ustawy)</a:t>
            </a:r>
          </a:p>
          <a:p>
            <a:r>
              <a:rPr lang="pl-PL" dirty="0"/>
              <a:t>Zespolona administracja rządowa</a:t>
            </a:r>
          </a:p>
          <a:p>
            <a:r>
              <a:rPr lang="pl-PL" dirty="0"/>
              <a:t>Służby, inspekcje, straże – jednostki organizacyjne zajmujące się poszczególnymi działami administracji publicznej w województwie </a:t>
            </a:r>
          </a:p>
          <a:p>
            <a:r>
              <a:rPr lang="pl-PL" dirty="0"/>
              <a:t>Zwierzchnik: wojewoda (odpowiedzialność)</a:t>
            </a:r>
          </a:p>
          <a:p>
            <a:pPr lvl="1"/>
            <a:r>
              <a:rPr lang="pl-PL" dirty="0"/>
              <a:t>Zwierzchnictwo osobowe</a:t>
            </a:r>
          </a:p>
          <a:p>
            <a:pPr lvl="1"/>
            <a:r>
              <a:rPr lang="pl-PL" dirty="0"/>
              <a:t>Zwierzchnictwo służbowe </a:t>
            </a:r>
          </a:p>
        </p:txBody>
      </p:sp>
    </p:spTree>
    <p:extLst>
      <p:ext uri="{BB962C8B-B14F-4D97-AF65-F5344CB8AC3E}">
        <p14:creationId xmlns:p14="http://schemas.microsoft.com/office/powerpoint/2010/main" val="29762097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085CB36-1EAB-4CB7-9C9D-710530F43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205630"/>
          </a:xfrm>
        </p:spPr>
        <p:txBody>
          <a:bodyPr/>
          <a:lstStyle/>
          <a:p>
            <a:r>
              <a:rPr lang="pl-PL" dirty="0"/>
              <a:t>Wojewódzka administracja zespolona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70F8674-EF59-40DD-B6F7-5D0FEE6D43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91222"/>
            <a:ext cx="9601200" cy="4076178"/>
          </a:xfrm>
        </p:spPr>
        <p:txBody>
          <a:bodyPr/>
          <a:lstStyle/>
          <a:p>
            <a:r>
              <a:rPr lang="pl-PL" dirty="0"/>
              <a:t>Co do zasady zespolenie w jednym urzędzie</a:t>
            </a:r>
          </a:p>
          <a:p>
            <a:r>
              <a:rPr lang="pl-PL" dirty="0"/>
              <a:t>Art. 53 ust. 1 </a:t>
            </a:r>
            <a:r>
              <a:rPr lang="pl-PL" dirty="0" err="1"/>
              <a:t>u.a.r.w</a:t>
            </a:r>
            <a:r>
              <a:rPr lang="pl-PL" dirty="0"/>
              <a:t>. Organy rządowej administracji zespolonej w województwie wykonują swoje zadania i kompetencje przy pomocy urzędu wojewódzkiego, chyba że odrębna ustawa stanowi inaczej. </a:t>
            </a:r>
            <a:br>
              <a:rPr lang="pl-PL" dirty="0"/>
            </a:br>
            <a:r>
              <a:rPr lang="pl-PL" dirty="0"/>
              <a:t>2. Szczegółową organizację rządowej administracji zespolonej w województwie określa statut urzędu wojewódzkiego. </a:t>
            </a:r>
            <a:br>
              <a:rPr lang="pl-PL" dirty="0"/>
            </a:br>
            <a:r>
              <a:rPr lang="pl-PL" dirty="0"/>
              <a:t>3. Do obsługi zadań organów rządowej administracji zespolonej nieposiadających własnego aparatu pomocniczego tworzy się w urzędzie wojewódzkim wydzielone komórki organizacyjne.</a:t>
            </a:r>
          </a:p>
        </p:txBody>
      </p:sp>
    </p:spTree>
    <p:extLst>
      <p:ext uri="{BB962C8B-B14F-4D97-AF65-F5344CB8AC3E}">
        <p14:creationId xmlns:p14="http://schemas.microsoft.com/office/powerpoint/2010/main" val="142511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5ACFC77-3AC2-4B42-BEC2-2D036F8AE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5005"/>
          </a:xfrm>
        </p:spPr>
        <p:txBody>
          <a:bodyPr/>
          <a:lstStyle/>
          <a:p>
            <a:r>
              <a:rPr lang="pl-PL" dirty="0"/>
              <a:t>Wojewódzka administracja zespolona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F9BC5D0-F306-4B75-818F-DF85D771E2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90805"/>
            <a:ext cx="9601200" cy="4922729"/>
          </a:xfrm>
        </p:spPr>
        <p:txBody>
          <a:bodyPr>
            <a:normAutofit lnSpcReduction="10000"/>
          </a:bodyPr>
          <a:lstStyle/>
          <a:p>
            <a:r>
              <a:rPr lang="pl-PL" b="1" dirty="0"/>
              <a:t>Statut urzędu wojewódzkiego określa między innymi:</a:t>
            </a:r>
            <a:endParaRPr lang="pl-PL" dirty="0"/>
          </a:p>
          <a:p>
            <a:r>
              <a:rPr lang="pl-PL" dirty="0"/>
              <a:t>Nazwę i siedzibę urzędu,</a:t>
            </a:r>
          </a:p>
          <a:p>
            <a:r>
              <a:rPr lang="pl-PL" dirty="0"/>
              <a:t>Nazwy stanowisk dyrektorów wydziałów,</a:t>
            </a:r>
          </a:p>
          <a:p>
            <a:r>
              <a:rPr lang="pl-PL" dirty="0"/>
              <a:t>Nazwy wydziałów oraz innych komórek organizacyjnych urzędu,</a:t>
            </a:r>
          </a:p>
          <a:p>
            <a:r>
              <a:rPr lang="pl-PL" dirty="0"/>
              <a:t>Zakresy działania wydziałów i innych komórek organizacyjnych urzędu,</a:t>
            </a:r>
          </a:p>
          <a:p>
            <a:r>
              <a:rPr lang="pl-PL" b="1" dirty="0"/>
              <a:t>Nazwy stanowisk kierowników zespolonych służb, inspekcji i straży wojewódzkich</a:t>
            </a:r>
            <a:r>
              <a:rPr lang="pl-PL" dirty="0"/>
              <a:t>,</a:t>
            </a:r>
          </a:p>
          <a:p>
            <a:r>
              <a:rPr lang="pl-PL" b="1" dirty="0"/>
              <a:t>Nazwy komend, inspektoratów i innych jednostek organizacyjnych stanowiących aparat pomocniczy kierowników zespolonych służb, inspekcji i straży wojewódzkich</a:t>
            </a:r>
            <a:r>
              <a:rPr lang="pl-PL" dirty="0"/>
              <a:t>,</a:t>
            </a:r>
          </a:p>
          <a:p>
            <a:r>
              <a:rPr lang="pl-PL" b="1" dirty="0"/>
              <a:t>Zakresy działania komend, inspektoratów i innych jednostek organizacyjnych,</a:t>
            </a:r>
          </a:p>
          <a:p>
            <a:r>
              <a:rPr lang="pl-PL" dirty="0"/>
              <a:t>Nazwy, siedziby i zakresy działania delegatur,</a:t>
            </a:r>
          </a:p>
          <a:p>
            <a:r>
              <a:rPr lang="pl-PL" dirty="0"/>
              <a:t>Skład kolegium wojewody i tryb jego pracy,</a:t>
            </a:r>
          </a:p>
          <a:p>
            <a:r>
              <a:rPr lang="pl-PL" dirty="0"/>
              <a:t>Inne sprawy istotne dla organizacji i funkcjonowania urzędu.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810203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D814F7-A08D-4DF7-AA72-47C3A2A1F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92479"/>
          </a:xfrm>
        </p:spPr>
        <p:txBody>
          <a:bodyPr/>
          <a:lstStyle/>
          <a:p>
            <a:r>
              <a:rPr lang="pl-PL" dirty="0"/>
              <a:t>Wojewódzka administracja zespolona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8EF7037-FFE4-45E4-A2FA-55D9B43628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78279"/>
            <a:ext cx="9601200" cy="5148198"/>
          </a:xfrm>
        </p:spPr>
        <p:txBody>
          <a:bodyPr/>
          <a:lstStyle/>
          <a:p>
            <a:r>
              <a:rPr lang="pl-PL" dirty="0"/>
              <a:t>§ 26. Zadania zespolonej administracji rządowej w województwie wykonuje Wojewoda oraz działający pod jego zwierzchnictwem kierownicy zespolonych służb, inspekcji i straży: </a:t>
            </a:r>
            <a:br>
              <a:rPr lang="pl-PL" dirty="0"/>
            </a:br>
            <a:r>
              <a:rPr lang="pl-PL" dirty="0"/>
              <a:t>1) Dolnośląski Komendant Wojewódzki Państwowej Straży Pożarnej; </a:t>
            </a:r>
            <a:br>
              <a:rPr lang="pl-PL" dirty="0"/>
            </a:br>
            <a:r>
              <a:rPr lang="pl-PL" dirty="0"/>
              <a:t>2) Dolnośląski Komendant Wojewódzki Policji; </a:t>
            </a:r>
            <a:br>
              <a:rPr lang="pl-PL" dirty="0"/>
            </a:br>
            <a:r>
              <a:rPr lang="pl-PL" dirty="0"/>
              <a:t>3) Dolnośląski Kurator Oświaty; </a:t>
            </a:r>
            <a:br>
              <a:rPr lang="pl-PL" dirty="0"/>
            </a:br>
            <a:r>
              <a:rPr lang="pl-PL" dirty="0"/>
              <a:t>4) Dolnośląski Państwowy Wojewódzki Inspektor Sanitarny;</a:t>
            </a:r>
            <a:br>
              <a:rPr lang="pl-PL" dirty="0"/>
            </a:br>
            <a:r>
              <a:rPr lang="pl-PL" dirty="0"/>
              <a:t> 5) Dolnośląski Wojewódzki Inspektor Farmaceutyczny; </a:t>
            </a:r>
            <a:br>
              <a:rPr lang="pl-PL" dirty="0"/>
            </a:br>
            <a:r>
              <a:rPr lang="pl-PL" dirty="0"/>
              <a:t>6) Dolnośląski Wojewódzki Inspektor Inspekcji Handlowej (…)</a:t>
            </a:r>
          </a:p>
          <a:p>
            <a:r>
              <a:rPr lang="pl-PL" dirty="0"/>
              <a:t>§ 28. Komenda Wojewódzka Państwowej Straży Pożarnej we Wrocławiu wykonuje w szczególności zadania w zakresie walki z pożarami, klęskami żywiołowymi i innymi miejscowymi zagrożeniami. </a:t>
            </a:r>
          </a:p>
          <a:p>
            <a:r>
              <a:rPr lang="pl-PL" dirty="0"/>
              <a:t>§ 37. Wojewódzki Inspektorat Ochrony Środowiska we Wrocławiu wykonuje w szczególności zadania w zakresie kontroli przestrzegania przepisów o ochronie środowiska i racjonalnym użytkowaniu zasobów przyrody.</a:t>
            </a:r>
          </a:p>
          <a:p>
            <a:pPr marL="0" indent="0" algn="r">
              <a:buNone/>
            </a:pPr>
            <a:r>
              <a:rPr lang="pl-PL" dirty="0"/>
              <a:t>Statut dolnośląskiego urzędu wojewódzkiego</a:t>
            </a:r>
          </a:p>
        </p:txBody>
      </p:sp>
    </p:spTree>
    <p:extLst>
      <p:ext uri="{BB962C8B-B14F-4D97-AF65-F5344CB8AC3E}">
        <p14:creationId xmlns:p14="http://schemas.microsoft.com/office/powerpoint/2010/main" val="25075294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5B9E93A-FEC3-45F2-B330-680A362F1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923" y="269310"/>
            <a:ext cx="9601200" cy="930058"/>
          </a:xfrm>
        </p:spPr>
        <p:txBody>
          <a:bodyPr/>
          <a:lstStyle/>
          <a:p>
            <a:r>
              <a:rPr lang="pl-PL" dirty="0"/>
              <a:t>Wojewódzka administracja zespolona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518AC2B-6518-49AE-9A87-EBC09EC2F5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989556"/>
            <a:ext cx="9601200" cy="5736921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Policja</a:t>
            </a:r>
          </a:p>
          <a:p>
            <a:r>
              <a:rPr lang="pl-PL" dirty="0"/>
              <a:t>Państwowa Straż Pożarna</a:t>
            </a:r>
          </a:p>
          <a:p>
            <a:r>
              <a:rPr lang="pl-PL" dirty="0"/>
              <a:t>Kurator oświaty</a:t>
            </a:r>
          </a:p>
          <a:p>
            <a:r>
              <a:rPr lang="pl-PL" dirty="0"/>
              <a:t>Inspekcja Sanitarna</a:t>
            </a:r>
          </a:p>
          <a:p>
            <a:r>
              <a:rPr lang="pl-PL" dirty="0"/>
              <a:t>Inspekcja Farmaceutyczna</a:t>
            </a:r>
          </a:p>
          <a:p>
            <a:r>
              <a:rPr lang="pl-PL" dirty="0"/>
              <a:t>Inspekcja Handlowa</a:t>
            </a:r>
          </a:p>
          <a:p>
            <a:r>
              <a:rPr lang="pl-PL" dirty="0"/>
              <a:t>Inspekcja Jakości Handlowej Artykułów Rolno-Spożywczych</a:t>
            </a:r>
          </a:p>
          <a:p>
            <a:r>
              <a:rPr lang="pl-PL" dirty="0"/>
              <a:t>Inspekcja Nadzoru Budowlanego </a:t>
            </a:r>
          </a:p>
          <a:p>
            <a:r>
              <a:rPr lang="pl-PL" dirty="0"/>
              <a:t>Inspekcja Nadzoru Geodezyjnego i Kartograficznego</a:t>
            </a:r>
          </a:p>
          <a:p>
            <a:r>
              <a:rPr lang="pl-PL" dirty="0"/>
              <a:t>Inspekcja Ochrony Roślin i Nasiennictwa</a:t>
            </a:r>
          </a:p>
          <a:p>
            <a:r>
              <a:rPr lang="pl-PL" dirty="0"/>
              <a:t>Inspekcja Ochrony Środowiska</a:t>
            </a:r>
          </a:p>
          <a:p>
            <a:r>
              <a:rPr lang="pl-PL" dirty="0"/>
              <a:t>Inspekcja Transportu Drogowego</a:t>
            </a:r>
          </a:p>
          <a:p>
            <a:r>
              <a:rPr lang="pl-PL" dirty="0"/>
              <a:t>Wojewódzki konserwator zabytków</a:t>
            </a:r>
          </a:p>
          <a:p>
            <a:r>
              <a:rPr lang="pl-PL" dirty="0"/>
              <a:t>Wojewódzki lekarz weterynarii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696671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EEF795-4194-4E1D-94D4-7DDA2FF07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92896"/>
          </a:xfrm>
        </p:spPr>
        <p:txBody>
          <a:bodyPr>
            <a:normAutofit fontScale="90000"/>
          </a:bodyPr>
          <a:lstStyle/>
          <a:p>
            <a:r>
              <a:rPr lang="pl-PL" dirty="0"/>
              <a:t>Wojewódzka administracja niezespolona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A21178B-9D4B-46F2-AA78-567AAB783A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91013"/>
            <a:ext cx="9601200" cy="5035463"/>
          </a:xfrm>
        </p:spPr>
        <p:txBody>
          <a:bodyPr>
            <a:normAutofit lnSpcReduction="10000"/>
          </a:bodyPr>
          <a:lstStyle/>
          <a:p>
            <a:r>
              <a:rPr lang="pl-PL" dirty="0"/>
              <a:t>Terenowe organy administracji rządowej podporządkowane właściwemu ministrowi lub centralnemu organowi administracji rządowej oraz kierownicy państwowych osób prawnych i kierownicy innych państwowych jednostek organizacyjnych wykonujący zadania z zakresu administracji rządowej w województwie</a:t>
            </a:r>
          </a:p>
          <a:p>
            <a:r>
              <a:rPr lang="pl-PL" dirty="0"/>
              <a:t>Powoływanie i odwoływanie następuje na podstawie ustaw</a:t>
            </a:r>
          </a:p>
          <a:p>
            <a:r>
              <a:rPr lang="pl-PL" dirty="0"/>
              <a:t>Stanowienie: wyłącznie w drodze ustawowej, jeżeli jest to uzasadnione ogólnopaństwowym charakterem wykonywanych zadań lub terytorialnym zasięgiem działania przekraczającym obszar jednego województwa</a:t>
            </a:r>
          </a:p>
          <a:p>
            <a:r>
              <a:rPr lang="pl-PL" dirty="0"/>
              <a:t>Brak zespolenia – brak zwierzchnictwa wojewody  </a:t>
            </a:r>
          </a:p>
          <a:p>
            <a:r>
              <a:rPr lang="pl-PL" dirty="0"/>
              <a:t>Ograniczony wpływ wojewody </a:t>
            </a:r>
          </a:p>
          <a:p>
            <a:r>
              <a:rPr lang="pl-PL" dirty="0"/>
              <a:t>Zakres działania nie zawsze pokrywa się z podziałem podstawowym (podział specjalny)</a:t>
            </a:r>
          </a:p>
          <a:p>
            <a:r>
              <a:rPr lang="pl-PL" dirty="0"/>
              <a:t>Hierarchiczne podporządkowanie</a:t>
            </a:r>
          </a:p>
          <a:p>
            <a:r>
              <a:rPr lang="pl-PL" dirty="0"/>
              <a:t>Mogą wydawać akty prawa miejscowego</a:t>
            </a:r>
          </a:p>
        </p:txBody>
      </p:sp>
    </p:spTree>
    <p:extLst>
      <p:ext uri="{BB962C8B-B14F-4D97-AF65-F5344CB8AC3E}">
        <p14:creationId xmlns:p14="http://schemas.microsoft.com/office/powerpoint/2010/main" val="40404610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0752D28-9C6B-4198-AEE0-B412D76E9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06888"/>
            <a:ext cx="9601200" cy="980162"/>
          </a:xfrm>
        </p:spPr>
        <p:txBody>
          <a:bodyPr>
            <a:normAutofit/>
          </a:bodyPr>
          <a:lstStyle/>
          <a:p>
            <a:r>
              <a:rPr lang="pl-PL" sz="4000" dirty="0"/>
              <a:t>Wojewódzka administracja niezespolona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92AB144-A73A-45E8-9838-1FE65569BB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287050"/>
            <a:ext cx="9601200" cy="5264062"/>
          </a:xfrm>
        </p:spPr>
        <p:txBody>
          <a:bodyPr>
            <a:normAutofit fontScale="85000" lnSpcReduction="10000"/>
          </a:bodyPr>
          <a:lstStyle/>
          <a:p>
            <a:r>
              <a:rPr lang="pl-PL" dirty="0"/>
              <a:t>szefowie wojewódzkich sztabów wojskowych i wojskowi komendanci uzupełnień</a:t>
            </a:r>
          </a:p>
          <a:p>
            <a:r>
              <a:rPr lang="pl-PL" dirty="0"/>
              <a:t> dyrektorzy izb administracji skarbowej, naczelnicy urzędów skarbowych i naczelnicy urzędów celno-skarbowych; </a:t>
            </a:r>
          </a:p>
          <a:p>
            <a:r>
              <a:rPr lang="pl-PL" dirty="0"/>
              <a:t> dyrektorzy okręgowych urzędów górniczych i dyrektor Specjalistycznego Urzędu Górniczego; </a:t>
            </a:r>
          </a:p>
          <a:p>
            <a:r>
              <a:rPr lang="pl-PL" dirty="0"/>
              <a:t>dyrektorzy okręgowych urzędów miar; </a:t>
            </a:r>
          </a:p>
          <a:p>
            <a:r>
              <a:rPr lang="pl-PL" dirty="0"/>
              <a:t>dyrektorzy okręgowych urzędów probierczych; </a:t>
            </a:r>
          </a:p>
          <a:p>
            <a:r>
              <a:rPr lang="pl-PL" dirty="0"/>
              <a:t>dyrektorzy urzędów morskich; </a:t>
            </a:r>
          </a:p>
          <a:p>
            <a:r>
              <a:rPr lang="pl-PL" dirty="0"/>
              <a:t>dyrektorzy urzędów statystycznych; </a:t>
            </a:r>
          </a:p>
          <a:p>
            <a:r>
              <a:rPr lang="pl-PL" dirty="0"/>
              <a:t>dyrektorzy urzędów żeglugi śródlądowej;</a:t>
            </a:r>
          </a:p>
          <a:p>
            <a:r>
              <a:rPr lang="pl-PL" dirty="0"/>
              <a:t> graniczni i powiatowi lekarze weterynarii;</a:t>
            </a:r>
          </a:p>
          <a:p>
            <a:r>
              <a:rPr lang="pl-PL" dirty="0"/>
              <a:t> komendanci oddziałów Straży Granicznej, komendanci placówek i dywizjonów Straży Granicznej;</a:t>
            </a:r>
          </a:p>
          <a:p>
            <a:r>
              <a:rPr lang="pl-PL" dirty="0"/>
              <a:t>okręgowi inspektorzy rybołówstwa morskiego;</a:t>
            </a:r>
          </a:p>
          <a:p>
            <a:r>
              <a:rPr lang="pl-PL" dirty="0"/>
              <a:t>państwowi graniczni inspektorzy sanitarni; </a:t>
            </a:r>
          </a:p>
          <a:p>
            <a:r>
              <a:rPr lang="pl-PL" dirty="0"/>
              <a:t> regionalni dyrektorzy ochrony środowiska. </a:t>
            </a:r>
          </a:p>
        </p:txBody>
      </p:sp>
    </p:spTree>
    <p:extLst>
      <p:ext uri="{BB962C8B-B14F-4D97-AF65-F5344CB8AC3E}">
        <p14:creationId xmlns:p14="http://schemas.microsoft.com/office/powerpoint/2010/main" val="19999777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C1447C4-19C9-4AFE-B892-DEE7A7056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54901"/>
          </a:xfrm>
        </p:spPr>
        <p:txBody>
          <a:bodyPr>
            <a:normAutofit fontScale="90000"/>
          </a:bodyPr>
          <a:lstStyle/>
          <a:p>
            <a:r>
              <a:rPr lang="pl-PL" dirty="0"/>
              <a:t>Terenowe organy administracji publicznej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DB5357B-8D04-4190-88DD-DD69C2FB4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342367"/>
            <a:ext cx="9601200" cy="3525033"/>
          </a:xfrm>
        </p:spPr>
        <p:txBody>
          <a:bodyPr/>
          <a:lstStyle/>
          <a:p>
            <a:r>
              <a:rPr lang="pl-PL" dirty="0"/>
              <a:t>Organy administracji rządowej* i samorządowej</a:t>
            </a:r>
          </a:p>
          <a:p>
            <a:r>
              <a:rPr lang="pl-PL" dirty="0"/>
              <a:t>Organy terenowe – organy, których kompetencje rozciągają się jedynie na określoną część terytorium państwa, odpowiadającą z reguły jednostce podziału terytorialnego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7822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74A718-961F-4F80-B3EC-406574E9D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7577"/>
            <a:ext cx="9601200" cy="892479"/>
          </a:xfrm>
        </p:spPr>
        <p:txBody>
          <a:bodyPr/>
          <a:lstStyle/>
          <a:p>
            <a:r>
              <a:rPr lang="pl-PL" dirty="0"/>
              <a:t>Organ administracyjny - podział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1F50943-B61B-4015-8D2D-5A6626F1EE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930056"/>
            <a:ext cx="9601200" cy="5655502"/>
          </a:xfrm>
        </p:spPr>
        <p:txBody>
          <a:bodyPr>
            <a:normAutofit/>
          </a:bodyPr>
          <a:lstStyle/>
          <a:p>
            <a:r>
              <a:rPr lang="pl-PL" dirty="0"/>
              <a:t>Terytorialny zakres działania:</a:t>
            </a:r>
          </a:p>
          <a:p>
            <a:pPr lvl="1"/>
            <a:r>
              <a:rPr lang="pl-PL" dirty="0"/>
              <a:t>Naczelne</a:t>
            </a:r>
          </a:p>
          <a:p>
            <a:pPr lvl="1"/>
            <a:r>
              <a:rPr lang="pl-PL" dirty="0"/>
              <a:t>Centralne</a:t>
            </a:r>
          </a:p>
          <a:p>
            <a:pPr lvl="1"/>
            <a:r>
              <a:rPr lang="pl-PL" dirty="0"/>
              <a:t>Terenowe </a:t>
            </a:r>
          </a:p>
          <a:p>
            <a:r>
              <a:rPr lang="pl-PL" dirty="0"/>
              <a:t>Ze względu na sposób porządkowania:</a:t>
            </a:r>
          </a:p>
          <a:p>
            <a:pPr lvl="1"/>
            <a:r>
              <a:rPr lang="pl-PL" dirty="0"/>
              <a:t>Zdecentralizowane</a:t>
            </a:r>
          </a:p>
          <a:p>
            <a:pPr lvl="1"/>
            <a:r>
              <a:rPr lang="pl-PL" dirty="0"/>
              <a:t>Podległe hierarchicznie </a:t>
            </a:r>
          </a:p>
          <a:p>
            <a:r>
              <a:rPr lang="pl-PL" dirty="0"/>
              <a:t>Zakres uprawnień do samodzielnych decyzji:</a:t>
            </a:r>
          </a:p>
          <a:p>
            <a:pPr lvl="1"/>
            <a:r>
              <a:rPr lang="pl-PL" dirty="0"/>
              <a:t>Decydujące</a:t>
            </a:r>
          </a:p>
          <a:p>
            <a:pPr lvl="1"/>
            <a:r>
              <a:rPr lang="pl-PL" dirty="0"/>
              <a:t>Pomocnicze</a:t>
            </a:r>
          </a:p>
          <a:p>
            <a:r>
              <a:rPr lang="pl-PL" dirty="0"/>
              <a:t>Zdolność do rozstrzygania spraw indywidualnych w drodze decyzji</a:t>
            </a:r>
          </a:p>
          <a:p>
            <a:pPr lvl="1"/>
            <a:r>
              <a:rPr lang="pl-PL" dirty="0"/>
              <a:t>I instancji</a:t>
            </a:r>
          </a:p>
          <a:p>
            <a:pPr lvl="1"/>
            <a:r>
              <a:rPr lang="pl-PL" dirty="0"/>
              <a:t>II instancji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545109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03FF65-4633-4D95-86BF-0618BB1E2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799"/>
            <a:ext cx="9601200" cy="4136721"/>
          </a:xfrm>
        </p:spPr>
        <p:txBody>
          <a:bodyPr/>
          <a:lstStyle/>
          <a:p>
            <a:pPr algn="ctr"/>
            <a:br>
              <a:rPr lang="pl-PL" dirty="0"/>
            </a:br>
            <a:br>
              <a:rPr lang="pl-PL" dirty="0"/>
            </a:br>
            <a:br>
              <a:rPr lang="pl-PL" dirty="0"/>
            </a:br>
            <a:br>
              <a:rPr lang="pl-PL" dirty="0"/>
            </a:br>
            <a:r>
              <a:rPr lang="pl-PL" dirty="0"/>
              <a:t>Samorząd terytorialny</a:t>
            </a:r>
          </a:p>
        </p:txBody>
      </p:sp>
    </p:spTree>
    <p:extLst>
      <p:ext uri="{BB962C8B-B14F-4D97-AF65-F5344CB8AC3E}">
        <p14:creationId xmlns:p14="http://schemas.microsoft.com/office/powerpoint/2010/main" val="14308567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05CE2A8-4562-46F6-8A06-FD9D988F3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256784"/>
            <a:ext cx="9601200" cy="1033397"/>
          </a:xfrm>
        </p:spPr>
        <p:txBody>
          <a:bodyPr/>
          <a:lstStyle/>
          <a:p>
            <a:r>
              <a:rPr lang="pl-PL" dirty="0"/>
              <a:t>Samorząd terytorialny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F684747-D6E2-421A-8BB2-9EEE14F37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290181"/>
            <a:ext cx="9601200" cy="5311035"/>
          </a:xfrm>
        </p:spPr>
        <p:txBody>
          <a:bodyPr>
            <a:normAutofit fontScale="92500" lnSpcReduction="10000"/>
          </a:bodyPr>
          <a:lstStyle/>
          <a:p>
            <a:r>
              <a:rPr lang="pl-PL" b="1" dirty="0"/>
              <a:t>ST to wyodrębniona terytorialnie grupa społeczna (związek publiczno-prawny), której członkostwo powstaje z mocy prawa, powołana do wykonywania zadań administracji publicznej w sposób samodzielny i we właściwych formach </a:t>
            </a:r>
          </a:p>
          <a:p>
            <a:pPr lvl="1"/>
            <a:r>
              <a:rPr lang="pl-PL" dirty="0"/>
              <a:t>Art. 1. 1 </a:t>
            </a:r>
            <a:r>
              <a:rPr lang="pl-PL" dirty="0" err="1"/>
              <a:t>u.s.g</a:t>
            </a:r>
            <a:r>
              <a:rPr lang="pl-PL" dirty="0"/>
              <a:t>. Mieszkańcy gminy tworzą z mocy prawa wspólnotę samorządową. </a:t>
            </a:r>
          </a:p>
          <a:p>
            <a:pPr lvl="1"/>
            <a:r>
              <a:rPr lang="pl-PL" dirty="0"/>
              <a:t>Art. 1. 1 </a:t>
            </a:r>
            <a:r>
              <a:rPr lang="pl-PL" dirty="0" err="1"/>
              <a:t>u.s.p</a:t>
            </a:r>
            <a:r>
              <a:rPr lang="pl-PL" dirty="0"/>
              <a:t>. Mieszkańcy powiatu tworzą z mocy prawa lokalną wspólnotę samorządową. </a:t>
            </a:r>
          </a:p>
          <a:p>
            <a:pPr lvl="1"/>
            <a:r>
              <a:rPr lang="pl-PL" dirty="0"/>
              <a:t>Art. 1. 1 </a:t>
            </a:r>
            <a:r>
              <a:rPr lang="pl-PL" dirty="0" err="1"/>
              <a:t>u.s.w</a:t>
            </a:r>
            <a:r>
              <a:rPr lang="pl-PL" dirty="0"/>
              <a:t>. Mieszkańcy województwa tworzą z mocy prawa regionalną wspólnotę samorządową. </a:t>
            </a:r>
          </a:p>
          <a:p>
            <a:pPr lvl="1"/>
            <a:r>
              <a:rPr lang="pl-PL" dirty="0"/>
              <a:t>Art. 16. 1 KRP Ogół mieszkańców jednostek zasadniczego podziału terytorialnego stanowi z mocy prawa wspólnotę samorządową. 2. Samorząd terytorialny uczestniczy w sprawowaniu władzy publicznej. Przysługującą mu w ramach ustaw istotną część zadań publicznych samorząd wykonuje w imieniu własnym i na własną odpowiedzialność.</a:t>
            </a:r>
          </a:p>
          <a:p>
            <a:pPr lvl="1"/>
            <a:r>
              <a:rPr lang="pl-PL" dirty="0"/>
              <a:t>Art. 163 KRP Samorząd terytorialny wykonuje zadania publiczne nie zastrzeżone przez Konstytucję lub ustawy dla organów innych władz publicznych.</a:t>
            </a:r>
          </a:p>
          <a:p>
            <a:pPr lvl="1"/>
            <a:r>
              <a:rPr lang="pl-PL" dirty="0"/>
              <a:t>Art. 165. 1 KRP Jednostki samorządu terytorialnego mają osobowość prawną. Przysługują im prawo własności i inne prawa majątkowe. </a:t>
            </a:r>
            <a:br>
              <a:rPr lang="pl-PL" dirty="0"/>
            </a:br>
            <a:r>
              <a:rPr lang="pl-PL" dirty="0"/>
              <a:t>2. Samodzielność jednostek samorządu terytorialnego podlega ochronie sądowej.</a:t>
            </a:r>
          </a:p>
        </p:txBody>
      </p:sp>
    </p:spTree>
    <p:extLst>
      <p:ext uri="{BB962C8B-B14F-4D97-AF65-F5344CB8AC3E}">
        <p14:creationId xmlns:p14="http://schemas.microsoft.com/office/powerpoint/2010/main" val="32507187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58B436-3518-49B3-B1BE-33CC08029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54901"/>
          </a:xfrm>
        </p:spPr>
        <p:txBody>
          <a:bodyPr/>
          <a:lstStyle/>
          <a:p>
            <a:r>
              <a:rPr lang="pl-PL" dirty="0"/>
              <a:t>Samorząd terytorialny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6957F25-8E94-4DB0-B730-E2CF7BEF4D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40910"/>
            <a:ext cx="9601200" cy="4684734"/>
          </a:xfrm>
        </p:spPr>
        <p:txBody>
          <a:bodyPr/>
          <a:lstStyle/>
          <a:p>
            <a:r>
              <a:rPr lang="pl-PL" dirty="0"/>
              <a:t>Art. 3 EKSL</a:t>
            </a:r>
          </a:p>
          <a:p>
            <a:pPr marL="530352" lvl="1" indent="0">
              <a:buNone/>
            </a:pPr>
            <a:r>
              <a:rPr lang="pl-PL" i="0" dirty="0"/>
              <a:t>Samorząd terytorialny oznacza prawo i zdolność społeczności lokalnych, w granicach określonych prawem, do kierowania i zarządzania zasadniczą częścią spraw publicznych a na ich własną odpowiedzialność i w interesie ich mieszkańców.</a:t>
            </a:r>
          </a:p>
          <a:p>
            <a:r>
              <a:rPr lang="pl-PL" dirty="0"/>
              <a:t>Art. 15. 1. KRP Ustrój terytorialny Rzeczypospolitej Polskiej zapewnia decentralizację władzy publicznej. 2. Zasadniczy podział terytorialny państwa uwzględniający więzi społeczne, gospodarcze lub kulturowe i zapewniający jednostkom terytorialnym zdolność wykonywania zadań publicznych określa ustawa.</a:t>
            </a:r>
          </a:p>
          <a:p>
            <a:r>
              <a:rPr lang="pl-PL" i="0" dirty="0"/>
              <a:t>Fragment ustroju państwowego, istota ST polega na wykonywaniu władzy państwowej przy wykorzystaniu władztwa administracyjnego w zakresie kształtowania życia publicznego w JST w ramach obowiązującego prawa przez odrębne od państwa podmioty o strukturze korporacyjnej regulowanej ustawami </a:t>
            </a:r>
          </a:p>
        </p:txBody>
      </p:sp>
    </p:spTree>
    <p:extLst>
      <p:ext uri="{BB962C8B-B14F-4D97-AF65-F5344CB8AC3E}">
        <p14:creationId xmlns:p14="http://schemas.microsoft.com/office/powerpoint/2010/main" val="13166790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F9B0292-2058-41D5-9996-D093B6981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117948"/>
          </a:xfrm>
        </p:spPr>
        <p:txBody>
          <a:bodyPr/>
          <a:lstStyle/>
          <a:p>
            <a:r>
              <a:rPr lang="pl-PL" dirty="0"/>
              <a:t>Samorząd Terytorialny - modele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146BC80-6798-42AA-8E78-30F8557D33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15649"/>
            <a:ext cx="9601200" cy="4656551"/>
          </a:xfrm>
        </p:spPr>
        <p:txBody>
          <a:bodyPr>
            <a:normAutofit lnSpcReduction="10000"/>
          </a:bodyPr>
          <a:lstStyle/>
          <a:p>
            <a:r>
              <a:rPr lang="pl-PL" dirty="0"/>
              <a:t>Kryterium zadań</a:t>
            </a:r>
          </a:p>
          <a:p>
            <a:pPr lvl="1"/>
            <a:r>
              <a:rPr lang="pl-PL" dirty="0"/>
              <a:t>Model unitarny</a:t>
            </a:r>
          </a:p>
          <a:p>
            <a:pPr lvl="1"/>
            <a:r>
              <a:rPr lang="pl-PL" dirty="0"/>
              <a:t>Model dualistyczny</a:t>
            </a:r>
          </a:p>
          <a:p>
            <a:r>
              <a:rPr lang="pl-PL" dirty="0"/>
              <a:t>Kryterium organizacyjne</a:t>
            </a:r>
          </a:p>
          <a:p>
            <a:pPr lvl="1"/>
            <a:r>
              <a:rPr lang="pl-PL" dirty="0"/>
              <a:t>Model jednostopniowy </a:t>
            </a:r>
          </a:p>
          <a:p>
            <a:pPr lvl="1"/>
            <a:r>
              <a:rPr lang="pl-PL" dirty="0"/>
              <a:t>Model dwustopniowy</a:t>
            </a:r>
          </a:p>
          <a:p>
            <a:pPr lvl="1"/>
            <a:r>
              <a:rPr lang="pl-PL" dirty="0"/>
              <a:t>Model trzystopniowy</a:t>
            </a:r>
          </a:p>
          <a:p>
            <a:r>
              <a:rPr lang="pl-PL" dirty="0"/>
              <a:t>Kryterium ingerencji państwa</a:t>
            </a:r>
          </a:p>
          <a:p>
            <a:pPr lvl="1">
              <a:buFontTx/>
              <a:buChar char="-"/>
            </a:pPr>
            <a:r>
              <a:rPr lang="pl-PL" dirty="0"/>
              <a:t>Nadzór weryfikacyjny</a:t>
            </a:r>
          </a:p>
          <a:p>
            <a:pPr lvl="1">
              <a:buFontTx/>
              <a:buChar char="-"/>
            </a:pPr>
            <a:r>
              <a:rPr lang="pl-PL" dirty="0"/>
              <a:t>Nadzór hierarchiczny</a:t>
            </a:r>
          </a:p>
          <a:p>
            <a:pPr lvl="1">
              <a:buFontTx/>
              <a:buChar char="-"/>
            </a:pPr>
            <a:r>
              <a:rPr lang="pl-PL" dirty="0"/>
              <a:t>Nadzór represyjny</a:t>
            </a:r>
          </a:p>
          <a:p>
            <a:pPr lvl="1">
              <a:buFontTx/>
              <a:buChar char="-"/>
            </a:pPr>
            <a:r>
              <a:rPr lang="pl-PL" dirty="0"/>
              <a:t>Nadzór prewencyjny</a:t>
            </a:r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053357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C61BA0-7429-4EB0-BA9D-6BE91E02C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92479"/>
          </a:xfrm>
        </p:spPr>
        <p:txBody>
          <a:bodyPr/>
          <a:lstStyle/>
          <a:p>
            <a:r>
              <a:rPr lang="pl-PL" dirty="0"/>
              <a:t>Polski model ST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1136F20-BBE1-4093-A7BC-16C8CC35FB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78279"/>
            <a:ext cx="9601200" cy="4289121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>Model trójstopniowy </a:t>
            </a:r>
          </a:p>
          <a:p>
            <a:pPr lvl="1"/>
            <a:r>
              <a:rPr lang="pl-PL" dirty="0"/>
              <a:t>Ustawa z dnia 24 lipca 1998 r. o wprowadzeniu zasadniczego trójstopniowego podziału terytorialnego państwa </a:t>
            </a:r>
          </a:p>
          <a:p>
            <a:pPr lvl="1"/>
            <a:r>
              <a:rPr lang="pl-PL" dirty="0"/>
              <a:t>Art. 1. 1. Z dniem 1 stycznia 1999 r. wprowadza się zasadniczy trójstopniowy podział terytorialny państwa. </a:t>
            </a:r>
          </a:p>
          <a:p>
            <a:pPr marL="987552" lvl="2" indent="0">
              <a:buNone/>
            </a:pPr>
            <a:r>
              <a:rPr lang="pl-PL" sz="2000" dirty="0"/>
              <a:t>2. Jednostkami zasadniczego trójstopniowego podziału terytorialnego państwa są: gminy, powiaty i województwa</a:t>
            </a:r>
          </a:p>
          <a:p>
            <a:pPr lvl="1"/>
            <a:r>
              <a:rPr lang="pl-PL" sz="2200" dirty="0"/>
              <a:t>Art. 4. 1. Zakres działania samorządu województwa nie narusza samodzielności powiatu i gminy.</a:t>
            </a:r>
          </a:p>
          <a:p>
            <a:pPr marL="987552" lvl="2" indent="0">
              <a:buNone/>
            </a:pPr>
            <a:r>
              <a:rPr lang="pl-PL" sz="2000" dirty="0"/>
              <a:t>2. Organy samorządu województwa nie stanowią wobec powiatu i gminy </a:t>
            </a:r>
            <a:r>
              <a:rPr lang="pl-PL" sz="2200" dirty="0"/>
              <a:t>organów nadzoru lub kontroli oraz nie są organami wyższego stopnia w postępowaniu administracyjnym.</a:t>
            </a:r>
          </a:p>
          <a:p>
            <a:r>
              <a:rPr lang="pl-PL" dirty="0"/>
              <a:t>Model dualistyczny</a:t>
            </a:r>
          </a:p>
          <a:p>
            <a:r>
              <a:rPr lang="pl-PL" dirty="0"/>
              <a:t>Model ingerencji: nadzór weryfikacyjny, </a:t>
            </a:r>
          </a:p>
        </p:txBody>
      </p:sp>
    </p:spTree>
    <p:extLst>
      <p:ext uri="{BB962C8B-B14F-4D97-AF65-F5344CB8AC3E}">
        <p14:creationId xmlns:p14="http://schemas.microsoft.com/office/powerpoint/2010/main" val="13777012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5EBBA93-B49D-410A-A5A6-BBDDA2F0D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209811"/>
            <a:ext cx="9601200" cy="1042792"/>
          </a:xfrm>
        </p:spPr>
        <p:txBody>
          <a:bodyPr>
            <a:normAutofit/>
          </a:bodyPr>
          <a:lstStyle/>
          <a:p>
            <a:r>
              <a:rPr lang="pl-PL" dirty="0"/>
              <a:t>Samorząd Terytorialny – zasady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56E8866-FE79-4124-AD21-CE6BA378BF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077238"/>
            <a:ext cx="9601200" cy="5674291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Zasada pomocniczości i decentralizacji</a:t>
            </a:r>
          </a:p>
          <a:p>
            <a:pPr lvl="1"/>
            <a:r>
              <a:rPr lang="pl-PL" dirty="0"/>
              <a:t>Art. 4 ust. 3 EKSL </a:t>
            </a:r>
            <a:r>
              <a:rPr lang="pl-PL" i="0" dirty="0"/>
              <a:t>Generalnie odpowiedzialność za sprawy publiczne powinny ponosić przede wszystkim te organy władzy, które znajdują się najbliżej obywateli. Powierzając te funkcje innemu organowi władzy, należy uwzględnić zakres i charakter zadania oraz wymogi efektywności i gospodarności.</a:t>
            </a:r>
          </a:p>
          <a:p>
            <a:pPr lvl="1"/>
            <a:r>
              <a:rPr lang="pl-PL" i="0" dirty="0"/>
              <a:t>Art. 163 KRP ST wykonuje zadania publiczne nie zastrzeżone przez Konstytucję lub ustawy dla organów innych władz publicznych</a:t>
            </a:r>
          </a:p>
          <a:p>
            <a:pPr lvl="1"/>
            <a:r>
              <a:rPr lang="pl-PL" i="0" dirty="0"/>
              <a:t>Art. 15 ust. 1 KRP Ustrój terytorialny RP zapewnia decentralizację władzy publicznej.</a:t>
            </a:r>
            <a:endParaRPr lang="pl-PL" dirty="0"/>
          </a:p>
          <a:p>
            <a:r>
              <a:rPr lang="pl-PL" dirty="0"/>
              <a:t>Zasada samodzielności</a:t>
            </a:r>
          </a:p>
          <a:p>
            <a:pPr lvl="1"/>
            <a:r>
              <a:rPr lang="pl-PL" dirty="0"/>
              <a:t>Związana z układem zdecentralizowanym</a:t>
            </a:r>
          </a:p>
          <a:p>
            <a:pPr lvl="1"/>
            <a:r>
              <a:rPr lang="pl-PL" dirty="0"/>
              <a:t>Nadzór weryfikacyjny</a:t>
            </a:r>
          </a:p>
          <a:p>
            <a:pPr lvl="1"/>
            <a:r>
              <a:rPr lang="pl-PL" dirty="0"/>
              <a:t>Art. 4 EKSL</a:t>
            </a:r>
          </a:p>
          <a:p>
            <a:pPr marL="987552" lvl="2" indent="0">
              <a:buNone/>
            </a:pPr>
            <a:r>
              <a:rPr lang="pl-PL" sz="2100" dirty="0"/>
              <a:t>2. Społeczności lokalne mają - w zakresie określonym prawem - pełną swobodę działania w każdej sprawie, która nie jest wyłączona z ich kompetencji lub nie wchodzi w zakres kompetencji innych organów władzy.</a:t>
            </a:r>
          </a:p>
          <a:p>
            <a:pPr marL="987552" lvl="2" indent="0">
              <a:buNone/>
            </a:pPr>
            <a:r>
              <a:rPr lang="pl-PL" sz="2100" dirty="0"/>
              <a:t>4. Kompetencje przyznane społecznościom lokalnym powinny być w zasadzie całkowite i wyłączne i mogą zostać zakwestionowane lub ograniczone przez inny organ władzy, centralny lub regionalny, jedynie w zakresie przewidzianym prawem.</a:t>
            </a:r>
          </a:p>
          <a:p>
            <a:pPr lvl="1"/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719750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C9217B-6A5D-41E2-A1EE-F8B5240DA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3709" y="294362"/>
            <a:ext cx="9601200" cy="854901"/>
          </a:xfrm>
        </p:spPr>
        <p:txBody>
          <a:bodyPr/>
          <a:lstStyle/>
          <a:p>
            <a:r>
              <a:rPr lang="pl-PL" dirty="0"/>
              <a:t>Samorząd Terytorialny – zasady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6C45D66-0CBD-4FE2-B0DF-27AB8B5BB4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02707"/>
            <a:ext cx="9601200" cy="5260931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>Zasada samodzielności c.d.</a:t>
            </a:r>
          </a:p>
          <a:p>
            <a:pPr lvl="1"/>
            <a:r>
              <a:rPr lang="pl-PL" dirty="0"/>
              <a:t>Art.. 6 ust. 1 EKSL </a:t>
            </a:r>
            <a:r>
              <a:rPr lang="pl-PL" i="0" dirty="0"/>
              <a:t>Jeśli bardziej ogólne postanowienia ustawy nie stanowią inaczej, społeczności lokalne powinny móc samodzielnie ustalać swą wewnętrzną strukturę administracyjną, tworząc jednostki dostosowane do specyficznych potrzeb i umożliwiające skuteczne zarządzanie.</a:t>
            </a:r>
          </a:p>
          <a:p>
            <a:pPr lvl="1"/>
            <a:r>
              <a:rPr lang="pl-PL" i="0" dirty="0"/>
              <a:t>Art. 169 ust. 4 KRP Ustrój wewnętrzny JST określają, w granicach ustaw, ich organy stanowiące</a:t>
            </a:r>
          </a:p>
          <a:p>
            <a:pPr lvl="1"/>
            <a:r>
              <a:rPr lang="pl-PL" i="0" dirty="0"/>
              <a:t>Art. 16 ust. 2 KRP ST uczestniczy w sprawowaniu władzy publicznej. Przysługującą mu w ramach ustaw istotną część zadań publicznych samorząd wykonuje we własnym imieniu i na własną odpowiedzialność </a:t>
            </a:r>
          </a:p>
          <a:p>
            <a:pPr lvl="1"/>
            <a:r>
              <a:rPr lang="pl-PL" i="0" dirty="0"/>
              <a:t>Art. 168 KRP JST mają prawo ustalania wysokości podatków i opłat lokalnych w zakresie określonym w ustawie (samodzielność finansowa)</a:t>
            </a:r>
          </a:p>
          <a:p>
            <a:pPr lvl="1"/>
            <a:r>
              <a:rPr lang="pl-PL" dirty="0"/>
              <a:t>Art. 165 ust. 1 KRP JST mają osobowość prawną. Przysługują im prawo własności i inne prawa majątkowe. </a:t>
            </a:r>
          </a:p>
          <a:p>
            <a:pPr lvl="1"/>
            <a:r>
              <a:rPr lang="pl-PL" dirty="0"/>
              <a:t>Niezależność od innych organów</a:t>
            </a:r>
          </a:p>
          <a:p>
            <a:pPr lvl="1"/>
            <a:r>
              <a:rPr lang="pl-PL" dirty="0"/>
              <a:t>Art. 11 EKSL </a:t>
            </a:r>
            <a:r>
              <a:rPr lang="pl-PL" i="0" dirty="0"/>
              <a:t>Społeczności lokalne mają prawo do odwołania na drodze sądowej w celu zapewnienia swobodnego wykonywania uprawnień oraz poszanowania zasad samorządności lokalnej, przewidzianych w Konstytucji lub w prawie wewnętrznym.</a:t>
            </a:r>
          </a:p>
          <a:p>
            <a:pPr lvl="1"/>
            <a:r>
              <a:rPr lang="pl-PL" i="0" dirty="0"/>
              <a:t>Art. 165 ust. 2 KRP Samodzielność JST podlega ochronie sądowej</a:t>
            </a:r>
            <a:endParaRPr lang="pl-PL" dirty="0"/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39915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B298DE-01EE-4B5A-98B8-30302B2EE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Naczelne organy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C0232D3-0B26-4CD9-A4D0-9270742C6C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76549"/>
            <a:ext cx="9601200" cy="4090851"/>
          </a:xfrm>
        </p:spPr>
        <p:txBody>
          <a:bodyPr>
            <a:normAutofit/>
          </a:bodyPr>
          <a:lstStyle/>
          <a:p>
            <a:r>
              <a:rPr lang="pl-PL" dirty="0"/>
              <a:t>Powoływane przez Prezydenta bezpośrednio czy tez po uprzednim wyborze przez Sejm</a:t>
            </a:r>
          </a:p>
          <a:p>
            <a:r>
              <a:rPr lang="pl-PL" dirty="0"/>
              <a:t>Organy zwierzchnie wobec pozostałych organów (i innych podmiotów organizacyjnych państwa) w strukturze administracji rządowej</a:t>
            </a:r>
          </a:p>
          <a:p>
            <a:r>
              <a:rPr lang="pl-PL" dirty="0"/>
              <a:t>Powoływane przez Prezydenta czy Sejm i których właściwość terytorialna obejmuje obszar całego państwa</a:t>
            </a:r>
          </a:p>
          <a:p>
            <a:r>
              <a:rPr lang="pl-PL" dirty="0"/>
              <a:t>Organy zwierzchnie wobec pozostałych organów w strukturze administracji rządowej i których właściwość terytorialna obejmuje obszar całego państwa </a:t>
            </a:r>
          </a:p>
          <a:p>
            <a:endParaRPr lang="pl-PL" dirty="0"/>
          </a:p>
          <a:p>
            <a:r>
              <a:rPr lang="pl-PL" dirty="0"/>
              <a:t>Organ najwyższy w hierarchii całego pionu organizacyjnego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70654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741115F-0EC4-4896-92B4-F7C2234F4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169126"/>
          </a:xfrm>
        </p:spPr>
        <p:txBody>
          <a:bodyPr/>
          <a:lstStyle/>
          <a:p>
            <a:r>
              <a:rPr lang="pl-PL" dirty="0"/>
              <a:t>Centralne organy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F2F4AE8-9F65-4519-AC51-B66E7D4FEB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54926"/>
            <a:ext cx="9601200" cy="4012474"/>
          </a:xfrm>
        </p:spPr>
        <p:txBody>
          <a:bodyPr/>
          <a:lstStyle/>
          <a:p>
            <a:r>
              <a:rPr lang="pl-PL" dirty="0"/>
              <a:t>Nie wchodzą w skład Rządu (wyjątki może przewidywać ustawa) </a:t>
            </a:r>
          </a:p>
          <a:p>
            <a:r>
              <a:rPr lang="pl-PL" dirty="0"/>
              <a:t>Właściwość miejscowa: obszar całego kraju</a:t>
            </a:r>
          </a:p>
          <a:p>
            <a:r>
              <a:rPr lang="pl-PL" dirty="0"/>
              <a:t>Tworzone w drodze aktów rangi ustawowej (dopuszcza się wyjątki)</a:t>
            </a:r>
          </a:p>
          <a:p>
            <a:r>
              <a:rPr lang="pl-PL" dirty="0"/>
              <a:t>Brak podstaw do ich tworzenia w Konstytucji</a:t>
            </a:r>
          </a:p>
          <a:p>
            <a:r>
              <a:rPr lang="pl-PL" dirty="0"/>
              <a:t>Najczęściej organy monokratyczne</a:t>
            </a:r>
          </a:p>
          <a:p>
            <a:r>
              <a:rPr lang="pl-PL" dirty="0"/>
              <a:t>Najczęściej powoływane przez PRM</a:t>
            </a:r>
          </a:p>
          <a:p>
            <a:r>
              <a:rPr lang="pl-PL" dirty="0"/>
              <a:t>Organy zwierzchnie (z uprawnieniami nadzorczymi): Sejm, RM, PRM, poszczególni ministrowie, </a:t>
            </a:r>
          </a:p>
          <a:p>
            <a:r>
              <a:rPr lang="pl-PL" dirty="0"/>
              <a:t>Organy zwierzchnie wobec terenowych organów administracji (quasi-resorty)</a:t>
            </a:r>
          </a:p>
        </p:txBody>
      </p:sp>
    </p:spTree>
    <p:extLst>
      <p:ext uri="{BB962C8B-B14F-4D97-AF65-F5344CB8AC3E}">
        <p14:creationId xmlns:p14="http://schemas.microsoft.com/office/powerpoint/2010/main" val="902036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8C5858-4026-4D50-B2F3-8EC147FCE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356360"/>
          </a:xfrm>
        </p:spPr>
        <p:txBody>
          <a:bodyPr/>
          <a:lstStyle/>
          <a:p>
            <a:r>
              <a:rPr lang="pl-PL" dirty="0"/>
              <a:t>Naczelne a centralne organy państwa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468712-7973-408C-8B32-D557B35CF5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78488"/>
            <a:ext cx="9601200" cy="4947780"/>
          </a:xfrm>
        </p:spPr>
        <p:txBody>
          <a:bodyPr>
            <a:normAutofit/>
          </a:bodyPr>
          <a:lstStyle/>
          <a:p>
            <a:r>
              <a:rPr lang="pl-PL" dirty="0"/>
              <a:t>Naczelne</a:t>
            </a:r>
          </a:p>
          <a:p>
            <a:pPr lvl="1"/>
            <a:r>
              <a:rPr lang="pl-PL" dirty="0"/>
              <a:t>Względnie jednolite zasady funkcjonowania i organizacji</a:t>
            </a:r>
          </a:p>
          <a:p>
            <a:pPr lvl="1"/>
            <a:r>
              <a:rPr lang="pl-PL" dirty="0"/>
              <a:t>Dominują sprawy o charakterze ogólnym, ich celem jest gł. wytyczanie kierunków działalności, kierowanie, nadzór i kontrola jednostek podporządkowanych</a:t>
            </a:r>
          </a:p>
          <a:p>
            <a:r>
              <a:rPr lang="pl-PL" dirty="0"/>
              <a:t>Centralne</a:t>
            </a:r>
          </a:p>
          <a:p>
            <a:pPr lvl="1"/>
            <a:r>
              <a:rPr lang="pl-PL" dirty="0"/>
              <a:t>Zróżnicowane rozwiązania ustrojowe</a:t>
            </a:r>
          </a:p>
          <a:p>
            <a:pPr lvl="1"/>
            <a:r>
              <a:rPr lang="pl-PL" dirty="0"/>
              <a:t>Brak bezpośredniej konstytucyjnej podstawy działania</a:t>
            </a:r>
          </a:p>
          <a:p>
            <a:pPr lvl="1"/>
            <a:r>
              <a:rPr lang="pl-PL" dirty="0"/>
              <a:t> Nieuwzględnienie ich w składzie RM</a:t>
            </a:r>
          </a:p>
          <a:p>
            <a:pPr lvl="1"/>
            <a:r>
              <a:rPr lang="pl-PL" dirty="0"/>
              <a:t>Brak kompetencji do wydawania rozporządzeń</a:t>
            </a:r>
          </a:p>
          <a:p>
            <a:pPr lvl="1"/>
            <a:r>
              <a:rPr lang="pl-PL" dirty="0"/>
              <a:t>Założenie specjalistycznego charakteru ich działania</a:t>
            </a:r>
          </a:p>
          <a:p>
            <a:pPr lvl="1"/>
            <a:r>
              <a:rPr lang="pl-PL" dirty="0"/>
              <a:t>Częściej zajmują się sprawami indywidualnymi</a:t>
            </a:r>
          </a:p>
        </p:txBody>
      </p:sp>
    </p:spTree>
    <p:extLst>
      <p:ext uri="{BB962C8B-B14F-4D97-AF65-F5344CB8AC3E}">
        <p14:creationId xmlns:p14="http://schemas.microsoft.com/office/powerpoint/2010/main" val="2065351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204DF38-4F32-42E6-A9B3-F0EFD2FEFC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851771"/>
            <a:ext cx="9601200" cy="5015630"/>
          </a:xfrm>
        </p:spPr>
        <p:txBody>
          <a:bodyPr/>
          <a:lstStyle/>
          <a:p>
            <a:r>
              <a:rPr lang="pl-PL" dirty="0"/>
              <a:t>Art. 7 ust. o transporcie drogowym</a:t>
            </a:r>
          </a:p>
          <a:p>
            <a:pPr marL="530352" lvl="1" indent="0">
              <a:buNone/>
            </a:pPr>
            <a:br>
              <a:rPr lang="pl-PL" dirty="0"/>
            </a:br>
            <a:r>
              <a:rPr lang="pl-PL" i="0" dirty="0"/>
              <a:t> 1. Udzielenie, odmowa udzielenia, zmiana oraz zawieszenie lub cofnięcie zezwolenia na wykonywanie zawodu przewoźnika drogowego następuje w drodze decyzji administracyjnej.</a:t>
            </a:r>
            <a:br>
              <a:rPr lang="pl-PL" i="0" dirty="0"/>
            </a:br>
            <a:br>
              <a:rPr lang="pl-PL" i="0" dirty="0"/>
            </a:br>
            <a:r>
              <a:rPr lang="pl-PL" i="0" dirty="0"/>
              <a:t> 2. Organem właściwym w sprawach udzielenia, odmowy udzielenia, zmiany oraz zawieszenia lub cofnięcia zezwolenia na wykonywanie zawodu przewoźnika drogowego jest: </a:t>
            </a:r>
            <a:br>
              <a:rPr lang="pl-PL" dirty="0"/>
            </a:br>
            <a:br>
              <a:rPr lang="pl-PL" dirty="0"/>
            </a:br>
            <a:r>
              <a:rPr lang="pl-PL" i="0" dirty="0"/>
              <a:t>2) Główny Inspektor Transportu Drogowego, w przypadku ubiegania się o licencję wspólnotową, jeżeli przedsiębiorca nie występował z wnioskiem o wydanie zezwolenia na wykonywanie zawodu przewoźnika drogowego przez organ, o którym mowa w pkt 1.</a:t>
            </a:r>
          </a:p>
        </p:txBody>
      </p:sp>
    </p:spTree>
    <p:extLst>
      <p:ext uri="{BB962C8B-B14F-4D97-AF65-F5344CB8AC3E}">
        <p14:creationId xmlns:p14="http://schemas.microsoft.com/office/powerpoint/2010/main" val="2123947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36B6485-E213-42D0-847F-575DF93848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027134"/>
            <a:ext cx="9601200" cy="4840266"/>
          </a:xfrm>
        </p:spPr>
        <p:txBody>
          <a:bodyPr/>
          <a:lstStyle/>
          <a:p>
            <a:r>
              <a:rPr lang="pl-PL" dirty="0"/>
              <a:t>Art. 8a ust. Prawo o miarach</a:t>
            </a:r>
          </a:p>
          <a:p>
            <a:r>
              <a:rPr lang="pl-PL" dirty="0"/>
              <a:t>1. Przyrządy pomiarowe podlegające prawnej kontroli metrologicznej mogą być wprowadzane do obrotu i użytkowania oraz użytkowane tylko wówczas, jeżeli posiadają odpowiednio ważną decyzję zatwierdzenia typu lub ważną legalizację. </a:t>
            </a:r>
            <a:br>
              <a:rPr lang="pl-PL" dirty="0"/>
            </a:br>
            <a:br>
              <a:rPr lang="pl-PL" dirty="0"/>
            </a:br>
            <a:r>
              <a:rPr lang="pl-PL" dirty="0"/>
              <a:t>2. Za równoważne zatwierdzeniu typu i legalizacji pierwotnej Prezes Głównego Urzędu Miar, zwany dalej „Prezesem”, może uznać, w drodze decyzji, odpowiednie dokumenty potwierdzające dokonanie prawnej kontroli metrologicznej przyrządu pomiarowego przez właściwe zagraniczne instytucje metrologiczne. </a:t>
            </a:r>
          </a:p>
        </p:txBody>
      </p:sp>
    </p:spTree>
    <p:extLst>
      <p:ext uri="{BB962C8B-B14F-4D97-AF65-F5344CB8AC3E}">
        <p14:creationId xmlns:p14="http://schemas.microsoft.com/office/powerpoint/2010/main" val="1772914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BC4E719-05CE-495B-BE23-1521A345C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4774474"/>
          </a:xfrm>
        </p:spPr>
        <p:txBody>
          <a:bodyPr/>
          <a:lstStyle/>
          <a:p>
            <a:pPr algn="ctr"/>
            <a:br>
              <a:rPr lang="pl-PL" dirty="0"/>
            </a:br>
            <a:br>
              <a:rPr lang="pl-PL" dirty="0"/>
            </a:br>
            <a:br>
              <a:rPr lang="pl-PL" dirty="0"/>
            </a:br>
            <a:r>
              <a:rPr lang="pl-PL" dirty="0"/>
              <a:t>Prezydent</a:t>
            </a:r>
          </a:p>
        </p:txBody>
      </p:sp>
    </p:spTree>
    <p:extLst>
      <p:ext uri="{BB962C8B-B14F-4D97-AF65-F5344CB8AC3E}">
        <p14:creationId xmlns:p14="http://schemas.microsoft.com/office/powerpoint/2010/main" val="438812216"/>
      </p:ext>
    </p:extLst>
  </p:cSld>
  <p:clrMapOvr>
    <a:masterClrMapping/>
  </p:clrMapOvr>
</p:sld>
</file>

<file path=ppt/theme/theme1.xml><?xml version="1.0" encoding="utf-8"?>
<a:theme xmlns:a="http://schemas.openxmlformats.org/drawingml/2006/main" name="Przycinanie">
  <a:themeElements>
    <a:clrScheme name="Przycinanie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Przycinanie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zycinani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1_Przycinanie">
  <a:themeElements>
    <a:clrScheme name="Przycinanie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Przycinanie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zycinani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Przycinanie</Template>
  <TotalTime>2581</TotalTime>
  <Words>2972</Words>
  <Application>Microsoft Office PowerPoint</Application>
  <PresentationFormat>Panoramiczny</PresentationFormat>
  <Paragraphs>329</Paragraphs>
  <Slides>36</Slides>
  <Notes>32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36</vt:i4>
      </vt:variant>
    </vt:vector>
  </HeadingPairs>
  <TitlesOfParts>
    <vt:vector size="40" baseType="lpstr">
      <vt:lpstr>Calibri</vt:lpstr>
      <vt:lpstr>Franklin Gothic Book</vt:lpstr>
      <vt:lpstr>Przycinanie</vt:lpstr>
      <vt:lpstr>1_Przycinanie</vt:lpstr>
      <vt:lpstr>Prawo administracyjne</vt:lpstr>
      <vt:lpstr>Organy administracyjne - podział</vt:lpstr>
      <vt:lpstr>Organ administracyjny - podział</vt:lpstr>
      <vt:lpstr>Naczelne organy państwa</vt:lpstr>
      <vt:lpstr>Centralne organy państwa</vt:lpstr>
      <vt:lpstr>Naczelne a centralne organy państwa </vt:lpstr>
      <vt:lpstr>Prezentacja programu PowerPoint</vt:lpstr>
      <vt:lpstr>Prezentacja programu PowerPoint</vt:lpstr>
      <vt:lpstr>   Prezydent</vt:lpstr>
      <vt:lpstr>Szczególny status Prezydenta</vt:lpstr>
      <vt:lpstr>Szczególny status Prezydenta</vt:lpstr>
      <vt:lpstr>Rada Ministrów </vt:lpstr>
      <vt:lpstr>Rada Ministrów - kompetencje</vt:lpstr>
      <vt:lpstr>Prezes Rady Ministrów</vt:lpstr>
      <vt:lpstr>Ministrowie </vt:lpstr>
      <vt:lpstr>Centralne ograny administracji rządowej</vt:lpstr>
      <vt:lpstr>Prezes Urzędu Ochrony Konkurencji i Konsumentów</vt:lpstr>
      <vt:lpstr>Organy administracji rządowej w województwie </vt:lpstr>
      <vt:lpstr>Wojewoda</vt:lpstr>
      <vt:lpstr>Wojewoda</vt:lpstr>
      <vt:lpstr>Wojewoda</vt:lpstr>
      <vt:lpstr>Wojewódzka administracja zespolona</vt:lpstr>
      <vt:lpstr>Wojewódzka administracja zespolona</vt:lpstr>
      <vt:lpstr>Wojewódzka administracja zespolona</vt:lpstr>
      <vt:lpstr>Wojewódzka administracja zespolona</vt:lpstr>
      <vt:lpstr>Wojewódzka administracja zespolona</vt:lpstr>
      <vt:lpstr>Wojewódzka administracja niezespolona</vt:lpstr>
      <vt:lpstr>Wojewódzka administracja niezespolona</vt:lpstr>
      <vt:lpstr>Terenowe organy administracji publicznej</vt:lpstr>
      <vt:lpstr>    Samorząd terytorialny</vt:lpstr>
      <vt:lpstr>Samorząd terytorialny</vt:lpstr>
      <vt:lpstr>Samorząd terytorialny </vt:lpstr>
      <vt:lpstr>Samorząd Terytorialny - modele</vt:lpstr>
      <vt:lpstr>Polski model ST</vt:lpstr>
      <vt:lpstr>Samorząd Terytorialny – zasady</vt:lpstr>
      <vt:lpstr>Samorząd Terytorialny – zasady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Prawo administracyjne</dc:title>
  <dc:creator>Patrycja Przybyła</dc:creator>
  <cp:lastModifiedBy>Patrycja Przybyła</cp:lastModifiedBy>
  <cp:revision>170</cp:revision>
  <dcterms:created xsi:type="dcterms:W3CDTF">2019-04-01T16:02:40Z</dcterms:created>
  <dcterms:modified xsi:type="dcterms:W3CDTF">2022-05-29T12:13:31Z</dcterms:modified>
</cp:coreProperties>
</file>