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327ADF-A006-488E-959F-8D22D9066C0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D1DA681-CB73-4AB7-B13E-3A7EA3696E9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79F4A4-8C4C-42FA-904A-C1078B91794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9D2076-445A-4A36-A659-1337CFCBBBBF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4A30D5-4D6B-441E-8E3A-7DAC3AA692B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48CAF8-7690-4B19-A3EB-ADA9B444F9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BDBDEE-7359-458F-A6CE-18E31AC2A0B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3604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082CB0-C110-4B84-8A1D-35AFFFF363A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635F079-72AF-402B-910A-8E50289048C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F11CB80-1AAC-4C7A-B505-6784C9B2FB8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7B7323-C79C-49AB-83C1-757E04F3B912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4E1209B-7B7E-46EF-BE31-C900FE6B032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979953-DFB3-43CF-A6A1-CC113AAB78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D22E6D-55FF-4329-82DA-71EA0B21CE0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335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959377D-E793-4A29-A8C8-C93B4B26EF19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6728DBD-1963-46D8-B02D-B5B9E692695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A20E5D-8EA0-4561-999E-A65A724621D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5C60F4-4E9B-4686-B424-52E30D135A12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3FD2A2-58B6-4B93-A162-D820B3D20F3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FAC434-97CC-4FF3-9B9C-5843FBF940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685F23-C657-42D2-89A3-A870A3D5500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81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AD4F2F-A30B-415B-B408-D2FB098F78E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84EE71-F82E-4940-9C34-4D91EF10F87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5E664E-CE9B-4CFB-AA94-FDF99FFD2A5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3F311B-CB3F-408E-A9EF-CFAC4FBEC375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E9A546A-2BC7-4262-A9C0-9DD24D5FE2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53875D-F411-49B3-9F0C-5A2F5EADA7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39ACCF-153C-4E7D-AAD0-F76096C7E431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240432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D07E65-649A-4C83-8A72-30190CD176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B2FC2F6-6B62-4BCA-804D-591046B9FB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3C9469-40FE-44FB-9760-23A27A4294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A423CC-9026-4FE9-823A-E9AAC9F49632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1E91EB-75F4-4BA2-8186-4AB1216727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14D6B2-C4B7-4FFF-BA1D-5E86001919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12DBDD-BB67-41D0-8386-36CACEC0DC1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74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B53C58-E6D4-4659-98DD-EECB9DDE608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194551-BAE7-44CE-A7CD-35B8D831461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4F32E87-88DA-4880-83D2-19193F7EDC7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DD26EEF-A190-450D-B97B-E24E5863FC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46CF48-38CB-444A-91BE-947A75B6B62C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66A786D-8559-40A8-8E6A-8A064FA06A1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E70BB68-4694-4B7A-A233-E3B828A815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EBB440-44D7-4E4C-B551-D2E34BD97A4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27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5DEC5C-7BEF-4A5A-9D1C-FBDA9D10FD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9C416FF-5EBC-4D9B-AAFE-69495D45819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14BD395-3455-421F-BB59-D7E53158877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4ED1CFB-C450-4DD9-85E1-BAB0F612C3C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C33F01F-6CCB-4EBC-B5B2-777F0B85B09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3688680-518A-4301-A5B1-A9B82F9CBFE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8E4B43-26F8-4670-89CD-7E5F4316A50B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C3F0AFB-2AFC-4627-8EA6-C65722C3456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9F69A19-4FA5-4140-A5A1-963FDE718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FFF8B2-E1DC-41AA-958D-35715A42C49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096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BA9D45-2CAD-473F-AFBC-A925239E615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BDE9A9-866A-4AA9-BED0-6697848EBB2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963B-282E-4475-81EF-5DE57C691616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D0C3A42-220F-46F8-98E7-BD1AEC3655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41B9F1A-7276-4CB3-9AB3-C89AFC16A7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85F899-154B-4A55-B503-42108EB6A6E9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4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8EE68D1-9F83-4BE2-983D-B16CE1F4E3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E3D18D-4C5E-4C9C-A371-C7564BE7F936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D049258-0431-4D64-8091-908E1A36D03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60C64F4-1FC0-4B64-BC22-014E8AD8AD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0C2077-B20D-4BEB-AC03-3E7F74A333A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24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F20270-028B-4265-B152-89FE3CF2EB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2406A7-A18D-46AF-B1D8-EF67CC89D6A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262737C-0484-46F1-860C-6AAC996AD17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B672540-9BFB-41ED-ACD1-38EF63DC8B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83C3B9-3237-40A3-B689-A0D1BF4CA82F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CD65CF4-151D-402C-821D-91F41CAA10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484C7CE-C3B5-4FFD-85A0-ACD4C7EA10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45727E-3773-4A26-B6DF-42612506F1C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97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F74917-3FFF-4C7F-9784-8B068F1F07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F790F91-CDEE-43B6-9884-0AD58B157352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53D9EAE-5561-4EE5-9FB3-E232EDB6B77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1ACEDCE-977B-4964-8759-444E29B998C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1BE62B-9032-407F-B6A0-1C265A88C4A3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EACA33F-11FE-4E28-B1B7-549C13C5945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BA101A8-81EB-4285-8BFE-A109C2A2B9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31ACD9-DA94-4989-BCDA-D63336E2459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383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677670A-7677-469B-9675-994F348BEC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10FEE8-F1B5-438F-BA94-53F0B10E41E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F4F158-768F-4B98-8F85-6DC6D51545F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C5E2792-F254-456B-BBA8-0B62AC4904A8}" type="datetime1">
              <a:rPr lang="pl-PL"/>
              <a:pPr lvl="0"/>
              <a:t>27.09.2020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3F94ABE-38FE-4A09-B37D-D1A0AB4C54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F0A7903-D7FB-4717-A9BA-DA7794FB9D9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FC08D5F-4450-43D0-9C5E-80EB0AE0CA42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pl-PL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pl-PL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2F0A1C-F9B8-4763-9990-04636512E29C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pl-PL"/>
              <a:t>Osoby prawne jako przedsiębiorcy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3E91EC4-1AB6-4523-8620-B423B25F2BA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0AEA63-8F1E-4767-89EC-AA4F9DB511D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 sz="4000"/>
              <a:t>Spółki kapitałowe (sp. z o.o. oraz spółka akcyjna)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983385-FC7C-4B75-9CBE-6056103A774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Osobowość prawną uzyskują z chwilą wpisu do rejestru KRS</a:t>
            </a:r>
          </a:p>
          <a:p>
            <a:pPr lvl="0"/>
            <a:r>
              <a:rPr lang="pl-PL"/>
              <a:t>Brak obowiązku wykonywania działalności gospodarczej – mogą być utworzone w każdym celu prawnie dopuszczalnym (art. 151 § 1 k.s.h.)</a:t>
            </a:r>
          </a:p>
          <a:p>
            <a:pPr lvl="0"/>
            <a:r>
              <a:rPr lang="pl-PL"/>
              <a:t>Reprezentowane co do zasady przez zarząd (przykładowy wyjątek – art. 210 § 1 k.s.h.)</a:t>
            </a:r>
          </a:p>
          <a:p>
            <a:pPr lvl="0"/>
            <a:r>
              <a:rPr lang="pl-PL"/>
              <a:t>Wspólnicy (akcjonariusze) nie ponoszą odpowiedzialności za zobowiązania spółki – mogą ponosić taką odpowiedzialność członkowie zarządu w przypadku spółki z o.o. (art. 299 § 1 k.s.h.);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643A22-F55B-4581-9FC5-12477A3CEE0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Fundacja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6D351D-1FE4-41D9-A2DB-D15578E3309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pl-PL" sz="2600"/>
              <a:t>Uzyskuje osobowość prawną z chwilą wpisu do rejestru KRS (art. 7 ust. 2 ustawy o fundacjach)</a:t>
            </a:r>
          </a:p>
          <a:p>
            <a:pPr lvl="0">
              <a:lnSpc>
                <a:spcPct val="80000"/>
              </a:lnSpc>
            </a:pPr>
            <a:r>
              <a:rPr lang="pl-PL" sz="2600"/>
              <a:t>Może prowadzić akcesoryjną (uboczną) działalność gospodarczą – jedynie w rozmiarach służących realizacji jej celów statutowych (art. 5 ust. 5 ustawy) i tylko wówczas, gdy statut fundacji to przewiduje (art. 5 ust. 1 ustawy)</a:t>
            </a:r>
          </a:p>
          <a:p>
            <a:pPr lvl="0">
              <a:lnSpc>
                <a:spcPct val="80000"/>
              </a:lnSpc>
            </a:pPr>
            <a:r>
              <a:rPr lang="pl-PL" sz="2600"/>
              <a:t>Wartość środków majątkowych fundacji przeznaczonych na działalność gospodarczą nie może być mniejsza niż tysiąc złotych (art. 5 ust. 5 ustawy)</a:t>
            </a:r>
          </a:p>
          <a:p>
            <a:pPr lvl="0">
              <a:lnSpc>
                <a:spcPct val="80000"/>
              </a:lnSpc>
            </a:pPr>
            <a:r>
              <a:rPr lang="pl-PL" sz="2600"/>
              <a:t>W przypadku fundacji wykonywanie ewentualnej działalności gospodarczej nie jest celem samym w sobie, a raczej środkiem do celu (realizacji celów statutowych)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3B0B30-418F-41A5-88AA-C786C6F81BA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Stowarzyszenie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090338-94ED-4240-BD70-04B864AC724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Uzyskuje osobowość prawną i może rozpocząć działalność po wpisie do KRS (art. 17 ust. 1 ustawy Prawo o stowarzyszeniach)</a:t>
            </a:r>
          </a:p>
          <a:p>
            <a:pPr lvl="0"/>
            <a:r>
              <a:rPr lang="pl-PL"/>
              <a:t>Tak jak w przypadku fundacji, działalność gospodarcza ma charakter fakultatywny i akcesoryjny - dochód z działalności gospodarczej stowarzyszenia służy realizacji celów statutowych i nie może być przeznaczony do podziału między jego członków (art. 34 ustawy);</a:t>
            </a:r>
          </a:p>
          <a:p>
            <a:pPr lvl="0"/>
            <a:r>
              <a:rPr lang="pl-PL"/>
              <a:t>Należy odróżnić od stowarzyszenia jego uproszczoną formę,  czyli stowarzyszenie zwykłe, które nie ma osobowości prawnej, a jedynie zdolność prawną (art. 40 ust. 1 i 1a ustawy) i nie może wykonywać działalności gospodarczej (art. 42 ust. 1 pkt 3 ustawy);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AC212F-257E-4BB6-A480-86539ABB5D5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Spółdzielnia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D53A78-7F2B-4EB0-84FE-AB76BDC03C6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Nabywa osobowość prawną z chwilą wpisania jej do rejestru KRS (art. 11 § 1 ustawy Prawo spółdzielcze)</a:t>
            </a:r>
          </a:p>
          <a:p>
            <a:pPr lvl="0"/>
            <a:r>
              <a:rPr lang="pl-PL"/>
              <a:t>Obligatoryjnie prowadzi działalność gospodarczą – w interesie swoich członków (art. 1 § 1 ustawy)</a:t>
            </a:r>
          </a:p>
          <a:p>
            <a:pPr lvl="0"/>
            <a:r>
              <a:rPr lang="pl-PL"/>
              <a:t>Prowadzi działalność gospodarczą na zasadach rachunku ekonomicznego przy zapewnieniu korzyści swoim członkom (art. 67 ustawy)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5DAAC5-968E-4798-9112-DF3D315FCC0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Gmina (powiat, województwo)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237B16-F469-476F-A904-8209DDE63BA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l-PL" sz="2000"/>
              <a:t>Prowadzi działalność w sferze użyteczności publicznej oraz (przy spełnieniu ustawowych przesłanek) poza sferą użyteczności publicznej (tzw. działalność komercyjna); </a:t>
            </a:r>
          </a:p>
          <a:p>
            <a:pPr lvl="0"/>
            <a:r>
              <a:rPr lang="pl-PL" sz="2000"/>
              <a:t>Wątpliwości co do spełnienia przesłanki zarobkowego charakteru wykonywanej działalności (w szczególności w sferze użyteczności publicznej, gdzie podstawowym celem jest bieżące zaspokajanie potrzeb społeczności lokalnej w drodze usług powszechnie dostępnych) </a:t>
            </a:r>
          </a:p>
          <a:p>
            <a:pPr lvl="0"/>
            <a:r>
              <a:rPr lang="pl-PL" sz="2000"/>
              <a:t>Gmina może działać bezpośrednio we własnym imieniu (poprzez swoje organy), za pośrednictwem swoich jednostek organizacyjnych pozbawionych zdolności prawnej (jednostki budżetowe, zakłady budżetowe – w ramach swojej działalności korzystają z osobowości prawnej gminy) albo tworząc lub przystępując do spółek komunalnych (dysponujących własną podmiotowością prawną);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967A67-4143-4F58-A49A-BE510479D43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l-PL"/>
              <a:t>Partia polityczna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398BDE-0709-4E29-95FB-541A132CAD7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Nie może prowadzić działalności gospodarczej (art. 42 ust. 3 ustawy o partiach politycznych)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523</Words>
  <Application>Microsoft Office PowerPoint</Application>
  <PresentationFormat>Panoramiczny</PresentationFormat>
  <Paragraphs>25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Osoby prawne jako przedsiębiorcy</vt:lpstr>
      <vt:lpstr>Spółki kapitałowe (sp. z o.o. oraz spółka akcyjna)</vt:lpstr>
      <vt:lpstr>Fundacja</vt:lpstr>
      <vt:lpstr>Stowarzyszenie</vt:lpstr>
      <vt:lpstr>Spółdzielnia</vt:lpstr>
      <vt:lpstr>Gmina (powiat, województwo)</vt:lpstr>
      <vt:lpstr>Partia polityczna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Osoby prawne jako przedsiębiorcy</dc:title>
  <dc:creator>Konrad Kopystyński</dc:creator>
  <cp:lastModifiedBy>Konrad Kopystyński</cp:lastModifiedBy>
  <cp:revision>1</cp:revision>
  <dcterms:created xsi:type="dcterms:W3CDTF">2020-09-27T18:04:35Z</dcterms:created>
  <dcterms:modified xsi:type="dcterms:W3CDTF">2020-09-27T19:26:10Z</dcterms:modified>
</cp:coreProperties>
</file>