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96" r:id="rId8"/>
    <p:sldId id="264" r:id="rId9"/>
    <p:sldId id="265" r:id="rId10"/>
    <p:sldId id="263" r:id="rId11"/>
    <p:sldId id="297" r:id="rId12"/>
    <p:sldId id="266" r:id="rId13"/>
    <p:sldId id="267" r:id="rId14"/>
    <p:sldId id="268" r:id="rId15"/>
    <p:sldId id="269" r:id="rId16"/>
    <p:sldId id="270" r:id="rId17"/>
    <p:sldId id="271" r:id="rId18"/>
    <p:sldId id="273" r:id="rId19"/>
    <p:sldId id="275" r:id="rId20"/>
    <p:sldId id="274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72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7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ED110DF-6A48-43CF-B8D0-434100D42624}" type="datetimeFigureOut">
              <a:rPr lang="pl-PL" smtClean="0"/>
              <a:pPr/>
              <a:t>2017-04-06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6A861AF-BE6F-4149-B046-59803DC0D68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D110DF-6A48-43CF-B8D0-434100D42624}" type="datetimeFigureOut">
              <a:rPr lang="pl-PL" smtClean="0"/>
              <a:pPr/>
              <a:t>2017-04-06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861AF-BE6F-4149-B046-59803DC0D68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D110DF-6A48-43CF-B8D0-434100D42624}" type="datetimeFigureOut">
              <a:rPr lang="pl-PL" smtClean="0"/>
              <a:pPr/>
              <a:t>2017-04-06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861AF-BE6F-4149-B046-59803DC0D68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D110DF-6A48-43CF-B8D0-434100D42624}" type="datetimeFigureOut">
              <a:rPr lang="pl-PL" smtClean="0"/>
              <a:pPr/>
              <a:t>2017-04-06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861AF-BE6F-4149-B046-59803DC0D68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D110DF-6A48-43CF-B8D0-434100D42624}" type="datetimeFigureOut">
              <a:rPr lang="pl-PL" smtClean="0"/>
              <a:pPr/>
              <a:t>2017-04-06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861AF-BE6F-4149-B046-59803DC0D68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D110DF-6A48-43CF-B8D0-434100D42624}" type="datetimeFigureOut">
              <a:rPr lang="pl-PL" smtClean="0"/>
              <a:pPr/>
              <a:t>2017-04-06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861AF-BE6F-4149-B046-59803DC0D68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D110DF-6A48-43CF-B8D0-434100D42624}" type="datetimeFigureOut">
              <a:rPr lang="pl-PL" smtClean="0"/>
              <a:pPr/>
              <a:t>2017-04-06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861AF-BE6F-4149-B046-59803DC0D68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D110DF-6A48-43CF-B8D0-434100D42624}" type="datetimeFigureOut">
              <a:rPr lang="pl-PL" smtClean="0"/>
              <a:pPr/>
              <a:t>2017-04-06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861AF-BE6F-4149-B046-59803DC0D68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D110DF-6A48-43CF-B8D0-434100D42624}" type="datetimeFigureOut">
              <a:rPr lang="pl-PL" smtClean="0"/>
              <a:pPr/>
              <a:t>2017-04-06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861AF-BE6F-4149-B046-59803DC0D68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ED110DF-6A48-43CF-B8D0-434100D42624}" type="datetimeFigureOut">
              <a:rPr lang="pl-PL" smtClean="0"/>
              <a:pPr/>
              <a:t>2017-04-06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861AF-BE6F-4149-B046-59803DC0D68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ED110DF-6A48-43CF-B8D0-434100D42624}" type="datetimeFigureOut">
              <a:rPr lang="pl-PL" smtClean="0"/>
              <a:pPr/>
              <a:t>2017-04-06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6A861AF-BE6F-4149-B046-59803DC0D68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ED110DF-6A48-43CF-B8D0-434100D42624}" type="datetimeFigureOut">
              <a:rPr lang="pl-PL" smtClean="0"/>
              <a:pPr/>
              <a:t>2017-04-06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6A861AF-BE6F-4149-B046-59803DC0D68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PARTYCYPACJA PRACOWNICZA – ZAGADNIENIA WYBRANE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dirty="0" smtClean="0"/>
              <a:t>SSA PRAWO PRACY 2</a:t>
            </a:r>
          </a:p>
          <a:p>
            <a:pPr algn="r"/>
            <a:r>
              <a:rPr lang="pl-PL" dirty="0" smtClean="0"/>
              <a:t>Dr Jacek Borowicz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570790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PRZEPROWADZANIE KONSULTACJI </a:t>
            </a:r>
          </a:p>
          <a:p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…</a:t>
            </a:r>
            <a:r>
              <a:rPr lang="pl-PL" b="1" u="sng" dirty="0" smtClean="0"/>
              <a:t>wymiana </a:t>
            </a:r>
            <a:r>
              <a:rPr lang="pl-PL" b="1" u="sng" dirty="0"/>
              <a:t>poglądów </a:t>
            </a:r>
            <a:r>
              <a:rPr lang="pl-PL" dirty="0"/>
              <a:t>oraz </a:t>
            </a:r>
            <a:r>
              <a:rPr lang="pl-PL" b="1" u="sng" dirty="0"/>
              <a:t>podjęcie dialogu </a:t>
            </a:r>
            <a:r>
              <a:rPr lang="pl-PL" dirty="0"/>
              <a:t>między pracodawcą a radą </a:t>
            </a:r>
            <a:r>
              <a:rPr lang="pl-PL" dirty="0" smtClean="0"/>
              <a:t>pracowników… 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91931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PRZEPROWADZANIE KONSULTACJI </a:t>
            </a:r>
          </a:p>
          <a:p>
            <a:endParaRPr lang="pl-PL" dirty="0" smtClean="0"/>
          </a:p>
          <a:p>
            <a:pPr algn="ctr"/>
            <a:r>
              <a:rPr lang="pl-PL" dirty="0" smtClean="0"/>
              <a:t>Zatrudnienie</a:t>
            </a:r>
          </a:p>
          <a:p>
            <a:pPr algn="ctr"/>
            <a:r>
              <a:rPr lang="pl-PL" dirty="0" smtClean="0"/>
              <a:t>Organizacja pracy</a:t>
            </a:r>
          </a:p>
          <a:p>
            <a:pPr algn="ctr"/>
            <a:r>
              <a:rPr lang="pl-PL" dirty="0" smtClean="0"/>
              <a:t>Podstawy zatrudnienia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5498245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KONSULTACJE  W SPRAWACH: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>
              <a:buNone/>
            </a:pPr>
            <a:r>
              <a:rPr lang="pl-PL" dirty="0" smtClean="0"/>
              <a:t>1) </a:t>
            </a:r>
            <a:r>
              <a:rPr lang="pl-PL" dirty="0"/>
              <a:t>stanu, struktury i przewidywanych </a:t>
            </a:r>
            <a:r>
              <a:rPr lang="pl-PL" b="1" u="sng" dirty="0"/>
              <a:t>zmian zatrudnienia</a:t>
            </a:r>
            <a:r>
              <a:rPr lang="pl-PL" dirty="0"/>
              <a:t> oraz działań mających na celu utrzymanie poziomu </a:t>
            </a:r>
            <a:r>
              <a:rPr lang="pl-PL" u="sng" dirty="0"/>
              <a:t>zatrudnienia</a:t>
            </a:r>
            <a:r>
              <a:rPr lang="pl-PL" dirty="0"/>
              <a:t>; </a:t>
            </a:r>
          </a:p>
          <a:p>
            <a:pPr marL="109728" indent="0">
              <a:buNone/>
            </a:pPr>
            <a:r>
              <a:rPr lang="pl-PL" dirty="0" smtClean="0"/>
              <a:t>2) </a:t>
            </a:r>
            <a:r>
              <a:rPr lang="pl-PL" dirty="0"/>
              <a:t>działań, które mogą powodować istotne </a:t>
            </a:r>
            <a:r>
              <a:rPr lang="pl-PL" u="sng" dirty="0"/>
              <a:t>zmiany w organizacji pracy lub podstawach zatrudnienia</a:t>
            </a:r>
            <a:r>
              <a:rPr lang="pl-PL" dirty="0"/>
              <a:t>. </a:t>
            </a:r>
          </a:p>
          <a:p>
            <a:pPr marL="109728" indent="0" algn="ctr">
              <a:buNone/>
            </a:pPr>
            <a:r>
              <a:rPr lang="pl-PL" b="1" dirty="0" smtClean="0"/>
              <a:t>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7466089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ctr">
              <a:buNone/>
            </a:pPr>
            <a:r>
              <a:rPr lang="pl-PL" b="1" dirty="0" smtClean="0"/>
              <a:t>ZASADY PROWADZENIA KONSULTACJI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>
              <a:buNone/>
            </a:pPr>
            <a:r>
              <a:rPr lang="pl-PL" dirty="0" smtClean="0"/>
              <a:t>Konsultacja powinna być prowadzona:</a:t>
            </a:r>
          </a:p>
          <a:p>
            <a:pPr algn="r"/>
            <a:r>
              <a:rPr lang="pl-PL" dirty="0" smtClean="0"/>
              <a:t>z odpowiednim wyprzedzeniem czasowym</a:t>
            </a:r>
          </a:p>
          <a:p>
            <a:pPr algn="r"/>
            <a:r>
              <a:rPr lang="pl-PL" dirty="0"/>
              <a:t>n</a:t>
            </a:r>
            <a:r>
              <a:rPr lang="pl-PL" dirty="0" smtClean="0"/>
              <a:t>a odpowiednim szczeblu zarządzania</a:t>
            </a:r>
          </a:p>
          <a:p>
            <a:pPr algn="r"/>
            <a:r>
              <a:rPr lang="pl-PL" dirty="0"/>
              <a:t>w</a:t>
            </a:r>
            <a:r>
              <a:rPr lang="pl-PL" dirty="0" smtClean="0"/>
              <a:t> oparciu o przekazane informacje</a:t>
            </a:r>
          </a:p>
          <a:p>
            <a:pPr algn="r"/>
            <a:r>
              <a:rPr lang="pl-PL" dirty="0" smtClean="0"/>
              <a:t>„twarzą w twarz”</a:t>
            </a:r>
          </a:p>
          <a:p>
            <a:pPr algn="r"/>
            <a:r>
              <a:rPr lang="pl-PL" dirty="0" smtClean="0"/>
              <a:t>w celu osiągnięcia porozumienia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r>
              <a:rPr lang="pl-PL" b="1" dirty="0" smtClean="0"/>
              <a:t>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969507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UCZESTNICY PROCEDUR </a:t>
            </a:r>
          </a:p>
          <a:p>
            <a:pPr marL="109728" indent="0" algn="ctr">
              <a:buNone/>
            </a:pPr>
            <a:r>
              <a:rPr lang="pl-PL" b="1" dirty="0" smtClean="0"/>
              <a:t>INFORMOWANIA I KONSULTOWANIA 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PRACODAWCA                 RADA </a:t>
            </a:r>
            <a:r>
              <a:rPr lang="pl-PL" dirty="0" smtClean="0"/>
              <a:t>PRACOWNIKÓW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  <p:sp>
        <p:nvSpPr>
          <p:cNvPr id="4" name="Strzałka w lewo i prawo 3"/>
          <p:cNvSpPr/>
          <p:nvPr/>
        </p:nvSpPr>
        <p:spPr>
          <a:xfrm>
            <a:off x="3275856" y="3284984"/>
            <a:ext cx="1584176" cy="57606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68395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sz="4000" b="1" dirty="0" smtClean="0"/>
              <a:t>RADA PRACOWNIKÓW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6018725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SKŁAD RADY PRACOWNIKÓW </a:t>
            </a:r>
          </a:p>
          <a:p>
            <a:endParaRPr lang="pl-PL" dirty="0"/>
          </a:p>
          <a:p>
            <a:pPr marL="109728" indent="0">
              <a:buNone/>
            </a:pPr>
            <a:r>
              <a:rPr lang="pl-PL" dirty="0" smtClean="0"/>
              <a:t>1</a:t>
            </a:r>
            <a:r>
              <a:rPr lang="pl-PL" dirty="0"/>
              <a:t>) j</a:t>
            </a:r>
            <a:r>
              <a:rPr lang="pl-PL" dirty="0" smtClean="0"/>
              <a:t>eżeli pracodawca zatrudnia od </a:t>
            </a:r>
            <a:r>
              <a:rPr lang="pl-PL" dirty="0"/>
              <a:t>50 do 250 pracowników – </a:t>
            </a:r>
            <a:r>
              <a:rPr lang="pl-PL" b="1" dirty="0"/>
              <a:t>3 pracowników</a:t>
            </a:r>
            <a:r>
              <a:rPr lang="pl-PL" dirty="0"/>
              <a:t>; </a:t>
            </a:r>
          </a:p>
          <a:p>
            <a:pPr marL="109728" indent="0">
              <a:buNone/>
            </a:pPr>
            <a:r>
              <a:rPr lang="pl-PL" dirty="0"/>
              <a:t>2) jeżeli pracodawca zatrudnia </a:t>
            </a:r>
            <a:r>
              <a:rPr lang="pl-PL" dirty="0" smtClean="0"/>
              <a:t>od </a:t>
            </a:r>
            <a:r>
              <a:rPr lang="pl-PL" dirty="0"/>
              <a:t>251 do 500 pracowników – </a:t>
            </a:r>
            <a:r>
              <a:rPr lang="pl-PL" b="1" dirty="0"/>
              <a:t>5 pracowników</a:t>
            </a:r>
            <a:r>
              <a:rPr lang="pl-PL" dirty="0"/>
              <a:t>; </a:t>
            </a:r>
          </a:p>
          <a:p>
            <a:pPr marL="109728" indent="0">
              <a:buNone/>
            </a:pPr>
            <a:r>
              <a:rPr lang="pl-PL" dirty="0"/>
              <a:t>3) jeżeli pracodawca zatrudnia </a:t>
            </a:r>
            <a:r>
              <a:rPr lang="pl-PL" dirty="0" smtClean="0"/>
              <a:t>powyżej </a:t>
            </a:r>
            <a:r>
              <a:rPr lang="pl-PL" dirty="0"/>
              <a:t>500 pracowników – </a:t>
            </a:r>
            <a:r>
              <a:rPr lang="pl-PL" b="1" dirty="0"/>
              <a:t>7 pracowników</a:t>
            </a:r>
            <a:r>
              <a:rPr lang="pl-PL" dirty="0"/>
              <a:t>. 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4112948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Członków </a:t>
            </a:r>
            <a:r>
              <a:rPr lang="pl-PL" b="1" dirty="0"/>
              <a:t>rady pracowników u pracodawcy zatrudniającego: </a:t>
            </a:r>
          </a:p>
          <a:p>
            <a:pPr marL="109728" indent="0">
              <a:buNone/>
            </a:pPr>
            <a:r>
              <a:rPr lang="pl-PL" dirty="0" smtClean="0"/>
              <a:t>1) </a:t>
            </a:r>
            <a:r>
              <a:rPr lang="pl-PL" u="sng" dirty="0" smtClean="0"/>
              <a:t>do </a:t>
            </a:r>
            <a:r>
              <a:rPr lang="pl-PL" u="sng" dirty="0"/>
              <a:t>100 pracowników </a:t>
            </a:r>
            <a:r>
              <a:rPr lang="pl-PL" dirty="0"/>
              <a:t>– wybierają pracownicy spośród kandydatów zgłoszonych na piśmie przez </a:t>
            </a:r>
            <a:r>
              <a:rPr lang="pl-PL" u="sng" dirty="0"/>
              <a:t>grupę co najmniej 10 pracowników</a:t>
            </a:r>
            <a:r>
              <a:rPr lang="pl-PL" dirty="0"/>
              <a:t>; </a:t>
            </a:r>
            <a:endParaRPr lang="pl-PL" dirty="0" smtClean="0"/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/>
              <a:t>2) </a:t>
            </a:r>
            <a:r>
              <a:rPr lang="pl-PL" u="sng" dirty="0"/>
              <a:t>powyżej 100 pracowników </a:t>
            </a:r>
            <a:r>
              <a:rPr lang="pl-PL" dirty="0"/>
              <a:t>– wybierają pracownicy spośród kandydatów zgłoszonych na piśmie przez grupę </a:t>
            </a:r>
            <a:r>
              <a:rPr lang="pl-PL" u="sng" dirty="0"/>
              <a:t>co najmniej 20 pracowników</a:t>
            </a:r>
            <a:endParaRPr lang="pl-PL" u="sng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27383069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endParaRPr lang="pl-PL" dirty="0"/>
          </a:p>
          <a:p>
            <a:pPr marL="109728" indent="0" algn="just">
              <a:buNone/>
            </a:pPr>
            <a:r>
              <a:rPr lang="pl-PL" dirty="0" smtClean="0"/>
              <a:t>Wybory </a:t>
            </a:r>
            <a:r>
              <a:rPr lang="pl-PL" dirty="0"/>
              <a:t>członków rady pracowników organizuje pracodawca na pisemny wniosek grupy co najmniej 10% </a:t>
            </a:r>
            <a:r>
              <a:rPr lang="pl-PL" dirty="0" smtClean="0"/>
              <a:t>pracowników.</a:t>
            </a:r>
          </a:p>
          <a:p>
            <a:pPr marL="109728" indent="0" algn="just">
              <a:buNone/>
            </a:pPr>
            <a:endParaRPr lang="pl-PL" u="sng" dirty="0"/>
          </a:p>
          <a:p>
            <a:pPr marL="109728" indent="0" algn="r">
              <a:buNone/>
            </a:pPr>
            <a:r>
              <a:rPr lang="pl-PL" i="1" dirty="0" smtClean="0"/>
              <a:t>A co jeśli nie będzie wniosku?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9492158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pl-PL" b="1" dirty="0" smtClean="0"/>
              <a:t>Kto nie może być wybrany do rady pracowników?</a:t>
            </a:r>
          </a:p>
          <a:p>
            <a:pPr algn="just"/>
            <a:r>
              <a:rPr lang="pl-PL" dirty="0" smtClean="0"/>
              <a:t>pracownik kierujący </a:t>
            </a:r>
            <a:r>
              <a:rPr lang="pl-PL" dirty="0"/>
              <a:t>jednoosobowo zakładem </a:t>
            </a:r>
            <a:r>
              <a:rPr lang="pl-PL" dirty="0" smtClean="0"/>
              <a:t>pracy</a:t>
            </a:r>
            <a:r>
              <a:rPr lang="pl-PL" dirty="0"/>
              <a:t> </a:t>
            </a:r>
            <a:r>
              <a:rPr lang="pl-PL" dirty="0" smtClean="0"/>
              <a:t>i jego zastępca,</a:t>
            </a:r>
          </a:p>
          <a:p>
            <a:pPr algn="just"/>
            <a:r>
              <a:rPr lang="pl-PL" dirty="0" smtClean="0"/>
              <a:t>pracownik wchodzący </a:t>
            </a:r>
            <a:r>
              <a:rPr lang="pl-PL" dirty="0"/>
              <a:t>w skład kolegialnego organu zarządzającego zakładem pracy, </a:t>
            </a:r>
            <a:r>
              <a:rPr lang="pl-PL" dirty="0" smtClean="0"/>
              <a:t>główny księgowy,</a:t>
            </a:r>
          </a:p>
          <a:p>
            <a:pPr algn="just"/>
            <a:r>
              <a:rPr lang="pl-PL" dirty="0" smtClean="0"/>
              <a:t>radca prawny,</a:t>
            </a:r>
          </a:p>
          <a:p>
            <a:pPr algn="just"/>
            <a:r>
              <a:rPr lang="pl-PL" dirty="0" smtClean="0"/>
              <a:t>pracownik młodociany.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496307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pPr marL="109728" indent="0" algn="ctr">
              <a:buNone/>
            </a:pPr>
            <a:r>
              <a:rPr lang="pl-PL" dirty="0"/>
              <a:t> </a:t>
            </a:r>
            <a:r>
              <a:rPr lang="pl-PL" b="1" dirty="0"/>
              <a:t>USTAWA </a:t>
            </a:r>
            <a:endParaRPr lang="pl-PL" dirty="0"/>
          </a:p>
          <a:p>
            <a:pPr marL="109728" indent="0" algn="ctr">
              <a:buNone/>
            </a:pPr>
            <a:r>
              <a:rPr lang="pl-PL" dirty="0"/>
              <a:t>z dnia 7 kwietnia 2006 r. </a:t>
            </a:r>
          </a:p>
          <a:p>
            <a:pPr marL="109728" indent="0" algn="ctr">
              <a:buNone/>
            </a:pPr>
            <a:r>
              <a:rPr lang="pl-PL" b="1" dirty="0"/>
              <a:t>o informowaniu pracowników i przeprowadzaniu z nimi </a:t>
            </a:r>
            <a:r>
              <a:rPr lang="pl-PL" b="1" dirty="0" smtClean="0"/>
              <a:t>konsultacji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8716706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endParaRPr lang="pl-PL" dirty="0" smtClean="0"/>
          </a:p>
          <a:p>
            <a:pPr marL="109728" indent="0" algn="just">
              <a:buNone/>
            </a:pPr>
            <a:endParaRPr lang="pl-PL" dirty="0" smtClean="0"/>
          </a:p>
          <a:p>
            <a:pPr marL="109728" indent="0" algn="just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Kadencja </a:t>
            </a:r>
            <a:r>
              <a:rPr lang="pl-PL" dirty="0"/>
              <a:t>rady </a:t>
            </a:r>
            <a:r>
              <a:rPr lang="pl-PL" dirty="0" smtClean="0"/>
              <a:t>pracowników: </a:t>
            </a:r>
          </a:p>
          <a:p>
            <a:pPr marL="109728" indent="0" algn="ctr">
              <a:buNone/>
            </a:pPr>
            <a:r>
              <a:rPr lang="pl-PL" b="1" dirty="0" smtClean="0"/>
              <a:t>4 </a:t>
            </a:r>
            <a:r>
              <a:rPr lang="pl-PL" b="1" dirty="0"/>
              <a:t>lata od dnia jej </a:t>
            </a:r>
            <a:r>
              <a:rPr lang="pl-PL" b="1" dirty="0" smtClean="0"/>
              <a:t>wyboru</a:t>
            </a:r>
            <a:endParaRPr lang="pl-PL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2397734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 algn="ctr">
              <a:buNone/>
            </a:pPr>
            <a:r>
              <a:rPr lang="pl-PL" b="1" dirty="0" smtClean="0"/>
              <a:t>SYTUACJA PRAWNA CZŁONKA RADY PRACOWNIKÓW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Szczególna ochrona </a:t>
            </a:r>
          </a:p>
          <a:p>
            <a:pPr marL="109728" indent="0">
              <a:buNone/>
            </a:pPr>
            <a:r>
              <a:rPr lang="pl-PL" dirty="0" smtClean="0"/>
              <a:t>trwałości </a:t>
            </a:r>
          </a:p>
          <a:p>
            <a:pPr marL="109728" indent="0">
              <a:buNone/>
            </a:pPr>
            <a:r>
              <a:rPr lang="pl-PL" dirty="0" smtClean="0"/>
              <a:t>stosunku pracy</a:t>
            </a:r>
          </a:p>
          <a:p>
            <a:pPr marL="109728" indent="0" algn="ctr">
              <a:buNone/>
            </a:pPr>
            <a:r>
              <a:rPr lang="pl-PL" dirty="0" smtClean="0"/>
              <a:t>Ochrona warunków</a:t>
            </a:r>
          </a:p>
          <a:p>
            <a:pPr marL="109728" indent="0" algn="ctr">
              <a:buNone/>
            </a:pPr>
            <a:r>
              <a:rPr lang="pl-PL" dirty="0" smtClean="0"/>
              <a:t> pracy i płacy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r">
              <a:buNone/>
            </a:pPr>
            <a:r>
              <a:rPr lang="pl-PL" dirty="0" smtClean="0"/>
              <a:t>Płatne zwolnienie </a:t>
            </a:r>
          </a:p>
          <a:p>
            <a:pPr marL="109728" indent="0" algn="r">
              <a:buNone/>
            </a:pPr>
            <a:r>
              <a:rPr lang="pl-PL" dirty="0" smtClean="0"/>
              <a:t>od pracy</a:t>
            </a:r>
          </a:p>
          <a:p>
            <a:pPr marL="109728" indent="0" algn="just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555776" y="2276872"/>
            <a:ext cx="2160240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716016" y="2276872"/>
            <a:ext cx="72008" cy="14401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716016" y="2276872"/>
            <a:ext cx="3312368" cy="25922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55906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endParaRPr lang="pl-PL" dirty="0" smtClean="0"/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sz="4000" b="1" dirty="0" smtClean="0"/>
              <a:t>SAMORZĄD ZAŁOGI </a:t>
            </a:r>
            <a:r>
              <a:rPr lang="pl-PL" sz="4000" b="1" dirty="0" smtClean="0"/>
              <a:t>PRZEDSIĘBIORSTWA </a:t>
            </a:r>
            <a:r>
              <a:rPr lang="pl-PL" sz="4000" b="1" dirty="0" smtClean="0"/>
              <a:t>PAŃSTWOWEGO</a:t>
            </a:r>
            <a:endParaRPr lang="pl-PL" sz="4000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434162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endParaRPr lang="pl-PL" dirty="0" smtClean="0"/>
          </a:p>
          <a:p>
            <a:endParaRPr lang="pl-PL" dirty="0"/>
          </a:p>
          <a:p>
            <a:pPr marL="109728" indent="0" algn="ctr">
              <a:buNone/>
            </a:pPr>
            <a:r>
              <a:rPr lang="pl-PL" dirty="0"/>
              <a:t> </a:t>
            </a:r>
            <a:r>
              <a:rPr lang="pl-PL" b="1" dirty="0" smtClean="0"/>
              <a:t>USTAWA Z DNIA 25 WRZEŚNIA 1981 R. </a:t>
            </a:r>
          </a:p>
          <a:p>
            <a:pPr marL="109728" indent="0" algn="ctr">
              <a:buNone/>
            </a:pPr>
            <a:r>
              <a:rPr lang="pl-PL" b="1" dirty="0" smtClean="0"/>
              <a:t>O SAMORZĄDZIE ZAŁOGI PRZEDSIĘBIORSTWA PAŃSTWOWEGO</a:t>
            </a:r>
            <a:endParaRPr lang="pl-PL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6641452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pl-PL" b="1" dirty="0" smtClean="0"/>
              <a:t>Do </a:t>
            </a:r>
            <a:r>
              <a:rPr lang="pl-PL" b="1" dirty="0"/>
              <a:t>samorządu załogi przedsiębiorstwa państwowego </a:t>
            </a:r>
            <a:r>
              <a:rPr lang="pl-PL" b="1" dirty="0" smtClean="0"/>
              <a:t>należy:</a:t>
            </a:r>
          </a:p>
          <a:p>
            <a:r>
              <a:rPr lang="pl-PL" dirty="0" smtClean="0"/>
              <a:t> </a:t>
            </a:r>
            <a:r>
              <a:rPr lang="pl-PL" b="1" u="sng" dirty="0"/>
              <a:t>stanowienie</a:t>
            </a:r>
            <a:r>
              <a:rPr lang="pl-PL" dirty="0"/>
              <a:t> w istotnych sprawach przedsiębiorstwa, </a:t>
            </a:r>
            <a:endParaRPr lang="pl-PL" dirty="0" smtClean="0"/>
          </a:p>
          <a:p>
            <a:r>
              <a:rPr lang="pl-PL" dirty="0" smtClean="0"/>
              <a:t>wyrażanie </a:t>
            </a:r>
            <a:r>
              <a:rPr lang="pl-PL" b="1" u="sng" dirty="0"/>
              <a:t>opinii</a:t>
            </a:r>
            <a:r>
              <a:rPr lang="pl-PL" dirty="0"/>
              <a:t>, </a:t>
            </a:r>
            <a:endParaRPr lang="pl-PL" dirty="0" smtClean="0"/>
          </a:p>
          <a:p>
            <a:r>
              <a:rPr lang="pl-PL" dirty="0" smtClean="0"/>
              <a:t>podejmowanie </a:t>
            </a:r>
            <a:r>
              <a:rPr lang="pl-PL" b="1" u="sng" dirty="0"/>
              <a:t>inicjatyw</a:t>
            </a:r>
            <a:r>
              <a:rPr lang="pl-PL" dirty="0"/>
              <a:t>y i zgłaszanie </a:t>
            </a:r>
            <a:r>
              <a:rPr lang="pl-PL" b="1" u="sng" dirty="0"/>
              <a:t>wniosków</a:t>
            </a:r>
            <a:r>
              <a:rPr lang="pl-PL" dirty="0"/>
              <a:t> oraz </a:t>
            </a:r>
            <a:endParaRPr lang="pl-PL" dirty="0" smtClean="0"/>
          </a:p>
          <a:p>
            <a:r>
              <a:rPr lang="pl-PL" dirty="0" smtClean="0"/>
              <a:t>sprawowanie </a:t>
            </a:r>
            <a:r>
              <a:rPr lang="pl-PL" b="1" u="sng" dirty="0"/>
              <a:t>kontroli</a:t>
            </a:r>
            <a:r>
              <a:rPr lang="pl-PL" dirty="0"/>
              <a:t> działalności przedsiębiorstwa</a:t>
            </a:r>
            <a:endParaRPr lang="pl-PL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5514715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dirty="0" smtClean="0"/>
              <a:t> </a:t>
            </a:r>
            <a:r>
              <a:rPr lang="pl-PL" b="1" dirty="0"/>
              <a:t>Organami samorządu załogi są</a:t>
            </a:r>
            <a:r>
              <a:rPr lang="pl-PL" dirty="0"/>
              <a:t>: </a:t>
            </a:r>
          </a:p>
          <a:p>
            <a:pPr marL="109728" indent="0">
              <a:buNone/>
            </a:pPr>
            <a:r>
              <a:rPr lang="pl-PL" dirty="0"/>
              <a:t>1) </a:t>
            </a:r>
            <a:r>
              <a:rPr lang="pl-PL" b="1" dirty="0"/>
              <a:t>ogólne zebranie pracowników </a:t>
            </a:r>
            <a:r>
              <a:rPr lang="pl-PL" dirty="0"/>
              <a:t>przedsiębiorstwa, ogólne zebranie pracowników poszczególnych zakładów oraz innych jednostek organizacyjnych wchodzących w skład przedsiębiorstwa, </a:t>
            </a:r>
          </a:p>
          <a:p>
            <a:pPr marL="109728" indent="0">
              <a:buNone/>
            </a:pPr>
            <a:r>
              <a:rPr lang="pl-PL" dirty="0"/>
              <a:t>2) </a:t>
            </a:r>
            <a:r>
              <a:rPr lang="pl-PL" b="1" dirty="0"/>
              <a:t>rada pracownicza przedsiębiorstwa</a:t>
            </a:r>
            <a:r>
              <a:rPr lang="pl-PL" dirty="0"/>
              <a:t>, </a:t>
            </a: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3</a:t>
            </a:r>
            <a:r>
              <a:rPr lang="pl-PL" dirty="0"/>
              <a:t>) rada pracownicza zakładu w przedsiębiorstwie wielozakładowym</a:t>
            </a:r>
            <a:endParaRPr lang="pl-PL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8561714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pPr marL="109728" indent="0" algn="ctr">
              <a:buNone/>
            </a:pPr>
            <a:r>
              <a:rPr lang="pl-PL" b="1" dirty="0" smtClean="0"/>
              <a:t>REFERENDUM</a:t>
            </a:r>
            <a:endParaRPr lang="pl-PL" b="1" dirty="0"/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b="1" u="sng" dirty="0" smtClean="0"/>
              <a:t>Załoga</a:t>
            </a:r>
            <a:r>
              <a:rPr lang="pl-PL" dirty="0" smtClean="0"/>
              <a:t> przedsiębiorstwa państwowego może </a:t>
            </a:r>
            <a:r>
              <a:rPr lang="pl-PL" dirty="0"/>
              <a:t>wypowiadać się w istotnych sprawach przedsiębiorstwa w formie referendum.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6236687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r>
              <a:rPr lang="pl-PL" b="1" dirty="0" smtClean="0"/>
              <a:t>OGÓLNE ZEBRANIE PRACOWNIKÓW</a:t>
            </a:r>
          </a:p>
          <a:p>
            <a:pPr algn="ctr"/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- forma </a:t>
            </a:r>
            <a:r>
              <a:rPr lang="pl-PL" dirty="0"/>
              <a:t>bezpośredniego uczestniczenia załogi w zarządzaniu przedsiębiorstwem</a:t>
            </a:r>
            <a:r>
              <a:rPr lang="pl-PL" dirty="0" smtClean="0"/>
              <a:t>.</a:t>
            </a:r>
          </a:p>
          <a:p>
            <a:pPr marL="109728" indent="0">
              <a:buNone/>
            </a:pPr>
            <a:r>
              <a:rPr lang="pl-PL" dirty="0" smtClean="0"/>
              <a:t>- odbywa </a:t>
            </a:r>
            <a:r>
              <a:rPr lang="pl-PL" dirty="0"/>
              <a:t>posiedzenia co najmniej dwa razy w roku.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2216384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OGÓLNE ZEBRANIE PRACOWNIKÓW</a:t>
            </a:r>
          </a:p>
          <a:p>
            <a:pPr marL="109728" indent="0">
              <a:buNone/>
            </a:pPr>
            <a:r>
              <a:rPr lang="pl-PL" dirty="0" smtClean="0"/>
              <a:t> </a:t>
            </a:r>
            <a:endParaRPr lang="pl-PL" dirty="0"/>
          </a:p>
          <a:p>
            <a:pPr marL="109728" indent="0">
              <a:buNone/>
            </a:pPr>
            <a:r>
              <a:rPr lang="pl-PL" dirty="0"/>
              <a:t>1) uchwala, na wniosek dyrektora, </a:t>
            </a:r>
            <a:r>
              <a:rPr lang="pl-PL" b="1" u="sng" dirty="0"/>
              <a:t>statut przedsiębiorstwa</a:t>
            </a:r>
            <a:r>
              <a:rPr lang="pl-PL" b="1" dirty="0"/>
              <a:t>, </a:t>
            </a:r>
          </a:p>
          <a:p>
            <a:pPr marL="109728" indent="0">
              <a:buNone/>
            </a:pPr>
            <a:r>
              <a:rPr lang="pl-PL" dirty="0"/>
              <a:t>2) podejmuje uchwały w sprawie </a:t>
            </a:r>
            <a:r>
              <a:rPr lang="pl-PL" b="1" u="sng" dirty="0"/>
              <a:t>podziału zysku przeznaczonego dla załogi</a:t>
            </a:r>
            <a:r>
              <a:rPr lang="pl-PL" dirty="0"/>
              <a:t>, </a:t>
            </a:r>
          </a:p>
          <a:p>
            <a:pPr marL="109728" indent="0">
              <a:buNone/>
            </a:pPr>
            <a:r>
              <a:rPr lang="pl-PL" dirty="0"/>
              <a:t>3) dokonuje </a:t>
            </a:r>
            <a:r>
              <a:rPr lang="pl-PL" b="1" u="sng" dirty="0"/>
              <a:t>rocznej oceny </a:t>
            </a:r>
            <a:r>
              <a:rPr lang="pl-PL" dirty="0"/>
              <a:t>działalności </a:t>
            </a:r>
            <a:r>
              <a:rPr lang="pl-PL" b="1" dirty="0"/>
              <a:t>rady pracowniczej przedsiębiorstwa o</a:t>
            </a:r>
            <a:r>
              <a:rPr lang="pl-PL" dirty="0"/>
              <a:t>raz </a:t>
            </a:r>
            <a:r>
              <a:rPr lang="pl-PL" b="1" dirty="0"/>
              <a:t>dyrektora przedsiębiorstwa, </a:t>
            </a:r>
          </a:p>
          <a:p>
            <a:pPr marL="109728" indent="0"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4849358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OGÓLNE ZEBRANIE PRACOWNIKÓW</a:t>
            </a:r>
          </a:p>
          <a:p>
            <a:pPr marL="109728" indent="0">
              <a:buNone/>
            </a:pPr>
            <a:r>
              <a:rPr lang="pl-PL" dirty="0" smtClean="0"/>
              <a:t> </a:t>
            </a:r>
            <a:endParaRPr lang="pl-PL" dirty="0"/>
          </a:p>
          <a:p>
            <a:pPr marL="109728" indent="0">
              <a:buNone/>
            </a:pPr>
            <a:r>
              <a:rPr lang="pl-PL" dirty="0" smtClean="0"/>
              <a:t>4</a:t>
            </a:r>
            <a:r>
              <a:rPr lang="pl-PL" dirty="0"/>
              <a:t>) uchwala </a:t>
            </a:r>
            <a:r>
              <a:rPr lang="pl-PL" u="sng" dirty="0"/>
              <a:t>wieloletnie plany </a:t>
            </a:r>
            <a:r>
              <a:rPr lang="pl-PL" dirty="0"/>
              <a:t>przedsiębiorstwa, </a:t>
            </a:r>
          </a:p>
          <a:p>
            <a:pPr marL="109728" indent="0">
              <a:buNone/>
            </a:pPr>
            <a:r>
              <a:rPr lang="pl-PL" dirty="0"/>
              <a:t>5) uchwala, na wniosek rady pracowniczej przedsiębiorstwa, </a:t>
            </a:r>
            <a:r>
              <a:rPr lang="pl-PL" b="1" u="sng" dirty="0"/>
              <a:t>statut samorządu załogi </a:t>
            </a:r>
            <a:r>
              <a:rPr lang="pl-PL" b="1" u="sng" dirty="0" smtClean="0"/>
              <a:t>przedsiębiorstwa</a:t>
            </a:r>
            <a:r>
              <a:rPr lang="pl-PL" dirty="0" smtClean="0"/>
              <a:t>,</a:t>
            </a:r>
          </a:p>
          <a:p>
            <a:pPr marL="109728" indent="0">
              <a:buNone/>
            </a:pPr>
            <a:r>
              <a:rPr lang="pl-PL" dirty="0" smtClean="0"/>
              <a:t>6)</a:t>
            </a:r>
            <a:r>
              <a:rPr lang="pl-PL" dirty="0"/>
              <a:t> ma </a:t>
            </a:r>
            <a:r>
              <a:rPr lang="pl-PL" b="1" u="sng" dirty="0"/>
              <a:t>prawo wyrażania opinii</a:t>
            </a:r>
            <a:r>
              <a:rPr lang="pl-PL" b="1" dirty="0"/>
              <a:t> </a:t>
            </a:r>
            <a:r>
              <a:rPr lang="pl-PL" dirty="0"/>
              <a:t>we wszystkich sprawach dotyczących przedsiębiorstwa </a:t>
            </a:r>
            <a:r>
              <a:rPr lang="pl-PL" dirty="0" smtClean="0"/>
              <a:t>.</a:t>
            </a:r>
            <a:endParaRPr lang="pl-PL" dirty="0"/>
          </a:p>
          <a:p>
            <a:pPr marL="109728" indent="0"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454335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algn="ctr"/>
            <a:r>
              <a:rPr lang="pl-PL" b="1" dirty="0" smtClean="0"/>
              <a:t>ZAKRES PODMIOTOWY USTAWY</a:t>
            </a:r>
          </a:p>
          <a:p>
            <a:pPr marL="109728" indent="0">
              <a:buNone/>
            </a:pPr>
            <a:r>
              <a:rPr lang="pl-PL" dirty="0" smtClean="0"/>
              <a:t> </a:t>
            </a:r>
          </a:p>
          <a:p>
            <a:pPr marL="109728" indent="0">
              <a:buNone/>
            </a:pPr>
            <a:r>
              <a:rPr lang="pl-PL" dirty="0" smtClean="0"/>
              <a:t>1/ pracodawcy wykonujący </a:t>
            </a:r>
            <a:r>
              <a:rPr lang="pl-PL" dirty="0"/>
              <a:t>działalność gospodarczą </a:t>
            </a: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2/ zatrudniający </a:t>
            </a:r>
            <a:r>
              <a:rPr lang="pl-PL" dirty="0"/>
              <a:t>co najmniej 50 pracowników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9394265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b="1" dirty="0" smtClean="0"/>
              <a:t>RADA PRACOWNICZA PRZEDSIĘBIORSTWA PAŃSTWOWEGO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 smtClean="0"/>
              <a:t>- składa </a:t>
            </a:r>
            <a:r>
              <a:rPr lang="pl-PL" dirty="0"/>
              <a:t>się </a:t>
            </a:r>
            <a:r>
              <a:rPr lang="pl-PL" dirty="0" smtClean="0"/>
              <a:t>typowo z </a:t>
            </a:r>
            <a:r>
              <a:rPr lang="pl-PL" dirty="0"/>
              <a:t>piętnastu </a:t>
            </a:r>
            <a:r>
              <a:rPr lang="pl-PL" dirty="0" smtClean="0"/>
              <a:t>członków</a:t>
            </a:r>
          </a:p>
          <a:p>
            <a:pPr marL="109728" indent="0">
              <a:buNone/>
            </a:pPr>
            <a:r>
              <a:rPr lang="pl-PL" dirty="0" smtClean="0"/>
              <a:t>- wybierana jest na </a:t>
            </a:r>
            <a:r>
              <a:rPr lang="pl-PL" b="1" dirty="0" smtClean="0"/>
              <a:t>2 lata</a:t>
            </a:r>
            <a:endParaRPr lang="pl-PL" b="1" dirty="0"/>
          </a:p>
          <a:p>
            <a:pPr marL="109728" indent="0"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1708465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/>
              <a:t>Do kompetencji stanowiących rady pracowniczej przedsiębiorstwa należy: </a:t>
            </a:r>
          </a:p>
          <a:p>
            <a:pPr marL="109728" indent="0">
              <a:buNone/>
            </a:pPr>
            <a:r>
              <a:rPr lang="pl-PL" dirty="0"/>
              <a:t>1) uchwalanie oraz zmiana </a:t>
            </a:r>
            <a:r>
              <a:rPr lang="pl-PL" b="1" dirty="0"/>
              <a:t>planu</a:t>
            </a:r>
            <a:r>
              <a:rPr lang="pl-PL" b="1" u="sng" dirty="0"/>
              <a:t> rocznego </a:t>
            </a:r>
            <a:r>
              <a:rPr lang="pl-PL" dirty="0"/>
              <a:t>przedsiębiorstwa, </a:t>
            </a:r>
          </a:p>
          <a:p>
            <a:pPr marL="109728" indent="0">
              <a:buNone/>
            </a:pPr>
            <a:r>
              <a:rPr lang="pl-PL" dirty="0"/>
              <a:t>2) przyjmowanie </a:t>
            </a:r>
            <a:r>
              <a:rPr lang="pl-PL" b="1" u="sng" dirty="0"/>
              <a:t>sprawozdania rocznego oraz zatwierdzanie bilansu</a:t>
            </a:r>
            <a:r>
              <a:rPr lang="pl-PL" dirty="0"/>
              <a:t>, </a:t>
            </a:r>
          </a:p>
          <a:p>
            <a:pPr marL="109728" indent="0">
              <a:buNone/>
            </a:pPr>
            <a:r>
              <a:rPr lang="pl-PL" dirty="0"/>
              <a:t>3) podejmowanie uchwał w sprawie </a:t>
            </a:r>
            <a:r>
              <a:rPr lang="pl-PL" b="1" u="sng" dirty="0"/>
              <a:t>inwestycji</a:t>
            </a:r>
            <a:endParaRPr lang="pl-PL" b="1" u="sng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52617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/>
              <a:t>Do kompetencji stanowiących rady pracowniczej przedsiębiorstwa należy: </a:t>
            </a:r>
            <a:endParaRPr lang="pl-PL" b="1" dirty="0" smtClean="0"/>
          </a:p>
          <a:p>
            <a:pPr marL="109728" indent="0">
              <a:buNone/>
            </a:pPr>
            <a:r>
              <a:rPr lang="pl-PL" dirty="0"/>
              <a:t>4) </a:t>
            </a:r>
            <a:r>
              <a:rPr lang="pl-PL" b="1" u="sng" dirty="0"/>
              <a:t>wyrażanie zgody</a:t>
            </a:r>
            <a:r>
              <a:rPr lang="pl-PL" u="sng" dirty="0"/>
              <a:t> </a:t>
            </a:r>
            <a:r>
              <a:rPr lang="pl-PL" dirty="0"/>
              <a:t>na utworzenie lub przystąpienie do spółki handlowej lub innej struktury organizacyjnej przewidzianej przepisami prawa bądź nabycie jej udziałów (akcji), jak również podejmowanie uchwał w sprawie wystąpienia z takiej struktury, żądania jej rozwiązania lub zbycia jej udziałów (akcji),</a:t>
            </a:r>
            <a:endParaRPr lang="pl-PL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4863944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 algn="ctr">
              <a:buNone/>
            </a:pPr>
            <a:r>
              <a:rPr lang="pl-PL" b="1" dirty="0"/>
              <a:t>Do kompetencji stanowiących rady pracowniczej przedsiębiorstwa </a:t>
            </a:r>
            <a:r>
              <a:rPr lang="pl-PL" b="1" dirty="0" smtClean="0"/>
              <a:t>należy</a:t>
            </a:r>
            <a:r>
              <a:rPr lang="pl-PL" b="1" dirty="0"/>
              <a:t>: </a:t>
            </a:r>
            <a:endParaRPr lang="pl-PL" b="1" dirty="0" smtClean="0"/>
          </a:p>
          <a:p>
            <a:pPr marL="109728" indent="0">
              <a:buNone/>
            </a:pPr>
            <a:r>
              <a:rPr lang="pl-PL" dirty="0" smtClean="0"/>
              <a:t>5</a:t>
            </a:r>
            <a:r>
              <a:rPr lang="pl-PL" dirty="0" smtClean="0"/>
              <a:t>) </a:t>
            </a:r>
            <a:r>
              <a:rPr lang="pl-PL" b="1" u="sng" dirty="0" smtClean="0"/>
              <a:t>wyrażanie </a:t>
            </a:r>
            <a:r>
              <a:rPr lang="pl-PL" b="1" u="sng" dirty="0"/>
              <a:t>zgody </a:t>
            </a:r>
            <a:r>
              <a:rPr lang="pl-PL" dirty="0"/>
              <a:t>na oddawanie środków trwałych przedsiębiorstwa osobom prawnym lub fizycznym do korzystania z nich w formie przewidzianej w prawie cywilnym, </a:t>
            </a:r>
          </a:p>
          <a:p>
            <a:pPr marL="109728" indent="0">
              <a:buNone/>
            </a:pPr>
            <a:r>
              <a:rPr lang="pl-PL" dirty="0"/>
              <a:t>6) podejmowanie uchwał w sprawie </a:t>
            </a:r>
            <a:r>
              <a:rPr lang="pl-PL" b="1" u="sng" dirty="0"/>
              <a:t>łączenia i podziału przedsiębiorst</a:t>
            </a:r>
            <a:r>
              <a:rPr lang="pl-PL" u="sng" dirty="0"/>
              <a:t>w</a:t>
            </a:r>
            <a:r>
              <a:rPr lang="pl-PL" dirty="0"/>
              <a:t>, </a:t>
            </a:r>
          </a:p>
          <a:p>
            <a:pPr marL="109728" indent="0">
              <a:buNone/>
            </a:pPr>
            <a:r>
              <a:rPr lang="pl-PL" dirty="0"/>
              <a:t>7) podejmowanie uchwał w sprawie zakładowego budownictwa mieszkaniowego i socjalnego, </a:t>
            </a:r>
          </a:p>
          <a:p>
            <a:pPr marL="109728" indent="0">
              <a:buNone/>
            </a:pPr>
            <a:r>
              <a:rPr lang="pl-PL" dirty="0"/>
              <a:t>8) podejmowanie uchwał w sprawie </a:t>
            </a:r>
            <a:r>
              <a:rPr lang="pl-PL" b="1" u="sng" dirty="0"/>
              <a:t>zmiany kierunku działalności przedsiębiorstwa</a:t>
            </a:r>
            <a:r>
              <a:rPr lang="pl-PL" dirty="0"/>
              <a:t>,</a:t>
            </a: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4582063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 algn="ctr">
              <a:buNone/>
            </a:pPr>
            <a:r>
              <a:rPr lang="pl-PL" b="1" dirty="0"/>
              <a:t>Do kompetencji stanowiących rady pracowniczej przedsiębiorstwa </a:t>
            </a:r>
            <a:r>
              <a:rPr lang="pl-PL" b="1" dirty="0" smtClean="0"/>
              <a:t>należy</a:t>
            </a:r>
            <a:r>
              <a:rPr lang="pl-PL" b="1" dirty="0"/>
              <a:t>: </a:t>
            </a:r>
            <a:endParaRPr lang="pl-PL" b="1" dirty="0" smtClean="0"/>
          </a:p>
          <a:p>
            <a:pPr marL="109728" indent="0">
              <a:buNone/>
            </a:pPr>
            <a:r>
              <a:rPr lang="pl-PL" dirty="0" smtClean="0"/>
              <a:t>9</a:t>
            </a:r>
            <a:r>
              <a:rPr lang="pl-PL" dirty="0"/>
              <a:t>) podejmowanie uchwał w sprawie </a:t>
            </a:r>
            <a:r>
              <a:rPr lang="pl-PL" b="1" u="sng" dirty="0"/>
              <a:t>podziału na fundusze wygospodarowanego dochodu </a:t>
            </a:r>
            <a:r>
              <a:rPr lang="pl-PL" dirty="0"/>
              <a:t>pozostającego w dyspozycji przedsiębiorstwa oraz zasad wykorzystania tych </a:t>
            </a:r>
            <a:r>
              <a:rPr lang="pl-PL" dirty="0" smtClean="0"/>
              <a:t>funduszów</a:t>
            </a:r>
          </a:p>
          <a:p>
            <a:pPr marL="109728" indent="0">
              <a:buNone/>
            </a:pPr>
            <a:r>
              <a:rPr lang="pl-PL" dirty="0" smtClean="0"/>
              <a:t>10</a:t>
            </a:r>
            <a:r>
              <a:rPr lang="pl-PL" dirty="0"/>
              <a:t>) </a:t>
            </a:r>
            <a:r>
              <a:rPr lang="pl-PL" b="1" u="sng" dirty="0"/>
              <a:t>wyrażanie zgody </a:t>
            </a:r>
            <a:r>
              <a:rPr lang="pl-PL" dirty="0"/>
              <a:t>na zbywanie środków trwałych stanowiących przedmiot stałego użytku przedsiębiorstwa oraz na dokonanie darowizny, </a:t>
            </a:r>
          </a:p>
          <a:p>
            <a:pPr marL="109728" indent="0">
              <a:buNone/>
            </a:pPr>
            <a:r>
              <a:rPr lang="pl-PL" dirty="0"/>
              <a:t>11) </a:t>
            </a:r>
            <a:r>
              <a:rPr lang="pl-PL" b="1" u="sng" dirty="0"/>
              <a:t>decydowanie</a:t>
            </a:r>
            <a:r>
              <a:rPr lang="pl-PL" dirty="0"/>
              <a:t> o przystąpieniu przedsiębiorstwa w charakterze członka zbiorowego do organizacji społecznych,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22859328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/>
              <a:t>Do kompetencji stanowiących rady pracowniczej przedsiębiorstwa </a:t>
            </a:r>
            <a:r>
              <a:rPr lang="pl-PL" b="1" dirty="0" smtClean="0"/>
              <a:t>należy</a:t>
            </a:r>
            <a:r>
              <a:rPr lang="pl-PL" b="1" dirty="0"/>
              <a:t>: </a:t>
            </a:r>
            <a:endParaRPr lang="pl-PL" b="1" dirty="0" smtClean="0"/>
          </a:p>
          <a:p>
            <a:pPr marL="109728" indent="0">
              <a:buNone/>
            </a:pPr>
            <a:r>
              <a:rPr lang="pl-PL" dirty="0"/>
              <a:t>12) podejmowanie uchwał w sprawie </a:t>
            </a:r>
            <a:r>
              <a:rPr lang="pl-PL" b="1" u="sng" dirty="0"/>
              <a:t>klubów techniki i racjonalizacji</a:t>
            </a:r>
            <a:r>
              <a:rPr lang="pl-PL" dirty="0"/>
              <a:t>, </a:t>
            </a:r>
          </a:p>
          <a:p>
            <a:pPr marL="109728" indent="0">
              <a:buNone/>
            </a:pPr>
            <a:r>
              <a:rPr lang="pl-PL" dirty="0" smtClean="0"/>
              <a:t>13) </a:t>
            </a:r>
            <a:r>
              <a:rPr lang="pl-PL" dirty="0"/>
              <a:t>podejmowanie uchwał o przeprowadzeniu w przedsiębiorstwie </a:t>
            </a:r>
            <a:r>
              <a:rPr lang="pl-PL" b="1" u="sng" dirty="0"/>
              <a:t>referendum, </a:t>
            </a:r>
          </a:p>
          <a:p>
            <a:pPr marL="109728" indent="0">
              <a:buNone/>
            </a:pPr>
            <a:r>
              <a:rPr lang="pl-PL" dirty="0" smtClean="0"/>
              <a:t>14) </a:t>
            </a:r>
            <a:r>
              <a:rPr lang="pl-PL" dirty="0"/>
              <a:t>wybieranie swego przedstawiciela do rady zrzeszenia przedsiębiorstw.</a:t>
            </a: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27435735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/>
              <a:t>Do kompetencji stanowiących rady pracowniczej przedsiębiorstwa </a:t>
            </a:r>
            <a:r>
              <a:rPr lang="pl-PL" b="1" dirty="0" smtClean="0"/>
              <a:t>należy</a:t>
            </a:r>
            <a:r>
              <a:rPr lang="pl-PL" b="1" dirty="0"/>
              <a:t>: </a:t>
            </a:r>
            <a:endParaRPr lang="pl-PL" b="1" dirty="0" smtClean="0"/>
          </a:p>
          <a:p>
            <a:pPr marL="109728" indent="0" algn="ctr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podejmowanie </a:t>
            </a:r>
            <a:r>
              <a:rPr lang="pl-PL" dirty="0"/>
              <a:t>uchwał w sprawach </a:t>
            </a:r>
            <a:r>
              <a:rPr lang="pl-PL" b="1" u="sng" dirty="0"/>
              <a:t>powołania i odwołania dyrektora przedsiębiorstwa </a:t>
            </a:r>
            <a:r>
              <a:rPr lang="pl-PL" dirty="0"/>
              <a:t>oraz innych osób wykonujących kierownicze funkcje w przedsiębiorstwie, zgodnie z przepisami ustawy o przedsiębiorstwach państwowych</a:t>
            </a: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8759155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Rada </a:t>
            </a:r>
            <a:r>
              <a:rPr lang="pl-PL" dirty="0"/>
              <a:t>pracownicza przedsiębiorstwa ma </a:t>
            </a:r>
            <a:r>
              <a:rPr lang="pl-PL" b="1" u="sng" dirty="0"/>
              <a:t>prawo wyrażania opinii </a:t>
            </a:r>
            <a:r>
              <a:rPr lang="pl-PL" dirty="0"/>
              <a:t>we wszystkich sprawach dotyczących przedsiębiorstwa oraz jego kierownictwa.</a:t>
            </a: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87945037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Rada </a:t>
            </a:r>
            <a:r>
              <a:rPr lang="pl-PL" dirty="0"/>
              <a:t>pracownicza przedsiębiorstwa ma prawo występowania </a:t>
            </a:r>
            <a:r>
              <a:rPr lang="pl-PL" dirty="0" smtClean="0"/>
              <a:t>z </a:t>
            </a:r>
            <a:r>
              <a:rPr lang="pl-PL" b="1" u="sng" dirty="0" smtClean="0"/>
              <a:t>pytaniami, </a:t>
            </a:r>
            <a:r>
              <a:rPr lang="pl-PL" b="1" u="sng" dirty="0"/>
              <a:t>inicjatywami, wnioskami i uwagami </a:t>
            </a:r>
            <a:r>
              <a:rPr lang="pl-PL" dirty="0"/>
              <a:t>we wszystkich sprawach dotyczących przedsiębiorstwa.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92589828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Rada </a:t>
            </a:r>
            <a:r>
              <a:rPr lang="pl-PL" dirty="0"/>
              <a:t>pracownicza przedsiębiorstwa ma </a:t>
            </a:r>
            <a:endParaRPr lang="pl-PL" dirty="0" smtClean="0"/>
          </a:p>
          <a:p>
            <a:pPr marL="109728" indent="0">
              <a:buNone/>
            </a:pPr>
            <a:r>
              <a:rPr lang="pl-PL" b="1" u="sng" dirty="0" smtClean="0"/>
              <a:t>prawo </a:t>
            </a:r>
            <a:r>
              <a:rPr lang="pl-PL" b="1" u="sng" dirty="0"/>
              <a:t>kontroli</a:t>
            </a:r>
            <a:r>
              <a:rPr lang="pl-PL" dirty="0"/>
              <a:t> całokształtu działalności przedsiębiorstwa, ze szczególnym uwzględnieniem dbałości o racjonalną gospodarkę mieniem przedsiębiorstwa.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2364650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 smtClean="0"/>
              <a:t>PRACODAWCY-PRZEDSIĘBIORCY WYŁĄCZENI SPOD </a:t>
            </a:r>
            <a:r>
              <a:rPr lang="pl-PL" b="1" dirty="0" smtClean="0"/>
              <a:t>PRZEPISÓW </a:t>
            </a:r>
            <a:r>
              <a:rPr lang="pl-PL" b="1" dirty="0" smtClean="0"/>
              <a:t>USTAWY</a:t>
            </a:r>
          </a:p>
          <a:p>
            <a:pPr marL="109728" indent="0">
              <a:buNone/>
            </a:pPr>
            <a:r>
              <a:rPr lang="pl-PL" dirty="0" smtClean="0"/>
              <a:t> 1) przedsiębiorstwa państwowe, w których tworzony jest samorząd załogi przedsiębiorstwa; </a:t>
            </a:r>
          </a:p>
          <a:p>
            <a:pPr marL="109728" indent="0">
              <a:buNone/>
            </a:pPr>
            <a:r>
              <a:rPr lang="pl-PL" dirty="0" smtClean="0"/>
              <a:t>2) przedsiębiorstwa mieszane zatrudniające co najmniej 50 pracowników; </a:t>
            </a:r>
          </a:p>
          <a:p>
            <a:pPr marL="109728" indent="0">
              <a:buNone/>
            </a:pPr>
            <a:r>
              <a:rPr lang="pl-PL" dirty="0" smtClean="0"/>
              <a:t>3) państwowe instytucje filmowe.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256102527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smtClean="0"/>
              <a:t>Rada </a:t>
            </a:r>
            <a:r>
              <a:rPr lang="pl-PL"/>
              <a:t>pracownicza przedsiębiorstwa odbywa posiedzenia co najmniej raz na kwartał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2311276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 </a:t>
            </a:r>
          </a:p>
          <a:p>
            <a:r>
              <a:rPr lang="pl-PL" dirty="0" smtClean="0"/>
              <a:t>W podmiotach, o których mowa, prawo do uzyskiwania informacji i przeprowadzania konsultacji przysługuje radzie pracowniczej.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822628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pl-PL" dirty="0" smtClean="0"/>
              <a:t> </a:t>
            </a:r>
            <a:endParaRPr lang="pl-PL" dirty="0"/>
          </a:p>
          <a:p>
            <a:pPr marL="109728" indent="0" algn="ctr">
              <a:buNone/>
            </a:pPr>
            <a:r>
              <a:rPr lang="pl-PL" dirty="0"/>
              <a:t> </a:t>
            </a:r>
            <a:r>
              <a:rPr lang="pl-PL" b="1" dirty="0" smtClean="0"/>
              <a:t>INFORMOWANIE  TO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…przekazywanie </a:t>
            </a:r>
            <a:r>
              <a:rPr lang="pl-PL" dirty="0"/>
              <a:t>radzie pracowników </a:t>
            </a:r>
            <a:r>
              <a:rPr lang="pl-PL" u="sng" dirty="0"/>
              <a:t>danych w sprawach dotyczących pracodawcy </a:t>
            </a:r>
            <a:r>
              <a:rPr lang="pl-PL" dirty="0"/>
              <a:t>umożliwiających zapoznanie się ze </a:t>
            </a:r>
            <a:r>
              <a:rPr lang="pl-PL" dirty="0" smtClean="0"/>
              <a:t>sprawą…</a:t>
            </a:r>
            <a:endParaRPr lang="pl-PL" dirty="0"/>
          </a:p>
          <a:p>
            <a:pPr marL="109728" indent="0">
              <a:buNone/>
            </a:pPr>
            <a:r>
              <a:rPr lang="pl-PL" dirty="0" smtClean="0"/>
              <a:t>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636414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pl-PL" dirty="0" smtClean="0"/>
              <a:t> </a:t>
            </a:r>
            <a:endParaRPr lang="pl-PL" dirty="0"/>
          </a:p>
          <a:p>
            <a:pPr marL="109728" indent="0" algn="ctr">
              <a:buNone/>
            </a:pPr>
            <a:r>
              <a:rPr lang="pl-PL" dirty="0"/>
              <a:t> </a:t>
            </a:r>
            <a:r>
              <a:rPr lang="pl-PL" b="1" dirty="0" smtClean="0"/>
              <a:t>INFORMOWANIE  </a:t>
            </a:r>
            <a:r>
              <a:rPr lang="pl-PL" dirty="0" smtClean="0"/>
              <a:t>…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sytuacja ekonomiczna</a:t>
            </a:r>
          </a:p>
          <a:p>
            <a:pPr marL="109728" indent="0" algn="ctr">
              <a:buNone/>
            </a:pPr>
            <a:r>
              <a:rPr lang="pl-PL" dirty="0" smtClean="0"/>
              <a:t>zatrudnienie </a:t>
            </a:r>
          </a:p>
          <a:p>
            <a:pPr marL="109728" indent="0" algn="ctr">
              <a:buNone/>
            </a:pPr>
            <a:r>
              <a:rPr lang="pl-PL" dirty="0" smtClean="0"/>
              <a:t>organizacja pracy </a:t>
            </a:r>
          </a:p>
          <a:p>
            <a:pPr marL="109728" indent="0" algn="ctr">
              <a:buNone/>
            </a:pPr>
            <a:r>
              <a:rPr lang="pl-PL" dirty="0" smtClean="0"/>
              <a:t>podstawy zatrudnienia</a:t>
            </a:r>
            <a:endParaRPr lang="pl-PL" dirty="0"/>
          </a:p>
          <a:p>
            <a:pPr marL="109728" indent="0">
              <a:buNone/>
            </a:pPr>
            <a:r>
              <a:rPr lang="pl-PL" dirty="0" smtClean="0"/>
              <a:t>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780265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dirty="0" smtClean="0"/>
              <a:t> </a:t>
            </a:r>
            <a:r>
              <a:rPr lang="pl-PL" b="1" dirty="0" smtClean="0"/>
              <a:t>INFORMACJE DOTYCZĄCE</a:t>
            </a:r>
            <a:r>
              <a:rPr lang="pl-PL" dirty="0" smtClean="0"/>
              <a:t>: </a:t>
            </a:r>
            <a:endParaRPr lang="pl-PL" dirty="0"/>
          </a:p>
          <a:p>
            <a:pPr marL="109728" indent="0">
              <a:buNone/>
            </a:pPr>
            <a:r>
              <a:rPr lang="pl-PL" dirty="0"/>
              <a:t>1) </a:t>
            </a:r>
            <a:r>
              <a:rPr lang="pl-PL" u="sng" dirty="0"/>
              <a:t>działalności i sytuacji </a:t>
            </a:r>
            <a:r>
              <a:rPr lang="pl-PL" b="1" u="sng" dirty="0"/>
              <a:t>ekonomicznej</a:t>
            </a:r>
            <a:r>
              <a:rPr lang="pl-PL" u="sng" dirty="0"/>
              <a:t> </a:t>
            </a:r>
            <a:r>
              <a:rPr lang="pl-PL" dirty="0"/>
              <a:t>pracodawcy oraz przewidywanych w tym zakresie </a:t>
            </a:r>
            <a:r>
              <a:rPr lang="pl-PL" b="1" u="sng" dirty="0"/>
              <a:t>zmian</a:t>
            </a:r>
            <a:r>
              <a:rPr lang="pl-PL" b="1" dirty="0"/>
              <a:t>;</a:t>
            </a:r>
            <a:r>
              <a:rPr lang="pl-PL" dirty="0"/>
              <a:t> </a:t>
            </a:r>
          </a:p>
          <a:p>
            <a:pPr marL="109728" indent="0">
              <a:buNone/>
            </a:pPr>
            <a:r>
              <a:rPr lang="pl-PL" dirty="0"/>
              <a:t>2) </a:t>
            </a:r>
            <a:r>
              <a:rPr lang="pl-PL" u="sng" dirty="0"/>
              <a:t>stanu, struktury i przewidywanych </a:t>
            </a:r>
            <a:r>
              <a:rPr lang="pl-PL" b="1" u="sng" dirty="0"/>
              <a:t>zmian</a:t>
            </a:r>
            <a:r>
              <a:rPr lang="pl-PL" u="sng" dirty="0"/>
              <a:t> </a:t>
            </a:r>
            <a:r>
              <a:rPr lang="pl-PL" b="1" u="sng" dirty="0"/>
              <a:t>zatrudnienia</a:t>
            </a:r>
            <a:r>
              <a:rPr lang="pl-PL" dirty="0"/>
              <a:t> oraz działań mających na celu utrzymanie poziomu zatrudnienia; </a:t>
            </a:r>
          </a:p>
          <a:p>
            <a:pPr marL="109728" indent="0">
              <a:buNone/>
            </a:pPr>
            <a:r>
              <a:rPr lang="pl-PL" dirty="0"/>
              <a:t>3) działań, które mogą powodować istotne </a:t>
            </a:r>
            <a:r>
              <a:rPr lang="pl-PL" b="1" u="sng" dirty="0"/>
              <a:t>zmiany w organizacji pracy </a:t>
            </a:r>
            <a:r>
              <a:rPr lang="pl-PL" u="sng" dirty="0"/>
              <a:t>lub </a:t>
            </a:r>
            <a:r>
              <a:rPr lang="pl-PL" b="1" u="sng" dirty="0"/>
              <a:t>podstawach zatrudnienia</a:t>
            </a:r>
            <a:r>
              <a:rPr lang="pl-PL" dirty="0"/>
              <a:t>. </a:t>
            </a:r>
          </a:p>
          <a:p>
            <a:pPr marL="109728" indent="0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683495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pPr marL="109728" indent="0" algn="r">
              <a:buNone/>
            </a:pPr>
            <a:r>
              <a:rPr lang="pl-PL" dirty="0" smtClean="0"/>
              <a:t>Pracodawca </a:t>
            </a:r>
            <a:r>
              <a:rPr lang="pl-PL" dirty="0"/>
              <a:t>przekazuje </a:t>
            </a:r>
            <a:r>
              <a:rPr lang="pl-PL" dirty="0" smtClean="0"/>
              <a:t>informacje:</a:t>
            </a:r>
          </a:p>
          <a:p>
            <a:endParaRPr lang="pl-PL" dirty="0" smtClean="0"/>
          </a:p>
          <a:p>
            <a:r>
              <a:rPr lang="pl-PL" dirty="0" smtClean="0"/>
              <a:t> w </a:t>
            </a:r>
            <a:r>
              <a:rPr lang="pl-PL" dirty="0"/>
              <a:t>razie przewidywanych zmian </a:t>
            </a: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lub zamierzonych działań</a:t>
            </a:r>
            <a:endParaRPr lang="pl-PL" dirty="0" smtClean="0"/>
          </a:p>
          <a:p>
            <a:pPr algn="r"/>
            <a:endParaRPr lang="pl-PL" dirty="0" smtClean="0"/>
          </a:p>
          <a:p>
            <a:pPr algn="r"/>
            <a:endParaRPr lang="pl-PL" dirty="0"/>
          </a:p>
          <a:p>
            <a:pPr algn="r"/>
            <a:r>
              <a:rPr lang="pl-PL" dirty="0" smtClean="0"/>
              <a:t>na </a:t>
            </a:r>
            <a:r>
              <a:rPr lang="pl-PL" dirty="0"/>
              <a:t>pisemny wniosek rady </a:t>
            </a:r>
            <a:r>
              <a:rPr lang="pl-PL" dirty="0" smtClean="0"/>
              <a:t>pracowników  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3491880" y="2348880"/>
            <a:ext cx="3240360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6732240" y="2348880"/>
            <a:ext cx="144016" cy="23042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37398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211</TotalTime>
  <Words>1128</Words>
  <Application>Microsoft Office PowerPoint</Application>
  <PresentationFormat>Pokaz na ekranie (4:3)</PresentationFormat>
  <Paragraphs>223</Paragraphs>
  <Slides>40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40</vt:i4>
      </vt:variant>
    </vt:vector>
  </HeadingPairs>
  <TitlesOfParts>
    <vt:vector size="41" baseType="lpstr">
      <vt:lpstr>Hol</vt:lpstr>
      <vt:lpstr>PARTYCYPACJA PRACOWNICZA – ZAGADNIENIA WYBRANE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Jacek</dc:creator>
  <cp:lastModifiedBy>Jacek</cp:lastModifiedBy>
  <cp:revision>14</cp:revision>
  <dcterms:created xsi:type="dcterms:W3CDTF">2016-04-07T11:48:28Z</dcterms:created>
  <dcterms:modified xsi:type="dcterms:W3CDTF">2017-04-06T08:36:22Z</dcterms:modified>
</cp:coreProperties>
</file>