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1" r:id="rId8"/>
    <p:sldId id="262" r:id="rId9"/>
    <p:sldId id="263" r:id="rId10"/>
    <p:sldId id="266" r:id="rId11"/>
    <p:sldId id="265" r:id="rId12"/>
    <p:sldId id="264" r:id="rId13"/>
    <p:sldId id="302" r:id="rId14"/>
    <p:sldId id="305" r:id="rId15"/>
    <p:sldId id="267" r:id="rId16"/>
    <p:sldId id="268" r:id="rId17"/>
    <p:sldId id="272" r:id="rId18"/>
    <p:sldId id="269" r:id="rId19"/>
    <p:sldId id="300" r:id="rId20"/>
    <p:sldId id="270" r:id="rId21"/>
    <p:sldId id="271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303" r:id="rId32"/>
    <p:sldId id="282" r:id="rId33"/>
    <p:sldId id="284" r:id="rId34"/>
    <p:sldId id="285" r:id="rId35"/>
    <p:sldId id="286" r:id="rId36"/>
    <p:sldId id="304" r:id="rId37"/>
    <p:sldId id="288" r:id="rId38"/>
    <p:sldId id="287" r:id="rId39"/>
    <p:sldId id="290" r:id="rId40"/>
    <p:sldId id="289" r:id="rId41"/>
    <p:sldId id="291" r:id="rId42"/>
    <p:sldId id="292" r:id="rId43"/>
    <p:sldId id="293" r:id="rId44"/>
    <p:sldId id="295" r:id="rId45"/>
    <p:sldId id="296" r:id="rId46"/>
    <p:sldId id="298" r:id="rId47"/>
    <p:sldId id="283" r:id="rId48"/>
    <p:sldId id="297" r:id="rId4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17.03.2021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ROZWIĄZYWANIE SPORÓW ZBIOROWYCH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SSA - PRAWO PRACY 2</a:t>
            </a:r>
          </a:p>
          <a:p>
            <a:pPr algn="r"/>
            <a:r>
              <a:rPr lang="pl-PL" dirty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    PRAWO DO PROWADZENIE SPORU ZBIOROWEGO </a:t>
            </a:r>
          </a:p>
          <a:p>
            <a:pPr algn="ctr">
              <a:buNone/>
            </a:pPr>
            <a:endParaRPr lang="pl-PL" sz="2800" dirty="0"/>
          </a:p>
          <a:p>
            <a:pPr algn="ctr">
              <a:buNone/>
            </a:pPr>
            <a:r>
              <a:rPr lang="pl-PL" sz="2800" dirty="0"/>
              <a:t>BRAK OGRANICZEŃ 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155679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Pamiętaj !!!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sz="4000" dirty="0"/>
              <a:t>            S.Z.           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3275856" y="2780928"/>
            <a:ext cx="2232248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STRONY SPORU ZBIOROWEGO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PRACOWNICY 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PRACODAWCA/ORG.PRACODAWCÓW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07704" y="242088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20888"/>
            <a:ext cx="1728192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ALE!!!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PO STRONIE PRACOWNICZEJ „MONOPOL” ZWIĄZKOWY NA PROWADZENIE SPORU ZBIOROWEGO!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r>
              <a:rPr lang="pl-PL" i="1" dirty="0"/>
              <a:t>Czyli załoga, samorząd pracowniczy                        czy inne podmioty nie!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909860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i="1" dirty="0"/>
              <a:t>Kto prowadzi spór zbiorowy w sytuacji pluralizmu związkowego?</a:t>
            </a:r>
          </a:p>
          <a:p>
            <a:pPr algn="ctr">
              <a:buNone/>
            </a:pPr>
            <a:endParaRPr lang="pl-PL" i="1" dirty="0"/>
          </a:p>
          <a:p>
            <a:pPr algn="ctr">
              <a:buNone/>
            </a:pPr>
            <a:r>
              <a:rPr lang="pl-PL" i="1" dirty="0"/>
              <a:t>Czy jest możliwy spór zbiorowy w zakładzie,           w którym nie działają związki zawodowe?</a:t>
            </a:r>
          </a:p>
          <a:p>
            <a:pPr algn="ctr">
              <a:buNone/>
            </a:pPr>
            <a:endParaRPr lang="pl-PL" i="1" dirty="0"/>
          </a:p>
          <a:p>
            <a:pPr algn="ctr">
              <a:buNone/>
            </a:pPr>
            <a:r>
              <a:rPr lang="pl-PL" i="1" dirty="0"/>
              <a:t>Jakie podmioty związkowe nie mogą prowadzić sporu zbiorowego?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4259193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   </a:t>
            </a:r>
            <a:r>
              <a:rPr lang="pl-PL" sz="3200" b="1" dirty="0"/>
              <a:t>ETAPY ROZWIĄZYWANIA SPORU ZBIOROWEGO </a:t>
            </a:r>
          </a:p>
          <a:p>
            <a:pPr algn="ctr">
              <a:buNone/>
            </a:pPr>
            <a:r>
              <a:rPr lang="pl-PL" sz="3200" dirty="0"/>
              <a:t> </a:t>
            </a:r>
          </a:p>
          <a:p>
            <a:pPr algn="ctr">
              <a:buNone/>
            </a:pPr>
            <a:endParaRPr lang="pl-PL" sz="3200" dirty="0"/>
          </a:p>
          <a:p>
            <a:pPr algn="just">
              <a:buNone/>
            </a:pPr>
            <a:r>
              <a:rPr lang="pl-PL" sz="3200" dirty="0"/>
              <a:t>OBLIGATORYJNE            FAKULTATYWNE</a:t>
            </a:r>
          </a:p>
          <a:p>
            <a:pPr algn="ctr">
              <a:buNone/>
            </a:pPr>
            <a:r>
              <a:rPr lang="pl-PL" sz="3200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95736" y="3068960"/>
            <a:ext cx="2592288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88024" y="306896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88024" y="3068960"/>
            <a:ext cx="216024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981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   1. WSZCZĘCIE SPORU ZBIOROWEGO </a:t>
            </a:r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103718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sz="2800" dirty="0"/>
              <a:t>  </a:t>
            </a:r>
            <a:r>
              <a:rPr lang="pl-PL" sz="2800" b="1" dirty="0"/>
              <a:t>Wszczęcie sporu zbiorowego …</a:t>
            </a:r>
          </a:p>
          <a:p>
            <a:pPr algn="ctr">
              <a:buNone/>
            </a:pPr>
            <a:endParaRPr lang="pl-PL" sz="2800" dirty="0"/>
          </a:p>
          <a:p>
            <a:pPr algn="r"/>
            <a:r>
              <a:rPr lang="pl-PL" sz="2800" dirty="0"/>
              <a:t>Przedmiot żądań</a:t>
            </a:r>
          </a:p>
          <a:p>
            <a:pPr algn="r"/>
            <a:r>
              <a:rPr lang="pl-PL" sz="2800" dirty="0"/>
              <a:t>Termin przyjęcia żądań</a:t>
            </a:r>
          </a:p>
          <a:p>
            <a:pPr algn="r"/>
            <a:r>
              <a:rPr lang="pl-PL" sz="2800" dirty="0"/>
              <a:t>Ostrzeżenie strajkowe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743439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b="1" dirty="0"/>
              <a:t>   2. ROKOWANIA </a:t>
            </a:r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just">
              <a:buNone/>
            </a:pPr>
            <a:r>
              <a:rPr lang="pl-PL" sz="3200" i="1" dirty="0"/>
              <a:t>  JAKIE SA KONSEKWENCJE ODMOWY PODJĘCIA ROKOWAŃ PRZEZ:</a:t>
            </a:r>
          </a:p>
          <a:p>
            <a:pPr algn="just">
              <a:buNone/>
            </a:pPr>
            <a:r>
              <a:rPr lang="pl-PL" sz="3200" i="1" dirty="0"/>
              <a:t>	1/PRACODAWCĘ?</a:t>
            </a:r>
          </a:p>
          <a:p>
            <a:pPr algn="just">
              <a:buNone/>
            </a:pPr>
            <a:r>
              <a:rPr lang="pl-PL" sz="3200" i="1" dirty="0"/>
              <a:t>	2/ZWIĄZKI ZAWODOWE? </a:t>
            </a:r>
          </a:p>
          <a:p>
            <a:pPr algn="just">
              <a:buNone/>
            </a:pPr>
            <a:endParaRPr lang="pl-PL" sz="3200" i="1" dirty="0"/>
          </a:p>
          <a:p>
            <a:pPr algn="just">
              <a:buNone/>
            </a:pPr>
            <a:endParaRPr lang="pl-PL" sz="3200" i="1" dirty="0"/>
          </a:p>
          <a:p>
            <a:pPr algn="r">
              <a:buNone/>
            </a:pPr>
            <a:r>
              <a:rPr lang="pl-PL" sz="3200" i="1" dirty="0"/>
              <a:t>Różnica!!!</a:t>
            </a:r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ctr">
              <a:buNone/>
            </a:pPr>
            <a:r>
              <a:rPr lang="pl-PL" sz="3600" dirty="0"/>
              <a:t>Ustawa z dn. 23 maja 1991 r. </a:t>
            </a:r>
          </a:p>
          <a:p>
            <a:pPr algn="ctr">
              <a:buNone/>
            </a:pPr>
            <a:r>
              <a:rPr lang="pl-PL" sz="3600" i="1" dirty="0"/>
              <a:t>o rozwiązywaniu sporów zbiorowych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WSZCZĘCIE S.Z. – ZGŁOSZENIE ŻĄDAŃ PRZEZ Z.Z.</a:t>
            </a:r>
          </a:p>
          <a:p>
            <a:pPr algn="ctr">
              <a:buNone/>
            </a:pPr>
            <a:r>
              <a:rPr lang="pl-PL" dirty="0"/>
              <a:t> 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PRACODAWCA NIE UWZGLĘDNIA WSZYSTKICH ŻĄDAŃ WE WSKAZANYM TERMINIE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b="1" dirty="0"/>
              <a:t>NIEZWŁOCZNE ROZPOCZĘCIE ROKOWAŃ             ZAWIADOMIENIE PIP o S.Z.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SUKCES                              PORAŻKA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POROZUMIENIE</a:t>
            </a:r>
            <a:r>
              <a:rPr lang="pl-PL" dirty="0"/>
              <a:t>                              </a:t>
            </a:r>
            <a:r>
              <a:rPr lang="pl-PL" b="1" dirty="0"/>
              <a:t>PROTOKÓŁ ROZBIEŻNOŚCI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   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067944" y="1988840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924944"/>
            <a:ext cx="237626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5076056" y="35730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2987824" y="3789040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3419872" y="3789040"/>
            <a:ext cx="25922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2339752" y="4509120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012160" y="450912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871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   </a:t>
            </a:r>
          </a:p>
          <a:p>
            <a:pPr algn="ctr">
              <a:buNone/>
            </a:pPr>
            <a:r>
              <a:rPr lang="pl-PL" sz="4000" b="1" dirty="0"/>
              <a:t>3. MEDIACJA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1823521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  </a:t>
            </a:r>
            <a:r>
              <a:rPr lang="pl-PL" sz="2800" dirty="0"/>
              <a:t>porażka rokowań – protokół rozbieżności</a:t>
            </a:r>
          </a:p>
          <a:p>
            <a:pPr algn="ctr">
              <a:buNone/>
            </a:pPr>
            <a:endParaRPr lang="pl-PL" sz="2800" dirty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/>
              <a:t>podtrzymanie żądań przez z.z.</a:t>
            </a:r>
          </a:p>
          <a:p>
            <a:pPr algn="ctr">
              <a:buNone/>
            </a:pPr>
            <a:endParaRPr lang="pl-PL" sz="2800" dirty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/>
              <a:t>spór zbiorowy z udziałem mediatora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211960" y="2132856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247964" y="3585236"/>
            <a:ext cx="936104" cy="936104"/>
          </a:xfrm>
          <a:prstGeom prst="downArrow">
            <a:avLst>
              <a:gd name="adj1" fmla="val 50000"/>
              <a:gd name="adj2" fmla="val 47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124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dirty="0"/>
              <a:t>Mediator…</a:t>
            </a:r>
          </a:p>
          <a:p>
            <a:pPr algn="r"/>
            <a:r>
              <a:rPr lang="pl-PL" sz="4000" dirty="0"/>
              <a:t>Wybór mediatora</a:t>
            </a:r>
          </a:p>
          <a:p>
            <a:pPr algn="r"/>
            <a:r>
              <a:rPr lang="pl-PL" sz="4000" dirty="0"/>
              <a:t>Sytuacja prawna </a:t>
            </a:r>
          </a:p>
          <a:p>
            <a:pPr marL="109728" indent="0" algn="r">
              <a:buNone/>
            </a:pPr>
            <a:r>
              <a:rPr lang="pl-PL" sz="4000" dirty="0"/>
              <a:t>mediatora </a:t>
            </a:r>
          </a:p>
          <a:p>
            <a:pPr algn="r"/>
            <a:r>
              <a:rPr lang="pl-PL" sz="4000" dirty="0"/>
              <a:t>Uprawnienia mediatora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963585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/>
              <a:t>ROZPOCZĘCIE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r">
              <a:buNone/>
            </a:pPr>
            <a:r>
              <a:rPr lang="pl-PL" sz="2800" dirty="0"/>
              <a:t>BRAK POSTĘPÓW MEDIACJI </a:t>
            </a:r>
          </a:p>
          <a:p>
            <a:pPr marL="109728" indent="0" algn="r">
              <a:buNone/>
            </a:pPr>
            <a:endParaRPr lang="pl-PL" sz="2800" dirty="0"/>
          </a:p>
          <a:p>
            <a:pPr marL="109728" indent="0" algn="r">
              <a:buNone/>
            </a:pPr>
            <a:r>
              <a:rPr lang="pl-PL" sz="2800" dirty="0"/>
              <a:t>STRAJK OSTRZEGAWCZY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/>
              <a:t>SUKCES                                PORAŻKA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/>
              <a:t>POROZUMIENIA      PROTOKÓŁ ROZBIEŻNOŚCI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331640" y="2060848"/>
            <a:ext cx="2808312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139952" y="2060848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228184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619672" y="3789040"/>
            <a:ext cx="453650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6228184" y="378904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331640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300192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380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/>
              <a:t>PORAŻKA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PROTOKÓŁ ROZBIEŻNOŚCI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/>
              <a:t>KOLEGIUM               </a:t>
            </a:r>
            <a:r>
              <a:rPr lang="pl-PL" sz="2800" b="1" dirty="0">
                <a:solidFill>
                  <a:srgbClr val="C00000"/>
                </a:solidFill>
              </a:rPr>
              <a:t>ALBO</a:t>
            </a:r>
            <a:r>
              <a:rPr lang="pl-PL" sz="2800" dirty="0"/>
              <a:t>                 STRAJK</a:t>
            </a:r>
          </a:p>
          <a:p>
            <a:pPr marL="109728" indent="0">
              <a:buNone/>
            </a:pPr>
            <a:r>
              <a:rPr lang="pl-PL" sz="2800" dirty="0"/>
              <a:t>ARBITRAŻU </a:t>
            </a:r>
          </a:p>
          <a:p>
            <a:pPr marL="109728" indent="0">
              <a:buNone/>
            </a:pPr>
            <a:r>
              <a:rPr lang="pl-PL" sz="2800" dirty="0"/>
              <a:t>SPOŁECZNEGO</a:t>
            </a:r>
          </a:p>
          <a:p>
            <a:pPr marL="109728" indent="0">
              <a:buNone/>
            </a:pPr>
            <a:r>
              <a:rPr lang="pl-PL" sz="2800" dirty="0"/>
              <a:t>(fakultatywnie)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211960" y="1916832"/>
            <a:ext cx="6480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35996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211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b="1" dirty="0"/>
              <a:t>FAKULTATYWNE POSTĘPOWANIE </a:t>
            </a:r>
          </a:p>
          <a:p>
            <a:pPr marL="109728" indent="0" algn="ctr">
              <a:buNone/>
            </a:pPr>
            <a:r>
              <a:rPr lang="pl-PL" sz="2800" b="1" dirty="0"/>
              <a:t>PRZED</a:t>
            </a:r>
          </a:p>
          <a:p>
            <a:pPr marL="109728" indent="0" algn="ctr">
              <a:buNone/>
            </a:pPr>
            <a:r>
              <a:rPr lang="pl-PL" sz="2800" b="1" dirty="0"/>
              <a:t>KOLEGIUM ARBITRAŻU SPOŁECZNEGO</a:t>
            </a:r>
          </a:p>
          <a:p>
            <a:pPr marL="109728" indent="0" algn="ctr">
              <a:buNone/>
            </a:pPr>
            <a:r>
              <a:rPr lang="pl-PL" sz="2800" b="1" dirty="0"/>
              <a:t>(KAS)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806466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WSZCZĘCIE POSTĘPOWANIA PRZED K.A.S.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UPRAWNIONY: STRONA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3995936" y="2636912"/>
            <a:ext cx="79208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9250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/>
              <a:t>   K.A.S.                                         K.A.S.</a:t>
            </a:r>
          </a:p>
          <a:p>
            <a:pPr marL="109728" indent="0">
              <a:buNone/>
            </a:pPr>
            <a:r>
              <a:rPr lang="pl-PL" sz="2800" dirty="0"/>
              <a:t>  PRZY S.O.                                  PRZY S.N.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/>
              <a:t>SPÓR ZAKŁADOWY    SPÓR WIELOZAKŁADOWY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16916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0922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142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   PRZEWODNICZĄCY</a:t>
            </a:r>
          </a:p>
          <a:p>
            <a:pPr marL="109728" indent="0" algn="ctr">
              <a:buNone/>
            </a:pPr>
            <a:r>
              <a:rPr lang="pl-PL" sz="2800" dirty="0"/>
              <a:t>    SĘDZIA ZAWODOWY</a:t>
            </a:r>
          </a:p>
          <a:p>
            <a:pPr marL="109728" indent="0" algn="ctr">
              <a:buNone/>
            </a:pPr>
            <a:r>
              <a:rPr lang="pl-PL" sz="6600" dirty="0"/>
              <a:t>+</a:t>
            </a:r>
          </a:p>
          <a:p>
            <a:pPr marL="109728" indent="0">
              <a:buNone/>
            </a:pPr>
            <a:r>
              <a:rPr lang="pl-PL" sz="2800" dirty="0"/>
              <a:t>3 CZŁONKÓW                          3 CZŁONKÓW</a:t>
            </a:r>
          </a:p>
          <a:p>
            <a:pPr marL="109728" indent="0">
              <a:buNone/>
            </a:pPr>
            <a:r>
              <a:rPr lang="pl-PL" sz="2800" dirty="0"/>
              <a:t>STRONA                                          </a:t>
            </a:r>
            <a:r>
              <a:rPr lang="pl-PL" sz="2800" dirty="0" err="1"/>
              <a:t>STRONA</a:t>
            </a:r>
            <a:endParaRPr lang="pl-PL" sz="2800" dirty="0"/>
          </a:p>
          <a:p>
            <a:pPr marL="109728" indent="0">
              <a:buNone/>
            </a:pPr>
            <a:r>
              <a:rPr lang="pl-PL" sz="2800" dirty="0"/>
              <a:t>PRACOWNICZA                      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158979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pPr algn="ctr">
              <a:buNone/>
            </a:pPr>
            <a:r>
              <a:rPr lang="pl-PL" b="1" dirty="0"/>
              <a:t>O CO TEN CAŁY „SPÓR ZBIOROWY” ?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r>
              <a:rPr lang="pl-PL" b="1" u="sng" dirty="0"/>
              <a:t>ZBIOROWE</a:t>
            </a:r>
            <a:r>
              <a:rPr lang="pl-PL" dirty="0"/>
              <a:t> WARUNKI PRACY, PŁACY I ŚWIADCZEŃ SOCJALNYCH</a:t>
            </a:r>
          </a:p>
          <a:p>
            <a:r>
              <a:rPr lang="pl-PL" dirty="0"/>
              <a:t>PRAWA I WOLNOŚCI ZWIĄZKOWE</a:t>
            </a:r>
          </a:p>
          <a:p>
            <a:r>
              <a:rPr lang="pl-PL" dirty="0"/>
              <a:t>TREŚĆ UZP </a:t>
            </a:r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/>
              <a:t>….pracowników lub innych grup, którym przysługuje prawo zrzeszania się                             w związkach zawodowych.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EFEKTY POSTĘPOWANIA PRZED KAS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4000" dirty="0"/>
              <a:t>   </a:t>
            </a:r>
          </a:p>
          <a:p>
            <a:pPr marL="109728" indent="0" algn="ctr">
              <a:buNone/>
            </a:pPr>
            <a:r>
              <a:rPr lang="pl-PL" sz="2800" dirty="0"/>
              <a:t>POROZUMIENIE                     ORZECZENIE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484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KONSEKWENCJE POSTĘPOWANIA PRZED KAS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4000" dirty="0"/>
              <a:t>   </a:t>
            </a:r>
          </a:p>
          <a:p>
            <a:pPr marL="109728" indent="0" algn="ctr">
              <a:buNone/>
            </a:pPr>
            <a:r>
              <a:rPr lang="pl-PL" sz="2800" dirty="0"/>
              <a:t>JAKI CHARAKTER PRAWNY ORZECZENIA KAS?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3995936" y="2996952"/>
            <a:ext cx="86409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011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b="1" dirty="0"/>
              <a:t>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2421326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dirty="0"/>
              <a:t>  </a:t>
            </a:r>
            <a:r>
              <a:rPr lang="pl-PL" sz="4000" b="1" dirty="0"/>
              <a:t>STRAJK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4000" dirty="0"/>
              <a:t>ELEMENTY DEFINICYJNE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2177957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b="1" dirty="0"/>
              <a:t>STRAJK (Art. 17.1)</a:t>
            </a:r>
          </a:p>
          <a:p>
            <a:pPr marL="109728" indent="0" algn="ctr">
              <a:buNone/>
            </a:pPr>
            <a:r>
              <a:rPr lang="pl-PL" sz="2800" b="1" dirty="0"/>
              <a:t>A </a:t>
            </a:r>
          </a:p>
          <a:p>
            <a:pPr marL="109728" indent="0" algn="ctr">
              <a:buNone/>
            </a:pPr>
            <a:r>
              <a:rPr lang="pl-PL" sz="2800" b="1" dirty="0"/>
              <a:t>AKCJA PROTESTACYJNA (Art. 25.1 )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253324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STRAJK                  AKCJA PROTESTACYJNA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r">
              <a:buNone/>
            </a:pPr>
            <a:r>
              <a:rPr lang="pl-PL" sz="2800" b="1" i="1" dirty="0"/>
              <a:t>NA CZYM POLEGA RÓŻNICA?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2267744" y="2686294"/>
            <a:ext cx="194421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45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RODZAJE STRAJKÓW</a:t>
            </a:r>
          </a:p>
          <a:p>
            <a:pPr marL="109728" indent="0" algn="ctr">
              <a:buNone/>
            </a:pPr>
            <a:r>
              <a:rPr lang="pl-PL" sz="2800" b="1" dirty="0"/>
              <a:t> I</a:t>
            </a:r>
          </a:p>
          <a:p>
            <a:pPr marL="109728" indent="0" algn="ctr">
              <a:buNone/>
            </a:pPr>
            <a:r>
              <a:rPr lang="pl-PL" sz="2800" b="1" dirty="0"/>
              <a:t> AKCJI PROTESTACYJNYCH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8001859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OGRANICZENIA PRAWA DO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PODMIOTOWE               PRZEDMIOTOWE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267744" y="3356992"/>
            <a:ext cx="237626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356992"/>
            <a:ext cx="2088232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160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STRAJK LEGALNY</a:t>
            </a:r>
          </a:p>
          <a:p>
            <a:pPr marL="109728" indent="0" algn="ctr">
              <a:buNone/>
            </a:pPr>
            <a:r>
              <a:rPr lang="pl-PL" sz="2800" b="1" dirty="0"/>
              <a:t>PRZESŁANKI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2228106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4000" b="1" dirty="0"/>
              <a:t>STRAJK </a:t>
            </a:r>
          </a:p>
          <a:p>
            <a:pPr marL="109728" indent="0" algn="ctr">
              <a:buNone/>
            </a:pPr>
            <a:r>
              <a:rPr lang="pl-PL" sz="4000" b="1" dirty="0"/>
              <a:t>PROCEDURA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20829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b="1" dirty="0"/>
              <a:t>„S.Z.” NIE MOŻE DOTYCZYĆ…</a:t>
            </a:r>
          </a:p>
          <a:p>
            <a:r>
              <a:rPr lang="pl-PL" b="1" u="sng" dirty="0"/>
              <a:t>indywidualnych</a:t>
            </a:r>
            <a:r>
              <a:rPr lang="pl-PL" dirty="0"/>
              <a:t> warunków pracy, płacy i świadczeń socjalnych,</a:t>
            </a:r>
          </a:p>
          <a:p>
            <a:r>
              <a:rPr lang="pl-PL" dirty="0"/>
              <a:t>innych indywidulanych kwestii spornych rozstrzyganych przez odpowiednie organy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dirty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/>
              <a:t>1.Ostrzeżenie strajkowe przy wszczęciu </a:t>
            </a:r>
            <a:r>
              <a:rPr lang="pl-PL" sz="2800" b="1" dirty="0" err="1"/>
              <a:t>s.z</a:t>
            </a:r>
            <a:r>
              <a:rPr lang="pl-PL" sz="2800" b="1" dirty="0"/>
              <a:t>.</a:t>
            </a:r>
          </a:p>
          <a:p>
            <a:pPr marL="109728" indent="0" algn="r">
              <a:buNone/>
            </a:pPr>
            <a:r>
              <a:rPr lang="pl-PL" sz="2800" b="1" dirty="0"/>
              <a:t>(14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800" dirty="0"/>
            </a:br>
            <a:r>
              <a:rPr lang="pl-PL" sz="3100" i="1" u="sng" dirty="0"/>
              <a:t>STRAJK – PROCEDURA</a:t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1004095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/>
              <a:t>1.Ostrzeżenie strajkowe przy wszczęciu </a:t>
            </a:r>
            <a:r>
              <a:rPr lang="pl-PL" sz="2800" b="1" dirty="0" err="1"/>
              <a:t>s.z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2. Zakończenie rokowań i mediacji</a:t>
            </a:r>
          </a:p>
          <a:p>
            <a:pPr marL="109728" indent="0" algn="ctr">
              <a:buNone/>
            </a:pPr>
            <a:r>
              <a:rPr lang="pl-PL" sz="2800" b="1" dirty="0"/>
              <a:t> – protokół rozbieżności</a:t>
            </a:r>
          </a:p>
          <a:p>
            <a:pPr marL="109728" indent="0" algn="r">
              <a:buNone/>
            </a:pPr>
            <a:r>
              <a:rPr lang="pl-PL" sz="2800" b="1" dirty="0"/>
              <a:t>(obligatoryjne etapy </a:t>
            </a:r>
            <a:r>
              <a:rPr lang="pl-PL" sz="2800" b="1" dirty="0" err="1"/>
              <a:t>s.z</a:t>
            </a:r>
            <a:r>
              <a:rPr lang="pl-PL" sz="2800" b="1" dirty="0"/>
              <a:t>. 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800" dirty="0"/>
            </a:br>
            <a:r>
              <a:rPr lang="pl-PL" sz="3100" i="1" u="sng" dirty="0"/>
              <a:t>STRAJK – PROCEDURA</a:t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04257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/>
              <a:t>1.Ostrzeżenie strajkowe przy wszczęciu </a:t>
            </a:r>
            <a:r>
              <a:rPr lang="pl-PL" sz="2800" b="1" dirty="0" err="1"/>
              <a:t>s.z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3.Referendum strajkowe</a:t>
            </a:r>
          </a:p>
          <a:p>
            <a:pPr marL="109728" indent="0" algn="ctr">
              <a:buNone/>
            </a:pP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800" dirty="0"/>
            </a:br>
            <a:r>
              <a:rPr lang="pl-PL" sz="3100" i="1" u="sng" dirty="0"/>
              <a:t>STRAJK – PROCEDURA</a:t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98588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/>
              <a:t>1.Ostrzeżenie strajkowe przy wszczęciu </a:t>
            </a:r>
            <a:r>
              <a:rPr lang="pl-PL" sz="2800" b="1" dirty="0" err="1"/>
              <a:t>s.z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3.Referendum strajkowe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4.Ogłoszenie strajku </a:t>
            </a:r>
          </a:p>
          <a:p>
            <a:pPr marL="109728" indent="0" algn="r">
              <a:buNone/>
            </a:pPr>
            <a:r>
              <a:rPr lang="pl-PL" sz="2800" b="1" dirty="0"/>
              <a:t>( 5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800" dirty="0"/>
            </a:br>
            <a:r>
              <a:rPr lang="pl-PL" sz="3100" i="1" u="sng" dirty="0"/>
              <a:t>STRAJK – PROCEDURA</a:t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0019598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/>
              <a:t>1.Ostrzeżenie strajkowe przy wszczęciu </a:t>
            </a:r>
            <a:r>
              <a:rPr lang="pl-PL" sz="2800" b="1" dirty="0" err="1"/>
              <a:t>s.z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3.Referendum strajkowe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4.Ogłoszenie strajku 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5.Strajk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800" dirty="0"/>
            </a:br>
            <a:r>
              <a:rPr lang="pl-PL" sz="3100" i="1" u="sng" dirty="0"/>
              <a:t>STRAJK – PROCEDURA</a:t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095954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/>
              <a:t>SYTUACJA PRAWNA I FAKTYCZNA</a:t>
            </a:r>
          </a:p>
          <a:p>
            <a:pPr marL="109728" indent="0" algn="ctr">
              <a:buNone/>
            </a:pPr>
            <a:endParaRPr lang="pl-PL" sz="2800" b="1" dirty="0"/>
          </a:p>
          <a:p>
            <a:r>
              <a:rPr lang="pl-PL" sz="2800" dirty="0"/>
              <a:t>KIEROWNIKA ZAKŁADU PRACY</a:t>
            </a:r>
          </a:p>
          <a:p>
            <a:r>
              <a:rPr lang="pl-PL" sz="2800" dirty="0"/>
              <a:t>PRACOWNIKA NIE STRAJKUJĄCEGO</a:t>
            </a:r>
          </a:p>
          <a:p>
            <a:r>
              <a:rPr lang="pl-PL" sz="2800" dirty="0"/>
              <a:t>PRACOWNIKA STRAJKUJĄCEGO LEGALNIE</a:t>
            </a:r>
          </a:p>
          <a:p>
            <a:r>
              <a:rPr lang="pl-PL" sz="2800" dirty="0"/>
              <a:t>PRACOWNIKA STRAJKUJĄCEGO NIELEGALNIE</a:t>
            </a:r>
          </a:p>
          <a:p>
            <a:r>
              <a:rPr lang="pl-PL" sz="2800" dirty="0"/>
              <a:t>PPODMIOTU NARUSZAJĄCEGO USTAWĘ 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800" dirty="0"/>
            </a:br>
            <a:r>
              <a:rPr lang="pl-PL" sz="3100" i="1" u="sng" dirty="0"/>
              <a:t>STRAJK </a:t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779805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ZAKOŃCZENIE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POROZUMIENIE POSTRAJKOWE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2800" dirty="0"/>
            </a:br>
            <a:r>
              <a:rPr lang="pl-PL" sz="3100" i="1" u="sng" dirty="0"/>
              <a:t>STRAJK </a:t>
            </a:r>
            <a:br>
              <a:rPr lang="pl-PL" sz="2800" dirty="0"/>
            </a:b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139952" y="2492896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75427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b="1" dirty="0"/>
              <a:t>Odpowiedzialność za naruszenie przepisów ustawy o sporach zbiorowych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/>
              <a:t>KARNA                                 CYWILNA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501008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350100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844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5400" dirty="0"/>
              <a:t>LOCKOUT</a:t>
            </a:r>
          </a:p>
          <a:p>
            <a:r>
              <a:rPr lang="pl-PL" sz="2400" dirty="0"/>
              <a:t>CO TO JEST?</a:t>
            </a:r>
          </a:p>
          <a:p>
            <a:r>
              <a:rPr lang="pl-PL" sz="2400" dirty="0"/>
              <a:t>CZY JEST DOPUSZCZALNY?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39116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ALE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dirty="0"/>
              <a:t>„S.Z.” MOŻE DOTYCZYĆ OBRONY INDYWIDUALNEGO DZIAŁACZA ZWIĄZKOWEGO „SZYKANOWANEGO” ZA DZIAŁANOŚĆ ZWIĄZKOWĄ</a:t>
            </a:r>
          </a:p>
          <a:p>
            <a:pPr>
              <a:buNone/>
            </a:pPr>
            <a:r>
              <a:rPr lang="pl-PL" dirty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CZY SPÓR ZBIOROWY MOŻE DOTYCZĆ KWESTII ZARZĄDZANIA FIRMĄ?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CZY MOŻNA TOCZYĆ SPÓR ZBIOROWY                       Z PAŃSTWEM/SAMORZĄDEM TERYTORIALNYM?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</p:spTree>
    <p:extLst>
      <p:ext uri="{BB962C8B-B14F-4D97-AF65-F5344CB8AC3E}">
        <p14:creationId xmlns:p14="http://schemas.microsoft.com/office/powerpoint/2010/main" val="15199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SPÓR ZBIOROWY O PRAWA (ZBIOROWE)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KIEDY PRACODAWCA NARUSZA PRZEPISY PRAWA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PRACODAWCA MA DOSTOSOWAĆ SIĘ DO OBOWIĄZUJĄCEGO PRAWA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211960" y="2420888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427984" y="4221088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SPÓR ZBIOROWY O INTERESY(ZBIOROWE)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KIEDY PRACODAWCA PRZESTRZEGA PRZEPISY PRAWA ALE PRACOWNICY CHCĄ ROZWIĄZAŃ KORZYSTNIEJSZYCH/LEPSZYCH NIŻ AKTUALNIE ISTNIEJĄCE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MOŻE SPOWODOWAĆ ZMIANĘ PRAWA NP. TREŚCI UKŁADU ZBIOROWEGO NA KORZYSTNIEJSZĄ/LEPSZĄ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SPÓR ZBIOROWY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211960" y="1844824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355976" y="4293096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397</TotalTime>
  <Words>839</Words>
  <Application>Microsoft Office PowerPoint</Application>
  <PresentationFormat>Pokaz na ekranie (4:3)</PresentationFormat>
  <Paragraphs>335</Paragraphs>
  <Slides>48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48</vt:i4>
      </vt:variant>
    </vt:vector>
  </HeadingPairs>
  <TitlesOfParts>
    <vt:vector size="53" baseType="lpstr">
      <vt:lpstr>Lucida Sans Unicode</vt:lpstr>
      <vt:lpstr>Verdana</vt:lpstr>
      <vt:lpstr>Wingdings 2</vt:lpstr>
      <vt:lpstr>Wingdings 3</vt:lpstr>
      <vt:lpstr>Hol</vt:lpstr>
      <vt:lpstr>ROZWIĄZYWANIE SPORÓW ZBIOROWYCH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 STRAJK – PROCEDURA </vt:lpstr>
      <vt:lpstr> STRAJK – PROCEDURA </vt:lpstr>
      <vt:lpstr> STRAJK – PROCEDURA </vt:lpstr>
      <vt:lpstr> STRAJK – PROCEDURA </vt:lpstr>
      <vt:lpstr> STRAJK – PROCEDURA </vt:lpstr>
      <vt:lpstr> STRAJK  </vt:lpstr>
      <vt:lpstr> STRAJK  </vt:lpstr>
      <vt:lpstr>SPÓR ZBIOROWY</vt:lpstr>
      <vt:lpstr>SPÓR ZBIOROWY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ROZWIĄZYWANIE SPORÓW ZBIOROWYCH</dc:title>
  <dc:creator>borowicz</dc:creator>
  <cp:lastModifiedBy>Jacek Borowicz</cp:lastModifiedBy>
  <cp:revision>27</cp:revision>
  <dcterms:created xsi:type="dcterms:W3CDTF">2016-03-31T10:43:48Z</dcterms:created>
  <dcterms:modified xsi:type="dcterms:W3CDTF">2021-03-17T13:46:02Z</dcterms:modified>
</cp:coreProperties>
</file>