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4" r:id="rId21"/>
    <p:sldId id="293" r:id="rId22"/>
    <p:sldId id="275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3BFCDC-B958-BC4D-4DD2-EE4229D0AC41}" v="38" dt="2021-10-29T18:42:44.138"/>
    <p1510:client id="{B69FC0F6-8B38-41EE-8AE1-2F05B1C62B36}" v="2304" dt="2021-10-29T18:15:15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29.10.2021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29.10.2021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29.10.2021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29.10.2021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cs typeface="Calibri Light"/>
              </a:rPr>
              <a:t>PODSTAWY PROCESU KARNEGO</a:t>
            </a:r>
            <a:br>
              <a:rPr lang="pl-PL" dirty="0">
                <a:cs typeface="Calibri Light"/>
              </a:rPr>
            </a:br>
            <a:r>
              <a:rPr lang="pl-PL" dirty="0">
                <a:cs typeface="Calibri Light"/>
              </a:rPr>
              <a:t>kryminologia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30.10.2021 r. </a:t>
            </a:r>
          </a:p>
          <a:p>
            <a:r>
              <a:rPr lang="pl-PL" dirty="0">
                <a:cs typeface="Calibri"/>
              </a:rPr>
              <a:t>zajęcia pierwsze</a:t>
            </a: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F3EE73-1146-49C0-9062-09389A781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Konstytucja RP jako źródło prawa karnego </a:t>
            </a:r>
            <a:r>
              <a:rPr lang="pl-PL">
                <a:cs typeface="Calibri Light"/>
              </a:rPr>
              <a:t>procesowego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17548D-BBD9-471D-BB6A-266F04066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endParaRPr lang="pl-PL" dirty="0">
              <a:cs typeface="Calibri"/>
            </a:endParaRPr>
          </a:p>
          <a:p>
            <a:pPr algn="just"/>
            <a:r>
              <a:rPr lang="pl-PL">
                <a:cs typeface="Calibri"/>
              </a:rPr>
              <a:t>Art. 45 ust. 1 </a:t>
            </a:r>
            <a:r>
              <a:rPr lang="pl-PL">
                <a:ea typeface="+mn-lt"/>
                <a:cs typeface="+mn-lt"/>
              </a:rPr>
              <a:t>Każdy ma prawo do sprawiedliwego i jawnego rozpatrzenia sprawy bez nieuzasadnionej zwłoki przez właściwy, niezależny, bezstronny i niezawisły sąd.</a:t>
            </a:r>
            <a:endParaRPr lang="pl-PL">
              <a:cs typeface="Calibri"/>
            </a:endParaRPr>
          </a:p>
          <a:p>
            <a:pPr algn="just"/>
            <a:r>
              <a:rPr lang="pl-PL">
                <a:cs typeface="Calibri"/>
              </a:rPr>
              <a:t>Art. 49. </a:t>
            </a:r>
            <a:r>
              <a:rPr lang="pl-PL">
                <a:ea typeface="+mn-lt"/>
                <a:cs typeface="+mn-lt"/>
              </a:rPr>
              <a:t>Zapewnia się wolność i ochronę tajemnicy komunikowania się. Ich ograniczenie może nastąpić jedynie w przypadkach określonych w ustawie i w sposób w niej określony.</a:t>
            </a:r>
          </a:p>
          <a:p>
            <a:pPr algn="just"/>
            <a:r>
              <a:rPr lang="pl-PL">
                <a:cs typeface="Calibri"/>
              </a:rPr>
              <a:t>Art. 50. </a:t>
            </a:r>
            <a:r>
              <a:rPr lang="pl-PL">
                <a:ea typeface="+mn-lt"/>
                <a:cs typeface="+mn-lt"/>
              </a:rPr>
              <a:t>Zapewnia się nienaruszalność mieszkania. Przeszukanie mieszkania, pomieszczenia lub pojazdu może nastąpić jedynie w przypadkach określonych w ustawie i w sposób w niej określony.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8101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E14805-1787-4E84-9E3B-0EB501BDB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ea typeface="+mj-lt"/>
                <a:cs typeface="+mj-lt"/>
              </a:rPr>
              <a:t>Konstytucja RP jako źródło prawa karnego procesowego</a:t>
            </a:r>
          </a:p>
          <a:p>
            <a:endParaRPr lang="pl-PL" dirty="0">
              <a:cs typeface="Calibri Ligh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FCBCBE-AD48-42E4-B655-62FC64BF6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>
                <a:cs typeface="Calibri"/>
              </a:rPr>
              <a:t>Art. 178. </a:t>
            </a:r>
            <a:r>
              <a:rPr lang="pl-PL">
                <a:ea typeface="+mn-lt"/>
                <a:cs typeface="+mn-lt"/>
              </a:rPr>
              <a:t>1. Sędziowie w sprawowaniu swojego urzędu są niezawiśli i podlegają tylko Konstytucji oraz ustawom.</a:t>
            </a:r>
            <a:endParaRPr lang="pl-PL">
              <a:cs typeface="Calibri"/>
            </a:endParaRPr>
          </a:p>
          <a:p>
            <a:pPr algn="just"/>
            <a:r>
              <a:rPr lang="pl-PL">
                <a:ea typeface="+mn-lt"/>
                <a:cs typeface="+mn-lt"/>
              </a:rPr>
              <a:t>2. Sędziom zapewnia się warunki pracy i wynagrodzenie odpowiadające godności urzędu oraz zakresowi ich obowiązków.</a:t>
            </a:r>
            <a:endParaRPr lang="pl-PL">
              <a:cs typeface="Calibri"/>
            </a:endParaRPr>
          </a:p>
          <a:p>
            <a:pPr algn="just"/>
            <a:r>
              <a:rPr lang="pl-PL">
                <a:ea typeface="+mn-lt"/>
                <a:cs typeface="+mn-lt"/>
              </a:rPr>
              <a:t>3. Sędzia nie może należeć do partii politycznej, związku zawodowego ani prowadzić działalności publicznej nie dającej się pogodzić z zasadami niezależności sądów i niezawisłości sędziów.</a:t>
            </a:r>
            <a:endParaRPr lang="pl-PL">
              <a:cs typeface="Calibri"/>
            </a:endParaRPr>
          </a:p>
          <a:p>
            <a:pPr algn="just"/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128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156A0F-3E7F-4E62-AEF0-D26BEB72C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Cele procesu karnego (art. 2</a:t>
            </a:r>
            <a:r>
              <a:rPr lang="pl-PL">
                <a:ea typeface="+mj-lt"/>
                <a:cs typeface="+mj-lt"/>
              </a:rPr>
              <a:t> §</a:t>
            </a:r>
            <a:r>
              <a:rPr lang="pl-PL">
                <a:cs typeface="Calibri Light"/>
              </a:rPr>
              <a:t> 1 kpk)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D99291-0B16-4FAD-B10E-20CD06D14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l-PL">
                <a:ea typeface="+mn-lt"/>
                <a:cs typeface="+mn-lt"/>
              </a:rPr>
              <a:t>1) sprawca przestępstwa został wykryty i pociągnięty do odpowiedzialności karnej, a osoba niewinna nie poniosła tej odpowiedzialności;</a:t>
            </a:r>
            <a:endParaRPr lang="pl-PL"/>
          </a:p>
          <a:p>
            <a:r>
              <a:rPr lang="pl-PL">
                <a:ea typeface="+mn-lt"/>
                <a:cs typeface="+mn-lt"/>
              </a:rPr>
              <a:t>2) przez trafne zastosowanie środków przewidzianych w prawie karnym oraz ujawnienie okoliczności sprzyjających popełnieniu przestępstwa osiągnięte zostały zadania postępowania karnego nie tylko w zwalczaniu przestępstw, lecz również w zapobieganiu im oraz w umacnianiu poszanowania prawa i zasad współżycia społecznego;</a:t>
            </a:r>
            <a:endParaRPr lang="pl-PL"/>
          </a:p>
          <a:p>
            <a:r>
              <a:rPr lang="pl-PL">
                <a:ea typeface="+mn-lt"/>
                <a:cs typeface="+mn-lt"/>
              </a:rPr>
              <a:t>3) zostały uwzględnione prawnie chronione interesy pokrzywdzonego przy jednoczesnym poszanowaniu jego godności;</a:t>
            </a:r>
            <a:endParaRPr lang="pl-PL"/>
          </a:p>
          <a:p>
            <a:r>
              <a:rPr lang="pl-PL">
                <a:ea typeface="+mn-lt"/>
                <a:cs typeface="+mn-lt"/>
              </a:rPr>
              <a:t>4) rozstrzygnięcie sprawy nastąpiło w rozsądnym terminie</a:t>
            </a:r>
            <a:endParaRPr lang="pl-PL"/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9431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4">
            <a:extLst>
              <a:ext uri="{FF2B5EF4-FFF2-40B4-BE49-F238E27FC236}">
                <a16:creationId xmlns:a16="http://schemas.microsoft.com/office/drawing/2014/main" id="{1CC7A905-513C-4511-9248-23B3613830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2668" y="571114"/>
            <a:ext cx="8522202" cy="6051898"/>
          </a:xfrm>
        </p:spPr>
      </p:pic>
    </p:spTree>
    <p:extLst>
      <p:ext uri="{BB962C8B-B14F-4D97-AF65-F5344CB8AC3E}">
        <p14:creationId xmlns:p14="http://schemas.microsoft.com/office/powerpoint/2010/main" val="205978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EEDA4D-9127-4759-8142-7D0E0C43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Tryb publicznoskargowy - ściganie z urzędu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9EB175-CFA3-43A3-9DCA-EEF710CFE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cs typeface="Calibri"/>
              </a:rPr>
              <a:t>Jest zasadą</a:t>
            </a:r>
          </a:p>
          <a:p>
            <a:r>
              <a:rPr lang="pl-PL">
                <a:ea typeface="+mn-lt"/>
                <a:cs typeface="+mn-lt"/>
              </a:rPr>
              <a:t>Organy ścigania są zobligowane do podjęcia odpowiednich czynności zmierzających do ścigania karnego, skoro tylko powezmą informację o możliwości popełnienia przestępstwa (art. 10 kpk, art. 303 kpk)</a:t>
            </a:r>
            <a:endParaRPr lang="pl-PL" dirty="0">
              <a:cs typeface="Calibri"/>
            </a:endParaRPr>
          </a:p>
          <a:p>
            <a:r>
              <a:rPr lang="pl-PL">
                <a:ea typeface="+mn-lt"/>
                <a:cs typeface="+mn-lt"/>
              </a:rPr>
              <a:t>Ściganie niezależnie od woli pokrzywdzonego</a:t>
            </a:r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8121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5E6923-61A3-4EA8-954F-0DF2D8E6D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Tryb publicznoskargowy - ściganie na wniosek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84AF68-57C4-42E7-95C3-7F88C442E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ea typeface="+mn-lt"/>
                <a:cs typeface="+mn-lt"/>
              </a:rPr>
              <a:t>W sprawach o przestępstwa ścigane na wniosek, postępowanie w chwilą złożenia wniosku toczy się z urzędu (art. 12 kpk)</a:t>
            </a:r>
            <a:endParaRPr lang="pl-PL">
              <a:cs typeface="Calibri" panose="020F0502020204030204"/>
            </a:endParaRPr>
          </a:p>
          <a:p>
            <a:r>
              <a:rPr lang="pl-PL" b="1">
                <a:cs typeface="Calibri" panose="020F0502020204030204"/>
              </a:rPr>
              <a:t>Przestępstwa bezwzględnie wnioskowe</a:t>
            </a:r>
            <a:r>
              <a:rPr lang="pl-PL">
                <a:cs typeface="Calibri" panose="020F0502020204030204"/>
              </a:rPr>
              <a:t> - </a:t>
            </a:r>
            <a:r>
              <a:rPr lang="pl-PL">
                <a:ea typeface="+mn-lt"/>
                <a:cs typeface="+mn-lt"/>
              </a:rPr>
              <a:t>ścigane dopiero po złożeniu wniosku przez pokrzywdzonego, niezależnie od relacji łączącej pokrzywdzonego z podejrzanym;</a:t>
            </a:r>
            <a:endParaRPr lang="pl-PL" dirty="0">
              <a:ea typeface="+mn-lt"/>
              <a:cs typeface="+mn-lt"/>
            </a:endParaRPr>
          </a:p>
          <a:p>
            <a:r>
              <a:rPr lang="pl-PL" b="1">
                <a:cs typeface="Calibri"/>
              </a:rPr>
              <a:t>Przestępstwa </a:t>
            </a:r>
            <a:r>
              <a:rPr lang="pl-PL" b="1">
                <a:ea typeface="+mn-lt"/>
                <a:cs typeface="+mn-lt"/>
              </a:rPr>
              <a:t>względnie wnioskowe</a:t>
            </a:r>
            <a:r>
              <a:rPr lang="pl-PL">
                <a:ea typeface="+mn-lt"/>
                <a:cs typeface="+mn-lt"/>
              </a:rPr>
              <a:t> - wniosek o ściganie jest wymagany ze względu na określony stosunek łączący sprawcę z pokrzywdzonym (lub inną osobą składającą wniosek)</a:t>
            </a:r>
            <a:endParaRPr lang="pl-PL" dirty="0">
              <a:ea typeface="+mn-lt"/>
              <a:cs typeface="+mn-lt"/>
            </a:endParaRP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6509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1CCB51-DAB3-4DE6-9A25-C57C5344F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Tryb prywatnoskargowy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3C00E3-16DF-4153-B56B-E8C3381AF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ea typeface="+mn-lt"/>
                <a:cs typeface="+mn-lt"/>
              </a:rPr>
              <a:t>Zakres przestępstw ściganych z oskarżenia prywatnego jest podyktowany szczególnym rodzajem dóbr prawnych o ściśle osobistym charakterze,</a:t>
            </a:r>
          </a:p>
          <a:p>
            <a:r>
              <a:rPr lang="pl-PL">
                <a:ea typeface="+mn-lt"/>
                <a:cs typeface="+mn-lt"/>
              </a:rPr>
              <a:t>Karalność jest uzależniona od woli dysponenta danego dobra i leży przede wszystkim w jego interesie, a tylko pośrednio w interesie społecznym,</a:t>
            </a:r>
          </a:p>
          <a:p>
            <a:r>
              <a:rPr lang="pl-PL">
                <a:ea typeface="+mn-lt"/>
                <a:cs typeface="+mn-lt"/>
              </a:rPr>
              <a:t>Oskarżyciel prywatny (art. 59 – 61 kpk)</a:t>
            </a:r>
          </a:p>
          <a:p>
            <a:r>
              <a:rPr lang="pl-PL">
                <a:cs typeface="Calibri"/>
              </a:rPr>
              <a:t>Odrębna procedura (art. 485 – 499 kpk)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6110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4" descr="Obraz zawierający tekst, roślina&#10;&#10;Opis wygenerowany automatycznie">
            <a:extLst>
              <a:ext uri="{FF2B5EF4-FFF2-40B4-BE49-F238E27FC236}">
                <a16:creationId xmlns:a16="http://schemas.microsoft.com/office/drawing/2014/main" id="{7FFBE514-3C6D-4D39-86BD-3764338BC6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4983" y="161257"/>
            <a:ext cx="9202035" cy="6527048"/>
          </a:xfrm>
        </p:spPr>
      </p:pic>
    </p:spTree>
    <p:extLst>
      <p:ext uri="{BB962C8B-B14F-4D97-AF65-F5344CB8AC3E}">
        <p14:creationId xmlns:p14="http://schemas.microsoft.com/office/powerpoint/2010/main" val="1043637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4">
            <a:extLst>
              <a:ext uri="{FF2B5EF4-FFF2-40B4-BE49-F238E27FC236}">
                <a16:creationId xmlns:a16="http://schemas.microsoft.com/office/drawing/2014/main" id="{C888E124-A4B7-4683-B427-6B8E363A48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8132" y="171528"/>
            <a:ext cx="8689470" cy="6172703"/>
          </a:xfrm>
        </p:spPr>
      </p:pic>
    </p:spTree>
    <p:extLst>
      <p:ext uri="{BB962C8B-B14F-4D97-AF65-F5344CB8AC3E}">
        <p14:creationId xmlns:p14="http://schemas.microsoft.com/office/powerpoint/2010/main" val="89066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534A8C-CC83-4411-8F46-DB5BCA69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Formy postępowania przygotowawczego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CA3288-4226-4085-8DE5-E95E33053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l-PL" b="1">
                <a:cs typeface="Calibri"/>
              </a:rPr>
              <a:t>Śledztwo</a:t>
            </a:r>
          </a:p>
          <a:p>
            <a:r>
              <a:rPr lang="pl-PL">
                <a:cs typeface="Calibri"/>
              </a:rPr>
              <a:t>Sprawy o więszym ciężarze gatunkowym</a:t>
            </a:r>
          </a:p>
          <a:p>
            <a:r>
              <a:rPr lang="pl-PL">
                <a:cs typeface="Calibri"/>
              </a:rPr>
              <a:t>Zwiększony formalizm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Prowadzone co do zasady przez prokuratora</a:t>
            </a:r>
          </a:p>
          <a:p>
            <a:endParaRPr lang="pl-PL" dirty="0">
              <a:cs typeface="Calibri"/>
            </a:endParaRPr>
          </a:p>
          <a:p>
            <a:r>
              <a:rPr lang="pl-PL" b="1">
                <a:cs typeface="Calibri"/>
              </a:rPr>
              <a:t>Dochodzenie</a:t>
            </a:r>
            <a:endParaRPr lang="pl-PL" b="1" dirty="0">
              <a:cs typeface="Calibri"/>
            </a:endParaRPr>
          </a:p>
          <a:p>
            <a:r>
              <a:rPr lang="pl-PL">
                <a:cs typeface="Calibri"/>
              </a:rPr>
              <a:t>Sprawy o mniejszym ciężarze gatunkowym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Mniejszy formalizm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Prowadzone co do zasady przez Policję pod nadzorem prokuratora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193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71A254-2C06-45D1-905D-E2044B0A3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 panose="020F0302020204030204"/>
              </a:rPr>
              <a:t>Kontakt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6922F3-5344-47E3-BB2E-74AFC438D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cs typeface="Calibri"/>
              </a:rPr>
              <a:t>Szymon </a:t>
            </a:r>
            <a:r>
              <a:rPr lang="pl-PL" dirty="0" err="1">
                <a:cs typeface="Calibri"/>
              </a:rPr>
              <a:t>Krystkowiak</a:t>
            </a:r>
            <a:endParaRPr lang="pl-PL" dirty="0" err="1"/>
          </a:p>
          <a:p>
            <a:endParaRPr lang="pl-PL" dirty="0">
              <a:cs typeface="Calibri"/>
            </a:endParaRPr>
          </a:p>
          <a:p>
            <a:r>
              <a:rPr lang="pl-PL" dirty="0">
                <a:cs typeface="Calibri"/>
              </a:rPr>
              <a:t>Mail – </a:t>
            </a:r>
            <a:r>
              <a:rPr lang="pl-PL" dirty="0">
                <a:ea typeface="+mn-lt"/>
                <a:cs typeface="+mn-lt"/>
              </a:rPr>
              <a:t>szymon.krystkowiak@uwr.edu.pl</a:t>
            </a:r>
          </a:p>
          <a:p>
            <a:r>
              <a:rPr lang="pl-PL" dirty="0">
                <a:ea typeface="+mn-lt"/>
                <a:cs typeface="+mn-lt"/>
              </a:rPr>
              <a:t>Konsultacje – terminy wskazane na osobistej stronie wydziałowej</a:t>
            </a: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9615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5C8C0C-6663-43A1-9AD4-66B1090D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Uczestnicy postępowania przygotowawczego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5214B-D4A1-4D41-9CEA-030DAF0B3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pl-PL">
                <a:cs typeface="Calibri"/>
              </a:rPr>
              <a:t>Organy procesowe</a:t>
            </a:r>
          </a:p>
          <a:p>
            <a:r>
              <a:rPr lang="pl-PL" b="1">
                <a:cs typeface="Calibri"/>
              </a:rPr>
              <a:t>Prokurator – </a:t>
            </a:r>
            <a:r>
              <a:rPr lang="pl-PL" i="1">
                <a:cs typeface="Calibri"/>
              </a:rPr>
              <a:t>dominus litis </a:t>
            </a:r>
            <a:r>
              <a:rPr lang="pl-PL">
                <a:cs typeface="Calibri"/>
              </a:rPr>
              <a:t>postępowania przygotowawczego</a:t>
            </a:r>
            <a:endParaRPr lang="pl-PL" dirty="0">
              <a:cs typeface="Calibri"/>
            </a:endParaRPr>
          </a:p>
          <a:p>
            <a:r>
              <a:rPr lang="pl-PL" b="1">
                <a:cs typeface="Calibri"/>
              </a:rPr>
              <a:t>Policja </a:t>
            </a:r>
            <a:r>
              <a:rPr lang="pl-PL">
                <a:cs typeface="Calibri"/>
              </a:rPr>
              <a:t>i inne organy prowadzace postępowanie (art. 312 kpk)</a:t>
            </a:r>
          </a:p>
          <a:p>
            <a:r>
              <a:rPr lang="pl-PL">
                <a:cs typeface="Calibri"/>
              </a:rPr>
              <a:t>W określonym zakresie </a:t>
            </a:r>
            <a:r>
              <a:rPr lang="pl-PL" b="1">
                <a:cs typeface="Calibri"/>
              </a:rPr>
              <a:t>sąd.</a:t>
            </a:r>
            <a:endParaRPr lang="pl-PL" dirty="0">
              <a:cs typeface="Calibri"/>
            </a:endParaRPr>
          </a:p>
          <a:p>
            <a:endParaRPr lang="pl-PL" b="1" dirty="0">
              <a:cs typeface="Calibri"/>
            </a:endParaRPr>
          </a:p>
          <a:p>
            <a:r>
              <a:rPr lang="pl-PL">
                <a:cs typeface="Calibri"/>
              </a:rPr>
              <a:t>Strony procesowe</a:t>
            </a:r>
          </a:p>
          <a:p>
            <a:r>
              <a:rPr lang="pl-PL" b="1">
                <a:cs typeface="Calibri"/>
              </a:rPr>
              <a:t>Podejrzany, pokrzywdzony </a:t>
            </a:r>
            <a:r>
              <a:rPr lang="pl-PL">
                <a:cs typeface="Calibri"/>
              </a:rPr>
              <a:t>(art. 299 </a:t>
            </a:r>
            <a:r>
              <a:rPr lang="pl-PL">
                <a:ea typeface="+mn-lt"/>
                <a:cs typeface="+mn-lt"/>
              </a:rPr>
              <a:t>§ 1 kpk)</a:t>
            </a:r>
          </a:p>
          <a:p>
            <a:endParaRPr lang="pl-PL" dirty="0">
              <a:ea typeface="+mn-lt"/>
              <a:cs typeface="+mn-lt"/>
            </a:endParaRPr>
          </a:p>
          <a:p>
            <a:r>
              <a:rPr lang="pl-PL">
                <a:ea typeface="+mn-lt"/>
                <a:cs typeface="+mn-lt"/>
              </a:rPr>
              <a:t>Reprezentanci stron procesowych</a:t>
            </a:r>
            <a:endParaRPr lang="pl-PL" dirty="0">
              <a:ea typeface="+mn-lt"/>
              <a:cs typeface="+mn-lt"/>
            </a:endParaRPr>
          </a:p>
          <a:p>
            <a:r>
              <a:rPr lang="pl-PL" b="1">
                <a:ea typeface="+mn-lt"/>
                <a:cs typeface="+mn-lt"/>
              </a:rPr>
              <a:t>Obrońca, pełnomocnik</a:t>
            </a:r>
          </a:p>
          <a:p>
            <a:endParaRPr lang="pl-PL" b="1" dirty="0">
              <a:ea typeface="+mn-lt"/>
              <a:cs typeface="+mn-lt"/>
            </a:endParaRPr>
          </a:p>
          <a:p>
            <a:r>
              <a:rPr lang="pl-PL">
                <a:ea typeface="+mn-lt"/>
                <a:cs typeface="+mn-lt"/>
              </a:rPr>
              <a:t>Inni uczestnicy - </a:t>
            </a:r>
            <a:r>
              <a:rPr lang="pl-PL" b="1">
                <a:ea typeface="+mn-lt"/>
                <a:cs typeface="+mn-lt"/>
              </a:rPr>
              <a:t>świadkowie, biegli, specjaliści, tłumacze</a:t>
            </a:r>
            <a:endParaRPr lang="pl-PL" b="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0906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6BC3F7-5649-46AA-BFDC-0C9C79053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Podejrzany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7ED188-5CDE-495D-A9E9-96E06CB24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cs typeface="Calibri"/>
              </a:rPr>
              <a:t>Art. 71</a:t>
            </a:r>
            <a:r>
              <a:rPr lang="pl-PL">
                <a:ea typeface="+mn-lt"/>
                <a:cs typeface="+mn-lt"/>
              </a:rPr>
              <a:t> § 1. Za podejrzanego uważa się osobę, co do której wydano postanowienie o przedstawieniu zarzutów albo której bez wydania takiego postanowienia postawiono zarzut w związku z przystąpieniem do przesłuchania w charakterze podejrzanego.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0962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A77CA1-B21C-4460-A1BB-67D493BCA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Prokurator</a:t>
            </a:r>
            <a:endParaRPr lang="pl-PL" dirty="0">
              <a:cs typeface="Calibri Ligh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181F2F-C5D5-450F-83AD-7ACC5BD4E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cs typeface="Calibri"/>
              </a:rPr>
              <a:t>Sprawuje nadzór nad dochodzeniem / powierzonym śledztwem</a:t>
            </a:r>
          </a:p>
          <a:p>
            <a:r>
              <a:rPr lang="pl-PL">
                <a:cs typeface="Calibri"/>
              </a:rPr>
              <a:t>Może prowadzić postępowanie przygotowawcze samodzielnie oraz zlecać czynności Policji i innym organom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Nadaje postępowaniu kierunek, wydaje w nim wiążące polecenia</a:t>
            </a:r>
          </a:p>
          <a:p>
            <a:r>
              <a:rPr lang="pl-PL">
                <a:cs typeface="Calibri"/>
              </a:rPr>
              <a:t>Jeżeli sam nie prowadzi postępowania, to w ramach nadzoru zatwierdza określone rozstrzygnięcia - np. policyjne postanowienie o umorzeniu dochodzenia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40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C034BE-48F1-4174-B805-34058510F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Ustrój prokuratury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85F82-7EA9-4E0A-950F-CEEDF56E9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cs typeface="Calibri"/>
              </a:rPr>
              <a:t>Prokuratury rejonowe</a:t>
            </a:r>
          </a:p>
          <a:p>
            <a:r>
              <a:rPr lang="pl-PL">
                <a:cs typeface="Calibri"/>
              </a:rPr>
              <a:t>Prokuratury okręgowe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Prokuratury regionalne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Prokuratura Krajowa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Prokurator Generalny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7006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A98779-C675-48AA-8F67-8CC57AD7C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Nadzór prokuratora nad postępowaniem </a:t>
            </a:r>
            <a:r>
              <a:rPr lang="pl-PL">
                <a:cs typeface="Calibri Light"/>
              </a:rPr>
              <a:t>przygotowawczym (art. 326 kpk)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0A7DE0-A290-47ED-863A-3604E8BB0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pl-PL">
                <a:ea typeface="+mn-lt"/>
                <a:cs typeface="+mn-lt"/>
              </a:rPr>
              <a:t>§  1. Prokurator sprawuje nadzór nad postępowaniem przygotowawczym w zakresie, w jakim go sam nie prowadzi; prokurator może także objąć nadzorem postępowanie, o którym mowa w art. 307.</a:t>
            </a:r>
            <a:endParaRPr lang="pl-PL">
              <a:cs typeface="Calibri" panose="020F0502020204030204"/>
            </a:endParaRPr>
          </a:p>
          <a:p>
            <a:r>
              <a:rPr lang="pl-PL">
                <a:ea typeface="+mn-lt"/>
                <a:cs typeface="+mn-lt"/>
              </a:rPr>
              <a:t>§  2. Prokurator jest obowiązany czuwać nad prawidłowym i sprawnym przebiegiem całego nadzorowanego przez siebie postępowania.</a:t>
            </a:r>
            <a:endParaRPr lang="pl-PL"/>
          </a:p>
          <a:p>
            <a:r>
              <a:rPr lang="pl-PL">
                <a:ea typeface="+mn-lt"/>
                <a:cs typeface="+mn-lt"/>
              </a:rPr>
              <a:t>§  3. Z tytułu sprawowanego nadzoru prokurator może w szczególności:</a:t>
            </a:r>
            <a:endParaRPr lang="pl-PL"/>
          </a:p>
          <a:p>
            <a:r>
              <a:rPr lang="pl-PL">
                <a:ea typeface="+mn-lt"/>
                <a:cs typeface="+mn-lt"/>
              </a:rPr>
              <a:t>1) zaznajamiać się z zamierzeniami prowadzącego postępowanie, wskazywać kierunki postępowania oraz wydawać co do tego zarządzenia;</a:t>
            </a:r>
            <a:endParaRPr lang="pl-PL"/>
          </a:p>
          <a:p>
            <a:r>
              <a:rPr lang="pl-PL">
                <a:ea typeface="+mn-lt"/>
                <a:cs typeface="+mn-lt"/>
              </a:rPr>
              <a:t>2) żądać przedstawienia sobie materiałów zbieranych w toku postępowania;</a:t>
            </a:r>
            <a:endParaRPr lang="pl-PL">
              <a:cs typeface="Calibri" panose="020F0502020204030204"/>
            </a:endParaRPr>
          </a:p>
          <a:p>
            <a:r>
              <a:rPr lang="pl-PL">
                <a:ea typeface="+mn-lt"/>
                <a:cs typeface="+mn-lt"/>
              </a:rPr>
              <a:t>3) uczestniczyć w czynnościach dokonywanych przez prowadzących postępowanie, osobiście je przeprowadzać albo przejąć sprawę do swego prowadzenia;</a:t>
            </a:r>
            <a:endParaRPr lang="pl-PL"/>
          </a:p>
          <a:p>
            <a:r>
              <a:rPr lang="pl-PL">
                <a:ea typeface="+mn-lt"/>
                <a:cs typeface="+mn-lt"/>
              </a:rPr>
              <a:t>4) wydawać postanowienia, zarządzenia lub polecenia oraz zmieniać i uchylać postanowienia i zarządzenia wydane przez prowadzącego postępowanie.</a:t>
            </a:r>
            <a:endParaRPr lang="pl-PL"/>
          </a:p>
          <a:p>
            <a:r>
              <a:rPr lang="pl-PL">
                <a:ea typeface="+mn-lt"/>
                <a:cs typeface="+mn-lt"/>
              </a:rPr>
              <a:t>§  4. W razie niewykonania przez organ niebędący prokuratorem postanowienia, zarządzenia lub polecenia wydanego przez prokuratora sprawującego nadzór, na jego żądanie przełożony funkcjonariusza wszczyna postępowanie służbowe; o wyniku postępowania informuje się prokuratora.</a:t>
            </a:r>
            <a:endParaRPr lang="pl-PL"/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5296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26B944-D81B-49F2-8D19-7B76FA9EE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Postępowanie sądowe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56666E-7DB4-41EE-9AD7-BBC9C1DB6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ea typeface="+mn-lt"/>
                <a:cs typeface="+mn-lt"/>
              </a:rPr>
              <a:t>prowadzone przez sąd </a:t>
            </a:r>
            <a:endParaRPr lang="pl-PL">
              <a:cs typeface="Calibri" panose="020F0502020204030204"/>
            </a:endParaRPr>
          </a:p>
          <a:p>
            <a:r>
              <a:rPr lang="pl-PL">
                <a:ea typeface="+mn-lt"/>
                <a:cs typeface="+mn-lt"/>
              </a:rPr>
              <a:t>strony: oskarżyciel (publiczny, posiłkowy, subsydiarny, prywatny) i oskarżony</a:t>
            </a:r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15573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43F8E1-E517-4243-B55D-E8EF8A601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ea typeface="+mj-lt"/>
                <a:cs typeface="+mj-lt"/>
              </a:rPr>
              <a:t>Sąd jako organ postępowania karnego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EB77EC-2029-46A7-ABCB-6440B31C2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b="1">
                <a:ea typeface="+mn-lt"/>
                <a:cs typeface="+mn-lt"/>
              </a:rPr>
              <a:t>Centralne miejsce sądu w procesie karnym</a:t>
            </a:r>
            <a:r>
              <a:rPr lang="pl-PL">
                <a:ea typeface="+mn-lt"/>
                <a:cs typeface="+mn-lt"/>
              </a:rPr>
              <a:t>, który m.in. </a:t>
            </a:r>
            <a:r>
              <a:rPr lang="pl-PL" b="1">
                <a:ea typeface="+mn-lt"/>
                <a:cs typeface="+mn-lt"/>
              </a:rPr>
              <a:t>rozstrzyga o odpowiedzialności karnej oskarżonego </a:t>
            </a:r>
            <a:r>
              <a:rPr lang="pl-PL">
                <a:ea typeface="+mn-lt"/>
                <a:cs typeface="+mn-lt"/>
              </a:rPr>
              <a:t>oraz dokonuje wielu innych czynności związanych z zagwarantowaniem praw i wolności uczestników postępowania,</a:t>
            </a:r>
          </a:p>
          <a:p>
            <a:r>
              <a:rPr lang="pl-PL" b="1">
                <a:ea typeface="+mn-lt"/>
                <a:cs typeface="+mn-lt"/>
              </a:rPr>
              <a:t>Prawo do sądu </a:t>
            </a:r>
            <a:r>
              <a:rPr lang="pl-PL">
                <a:ea typeface="+mn-lt"/>
                <a:cs typeface="+mn-lt"/>
              </a:rPr>
              <a:t>to jedno z podstawowych praw człowieka, które jest zagwarantowane nie tylko na gruncie konstytucyjnym, ale także konwencyjnym (art. 6 EKPCz, art. 14 MPPOiP, art., 45 ust. 1 Konstytucji RP)</a:t>
            </a:r>
            <a:endParaRPr lang="pl-PL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24242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9B3B6F-A63E-407E-8EFD-A69322F4A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Sąd - przymioty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57E777-EEA5-459F-BBF0-ACD65F553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pl-PL" b="1">
                <a:ea typeface="+mn-lt"/>
                <a:cs typeface="+mn-lt"/>
              </a:rPr>
              <a:t>Art. 173 Konstytucji RP</a:t>
            </a:r>
            <a:endParaRPr lang="pl-PL">
              <a:cs typeface="Calibri" panose="020F0502020204030204"/>
            </a:endParaRPr>
          </a:p>
          <a:p>
            <a:r>
              <a:rPr lang="pl-PL">
                <a:ea typeface="+mn-lt"/>
                <a:cs typeface="+mn-lt"/>
              </a:rPr>
              <a:t>Sądy i Trybunały są władzą </a:t>
            </a:r>
            <a:r>
              <a:rPr lang="pl-PL" b="1">
                <a:ea typeface="+mn-lt"/>
                <a:cs typeface="+mn-lt"/>
              </a:rPr>
              <a:t>odrębną i niezależną </a:t>
            </a:r>
            <a:r>
              <a:rPr lang="pl-PL">
                <a:ea typeface="+mn-lt"/>
                <a:cs typeface="+mn-lt"/>
              </a:rPr>
              <a:t>od innych władz.</a:t>
            </a:r>
            <a:endParaRPr lang="pl-PL"/>
          </a:p>
          <a:p>
            <a:pPr marL="0" indent="0">
              <a:buNone/>
            </a:pPr>
            <a:r>
              <a:rPr lang="pl-PL" b="1">
                <a:ea typeface="+mn-lt"/>
                <a:cs typeface="+mn-lt"/>
              </a:rPr>
              <a:t>Art. 178 ust. 1 Konstytucji RP</a:t>
            </a:r>
            <a:endParaRPr lang="pl-PL">
              <a:cs typeface="Calibri" panose="020F0502020204030204"/>
            </a:endParaRPr>
          </a:p>
          <a:p>
            <a:r>
              <a:rPr lang="pl-PL">
                <a:ea typeface="+mn-lt"/>
                <a:cs typeface="+mn-lt"/>
              </a:rPr>
              <a:t>Sędziowie w sprawowaniu swojego urzędu są </a:t>
            </a:r>
            <a:r>
              <a:rPr lang="pl-PL" b="1">
                <a:ea typeface="+mn-lt"/>
                <a:cs typeface="+mn-lt"/>
              </a:rPr>
              <a:t>niezawiśli</a:t>
            </a:r>
            <a:r>
              <a:rPr lang="pl-PL">
                <a:ea typeface="+mn-lt"/>
                <a:cs typeface="+mn-lt"/>
              </a:rPr>
              <a:t> i podlegają tylko Konstytucji oraz ustawom.</a:t>
            </a:r>
            <a:endParaRPr lang="pl-PL"/>
          </a:p>
          <a:p>
            <a:pPr marL="0" indent="0">
              <a:buNone/>
            </a:pPr>
            <a:r>
              <a:rPr lang="pl-PL" b="1">
                <a:ea typeface="+mn-lt"/>
                <a:cs typeface="+mn-lt"/>
              </a:rPr>
              <a:t>Art. 175 ust. 1 Konstytucji RP</a:t>
            </a:r>
            <a:endParaRPr lang="pl-PL">
              <a:cs typeface="Calibri" panose="020F0502020204030204"/>
            </a:endParaRPr>
          </a:p>
          <a:p>
            <a:r>
              <a:rPr lang="pl-PL">
                <a:ea typeface="+mn-lt"/>
                <a:cs typeface="+mn-lt"/>
              </a:rPr>
              <a:t>Wymiar sprawiedliwości w Rzeczypospolitej Polskiej sprawują Sąd Najwyższy, </a:t>
            </a:r>
            <a:r>
              <a:rPr lang="pl-PL" b="1">
                <a:ea typeface="+mn-lt"/>
                <a:cs typeface="+mn-lt"/>
              </a:rPr>
              <a:t>sądy powszechne</a:t>
            </a:r>
            <a:r>
              <a:rPr lang="pl-PL">
                <a:ea typeface="+mn-lt"/>
                <a:cs typeface="+mn-lt"/>
              </a:rPr>
              <a:t>, sądy administracyjne oraz sądy wojskowe.</a:t>
            </a:r>
            <a:endParaRPr lang="pl-PL"/>
          </a:p>
          <a:p>
            <a:pPr marL="0" indent="0">
              <a:buNone/>
            </a:pPr>
            <a:r>
              <a:rPr lang="pl-PL" b="1">
                <a:ea typeface="+mn-lt"/>
                <a:cs typeface="+mn-lt"/>
              </a:rPr>
              <a:t>Art. 177 Konstytucji RP</a:t>
            </a:r>
            <a:endParaRPr lang="pl-PL">
              <a:cs typeface="Calibri" panose="020F0502020204030204"/>
            </a:endParaRPr>
          </a:p>
          <a:p>
            <a:r>
              <a:rPr lang="pl-PL" b="1">
                <a:ea typeface="+mn-lt"/>
                <a:cs typeface="+mn-lt"/>
              </a:rPr>
              <a:t>Sądy powszechne</a:t>
            </a:r>
            <a:r>
              <a:rPr lang="pl-PL">
                <a:ea typeface="+mn-lt"/>
                <a:cs typeface="+mn-lt"/>
              </a:rPr>
              <a:t> sprawują wymiar sprawiedliwości we wszystkich sprawach z wyjątkiem spraw ustawowo zastrzeżonych dla właściwości innych sądów.</a:t>
            </a:r>
          </a:p>
          <a:p>
            <a:r>
              <a:rPr lang="pl-PL" b="1">
                <a:ea typeface="+mn-lt"/>
                <a:cs typeface="+mn-lt"/>
              </a:rPr>
              <a:t>Art. 179 Konstytucji RP</a:t>
            </a:r>
            <a:endParaRPr lang="pl-PL">
              <a:cs typeface="Calibri"/>
            </a:endParaRPr>
          </a:p>
          <a:p>
            <a:r>
              <a:rPr lang="pl-PL">
                <a:ea typeface="+mn-lt"/>
                <a:cs typeface="+mn-lt"/>
              </a:rPr>
              <a:t>Sędziowie są powoływani </a:t>
            </a:r>
            <a:r>
              <a:rPr lang="pl-PL" b="1">
                <a:ea typeface="+mn-lt"/>
                <a:cs typeface="+mn-lt"/>
              </a:rPr>
              <a:t>przez Prezydenta Rzeczypospolitej, na wniosek Krajowej Rady Sądownictwa</a:t>
            </a:r>
            <a:r>
              <a:rPr lang="pl-PL">
                <a:ea typeface="+mn-lt"/>
                <a:cs typeface="+mn-lt"/>
              </a:rPr>
              <a:t>, na czas nieoznaczony.</a:t>
            </a:r>
            <a:endParaRPr lang="pl-PL"/>
          </a:p>
          <a:p>
            <a:pPr marL="0" indent="0">
              <a:buNone/>
            </a:pPr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  <a:p>
            <a:pPr marL="0" indent="0">
              <a:buNone/>
            </a:pPr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5363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8EDEAE-1170-46E9-96D5-DFEF298BD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Sądy w Polsce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5FF679-33AD-4EDA-AF23-2496DD74D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pl-PL" b="1">
                <a:cs typeface="Calibri"/>
              </a:rPr>
              <a:t>Sądy powszechne</a:t>
            </a:r>
            <a:endParaRPr lang="pl-PL" b="1" dirty="0">
              <a:cs typeface="Calibri"/>
            </a:endParaRPr>
          </a:p>
          <a:p>
            <a:r>
              <a:rPr lang="pl-PL">
                <a:cs typeface="Calibri"/>
              </a:rPr>
              <a:t>Sądy rejonowe</a:t>
            </a:r>
            <a:endParaRPr lang="pl-PL"/>
          </a:p>
          <a:p>
            <a:r>
              <a:rPr lang="pl-PL">
                <a:cs typeface="Calibri"/>
              </a:rPr>
              <a:t>Sądy okręgowe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Sądy apelacyjne</a:t>
            </a:r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  <a:p>
            <a:r>
              <a:rPr lang="pl-PL" b="1">
                <a:cs typeface="Calibri"/>
              </a:rPr>
              <a:t>Sądy wojskowe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Sądy garnizonowe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Sądy okręgowe</a:t>
            </a:r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  <a:p>
            <a:r>
              <a:rPr lang="pl-PL" b="1">
                <a:ea typeface="+mn-lt"/>
                <a:cs typeface="+mn-lt"/>
              </a:rPr>
              <a:t>Sąd Najwyższy</a:t>
            </a:r>
            <a:endParaRPr lang="pl-PL" b="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18082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A09F2F-5014-4FB9-8328-1EB24018E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Właściwośc sądu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FA607B-5D56-4300-A67E-A11D3A416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ea typeface="+mn-lt"/>
                <a:cs typeface="+mn-lt"/>
              </a:rPr>
              <a:t>obowiązek i zarazem uprawnienie sądu do dokonania określonej czynności procesowej lub zespołu czynności procesowych</a:t>
            </a:r>
          </a:p>
          <a:p>
            <a:r>
              <a:rPr lang="pl-PL">
                <a:cs typeface="Calibri"/>
              </a:rPr>
              <a:t>Miejscowa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Rzeczowa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Funkcjonalna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Z delegacji</a:t>
            </a:r>
          </a:p>
          <a:p>
            <a:r>
              <a:rPr lang="pl-PL">
                <a:cs typeface="Calibri"/>
              </a:rPr>
              <a:t>Z łączności spraw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0000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B2D759-018E-4A75-B077-F18F9357D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Zasady zaliczenia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C484F3-CAA5-4607-9141-F936C4656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b="1" dirty="0">
                <a:cs typeface="Calibri"/>
              </a:rPr>
              <a:t>Kolokwium </a:t>
            </a:r>
            <a:r>
              <a:rPr lang="pl-PL" dirty="0">
                <a:cs typeface="Calibri"/>
              </a:rPr>
              <a:t>na ostatnich zajęciach 29.01.2022 r. </a:t>
            </a:r>
          </a:p>
          <a:p>
            <a:r>
              <a:rPr lang="pl-PL" dirty="0">
                <a:cs typeface="Calibri"/>
              </a:rPr>
              <a:t>Forma pisemna – test jednokrotnego wyboru oraz 2 pytania opisowe z materiału omówionego na ćwiczeniach</a:t>
            </a:r>
          </a:p>
          <a:p>
            <a:r>
              <a:rPr lang="pl-PL" dirty="0">
                <a:cs typeface="Calibri"/>
              </a:rPr>
              <a:t>Poprawa na konsultacjach 29.01.2022 g. 14:50 – odpowiedź ustna</a:t>
            </a:r>
          </a:p>
          <a:p>
            <a:endParaRPr lang="pl-PL" dirty="0">
              <a:cs typeface="Calibri"/>
            </a:endParaRPr>
          </a:p>
          <a:p>
            <a:r>
              <a:rPr lang="pl-PL" dirty="0">
                <a:cs typeface="Calibri"/>
              </a:rPr>
              <a:t>Wymaga obecność na wszystkich zajęciach. Każda nieobecność do zaliczenia na konsultacjach odbywających po zajęciach, na których nastąpiła absencja - odpowiedź ustna z zakresu objętego tymi zajęciami</a:t>
            </a: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03700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5E1DD4-DB66-43B3-8BB0-7254C414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Właściwośc rzeczowa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A792E-B204-4613-87D4-AF084924D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ea typeface="+mn-lt"/>
                <a:cs typeface="+mn-lt"/>
              </a:rPr>
              <a:t>kompetencja sądu do rozpoznawania sprawy </a:t>
            </a:r>
            <a:r>
              <a:rPr lang="pl-PL" u="sng">
                <a:ea typeface="+mn-lt"/>
                <a:cs typeface="+mn-lt"/>
              </a:rPr>
              <a:t>w pierwszej instancji</a:t>
            </a:r>
          </a:p>
          <a:p>
            <a:r>
              <a:rPr lang="pl-PL">
                <a:cs typeface="Calibri" panose="020F0502020204030204"/>
              </a:rPr>
              <a:t>Kryterium – rodzaj przestępstwa</a:t>
            </a:r>
          </a:p>
          <a:p>
            <a:r>
              <a:rPr lang="pl-PL" b="1">
                <a:ea typeface="+mn-lt"/>
                <a:cs typeface="+mn-lt"/>
              </a:rPr>
              <a:t>Sąd rejonowy</a:t>
            </a:r>
            <a:r>
              <a:rPr lang="pl-PL">
                <a:ea typeface="+mn-lt"/>
                <a:cs typeface="+mn-lt"/>
              </a:rPr>
              <a:t> rozstrzyga w pierwszej instancji w sprawach dotyczących wszystkich kategorii przestępstw z wyjątkiem tych, które zostały przekazane rozpoznawania sądowi okręgowemu (art. 24 k.p.k.)</a:t>
            </a:r>
            <a:endParaRPr lang="pl-PL" dirty="0">
              <a:cs typeface="Calibri"/>
            </a:endParaRPr>
          </a:p>
          <a:p>
            <a:r>
              <a:rPr lang="pl-PL" b="1">
                <a:cs typeface="Calibri"/>
              </a:rPr>
              <a:t>Sąd okręgowy </a:t>
            </a:r>
            <a:r>
              <a:rPr lang="pl-PL">
                <a:cs typeface="Calibri"/>
              </a:rPr>
              <a:t>rozstrzyga w pierwszej instancji w sprawach wskazanych w art. 25 kpk (cięższych gatunkowo)</a:t>
            </a:r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67773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6D1CEB-2584-468D-A910-A281AE73D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Właściwośc miejscowa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B164F3-E65F-4E80-BE0A-E8D5A472D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ea typeface="+mn-lt"/>
                <a:cs typeface="+mn-lt"/>
              </a:rPr>
              <a:t>pozwala na stwierdzenie, który z sądów tego samego rzędu posiada kompetencje do rozpoznania konkretnej sprawy</a:t>
            </a:r>
          </a:p>
          <a:p>
            <a:r>
              <a:rPr lang="pl-PL">
                <a:ea typeface="+mn-lt"/>
                <a:cs typeface="+mn-lt"/>
              </a:rPr>
              <a:t>podstawowe kryterium: miejsce popełnienia przestępstwa (art. 31 § 1 kpk),</a:t>
            </a:r>
            <a:endParaRPr lang="pl-PL" dirty="0">
              <a:ea typeface="+mn-lt"/>
              <a:cs typeface="+mn-lt"/>
            </a:endParaRPr>
          </a:p>
          <a:p>
            <a:r>
              <a:rPr lang="pl-PL">
                <a:cs typeface="Calibri"/>
              </a:rPr>
              <a:t>Reguły subsydiarne art. 31 § 2 i 3, art. 32 kpk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93424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39A5FB-B6D7-485D-89B3-014D708DD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Właściwość funkcjonalna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4F7C2A-36C9-4332-BEF5-A2E416B88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ea typeface="+mn-lt"/>
                <a:cs typeface="+mn-lt"/>
              </a:rPr>
              <a:t>wskazuje do dokonywania jakich czynności jest uprawniony dany sąd</a:t>
            </a:r>
          </a:p>
          <a:p>
            <a:r>
              <a:rPr lang="pl-PL">
                <a:cs typeface="Calibri" panose="020F0502020204030204"/>
              </a:rPr>
              <a:t>Np. Zastosowanie tymczasowego aresztowania w postępowaniu przygotowawczym, rozpoznanie apelacji, rozpoznanie kasacji, wydanie listu żelaznego</a:t>
            </a:r>
            <a:endParaRPr lang="pl-P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40352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EC5940-C465-4A86-94D9-E9B9A54CF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ea typeface="+mj-lt"/>
                <a:cs typeface="+mj-lt"/>
              </a:rPr>
              <a:t>Ruchoma właściwość sądów tradycyjna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F1667F-C82E-4634-B67A-37E344CE4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pl-PL">
                <a:ea typeface="+mn-lt"/>
                <a:cs typeface="+mn-lt"/>
              </a:rPr>
              <a:t>K.p.k. zezwala tradycyjnie (podobne przepisy były już w k.p.k. z 1928r.) na zmianę właściwości sądów okręgowych i rejonowych w następujących przypadkach:</a:t>
            </a:r>
            <a:endParaRPr lang="pl-PL">
              <a:cs typeface="Calibri" panose="020F0502020204030204"/>
            </a:endParaRPr>
          </a:p>
          <a:p>
            <a:r>
              <a:rPr lang="pl-PL">
                <a:ea typeface="+mn-lt"/>
                <a:cs typeface="+mn-lt"/>
              </a:rPr>
              <a:t>1)</a:t>
            </a:r>
            <a:r>
              <a:rPr lang="pl-PL" b="1">
                <a:ea typeface="+mn-lt"/>
                <a:cs typeface="+mn-lt"/>
              </a:rPr>
              <a:t>łączności spraw karnych</a:t>
            </a:r>
            <a:r>
              <a:rPr lang="pl-PL">
                <a:ea typeface="+mn-lt"/>
                <a:cs typeface="+mn-lt"/>
              </a:rPr>
              <a:t>;</a:t>
            </a:r>
            <a:endParaRPr lang="pl-PL"/>
          </a:p>
          <a:p>
            <a:r>
              <a:rPr lang="pl-PL">
                <a:ea typeface="+mn-lt"/>
                <a:cs typeface="+mn-lt"/>
              </a:rPr>
              <a:t>2)</a:t>
            </a:r>
            <a:r>
              <a:rPr lang="pl-PL" b="1">
                <a:ea typeface="+mn-lt"/>
                <a:cs typeface="+mn-lt"/>
              </a:rPr>
              <a:t>postulatu oszczędności procesu;</a:t>
            </a:r>
            <a:endParaRPr lang="pl-PL"/>
          </a:p>
          <a:p>
            <a:r>
              <a:rPr lang="pl-PL">
                <a:ea typeface="+mn-lt"/>
                <a:cs typeface="+mn-lt"/>
              </a:rPr>
              <a:t>3)</a:t>
            </a:r>
            <a:r>
              <a:rPr lang="pl-PL" b="1">
                <a:ea typeface="+mn-lt"/>
                <a:cs typeface="+mn-lt"/>
              </a:rPr>
              <a:t>delegacji.</a:t>
            </a:r>
            <a:endParaRPr lang="pl-PL"/>
          </a:p>
          <a:p>
            <a:pPr marL="0" indent="0">
              <a:buNone/>
            </a:pPr>
            <a:r>
              <a:rPr lang="pl-PL" b="1">
                <a:ea typeface="+mn-lt"/>
                <a:cs typeface="+mn-lt"/>
              </a:rPr>
              <a:t>Łączność podmiotowa </a:t>
            </a:r>
            <a:r>
              <a:rPr lang="pl-PL">
                <a:ea typeface="+mn-lt"/>
                <a:cs typeface="+mn-lt"/>
              </a:rPr>
              <a:t>występuje wtedy, gdy ta sama osoba oskarżona jest o kilka przestępstw, a sprawy te należą do właściwości różnych sądów tego samego rzędu – wówczas właściwy jest </a:t>
            </a:r>
            <a:r>
              <a:rPr lang="pl-PL" b="1">
                <a:ea typeface="+mn-lt"/>
                <a:cs typeface="+mn-lt"/>
              </a:rPr>
              <a:t>sąd, w którym najpierw wszczęto postępowanie</a:t>
            </a:r>
            <a:r>
              <a:rPr lang="pl-PL">
                <a:ea typeface="+mn-lt"/>
                <a:cs typeface="+mn-lt"/>
              </a:rPr>
              <a:t>.</a:t>
            </a:r>
            <a:endParaRPr lang="pl-PL">
              <a:cs typeface="Calibri"/>
            </a:endParaRPr>
          </a:p>
          <a:p>
            <a:pPr marL="0" indent="0">
              <a:buNone/>
            </a:pPr>
            <a:r>
              <a:rPr lang="pl-PL">
                <a:ea typeface="+mn-lt"/>
                <a:cs typeface="+mn-lt"/>
              </a:rPr>
              <a:t>Jeżeli sprawy należą do właściwości sądów różnego rzędu (rejonowy i okręgowy), to sprawę rozpoznaje sąd wyższego rzędu (art. 33 § 1 i 2 k.p.k.)</a:t>
            </a:r>
            <a:endParaRPr lang="pl-PL">
              <a:cs typeface="Calibri" panose="020F0502020204030204"/>
            </a:endParaRPr>
          </a:p>
          <a:p>
            <a:pPr marL="0" indent="0">
              <a:buNone/>
            </a:pPr>
            <a:r>
              <a:rPr lang="pl-PL" b="1">
                <a:ea typeface="+mn-lt"/>
                <a:cs typeface="+mn-lt"/>
              </a:rPr>
              <a:t>Łączność przedmiotowa </a:t>
            </a:r>
            <a:r>
              <a:rPr lang="pl-PL">
                <a:ea typeface="+mn-lt"/>
                <a:cs typeface="+mn-lt"/>
              </a:rPr>
              <a:t>ma miejsce wtedy, gdy postępowanie toczy się jednocześnie przeciwko sprawcom, pomocnikom, podżegaczom i innym osobom, których przestępstwo pozostaje w ścisłym związku z przestępstwem sprawcy – wówczas jeden i ten sam sąd jest właściwy dla wszystkich tych osób (art. 34 § 1 k.p.k.)</a:t>
            </a:r>
            <a:r>
              <a:rPr lang="pl-PL" b="1" dirty="0">
                <a:ea typeface="+mn-lt"/>
                <a:cs typeface="+mn-lt"/>
              </a:rPr>
              <a:t> </a:t>
            </a:r>
            <a:endParaRPr lang="pl-PL">
              <a:cs typeface="Calibri" panose="020F0502020204030204"/>
            </a:endParaRPr>
          </a:p>
          <a:p>
            <a:pPr marL="0" indent="0">
              <a:buNone/>
            </a:pP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98239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5206E0-6486-48C7-ADA0-31748CAC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49BCC-97CA-49B4-AC91-63F69A1BA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 b="1">
                <a:ea typeface="+mn-lt"/>
                <a:cs typeface="+mn-lt"/>
              </a:rPr>
              <a:t>Postulat oszczędności procesu - </a:t>
            </a:r>
            <a:r>
              <a:rPr lang="pl-PL">
                <a:ea typeface="+mn-lt"/>
                <a:cs typeface="+mn-lt"/>
              </a:rPr>
              <a:t>art. 36 k.p.k. – sąd wyższego rzędu nad sądem właściwym może przekazać sprawę innemu sądowi równorzędnemu, jeżeli większość osób, które należy wezwać na rozprawę zamieszkuje blisko sądu, a z dala od sądu właściwego.</a:t>
            </a:r>
          </a:p>
          <a:p>
            <a:pPr algn="just"/>
            <a:r>
              <a:rPr lang="pl-PL" b="1">
                <a:ea typeface="+mn-lt"/>
                <a:cs typeface="+mn-lt"/>
              </a:rPr>
              <a:t>Delegacja właściwości – </a:t>
            </a:r>
            <a:r>
              <a:rPr lang="pl-PL">
                <a:ea typeface="+mn-lt"/>
                <a:cs typeface="+mn-lt"/>
              </a:rPr>
              <a:t>art. 37 k.p.k. - Sąd Najwyższy może z inicjatywy właściwego sądu przekazać sprawę do rozpoznania innemu sądowi równorzędnemu.</a:t>
            </a: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99104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6E66A5-915B-442D-884B-A5D5F0606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Strony postępowania sądowego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673D97-CED8-4346-BEE0-4B7C86279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b="1">
                <a:cs typeface="Calibri"/>
              </a:rPr>
              <a:t>Oskarżyciel</a:t>
            </a:r>
          </a:p>
          <a:p>
            <a:r>
              <a:rPr lang="pl-PL">
                <a:cs typeface="Calibri"/>
              </a:rPr>
              <a:t>Publiczny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Posiłkowy uboczny</a:t>
            </a:r>
          </a:p>
          <a:p>
            <a:r>
              <a:rPr lang="pl-PL">
                <a:cs typeface="Calibri"/>
              </a:rPr>
              <a:t>Posiłkowy subsydiarny</a:t>
            </a:r>
          </a:p>
          <a:p>
            <a:r>
              <a:rPr lang="pl-PL">
                <a:cs typeface="Calibri"/>
              </a:rPr>
              <a:t>Prywatny</a:t>
            </a:r>
          </a:p>
          <a:p>
            <a:endParaRPr lang="pl-PL" dirty="0">
              <a:cs typeface="Calibri"/>
            </a:endParaRPr>
          </a:p>
          <a:p>
            <a:r>
              <a:rPr lang="pl-PL" b="1">
                <a:cs typeface="Calibri"/>
              </a:rPr>
              <a:t>Oskarżony</a:t>
            </a:r>
            <a:endParaRPr lang="pl-PL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33663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EF0D53-58E6-46A2-9838-A7DF5B70F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Oskarżyciel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158848-2016-4F13-B998-0FE725AA5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b="1">
                <a:cs typeface="Calibri"/>
              </a:rPr>
              <a:t>Publiczny - </a:t>
            </a:r>
            <a:r>
              <a:rPr lang="pl-PL">
                <a:ea typeface="+mn-lt"/>
                <a:cs typeface="+mn-lt"/>
              </a:rPr>
              <a:t>organ państwowy wnoszący i popierający oskarżenie w sprawach o przestępstwa publicznoskargowe. Najczęściej prokurator (art. 45 kpk); nieprokuratorscy oskarżyciele publiczni- art. 45 § 2 k.p.k., np. organy Inspekcji Handlowej, Straży Granicznej, strażnicy leśni</a:t>
            </a:r>
            <a:endParaRPr lang="pl-PL"/>
          </a:p>
          <a:p>
            <a:r>
              <a:rPr lang="pl-PL">
                <a:cs typeface="Calibri"/>
              </a:rPr>
              <a:t>Posiłkowy subsydiarny (art. 55 i 330 kpk)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Posiłkowy uboczny (art. 54 kpk)</a:t>
            </a:r>
          </a:p>
          <a:p>
            <a:r>
              <a:rPr lang="pl-PL">
                <a:cs typeface="Calibri"/>
              </a:rPr>
              <a:t>Prywatny (art. 59 kpk)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22750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E456AA-1D7B-42D7-94CE-CA4561BFC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Oskarżony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8C1EB7-BB7E-4A57-BE8A-822989905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cs typeface="Calibri"/>
              </a:rPr>
              <a:t>Art. 71</a:t>
            </a:r>
            <a:r>
              <a:rPr lang="pl-PL">
                <a:ea typeface="+mn-lt"/>
                <a:cs typeface="+mn-lt"/>
              </a:rPr>
              <a:t> § 2. Za oskarżonego uważa się osobę, przeciwko której wniesiono oskarżenie do sądu, a także osobę, co do której prokurator złożył wniosek wskazany w art. 335 § 1 lub wniosek o warunkowe umorzenie postępowania.</a:t>
            </a:r>
            <a:endParaRPr lang="pl-P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131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7522BE-0E68-435A-896A-93CB3D79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Zakres tematyczny ćwiczeń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9B7E70-952E-4FA2-A143-140838DA2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cs typeface="Calibri"/>
              </a:rPr>
              <a:t>(1) Zajęcia organizacyjne. Pojęcie i przebieg procesu karnego.</a:t>
            </a:r>
          </a:p>
          <a:p>
            <a:r>
              <a:rPr lang="pl-PL">
                <a:cs typeface="Calibri"/>
              </a:rPr>
              <a:t>(2) Prawa oskarżonego (podejrzanego) w toku procesu karnego. Prawo do obrony. Obrońca. Pokrzywdzony i jego uprawnienia.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(3) Środki przymusu - pojęcie i rodzaje. Zatrzymanie i tymczasowe aresztowanie. Przeszukanie.</a:t>
            </a:r>
          </a:p>
          <a:p>
            <a:r>
              <a:rPr lang="pl-PL">
                <a:cs typeface="Calibri"/>
              </a:rPr>
              <a:t>(4) Kolokwium zaliczeniowe.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3406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73D16E-692C-48C1-9414-517C282C0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Pojęcie procesu karnego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FAB7D6-771D-4E38-9484-A6237C655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pl-PL" b="1">
                <a:ea typeface="+mn-lt"/>
                <a:cs typeface="+mn-lt"/>
              </a:rPr>
              <a:t>Proces karny </a:t>
            </a:r>
            <a:r>
              <a:rPr lang="pl-PL">
                <a:ea typeface="+mn-lt"/>
                <a:cs typeface="+mn-lt"/>
              </a:rPr>
              <a:t>jest ustawowo uregulowany, czyli z góry określony przez przepisy prawne, przez co ustawodawca  stanowi, że działalność procesowa, tj. zachowanie uczestników procesu, może odbywać się wyłącznie w sposób przewidziany w ustawie, co legitymizuje zachowanie uczestników procesu jako ich działalność wykonywaną w procesie karnym. (J. Skorupka)</a:t>
            </a:r>
            <a:endParaRPr lang="pl-PL">
              <a:cs typeface="Calibri" panose="020F0502020204030204"/>
            </a:endParaRP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4923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E8860C-F49F-4A95-A44C-523C23FE7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Przedmiot procesu karnego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ABD2C0-C3A9-43AE-9D4E-E4EE3CBE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b="1">
                <a:ea typeface="+mn-lt"/>
                <a:cs typeface="+mn-lt"/>
              </a:rPr>
              <a:t>główny przedmiot procesu - </a:t>
            </a:r>
            <a:r>
              <a:rPr lang="pl-PL">
                <a:ea typeface="+mn-lt"/>
                <a:cs typeface="+mn-lt"/>
              </a:rPr>
              <a:t>kwestia odpowiedzialności karnej oskarżonego za zarzucony czyn,</a:t>
            </a:r>
            <a:endParaRPr lang="pl-PL" b="1">
              <a:ea typeface="+mn-lt"/>
              <a:cs typeface="+mn-lt"/>
            </a:endParaRPr>
          </a:p>
          <a:p>
            <a:r>
              <a:rPr lang="pl-PL" b="1">
                <a:ea typeface="+mn-lt"/>
                <a:cs typeface="+mn-lt"/>
              </a:rPr>
              <a:t>przedmioty uboczne procesu</a:t>
            </a:r>
            <a:r>
              <a:rPr lang="pl-PL">
                <a:ea typeface="+mn-lt"/>
                <a:cs typeface="+mn-lt"/>
              </a:rPr>
              <a:t> - np. przy postępowaniach następczych czy incydentalnych</a:t>
            </a:r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427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AB8894-E4A1-4154-8AF0-6621B1771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Główny przedmiot procesu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7F3DE2-CDDB-4C71-BCFF-695748DCF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b="1">
                <a:cs typeface="Calibri"/>
              </a:rPr>
              <a:t>Podstawa faktyczna</a:t>
            </a:r>
            <a:r>
              <a:rPr lang="pl-PL">
                <a:cs typeface="Calibri"/>
              </a:rPr>
              <a:t> – czyn </a:t>
            </a:r>
          </a:p>
          <a:p>
            <a:r>
              <a:rPr lang="pl-PL" b="1">
                <a:cs typeface="Calibri"/>
              </a:rPr>
              <a:t>Podstawa prawna</a:t>
            </a:r>
            <a:r>
              <a:rPr lang="pl-PL">
                <a:cs typeface="Calibri"/>
              </a:rPr>
              <a:t> – kwalifikacja prawna czynu 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06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F85AC1-1311-4336-BF54-F61431DE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Źródła prawa karnego procesowego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FBE73B-0911-4A46-A949-E5A4904DF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cs typeface="Calibri"/>
              </a:rPr>
              <a:t>Konstytucja RP</a:t>
            </a:r>
          </a:p>
          <a:p>
            <a:r>
              <a:rPr lang="pl-PL">
                <a:cs typeface="Calibri"/>
              </a:rPr>
              <a:t>Akty prawa międzynarodowego - EKPC, MPPOiP, prawo UE</a:t>
            </a:r>
            <a:endParaRPr lang="pl-PL" dirty="0">
              <a:cs typeface="Calibri"/>
            </a:endParaRPr>
          </a:p>
          <a:p>
            <a:r>
              <a:rPr lang="pl-PL">
                <a:cs typeface="Calibri"/>
              </a:rPr>
              <a:t>K.p.k.</a:t>
            </a:r>
          </a:p>
          <a:p>
            <a:r>
              <a:rPr lang="pl-PL">
                <a:cs typeface="Calibri"/>
              </a:rPr>
              <a:t>Inne ustawy (np. Ustawa o świadku koronnym)</a:t>
            </a:r>
          </a:p>
          <a:p>
            <a:r>
              <a:rPr lang="pl-PL">
                <a:cs typeface="Calibri"/>
              </a:rPr>
              <a:t>Akty ustrojowe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4698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FC2778-F83A-4650-A1D7-B81970375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ea typeface="+mj-lt"/>
                <a:cs typeface="+mj-lt"/>
              </a:rPr>
              <a:t>Konstytucja RP jako źródło prawa karnego procesowego</a:t>
            </a:r>
          </a:p>
          <a:p>
            <a:endParaRPr lang="pl-PL" dirty="0">
              <a:cs typeface="Calibri Ligh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14D219-2871-43EF-BE67-150E1C340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just"/>
            <a:r>
              <a:rPr lang="pl-PL">
                <a:ea typeface="+mn-lt"/>
                <a:cs typeface="+mn-lt"/>
              </a:rPr>
              <a:t>Art. 41. 1. Każdemu zapewnia się nietykalność osobistą i wolność osobistą. Pozbawienie lub ograniczenie wolności może nastąpić tylko na zasadach i w trybie określonych w ustawie.</a:t>
            </a:r>
            <a:endParaRPr lang="pl-PL">
              <a:cs typeface="Calibri" panose="020F0502020204030204"/>
            </a:endParaRPr>
          </a:p>
          <a:p>
            <a:pPr algn="just"/>
            <a:r>
              <a:rPr lang="pl-PL">
                <a:ea typeface="+mn-lt"/>
                <a:cs typeface="+mn-lt"/>
              </a:rPr>
              <a:t>2. Każdy pozbawiony wolności nie na podstawie wyroku sądowego ma prawo odwołania się do sądu w celu niezwłocznego ustalenia legalności tego pozbawienia. O pozbawieniu wolności powiadamia się niezwłocznie rodzinę lub osobę wskazaną przez pozbawionego wolności.</a:t>
            </a:r>
            <a:endParaRPr lang="pl-PL">
              <a:cs typeface="Calibri" panose="020F0502020204030204"/>
            </a:endParaRPr>
          </a:p>
          <a:p>
            <a:pPr algn="just"/>
            <a:r>
              <a:rPr lang="pl-PL">
                <a:ea typeface="+mn-lt"/>
                <a:cs typeface="+mn-lt"/>
              </a:rPr>
              <a:t>3. Każdy zatrzymany powinien być niezwłocznie i w sposób zrozumiały dla niego poinformowany o przyczynach zatrzymania. Powinien on być w ciągu 48 godzin od chwili zatrzymania przekazany do dyspozycji sądu. Zatrzymanego należy zwolnić, jeżeli w ciągu 24 godzin od przekazania do dyspozycji sądu nie zostanie mu doręczone postanowienie sądu o tymczasowym aresztowaniu wraz z przedstawionymi zarzutami.</a:t>
            </a:r>
            <a:endParaRPr lang="pl-PL">
              <a:cs typeface="Calibri" panose="020F0502020204030204"/>
            </a:endParaRPr>
          </a:p>
          <a:p>
            <a:pPr algn="just"/>
            <a:r>
              <a:rPr lang="pl-PL">
                <a:ea typeface="+mn-lt"/>
                <a:cs typeface="+mn-lt"/>
              </a:rPr>
              <a:t>4. Każdy pozbawiony wolności powinien być traktowany w sposób humanitarny.</a:t>
            </a:r>
            <a:endParaRPr lang="pl-PL">
              <a:cs typeface="Calibri" panose="020F0502020204030204"/>
            </a:endParaRPr>
          </a:p>
          <a:p>
            <a:pPr algn="just"/>
            <a:r>
              <a:rPr lang="pl-PL">
                <a:ea typeface="+mn-lt"/>
                <a:cs typeface="+mn-lt"/>
              </a:rPr>
              <a:t>5. Każdy bezprawnie pozbawiony wolności ma prawo do odszkodowania.</a:t>
            </a:r>
            <a:endParaRPr lang="pl-PL">
              <a:cs typeface="Calibri" panose="020F0502020204030204"/>
            </a:endParaRPr>
          </a:p>
          <a:p>
            <a:pPr algn="just"/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275694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37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37</vt:i4>
      </vt:variant>
    </vt:vector>
  </HeadingPairs>
  <TitlesOfParts>
    <vt:vector size="38" baseType="lpstr">
      <vt:lpstr>Motyw pakietu Office</vt:lpstr>
      <vt:lpstr>PODSTAWY PROCESU KARNEGO kryminologia</vt:lpstr>
      <vt:lpstr>Kontakt</vt:lpstr>
      <vt:lpstr>Zasady zaliczenia</vt:lpstr>
      <vt:lpstr>Zakres tematyczny ćwiczeń</vt:lpstr>
      <vt:lpstr>Pojęcie procesu karnego</vt:lpstr>
      <vt:lpstr>Przedmiot procesu karnego</vt:lpstr>
      <vt:lpstr>Główny przedmiot procesu</vt:lpstr>
      <vt:lpstr>Źródła prawa karnego procesowego</vt:lpstr>
      <vt:lpstr>Konstytucja RP jako źródło prawa karnego procesowego </vt:lpstr>
      <vt:lpstr>Konstytucja RP jako źródło prawa karnego procesowego</vt:lpstr>
      <vt:lpstr>Konstytucja RP jako źródło prawa karnego procesowego </vt:lpstr>
      <vt:lpstr>Cele procesu karnego (art. 2 § 1 kpk)</vt:lpstr>
      <vt:lpstr>Prezentacja programu PowerPoint</vt:lpstr>
      <vt:lpstr>Tryb publicznoskargowy - ściganie z urzędu</vt:lpstr>
      <vt:lpstr>Tryb publicznoskargowy - ściganie na wniosek</vt:lpstr>
      <vt:lpstr>Tryb prywatnoskargowy</vt:lpstr>
      <vt:lpstr>Prezentacja programu PowerPoint</vt:lpstr>
      <vt:lpstr>Prezentacja programu PowerPoint</vt:lpstr>
      <vt:lpstr>Formy postępowania przygotowawczego</vt:lpstr>
      <vt:lpstr>Uczestnicy postępowania przygotowawczego</vt:lpstr>
      <vt:lpstr>Podejrzany</vt:lpstr>
      <vt:lpstr>Prokurator</vt:lpstr>
      <vt:lpstr>Ustrój prokuratury</vt:lpstr>
      <vt:lpstr>Nadzór prokuratora nad postępowaniem przygotowawczym (art. 326 kpk)</vt:lpstr>
      <vt:lpstr>Postępowanie sądowe</vt:lpstr>
      <vt:lpstr>Sąd jako organ postępowania karnego</vt:lpstr>
      <vt:lpstr>Sąd - przymioty</vt:lpstr>
      <vt:lpstr>Sądy w Polsce</vt:lpstr>
      <vt:lpstr>Właściwośc sądu</vt:lpstr>
      <vt:lpstr>Właściwośc rzeczowa</vt:lpstr>
      <vt:lpstr>Właściwośc miejscowa</vt:lpstr>
      <vt:lpstr>Właściwość funkcjonalna</vt:lpstr>
      <vt:lpstr>Ruchoma właściwość sądów tradycyjna</vt:lpstr>
      <vt:lpstr>Prezentacja programu PowerPoint</vt:lpstr>
      <vt:lpstr>Strony postępowania sądowego</vt:lpstr>
      <vt:lpstr>Oskarżyciel</vt:lpstr>
      <vt:lpstr>Oskarżony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339</cp:revision>
  <dcterms:created xsi:type="dcterms:W3CDTF">2021-10-29T15:55:50Z</dcterms:created>
  <dcterms:modified xsi:type="dcterms:W3CDTF">2021-10-29T18:43:10Z</dcterms:modified>
</cp:coreProperties>
</file>