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304" r:id="rId21"/>
    <p:sldId id="278" r:id="rId22"/>
    <p:sldId id="277" r:id="rId23"/>
    <p:sldId id="279" r:id="rId24"/>
    <p:sldId id="280" r:id="rId25"/>
    <p:sldId id="281" r:id="rId26"/>
    <p:sldId id="287" r:id="rId27"/>
    <p:sldId id="282" r:id="rId28"/>
    <p:sldId id="283" r:id="rId29"/>
    <p:sldId id="284" r:id="rId30"/>
    <p:sldId id="285" r:id="rId31"/>
    <p:sldId id="286" r:id="rId32"/>
    <p:sldId id="275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274" r:id="rId50"/>
    <p:sldId id="305" r:id="rId51"/>
    <p:sldId id="306" r:id="rId52"/>
    <p:sldId id="307" r:id="rId53"/>
    <p:sldId id="309" r:id="rId54"/>
    <p:sldId id="308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Przeciągnij obraz na symbol zastępczy lub kliknij ikonę, aby go dodać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jd tytułowy z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Przeciągnij obraz na symbol zastępczy lub kliknij ikonę, aby go dodać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24.04.21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645583"/>
            <a:ext cx="8762999" cy="3714750"/>
          </a:xfrm>
        </p:spPr>
        <p:txBody>
          <a:bodyPr/>
          <a:lstStyle/>
          <a:p>
            <a:r>
              <a:rPr lang="pl-PL" b="1" dirty="0" smtClean="0">
                <a:latin typeface="Times Roman"/>
                <a:cs typeface="Times Roman"/>
              </a:rPr>
              <a:t>P R A W O   K A R N E </a:t>
            </a:r>
            <a:br>
              <a:rPr lang="pl-PL" b="1" dirty="0" smtClean="0">
                <a:latin typeface="Times Roman"/>
                <a:cs typeface="Times Roman"/>
              </a:rPr>
            </a:br>
            <a:r>
              <a:rPr lang="pl-PL" b="1" dirty="0" smtClean="0">
                <a:latin typeface="Times Roman"/>
                <a:cs typeface="Times Roman"/>
              </a:rPr>
              <a:t>W Y K O N A W C Z E</a:t>
            </a:r>
            <a:endParaRPr lang="pl-PL" b="1" dirty="0">
              <a:latin typeface="Times Roman"/>
              <a:cs typeface="Times Roman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238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latin typeface="Times New Roman"/>
                <a:cs typeface="Times New Roman"/>
              </a:rPr>
              <a:t>Zasady </a:t>
            </a:r>
            <a:r>
              <a:rPr lang="pl-PL" sz="3200" b="1" dirty="0" smtClean="0">
                <a:latin typeface="Times New Roman"/>
                <a:cs typeface="Times New Roman"/>
              </a:rPr>
              <a:t>prawa </a:t>
            </a:r>
            <a:r>
              <a:rPr lang="pl-PL" sz="3200" b="1" dirty="0">
                <a:latin typeface="Times New Roman"/>
                <a:cs typeface="Times New Roman"/>
              </a:rPr>
              <a:t>karnego </a:t>
            </a:r>
            <a:r>
              <a:rPr lang="pl-PL" sz="3200" b="1" dirty="0" smtClean="0">
                <a:latin typeface="Times New Roman"/>
                <a:cs typeface="Times New Roman"/>
              </a:rPr>
              <a:t>wykonawczego</a:t>
            </a:r>
            <a:r>
              <a:rPr lang="pl-PL" sz="3200" dirty="0">
                <a:latin typeface="Times New Roman"/>
                <a:cs typeface="Times New Roman"/>
              </a:rPr>
              <a:t/>
            </a:r>
            <a:br>
              <a:rPr lang="pl-PL" sz="3200" dirty="0">
                <a:latin typeface="Times New Roman"/>
                <a:cs typeface="Times New Roman"/>
              </a:rPr>
            </a:br>
            <a:endParaRPr lang="pl-PL" sz="32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4663" y="1086805"/>
            <a:ext cx="7936888" cy="4856796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en-US" sz="1800" b="1" i="1" dirty="0" smtClean="0">
                <a:latin typeface="Times New Roman"/>
                <a:cs typeface="Times New Roman"/>
              </a:rPr>
              <a:t>ZASADA </a:t>
            </a:r>
            <a:r>
              <a:rPr lang="en-US" sz="1800" b="1" i="1" dirty="0">
                <a:latin typeface="Times New Roman"/>
                <a:cs typeface="Times New Roman"/>
              </a:rPr>
              <a:t>HUMANITARYZMU I POSZANOWANIA GODNOŚCI LUDZKIEJ SKAZANEGO (art. 4 § 1 </a:t>
            </a:r>
            <a:r>
              <a:rPr lang="en-US" sz="1800" b="1" i="1" dirty="0" err="1" smtClean="0">
                <a:latin typeface="Times New Roman"/>
                <a:cs typeface="Times New Roman"/>
              </a:rPr>
              <a:t>kkw</a:t>
            </a:r>
            <a:r>
              <a:rPr lang="en-US" sz="1800" b="1" i="1" dirty="0" smtClean="0">
                <a:latin typeface="Times New Roman"/>
                <a:cs typeface="Times New Roman"/>
              </a:rPr>
              <a:t>)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1800" b="1" i="1" dirty="0" smtClean="0">
                <a:latin typeface="Times New Roman"/>
                <a:cs typeface="Times New Roman"/>
              </a:rPr>
              <a:t>ZASADA </a:t>
            </a:r>
            <a:r>
              <a:rPr lang="en-US" sz="1800" b="1" i="1" dirty="0">
                <a:latin typeface="Times New Roman"/>
                <a:cs typeface="Times New Roman"/>
              </a:rPr>
              <a:t>CIĄGŁOSCI ORZECZNICTWA </a:t>
            </a:r>
            <a:endParaRPr lang="en-US" sz="1800" b="1" i="1" dirty="0" smtClean="0">
              <a:latin typeface="Times New Roman"/>
              <a:cs typeface="Times New Roman"/>
            </a:endParaRP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pl-PL" sz="1800" b="1" i="1" dirty="0">
                <a:latin typeface="Times New Roman"/>
                <a:cs typeface="Times New Roman"/>
              </a:rPr>
              <a:t>ZASADA KONTRADYKTORYJNOŚCI</a:t>
            </a:r>
            <a:endParaRPr lang="pl-PL" sz="1800" dirty="0">
              <a:latin typeface="Times New Roman"/>
              <a:cs typeface="Times New Roman"/>
            </a:endParaRP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ZASADA PRAWA DO OBRONY (art. 6 </a:t>
            </a:r>
            <a:r>
              <a:rPr lang="en-US" sz="1800" b="1" i="1" dirty="0" err="1">
                <a:latin typeface="Times New Roman"/>
                <a:cs typeface="Times New Roman"/>
              </a:rPr>
              <a:t>i</a:t>
            </a:r>
            <a:r>
              <a:rPr lang="en-US" sz="1800" b="1" i="1" dirty="0">
                <a:latin typeface="Times New Roman"/>
                <a:cs typeface="Times New Roman"/>
              </a:rPr>
              <a:t> art. 8 </a:t>
            </a:r>
            <a:r>
              <a:rPr lang="en-US" sz="1800" b="1" i="1" dirty="0" err="1" smtClean="0">
                <a:latin typeface="Times New Roman"/>
                <a:cs typeface="Times New Roman"/>
              </a:rPr>
              <a:t>kkw</a:t>
            </a:r>
            <a:r>
              <a:rPr lang="en-US" sz="1800" b="1" i="1" dirty="0" smtClean="0">
                <a:latin typeface="Times New Roman"/>
                <a:cs typeface="Times New Roman"/>
              </a:rPr>
              <a:t>)</a:t>
            </a:r>
            <a:r>
              <a:rPr lang="pl-PL" sz="1800" dirty="0" smtClean="0">
                <a:latin typeface="Times New Roman"/>
                <a:cs typeface="Times New Roman"/>
              </a:rPr>
              <a:t> 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ZASADA SKARGOWOŚCI I DZIAŁANIA Z URZĘDU</a:t>
            </a:r>
            <a:r>
              <a:rPr lang="pl-PL" sz="1800" dirty="0">
                <a:latin typeface="Times New Roman"/>
                <a:cs typeface="Times New Roman"/>
              </a:rPr>
              <a:t> </a:t>
            </a:r>
            <a:endParaRPr lang="pl-PL" sz="1800" dirty="0" smtClean="0">
              <a:latin typeface="Times New Roman"/>
              <a:cs typeface="Times New Roman"/>
            </a:endParaRPr>
          </a:p>
          <a:p>
            <a:pPr marL="457200" lvl="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ZASADA </a:t>
            </a:r>
            <a:r>
              <a:rPr lang="en-US" sz="1800" b="1" i="1" dirty="0" smtClean="0">
                <a:latin typeface="Times New Roman"/>
                <a:cs typeface="Times New Roman"/>
              </a:rPr>
              <a:t>BEZPOŚREDNIOŚCI</a:t>
            </a:r>
          </a:p>
          <a:p>
            <a:pPr marL="457200" lvl="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) ZASADA INSTANCYJNOŚCI I KONTROLI </a:t>
            </a:r>
            <a:endParaRPr lang="en-US" sz="1800" b="1" i="1" dirty="0" smtClean="0">
              <a:latin typeface="Times New Roman"/>
              <a:cs typeface="Times New Roman"/>
            </a:endParaRP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ZASADA PRAWDY MATERIALNEJ </a:t>
            </a:r>
            <a:endParaRPr lang="en-US" sz="1800" b="1" i="1" dirty="0" smtClean="0">
              <a:latin typeface="Times New Roman"/>
              <a:cs typeface="Times New Roman"/>
            </a:endParaRP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1800" b="1" i="1" dirty="0">
                <a:latin typeface="Times New Roman"/>
                <a:cs typeface="Times New Roman"/>
              </a:rPr>
              <a:t>ZASADA WSPÓŁDZIAŁANIA ZE SPOŁECZEŃSTWEM (art. 38 </a:t>
            </a:r>
            <a:r>
              <a:rPr lang="en-US" sz="1800" b="1" i="1" dirty="0" smtClean="0">
                <a:latin typeface="Times New Roman"/>
                <a:cs typeface="Times New Roman"/>
              </a:rPr>
              <a:t>in</a:t>
            </a:r>
            <a:r>
              <a:rPr lang="en-US" sz="1800" b="1" i="1" dirty="0">
                <a:latin typeface="Times New Roman"/>
                <a:cs typeface="Times New Roman"/>
              </a:rPr>
              <a:t>. </a:t>
            </a:r>
            <a:r>
              <a:rPr lang="en-US" sz="1800" b="1" i="1" dirty="0" err="1" smtClean="0">
                <a:latin typeface="Times New Roman"/>
                <a:cs typeface="Times New Roman"/>
              </a:rPr>
              <a:t>kkw</a:t>
            </a:r>
            <a:r>
              <a:rPr lang="en-US" sz="1800" b="1" i="1" dirty="0" smtClean="0">
                <a:latin typeface="Times New Roman"/>
                <a:cs typeface="Times New Roman"/>
              </a:rPr>
              <a:t>)</a:t>
            </a:r>
          </a:p>
          <a:p>
            <a:pPr marL="457200" indent="-457200">
              <a:buFont typeface="Wingdings 2" pitchFamily="18" charset="2"/>
              <a:buAutoNum type="arabicParenR"/>
            </a:pPr>
            <a:endParaRPr lang="pl-PL" sz="1400" dirty="0"/>
          </a:p>
          <a:p>
            <a:pPr marL="457200" lvl="0" indent="-457200">
              <a:buFont typeface="Wingdings 2" pitchFamily="18" charset="2"/>
              <a:buAutoNum type="arabicParenR"/>
            </a:pPr>
            <a:endParaRPr lang="pl-PL" sz="1600" dirty="0"/>
          </a:p>
          <a:p>
            <a:pPr marL="457200" indent="-457200">
              <a:buFont typeface="Wingdings 2" pitchFamily="18" charset="2"/>
              <a:buAutoNum type="arabicParenR"/>
            </a:pPr>
            <a:endParaRPr lang="pl-PL" sz="1800" dirty="0"/>
          </a:p>
          <a:p>
            <a:pPr marL="457200" indent="-457200">
              <a:buFont typeface="Wingdings 2" pitchFamily="18" charset="2"/>
              <a:buAutoNum type="arabicParenR"/>
            </a:pPr>
            <a:endParaRPr lang="pl-PL" sz="1800" dirty="0"/>
          </a:p>
          <a:p>
            <a:pPr marL="457200" lvl="0" indent="-457200">
              <a:buFont typeface="Wingdings 2" pitchFamily="18" charset="2"/>
              <a:buAutoNum type="arabicParenR"/>
            </a:pPr>
            <a:endParaRPr lang="en-US" sz="1800" b="1" i="1" dirty="0" smtClean="0"/>
          </a:p>
          <a:p>
            <a:pPr marL="457200" lvl="0" indent="-457200">
              <a:buFont typeface="Wingdings 2" pitchFamily="18" charset="2"/>
              <a:buAutoNum type="arabicParenR"/>
            </a:pPr>
            <a:endParaRPr lang="pl-PL" sz="1800" dirty="0"/>
          </a:p>
          <a:p>
            <a:pPr marL="457200" indent="-457200">
              <a:buFont typeface="Wingdings 2" pitchFamily="18" charset="2"/>
              <a:buAutoNum type="arabicParenR"/>
            </a:pPr>
            <a:endParaRPr lang="pl-PL" dirty="0"/>
          </a:p>
          <a:p>
            <a:pPr marL="457200" indent="-457200">
              <a:buAutoNum type="arabicParenR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781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10 ) ZASADA USTAWOWEGO OGRANICZANIA KORZYSTANIA Z PRAW I WOLNOŚCI PRZEZ SKAZANYCH </a:t>
            </a:r>
          </a:p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11) </a:t>
            </a:r>
            <a:r>
              <a:rPr lang="en-US" sz="1800" b="1" i="1" dirty="0" smtClean="0">
                <a:latin typeface="Times New Roman"/>
                <a:cs typeface="Times New Roman"/>
              </a:rPr>
              <a:t>ZASADA </a:t>
            </a:r>
            <a:r>
              <a:rPr lang="en-US" sz="1800" b="1" i="1" dirty="0">
                <a:latin typeface="Times New Roman"/>
                <a:cs typeface="Times New Roman"/>
              </a:rPr>
              <a:t>PODMIOTOWOŚCI </a:t>
            </a:r>
            <a:endParaRPr lang="en-US" sz="1800" b="1" i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1800" b="1" i="1" dirty="0" smtClean="0">
                <a:latin typeface="Times New Roman"/>
                <a:cs typeface="Times New Roman"/>
              </a:rPr>
              <a:t>12) </a:t>
            </a:r>
            <a:r>
              <a:rPr lang="pl-PL" sz="1800" b="1" i="1" dirty="0" smtClean="0">
                <a:latin typeface="Times New Roman"/>
                <a:cs typeface="Times New Roman"/>
              </a:rPr>
              <a:t>ZASADA SĄDOWEJ KONTROLI POZASĄDOWYCH ORGANÓW POSTĘPOWANIA WYKONAWCZEGO </a:t>
            </a:r>
          </a:p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13) ZASADA PODPORZĄDKOWANIA SĄDOWI PROCESU WYKONYWANIA ORZECZENIA  </a:t>
            </a:r>
          </a:p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14) ZASADA INDYWIDUALIZACJI WYKONYWANIA KARY</a:t>
            </a:r>
          </a:p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15) ZASADA ELASTYCZNEJ MODYFIKACJI KAR I INNYCH ŚRODKÓW REAKCJI NA PRZESTĘPSTWO</a:t>
            </a:r>
          </a:p>
          <a:p>
            <a:pPr marL="0" indent="0">
              <a:buNone/>
            </a:pPr>
            <a:r>
              <a:rPr lang="pl-PL" sz="1800" b="1" i="1" dirty="0" smtClean="0">
                <a:latin typeface="Times New Roman"/>
                <a:cs typeface="Times New Roman"/>
              </a:rPr>
              <a:t>16) ZASADA RESOCJALIZACJI</a:t>
            </a:r>
            <a:endParaRPr lang="pl-PL" sz="18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931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/>
                <a:cs typeface="Times New Roman"/>
              </a:rPr>
              <a:t>Organy postępowania wykonawczego</a:t>
            </a:r>
            <a:endParaRPr lang="pl-PL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600201"/>
            <a:ext cx="8144644" cy="5156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Art. </a:t>
            </a:r>
            <a:r>
              <a:rPr lang="en-US" dirty="0" smtClean="0">
                <a:latin typeface="Times New Roman"/>
                <a:cs typeface="Times New Roman"/>
              </a:rPr>
              <a:t>2 </a:t>
            </a:r>
            <a:r>
              <a:rPr lang="en-US" dirty="0" err="1" smtClean="0">
                <a:latin typeface="Times New Roman"/>
                <a:cs typeface="Times New Roman"/>
              </a:rPr>
              <a:t>kkw</a:t>
            </a:r>
            <a:r>
              <a:rPr lang="en-US" dirty="0" smtClean="0">
                <a:latin typeface="Times New Roman"/>
                <a:cs typeface="Times New Roman"/>
              </a:rPr>
              <a:t>.  </a:t>
            </a:r>
            <a:r>
              <a:rPr lang="en-US" dirty="0" err="1" smtClean="0">
                <a:latin typeface="Times New Roman"/>
                <a:cs typeface="Times New Roman"/>
              </a:rPr>
              <a:t>Organy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postępowania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wykonawczego</a:t>
            </a:r>
            <a:r>
              <a:rPr lang="en-US" dirty="0" smtClean="0">
                <a:latin typeface="Times New Roman"/>
                <a:cs typeface="Times New Roman"/>
              </a:rPr>
              <a:t> :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1) </a:t>
            </a:r>
            <a:r>
              <a:rPr lang="en-US" dirty="0" err="1">
                <a:latin typeface="Times New Roman"/>
                <a:cs typeface="Times New Roman"/>
              </a:rPr>
              <a:t>sąd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pierwszej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instancji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sąd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równorzędny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2) </a:t>
            </a:r>
            <a:r>
              <a:rPr lang="en-US" dirty="0" err="1">
                <a:latin typeface="Times New Roman"/>
                <a:cs typeface="Times New Roman"/>
              </a:rPr>
              <a:t>sąd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penitencjarny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3) </a:t>
            </a:r>
            <a:r>
              <a:rPr lang="en-US" dirty="0" err="1">
                <a:latin typeface="Times New Roman"/>
                <a:cs typeface="Times New Roman"/>
              </a:rPr>
              <a:t>prezes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sądu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upoważniony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sędzia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4) </a:t>
            </a:r>
            <a:r>
              <a:rPr lang="en-US" dirty="0" err="1">
                <a:latin typeface="Times New Roman"/>
                <a:cs typeface="Times New Roman"/>
              </a:rPr>
              <a:t>sędzia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penitencjarny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5) </a:t>
            </a:r>
            <a:r>
              <a:rPr lang="en-US" dirty="0" err="1">
                <a:latin typeface="Times New Roman"/>
                <a:cs typeface="Times New Roman"/>
              </a:rPr>
              <a:t>dyrektor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aresztu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śledczego</a:t>
            </a:r>
            <a:r>
              <a:rPr lang="en-US" dirty="0">
                <a:latin typeface="Times New Roman"/>
                <a:cs typeface="Times New Roman"/>
              </a:rPr>
              <a:t>, a </a:t>
            </a:r>
            <a:r>
              <a:rPr lang="en-US" dirty="0" err="1">
                <a:latin typeface="Times New Roman"/>
                <a:cs typeface="Times New Roman"/>
              </a:rPr>
              <a:t>także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dyrektor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okręgowy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Dyrektor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Generalny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Służby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Więziennej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albo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osoba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kierująca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przewidzianym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przepisach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prawa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wykonawczego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komisja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penitencjarna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6674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6) </a:t>
            </a:r>
            <a:r>
              <a:rPr lang="en-US" sz="2800" dirty="0" err="1">
                <a:latin typeface="Times New Roman"/>
                <a:cs typeface="Times New Roman"/>
              </a:rPr>
              <a:t>sądowy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kurator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zawodowy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oraz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kierownik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zespołu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kuratorskiej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służby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sądowej</a:t>
            </a:r>
            <a:r>
              <a:rPr lang="en-US" sz="2800" dirty="0" smtClean="0">
                <a:latin typeface="Times New Roman"/>
                <a:cs typeface="Times New Roman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7</a:t>
            </a:r>
            <a:r>
              <a:rPr lang="en-US" sz="2800" dirty="0">
                <a:latin typeface="Times New Roman"/>
                <a:cs typeface="Times New Roman"/>
              </a:rPr>
              <a:t>) </a:t>
            </a:r>
            <a:r>
              <a:rPr lang="en-US" sz="2800" dirty="0" err="1">
                <a:latin typeface="Times New Roman"/>
                <a:cs typeface="Times New Roman"/>
              </a:rPr>
              <a:t>sądowy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lub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administracyjny</a:t>
            </a:r>
            <a:r>
              <a:rPr lang="en-US" sz="2800" dirty="0">
                <a:latin typeface="Times New Roman"/>
                <a:cs typeface="Times New Roman"/>
              </a:rPr>
              <a:t> organ </a:t>
            </a:r>
            <a:r>
              <a:rPr lang="en-US" sz="2800" dirty="0" err="1">
                <a:latin typeface="Times New Roman"/>
                <a:cs typeface="Times New Roman"/>
              </a:rPr>
              <a:t>egzekucyjny</a:t>
            </a:r>
            <a:r>
              <a:rPr lang="en-US" sz="2800" dirty="0">
                <a:latin typeface="Times New Roman"/>
                <a:cs typeface="Times New Roman"/>
              </a:rPr>
              <a:t>,</a:t>
            </a:r>
            <a:endParaRPr lang="pl-PL" sz="2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8) </a:t>
            </a:r>
            <a:r>
              <a:rPr lang="en-US" sz="2800" dirty="0" err="1">
                <a:latin typeface="Times New Roman"/>
                <a:cs typeface="Times New Roman"/>
              </a:rPr>
              <a:t>urząd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skarbowy</a:t>
            </a:r>
            <a:r>
              <a:rPr lang="en-US" sz="2800" dirty="0">
                <a:latin typeface="Times New Roman"/>
                <a:cs typeface="Times New Roman"/>
              </a:rPr>
              <a:t>,</a:t>
            </a:r>
            <a:endParaRPr lang="pl-PL" sz="2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9) </a:t>
            </a:r>
            <a:r>
              <a:rPr lang="en-US" sz="2800" dirty="0" err="1">
                <a:latin typeface="Times New Roman"/>
                <a:cs typeface="Times New Roman"/>
              </a:rPr>
              <a:t>odpowiedni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terenowy</a:t>
            </a:r>
            <a:r>
              <a:rPr lang="en-US" sz="2800" dirty="0">
                <a:latin typeface="Times New Roman"/>
                <a:cs typeface="Times New Roman"/>
              </a:rPr>
              <a:t> organ </a:t>
            </a:r>
            <a:r>
              <a:rPr lang="en-US" sz="2800" dirty="0" err="1">
                <a:latin typeface="Times New Roman"/>
                <a:cs typeface="Times New Roman"/>
              </a:rPr>
              <a:t>administracji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rządowej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lub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samorządu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terytorialnego</a:t>
            </a:r>
            <a:r>
              <a:rPr lang="en-US" sz="2800" dirty="0">
                <a:latin typeface="Times New Roman"/>
                <a:cs typeface="Times New Roman"/>
              </a:rPr>
              <a:t>,</a:t>
            </a:r>
            <a:endParaRPr lang="pl-PL" sz="2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10) </a:t>
            </a:r>
            <a:r>
              <a:rPr lang="en-US" sz="2800" dirty="0" err="1">
                <a:latin typeface="Times New Roman"/>
                <a:cs typeface="Times New Roman"/>
              </a:rPr>
              <a:t>inny</a:t>
            </a:r>
            <a:r>
              <a:rPr lang="en-US" sz="2800" dirty="0">
                <a:latin typeface="Times New Roman"/>
                <a:cs typeface="Times New Roman"/>
              </a:rPr>
              <a:t> organ </a:t>
            </a:r>
            <a:r>
              <a:rPr lang="en-US" sz="2800" dirty="0" err="1">
                <a:latin typeface="Times New Roman"/>
                <a:cs typeface="Times New Roman"/>
              </a:rPr>
              <a:t>uprawniony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przez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ustawę</a:t>
            </a:r>
            <a:r>
              <a:rPr lang="en-US" sz="2800" dirty="0">
                <a:latin typeface="Times New Roman"/>
                <a:cs typeface="Times New Roman"/>
              </a:rPr>
              <a:t> do </a:t>
            </a:r>
            <a:r>
              <a:rPr lang="en-US" sz="2800" dirty="0" err="1">
                <a:latin typeface="Times New Roman"/>
                <a:cs typeface="Times New Roman"/>
              </a:rPr>
              <a:t>wykonywania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orzeczeń</a:t>
            </a:r>
            <a:r>
              <a:rPr lang="en-US" sz="2800" dirty="0">
                <a:latin typeface="Times New Roman"/>
                <a:cs typeface="Times New Roman"/>
              </a:rPr>
              <a:t>.</a:t>
            </a:r>
            <a:endParaRPr lang="pl-PL" sz="2800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598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492625"/>
          </a:xfrm>
        </p:spPr>
        <p:txBody>
          <a:bodyPr/>
          <a:lstStyle/>
          <a:p>
            <a:pPr lvl="0">
              <a:lnSpc>
                <a:spcPct val="120000"/>
              </a:lnSpc>
            </a:pPr>
            <a:r>
              <a:rPr lang="en-US" sz="2800" b="1" u="sng" dirty="0" err="1" smtClean="0">
                <a:latin typeface="Times New Roman"/>
                <a:cs typeface="Times New Roman"/>
              </a:rPr>
              <a:t>Charakterystyka</a:t>
            </a:r>
            <a:r>
              <a:rPr lang="en-US" sz="2800" b="1" u="sng" dirty="0" smtClean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i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specyfika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środowiska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zakładu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karnego</a:t>
            </a:r>
            <a:r>
              <a:rPr lang="pl-PL" sz="2800" b="1" dirty="0">
                <a:latin typeface="Times New Roman"/>
                <a:cs typeface="Times New Roman"/>
              </a:rPr>
              <a:t/>
            </a:r>
            <a:br>
              <a:rPr lang="pl-PL" sz="2800" b="1" dirty="0">
                <a:latin typeface="Times New Roman"/>
                <a:cs typeface="Times New Roman"/>
              </a:rPr>
            </a:br>
            <a:endParaRPr lang="pl-PL" sz="28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b="1" dirty="0" err="1" smtClean="0">
                <a:latin typeface="Times New Roman"/>
                <a:cs typeface="Times New Roman"/>
              </a:rPr>
              <a:t>Deprywacja</a:t>
            </a:r>
            <a:r>
              <a:rPr lang="en-US" sz="3600" b="1" dirty="0" smtClean="0">
                <a:latin typeface="Times New Roman"/>
                <a:cs typeface="Times New Roman"/>
              </a:rPr>
              <a:t> - </a:t>
            </a:r>
            <a:r>
              <a:rPr lang="pl-PL" sz="3600" b="1" dirty="0" smtClean="0">
                <a:latin typeface="Times New Roman"/>
                <a:cs typeface="Times New Roman"/>
              </a:rPr>
              <a:t>brak </a:t>
            </a:r>
            <a:r>
              <a:rPr lang="pl-PL" sz="3600" b="1" dirty="0">
                <a:latin typeface="Times New Roman"/>
                <a:cs typeface="Times New Roman"/>
              </a:rPr>
              <a:t>możliwości zaspokojenia wielu ważnych potrzeb</a:t>
            </a:r>
            <a:r>
              <a:rPr lang="pl-PL" sz="3600" dirty="0">
                <a:latin typeface="Times New Roman"/>
                <a:cs typeface="Times New Roman"/>
              </a:rPr>
              <a:t> </a:t>
            </a:r>
          </a:p>
          <a:p>
            <a:pPr lvl="0"/>
            <a:r>
              <a:rPr lang="en-US" sz="3600" b="1" dirty="0" err="1">
                <a:latin typeface="Times New Roman"/>
                <a:cs typeface="Times New Roman"/>
              </a:rPr>
              <a:t>I</a:t>
            </a:r>
            <a:r>
              <a:rPr lang="en-US" sz="3600" b="1" dirty="0" err="1" smtClean="0">
                <a:latin typeface="Times New Roman"/>
                <a:cs typeface="Times New Roman"/>
              </a:rPr>
              <a:t>zolacja</a:t>
            </a:r>
            <a:endParaRPr lang="pl-PL" sz="3600" dirty="0">
              <a:latin typeface="Times New Roman"/>
              <a:cs typeface="Times New Roman"/>
            </a:endParaRPr>
          </a:p>
          <a:p>
            <a:pPr lvl="0"/>
            <a:r>
              <a:rPr lang="en-US" sz="3600" b="1" dirty="0" err="1">
                <a:latin typeface="Times New Roman"/>
                <a:cs typeface="Times New Roman"/>
              </a:rPr>
              <a:t>A</a:t>
            </a:r>
            <a:r>
              <a:rPr lang="en-US" sz="3600" b="1" dirty="0" err="1" smtClean="0">
                <a:latin typeface="Times New Roman"/>
                <a:cs typeface="Times New Roman"/>
              </a:rPr>
              <a:t>daptacja</a:t>
            </a:r>
            <a:endParaRPr lang="pl-PL" sz="3600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81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atin typeface="Times New Roman"/>
                <a:cs typeface="Times New Roman"/>
              </a:rPr>
              <a:t>Negatywne zjawiska towarzyszące karze pozbawienia wolności</a:t>
            </a: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2000" dirty="0" smtClean="0">
                <a:latin typeface="Times New Roman"/>
                <a:cs typeface="Times New Roman"/>
              </a:rPr>
              <a:t>„Wstrząs psychiczny”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Liczne stresy 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Narastanie agresji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Zubożenie aktywności ruchowej, kulturowej, duchowej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Naruszanie godności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Doświadczenie przemocy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Pozbawienie istotnych przejawów społeczeństwa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Narastanie poczucia krzywdy</a:t>
            </a:r>
          </a:p>
          <a:p>
            <a:r>
              <a:rPr lang="pl-PL" sz="2000" dirty="0" smtClean="0">
                <a:latin typeface="Times New Roman"/>
                <a:cs typeface="Times New Roman"/>
              </a:rPr>
              <a:t>Utrwalanie postawy usprawiedliwiania popełnionego czynu, który doprowadził do osadzenia w ZK</a:t>
            </a:r>
          </a:p>
          <a:p>
            <a:endParaRPr lang="pl-PL" sz="2000" dirty="0" smtClean="0">
              <a:latin typeface="Times New Roman"/>
              <a:cs typeface="Times New Roman"/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3728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latin typeface="Times New Roman"/>
                <a:cs typeface="Times New Roman"/>
              </a:rPr>
              <a:t>Wzajemna demoralizacja 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Osłabienie więzi rodzinnych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Wzmacnianie więzi z tymi którzy naruszają prawo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Trudności w adaptacji do życia wolnego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Stygmatyzacja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Przełamanie bariery psychicznej </a:t>
            </a:r>
            <a:r>
              <a:rPr lang="mr-IN" dirty="0" smtClean="0">
                <a:latin typeface="Times New Roman"/>
                <a:cs typeface="Times New Roman"/>
              </a:rPr>
              <a:t>–</a:t>
            </a:r>
            <a:r>
              <a:rPr lang="pl-PL" dirty="0" smtClean="0">
                <a:latin typeface="Times New Roman"/>
                <a:cs typeface="Times New Roman"/>
              </a:rPr>
              <a:t> wyzbycie się lęku przed więzieniem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Pogorszenie sytuacji społecznej i ekonomicznej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5046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smtClean="0">
                <a:latin typeface="Times New Roman"/>
                <a:cs typeface="Times New Roman"/>
              </a:rPr>
              <a:t>Psychologiczne następstwa izolacji penitencjarnej</a:t>
            </a: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Samouszkodzenia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Samozatrucia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Upusty krwi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Głodówki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Samobójstwa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Narkomania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Zakażenia HIV i AIDS</a:t>
            </a:r>
          </a:p>
          <a:p>
            <a:pPr>
              <a:lnSpc>
                <a:spcPct val="90000"/>
              </a:lnSpc>
            </a:pPr>
            <a:r>
              <a:rPr lang="pl-PL" dirty="0" smtClean="0">
                <a:latin typeface="Times New Roman"/>
                <a:cs typeface="Times New Roman"/>
              </a:rPr>
              <a:t>Zachorowania na WZW typu B i C</a:t>
            </a:r>
          </a:p>
          <a:p>
            <a:pPr>
              <a:lnSpc>
                <a:spcPct val="150000"/>
              </a:lnSpc>
            </a:pPr>
            <a:endParaRPr lang="pl-PL" dirty="0" smtClean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endParaRPr lang="pl-PL" sz="36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2282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smtClean="0">
                <a:latin typeface="Times New Roman"/>
                <a:cs typeface="Times New Roman"/>
              </a:rPr>
              <a:t>Przyczyny autoagresji</a:t>
            </a: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/>
                <a:cs typeface="Times New Roman"/>
              </a:rPr>
              <a:t>Przynależność do podkultury więziennej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Chęć uzyskania korzystnych dla siebie rozstrzygnięć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Zaburzenia psychiczne 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Załamania psychiczne</a:t>
            </a:r>
          </a:p>
          <a:p>
            <a:endParaRPr lang="pl-PL" dirty="0" smtClean="0">
              <a:latin typeface="Times New Roman"/>
              <a:cs typeface="Times New Roman"/>
            </a:endParaRPr>
          </a:p>
          <a:p>
            <a:endParaRPr lang="pl-PL" dirty="0" smtClean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2080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2257" y="-180292"/>
            <a:ext cx="8042276" cy="1780492"/>
          </a:xfrm>
        </p:spPr>
        <p:txBody>
          <a:bodyPr/>
          <a:lstStyle/>
          <a:p>
            <a:pPr lvl="0"/>
            <a:r>
              <a:rPr lang="en-US" sz="3600" b="1" dirty="0" err="1" smtClean="0">
                <a:latin typeface="Times New Roman"/>
                <a:cs typeface="Times New Roman"/>
              </a:rPr>
              <a:t>Klasyfikacja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skazanych</a:t>
            </a:r>
            <a:r>
              <a:rPr lang="en-US" sz="3600" b="1" dirty="0" smtClean="0">
                <a:latin typeface="Times New Roman"/>
                <a:cs typeface="Times New Roman"/>
              </a:rPr>
              <a:t>.</a:t>
            </a:r>
            <a:br>
              <a:rPr lang="en-US" sz="3600" b="1" dirty="0" smtClean="0">
                <a:latin typeface="Times New Roman"/>
                <a:cs typeface="Times New Roman"/>
              </a:rPr>
            </a:br>
            <a:r>
              <a:rPr lang="en-US" sz="3600" b="1" dirty="0" err="1" smtClean="0">
                <a:latin typeface="Times New Roman"/>
                <a:cs typeface="Times New Roman"/>
              </a:rPr>
              <a:t>Typy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i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rodzaje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Zakładów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Karnych</a:t>
            </a:r>
            <a:r>
              <a:rPr lang="pl-PL" sz="3600" dirty="0" smtClean="0">
                <a:latin typeface="Times New Roman"/>
                <a:cs typeface="Times New Roman"/>
              </a:rPr>
              <a:t/>
            </a:r>
            <a:br>
              <a:rPr lang="pl-PL" sz="3600" dirty="0" smtClean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202268"/>
            <a:ext cx="8205258" cy="5350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/>
                <a:cs typeface="Times New Roman"/>
              </a:rPr>
              <a:t>Klasyfikacja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skazanych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(art. </a:t>
            </a:r>
            <a:r>
              <a:rPr lang="en-US" dirty="0" smtClean="0">
                <a:latin typeface="Times New Roman"/>
                <a:cs typeface="Times New Roman"/>
              </a:rPr>
              <a:t>82 § 1 </a:t>
            </a:r>
            <a:r>
              <a:rPr lang="en-US" dirty="0" err="1">
                <a:latin typeface="Times New Roman"/>
                <a:cs typeface="Times New Roman"/>
              </a:rPr>
              <a:t>kkw</a:t>
            </a:r>
            <a:r>
              <a:rPr lang="en-US" dirty="0">
                <a:latin typeface="Times New Roman"/>
                <a:cs typeface="Times New Roman"/>
              </a:rPr>
              <a:t>) :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stworzenie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warunków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sprzyjających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indywidualnemu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postępowaniu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skazanymi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zapobieganie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szkodliwym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wpływom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zdemoralizowanych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zapewnienie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bezpieczeństwa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osobistego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wybór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właściwego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systemu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wykonywania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rodzaju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typu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rozmieszczenie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wewątrz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</a:t>
            </a:r>
            <a:r>
              <a:rPr lang="en-US" dirty="0" err="1" smtClean="0">
                <a:latin typeface="Times New Roman"/>
                <a:cs typeface="Times New Roman"/>
              </a:rPr>
              <a:t>akładu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</a:t>
            </a:r>
            <a:r>
              <a:rPr lang="en-US" dirty="0" err="1" smtClean="0">
                <a:latin typeface="Times New Roman"/>
                <a:cs typeface="Times New Roman"/>
              </a:rPr>
              <a:t>arnego</a:t>
            </a:r>
            <a:r>
              <a:rPr lang="pl-PL" dirty="0" smtClean="0">
                <a:latin typeface="Times New Roman"/>
                <a:cs typeface="Times New Roman"/>
              </a:rPr>
              <a:t> </a:t>
            </a: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924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karne </a:t>
            </a:r>
            <a:r>
              <a:rPr lang="pl-PL" dirty="0" smtClean="0"/>
              <a:t>wykonawcze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mr-IN" dirty="0" smtClean="0"/>
              <a:t>–</a:t>
            </a:r>
            <a:r>
              <a:rPr lang="pl-PL" dirty="0" smtClean="0"/>
              <a:t> to ogół norm prawnych regulujących stosunki społeczne powstałe w konsekwencji orzeczenia, a następnie wykonywania prawomocnych lub podlegających  wykonaniu rozstrzygnięć sądowych zapadłych w postępowaniu karnym, w postępowaniu w sprawach o przestępstwa skarbowe i wykroczenia skarbowe, w postępowaniu w sprawach o wykroczenia oraz w przedmiocie wykonania kar porządkowych i środków przymusu skutkujących pozbawieniem wolności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0434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Klasyfikacja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skazanych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083734"/>
            <a:ext cx="8042276" cy="5571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000" dirty="0" err="1" smtClean="0">
                <a:latin typeface="Times New Roman"/>
                <a:cs typeface="Times New Roman"/>
              </a:rPr>
              <a:t>Kryteria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klasyfikacji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skazanych</a:t>
            </a:r>
            <a:r>
              <a:rPr lang="en-US" sz="5000" dirty="0" smtClean="0">
                <a:latin typeface="Times New Roman"/>
                <a:cs typeface="Times New Roman"/>
              </a:rPr>
              <a:t> (art. 82 § 2  </a:t>
            </a:r>
            <a:r>
              <a:rPr lang="en-US" sz="5000" dirty="0" err="1" smtClean="0">
                <a:latin typeface="Times New Roman"/>
                <a:cs typeface="Times New Roman"/>
              </a:rPr>
              <a:t>kkw</a:t>
            </a:r>
            <a:r>
              <a:rPr lang="en-US" sz="5000" dirty="0" smtClean="0">
                <a:latin typeface="Times New Roman"/>
                <a:cs typeface="Times New Roman"/>
              </a:rPr>
              <a:t>) :</a:t>
            </a:r>
            <a:endParaRPr lang="pl-PL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wiek</a:t>
            </a:r>
            <a:endParaRPr lang="en-US" sz="5000" dirty="0" smtClean="0">
              <a:latin typeface="Times New Roman"/>
              <a:cs typeface="Times New Roman"/>
            </a:endParaRPr>
          </a:p>
          <a:p>
            <a:pPr lvl="0"/>
            <a:r>
              <a:rPr lang="en-US" sz="5000" dirty="0" err="1">
                <a:latin typeface="Times New Roman"/>
                <a:cs typeface="Times New Roman"/>
              </a:rPr>
              <a:t>p</a:t>
            </a:r>
            <a:r>
              <a:rPr lang="en-US" sz="5000" dirty="0" err="1" smtClean="0">
                <a:latin typeface="Times New Roman"/>
                <a:cs typeface="Times New Roman"/>
              </a:rPr>
              <a:t>łec</a:t>
            </a:r>
            <a:r>
              <a:rPr lang="en-US" sz="5000" dirty="0" smtClean="0">
                <a:latin typeface="Times New Roman"/>
                <a:cs typeface="Times New Roman"/>
              </a:rPr>
              <a:t>́</a:t>
            </a: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dotychczasowa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karalnośc</a:t>
            </a:r>
            <a:r>
              <a:rPr lang="en-US" sz="5000" dirty="0" smtClean="0">
                <a:latin typeface="Times New Roman"/>
                <a:cs typeface="Times New Roman"/>
              </a:rPr>
              <a:t>́</a:t>
            </a: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uprzednie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odbywanie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kary</a:t>
            </a:r>
            <a:endParaRPr lang="en-US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umyślnośc</a:t>
            </a:r>
            <a:r>
              <a:rPr lang="en-US" sz="5000" dirty="0" smtClean="0">
                <a:latin typeface="Times New Roman"/>
                <a:cs typeface="Times New Roman"/>
              </a:rPr>
              <a:t>́ </a:t>
            </a:r>
            <a:r>
              <a:rPr lang="en-US" sz="5000" dirty="0" err="1">
                <a:latin typeface="Times New Roman"/>
                <a:cs typeface="Times New Roman"/>
              </a:rPr>
              <a:t>lub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nieumyślnośc</a:t>
            </a:r>
            <a:r>
              <a:rPr lang="en-US" sz="5000" dirty="0">
                <a:latin typeface="Times New Roman"/>
                <a:cs typeface="Times New Roman"/>
              </a:rPr>
              <a:t>́ </a:t>
            </a:r>
            <a:r>
              <a:rPr lang="en-US" sz="5000" dirty="0" err="1" smtClean="0">
                <a:latin typeface="Times New Roman"/>
                <a:cs typeface="Times New Roman"/>
              </a:rPr>
              <a:t>czynu</a:t>
            </a:r>
            <a:endParaRPr lang="en-US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wysokośc</a:t>
            </a:r>
            <a:r>
              <a:rPr lang="en-US" sz="5000" dirty="0" smtClean="0">
                <a:latin typeface="Times New Roman"/>
                <a:cs typeface="Times New Roman"/>
              </a:rPr>
              <a:t>́ </a:t>
            </a:r>
            <a:r>
              <a:rPr lang="en-US" sz="5000" dirty="0" err="1">
                <a:latin typeface="Times New Roman"/>
                <a:cs typeface="Times New Roman"/>
              </a:rPr>
              <a:t>pozostałej</a:t>
            </a:r>
            <a:r>
              <a:rPr lang="en-US" sz="5000" dirty="0">
                <a:latin typeface="Times New Roman"/>
                <a:cs typeface="Times New Roman"/>
              </a:rPr>
              <a:t> do </a:t>
            </a:r>
            <a:r>
              <a:rPr lang="en-US" sz="5000" dirty="0" err="1">
                <a:latin typeface="Times New Roman"/>
                <a:cs typeface="Times New Roman"/>
              </a:rPr>
              <a:t>odbycia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kary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pozbawienia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wolności</a:t>
            </a:r>
            <a:endParaRPr lang="en-US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stan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zdrowia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psychicznego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i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fizycznego</a:t>
            </a:r>
            <a:endParaRPr lang="en-US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>
                <a:latin typeface="Times New Roman"/>
                <a:cs typeface="Times New Roman"/>
              </a:rPr>
              <a:t>r</a:t>
            </a:r>
            <a:r>
              <a:rPr lang="en-US" sz="5000" dirty="0" err="1" smtClean="0">
                <a:latin typeface="Times New Roman"/>
                <a:cs typeface="Times New Roman"/>
              </a:rPr>
              <a:t>odzaj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popełnionego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przestępstwa</a:t>
            </a:r>
            <a:endParaRPr lang="en-US" sz="5000" dirty="0" smtClean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podatnośc</a:t>
            </a:r>
            <a:r>
              <a:rPr lang="en-US" sz="5000" dirty="0" smtClean="0">
                <a:latin typeface="Times New Roman"/>
                <a:cs typeface="Times New Roman"/>
              </a:rPr>
              <a:t>́ </a:t>
            </a:r>
            <a:r>
              <a:rPr lang="en-US" sz="5000" dirty="0" err="1">
                <a:latin typeface="Times New Roman"/>
                <a:cs typeface="Times New Roman"/>
              </a:rPr>
              <a:t>na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 smtClean="0">
                <a:latin typeface="Times New Roman"/>
                <a:cs typeface="Times New Roman"/>
              </a:rPr>
              <a:t>resocjalizację</a:t>
            </a:r>
            <a:endParaRPr lang="en-US" sz="5000" dirty="0">
              <a:latin typeface="Times New Roman"/>
              <a:cs typeface="Times New Roman"/>
            </a:endParaRPr>
          </a:p>
          <a:p>
            <a:pPr lvl="0"/>
            <a:r>
              <a:rPr lang="en-US" sz="5000" dirty="0" err="1" smtClean="0">
                <a:latin typeface="Times New Roman"/>
                <a:cs typeface="Times New Roman"/>
              </a:rPr>
              <a:t>stopien</a:t>
            </a:r>
            <a:r>
              <a:rPr lang="en-US" sz="5000" dirty="0" smtClean="0">
                <a:latin typeface="Times New Roman"/>
                <a:cs typeface="Times New Roman"/>
              </a:rPr>
              <a:t>́ </a:t>
            </a:r>
            <a:r>
              <a:rPr lang="en-US" sz="5000" dirty="0" err="1">
                <a:latin typeface="Times New Roman"/>
                <a:cs typeface="Times New Roman"/>
              </a:rPr>
              <a:t>demoralizacji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i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zagrożenia</a:t>
            </a:r>
            <a:r>
              <a:rPr lang="en-US" sz="5000" dirty="0">
                <a:latin typeface="Times New Roman"/>
                <a:cs typeface="Times New Roman"/>
              </a:rPr>
              <a:t> </a:t>
            </a:r>
            <a:r>
              <a:rPr lang="en-US" sz="5000" dirty="0" err="1">
                <a:latin typeface="Times New Roman"/>
                <a:cs typeface="Times New Roman"/>
              </a:rPr>
              <a:t>społecznego</a:t>
            </a:r>
            <a:r>
              <a:rPr lang="en-US" sz="5000" dirty="0">
                <a:latin typeface="Times New Roman"/>
                <a:cs typeface="Times New Roman"/>
              </a:rPr>
              <a:t>. </a:t>
            </a:r>
            <a:endParaRPr lang="pl-PL" sz="5000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4082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>
                <a:latin typeface="Times New Roman"/>
                <a:cs typeface="Times New Roman"/>
              </a:rPr>
              <a:t>Rodzaje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Zakładów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arnych</a:t>
            </a:r>
            <a:r>
              <a:rPr lang="en-US" sz="3600" b="1" dirty="0" smtClean="0">
                <a:latin typeface="Times New Roman"/>
                <a:cs typeface="Times New Roman"/>
              </a:rPr>
              <a:t> - </a:t>
            </a:r>
            <a:r>
              <a:rPr lang="en-US" sz="3600" b="1" dirty="0" err="1" smtClean="0">
                <a:latin typeface="Times New Roman"/>
                <a:cs typeface="Times New Roman"/>
              </a:rPr>
              <a:t>różnice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3200" dirty="0" err="1" smtClean="0">
                <a:latin typeface="Times New Roman"/>
                <a:cs typeface="Times New Roman"/>
              </a:rPr>
              <a:t>kategoria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osób</a:t>
            </a:r>
            <a:r>
              <a:rPr lang="en-US" sz="3200" dirty="0">
                <a:latin typeface="Times New Roman"/>
                <a:cs typeface="Times New Roman"/>
              </a:rPr>
              <a:t>, </a:t>
            </a:r>
            <a:r>
              <a:rPr lang="en-US" sz="3200" dirty="0" err="1">
                <a:latin typeface="Times New Roman"/>
                <a:cs typeface="Times New Roman"/>
              </a:rPr>
              <a:t>dla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których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przeznaczona</a:t>
            </a:r>
            <a:r>
              <a:rPr lang="en-US" sz="3200" dirty="0">
                <a:latin typeface="Times New Roman"/>
                <a:cs typeface="Times New Roman"/>
              </a:rPr>
              <a:t> jest </a:t>
            </a:r>
            <a:r>
              <a:rPr lang="en-US" sz="3200" dirty="0" err="1">
                <a:latin typeface="Times New Roman"/>
                <a:cs typeface="Times New Roman"/>
              </a:rPr>
              <a:t>określona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jednostka</a:t>
            </a:r>
            <a:endParaRPr lang="en-US" sz="3200" dirty="0" smtClean="0">
              <a:latin typeface="Times New Roman"/>
              <a:cs typeface="Times New Roman"/>
            </a:endParaRPr>
          </a:p>
          <a:p>
            <a:pPr>
              <a:buFontTx/>
              <a:buChar char="•"/>
            </a:pPr>
            <a:r>
              <a:rPr lang="en-US" sz="3200" dirty="0" err="1" smtClean="0">
                <a:latin typeface="Times New Roman"/>
                <a:cs typeface="Times New Roman"/>
              </a:rPr>
              <a:t>stopień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zabezpieczenia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endParaRPr lang="en-US" sz="3200" dirty="0" smtClean="0">
              <a:latin typeface="Times New Roman"/>
              <a:cs typeface="Times New Roman"/>
            </a:endParaRPr>
          </a:p>
          <a:p>
            <a:pPr>
              <a:buFontTx/>
              <a:buChar char="•"/>
            </a:pPr>
            <a:r>
              <a:rPr lang="en-US" sz="3200" dirty="0" err="1" smtClean="0">
                <a:latin typeface="Times New Roman"/>
                <a:cs typeface="Times New Roman"/>
              </a:rPr>
              <a:t>stopień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izolacji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osadzonych</a:t>
            </a:r>
            <a:endParaRPr lang="en-US" sz="3200" dirty="0" smtClean="0">
              <a:latin typeface="Times New Roman"/>
              <a:cs typeface="Times New Roman"/>
            </a:endParaRPr>
          </a:p>
          <a:p>
            <a:pPr>
              <a:buFontTx/>
              <a:buChar char="•"/>
            </a:pPr>
            <a:r>
              <a:rPr lang="en-US" sz="3200" dirty="0" err="1" smtClean="0">
                <a:latin typeface="Times New Roman"/>
                <a:cs typeface="Times New Roman"/>
              </a:rPr>
              <a:t>obowiązki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i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uprawnienia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w </a:t>
            </a:r>
            <a:r>
              <a:rPr lang="en-US" sz="3200" dirty="0" err="1">
                <a:latin typeface="Times New Roman"/>
                <a:cs typeface="Times New Roman"/>
              </a:rPr>
              <a:t>zakresie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poruszania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sie</a:t>
            </a:r>
            <a:r>
              <a:rPr lang="en-US" sz="3200" dirty="0">
                <a:latin typeface="Times New Roman"/>
                <a:cs typeface="Times New Roman"/>
              </a:rPr>
              <a:t>̨ </a:t>
            </a:r>
            <a:r>
              <a:rPr lang="en-US" sz="3200" dirty="0" err="1">
                <a:latin typeface="Times New Roman"/>
                <a:cs typeface="Times New Roman"/>
              </a:rPr>
              <a:t>po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terenie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jednostki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penitencjarnej,a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także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poza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nia</a:t>
            </a:r>
            <a:r>
              <a:rPr lang="en-US" sz="3200" dirty="0">
                <a:latin typeface="Times New Roman"/>
                <a:cs typeface="Times New Roman"/>
              </a:rPr>
              <a:t>̨.</a:t>
            </a:r>
            <a:endParaRPr lang="pl-PL" sz="3200" dirty="0">
              <a:latin typeface="Times New Roman"/>
              <a:cs typeface="Times New Roman"/>
            </a:endParaRPr>
          </a:p>
          <a:p>
            <a:endParaRPr lang="pl-PL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1566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4417" y="-220133"/>
            <a:ext cx="7967134" cy="1820334"/>
          </a:xfrm>
        </p:spPr>
        <p:txBody>
          <a:bodyPr/>
          <a:lstStyle/>
          <a:p>
            <a:r>
              <a:rPr lang="en-US" sz="3600" b="1" dirty="0" smtClean="0">
                <a:latin typeface="Times New Roman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cs typeface="Times New Roman"/>
              </a:rPr>
            </a:br>
            <a:r>
              <a:rPr lang="en-US" sz="3600" b="1" dirty="0">
                <a:latin typeface="Times New Roman"/>
                <a:cs typeface="Times New Roman"/>
              </a:rPr>
              <a:t/>
            </a:r>
            <a:br>
              <a:rPr lang="en-US" sz="3600" b="1" dirty="0">
                <a:latin typeface="Times New Roman"/>
                <a:cs typeface="Times New Roman"/>
              </a:rPr>
            </a:br>
            <a:r>
              <a:rPr lang="en-US" sz="3600" b="1" dirty="0" err="1" smtClean="0">
                <a:latin typeface="Times New Roman"/>
                <a:cs typeface="Times New Roman"/>
              </a:rPr>
              <a:t>Rodzaje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akładów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arnych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br>
              <a:rPr lang="en-US" sz="3600" b="1" dirty="0" smtClean="0">
                <a:latin typeface="Times New Roman"/>
                <a:cs typeface="Times New Roman"/>
              </a:rPr>
            </a:br>
            <a:r>
              <a:rPr lang="en-US" sz="3600" b="1" dirty="0" smtClean="0">
                <a:latin typeface="Times New Roman"/>
                <a:cs typeface="Times New Roman"/>
              </a:rPr>
              <a:t>(</a:t>
            </a:r>
            <a:r>
              <a:rPr lang="en-US" sz="3600" b="1" dirty="0">
                <a:latin typeface="Times New Roman"/>
                <a:cs typeface="Times New Roman"/>
              </a:rPr>
              <a:t>art. 69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b="1" dirty="0">
                <a:latin typeface="Times New Roman"/>
                <a:cs typeface="Times New Roman"/>
              </a:rPr>
              <a:t/>
            </a:r>
            <a:br>
              <a:rPr lang="pl-PL" sz="3600" b="1" dirty="0">
                <a:latin typeface="Times New Roman"/>
                <a:cs typeface="Times New Roman"/>
              </a:rPr>
            </a:b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/>
                <a:cs typeface="Times New Roman"/>
              </a:rPr>
              <a:t>Polskie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prawo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penitencjarne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przewiduje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4 </a:t>
            </a:r>
            <a:r>
              <a:rPr lang="en-US" sz="3200" dirty="0" err="1">
                <a:latin typeface="Times New Roman"/>
                <a:cs typeface="Times New Roman"/>
              </a:rPr>
              <a:t>rodzaje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Z</a:t>
            </a:r>
            <a:r>
              <a:rPr lang="en-US" sz="3200" dirty="0" err="1" smtClean="0">
                <a:latin typeface="Times New Roman"/>
                <a:cs typeface="Times New Roman"/>
              </a:rPr>
              <a:t>akładów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K</a:t>
            </a:r>
            <a:r>
              <a:rPr lang="en-US" sz="3200" dirty="0" err="1" smtClean="0">
                <a:latin typeface="Times New Roman"/>
                <a:cs typeface="Times New Roman"/>
              </a:rPr>
              <a:t>arnych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: </a:t>
            </a:r>
            <a:endParaRPr lang="en-US" sz="3200" dirty="0" smtClean="0">
              <a:latin typeface="Times New Roman"/>
              <a:cs typeface="Times New Roman"/>
            </a:endParaRPr>
          </a:p>
          <a:p>
            <a:r>
              <a:rPr lang="en-US" sz="3200" dirty="0" err="1" smtClean="0">
                <a:latin typeface="Times New Roman"/>
                <a:cs typeface="Times New Roman"/>
              </a:rPr>
              <a:t>dla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młodocianych</a:t>
            </a:r>
            <a:r>
              <a:rPr lang="en-US" sz="3200" dirty="0" smtClean="0">
                <a:latin typeface="Times New Roman"/>
                <a:cs typeface="Times New Roman"/>
              </a:rPr>
              <a:t> - M, </a:t>
            </a:r>
          </a:p>
          <a:p>
            <a:r>
              <a:rPr lang="en-US" sz="3200" dirty="0" err="1" smtClean="0">
                <a:latin typeface="Times New Roman"/>
                <a:cs typeface="Times New Roman"/>
              </a:rPr>
              <a:t>dla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odbywających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kare</a:t>
            </a:r>
            <a:r>
              <a:rPr lang="en-US" sz="3200" dirty="0">
                <a:latin typeface="Times New Roman"/>
                <a:cs typeface="Times New Roman"/>
              </a:rPr>
              <a:t>̨ </a:t>
            </a:r>
            <a:r>
              <a:rPr lang="en-US" sz="3200" dirty="0" err="1">
                <a:latin typeface="Times New Roman"/>
                <a:cs typeface="Times New Roman"/>
              </a:rPr>
              <a:t>po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raz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pierwszy</a:t>
            </a:r>
            <a:r>
              <a:rPr lang="en-US" sz="3200" dirty="0" smtClean="0">
                <a:latin typeface="Times New Roman"/>
                <a:cs typeface="Times New Roman"/>
              </a:rPr>
              <a:t> - P, </a:t>
            </a:r>
          </a:p>
          <a:p>
            <a:r>
              <a:rPr lang="en-US" sz="3200" dirty="0" err="1" smtClean="0">
                <a:latin typeface="Times New Roman"/>
                <a:cs typeface="Times New Roman"/>
              </a:rPr>
              <a:t>dla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recydywistów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penitencjarnych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mr-IN" sz="3200" dirty="0" smtClean="0">
                <a:latin typeface="Times New Roman"/>
                <a:cs typeface="Times New Roman"/>
              </a:rPr>
              <a:t>–</a:t>
            </a:r>
            <a:r>
              <a:rPr lang="en-US" sz="3200" dirty="0" smtClean="0">
                <a:latin typeface="Times New Roman"/>
                <a:cs typeface="Times New Roman"/>
              </a:rPr>
              <a:t> R,</a:t>
            </a:r>
          </a:p>
          <a:p>
            <a:r>
              <a:rPr lang="en-US" sz="3200" dirty="0" err="1" smtClean="0">
                <a:latin typeface="Times New Roman"/>
                <a:cs typeface="Times New Roman"/>
              </a:rPr>
              <a:t>dla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odbywających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kare</a:t>
            </a:r>
            <a:r>
              <a:rPr lang="en-US" sz="3200" dirty="0">
                <a:latin typeface="Times New Roman"/>
                <a:cs typeface="Times New Roman"/>
              </a:rPr>
              <a:t>̨ </a:t>
            </a:r>
            <a:r>
              <a:rPr lang="en-US" sz="3200" dirty="0" err="1">
                <a:latin typeface="Times New Roman"/>
                <a:cs typeface="Times New Roman"/>
              </a:rPr>
              <a:t>aresztu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wojskowego</a:t>
            </a:r>
            <a:r>
              <a:rPr lang="pl-PL" sz="3200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619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-186267"/>
            <a:ext cx="8042276" cy="2235200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Zakład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dla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młodocianych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smtClean="0">
                <a:latin typeface="Times New Roman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cs typeface="Times New Roman"/>
              </a:rPr>
            </a:br>
            <a:r>
              <a:rPr lang="en-US" sz="3600" b="1" dirty="0" smtClean="0">
                <a:latin typeface="Times New Roman"/>
                <a:cs typeface="Times New Roman"/>
              </a:rPr>
              <a:t>(</a:t>
            </a:r>
            <a:r>
              <a:rPr lang="en-US" sz="3600" b="1" dirty="0">
                <a:latin typeface="Times New Roman"/>
                <a:cs typeface="Times New Roman"/>
              </a:rPr>
              <a:t>art. 84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err="1" smtClean="0">
                <a:latin typeface="Times New Roman"/>
                <a:cs typeface="Times New Roman"/>
              </a:rPr>
              <a:t>Młodociany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mr-IN" sz="2800" dirty="0" smtClean="0">
                <a:latin typeface="Times New Roman"/>
                <a:cs typeface="Times New Roman"/>
              </a:rPr>
              <a:t>–</a:t>
            </a:r>
            <a:r>
              <a:rPr lang="en-US" sz="2800" dirty="0" smtClean="0">
                <a:latin typeface="Times New Roman"/>
                <a:cs typeface="Times New Roman"/>
              </a:rPr>
              <a:t> (art</a:t>
            </a:r>
            <a:r>
              <a:rPr lang="en-US" sz="2800" dirty="0">
                <a:latin typeface="Times New Roman"/>
                <a:cs typeface="Times New Roman"/>
              </a:rPr>
              <a:t>. 115 § </a:t>
            </a:r>
            <a:r>
              <a:rPr lang="en-US" sz="2800" dirty="0" smtClean="0">
                <a:latin typeface="Times New Roman"/>
                <a:cs typeface="Times New Roman"/>
              </a:rPr>
              <a:t>10 </a:t>
            </a:r>
            <a:r>
              <a:rPr lang="en-US" sz="2800" dirty="0" err="1" smtClean="0">
                <a:latin typeface="Times New Roman"/>
                <a:cs typeface="Times New Roman"/>
              </a:rPr>
              <a:t>kk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</a:p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latin typeface="Times New Roman"/>
                <a:cs typeface="Times New Roman"/>
              </a:rPr>
              <a:t>	jest </a:t>
            </a:r>
            <a:r>
              <a:rPr lang="en-US" sz="2800" dirty="0" err="1">
                <a:latin typeface="Times New Roman"/>
                <a:cs typeface="Times New Roman"/>
              </a:rPr>
              <a:t>nim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sprawca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en-US" sz="2800" dirty="0" err="1" smtClean="0">
                <a:latin typeface="Times New Roman"/>
                <a:cs typeface="Times New Roman"/>
              </a:rPr>
              <a:t>który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w </a:t>
            </a:r>
            <a:r>
              <a:rPr lang="en-US" sz="2800" dirty="0" err="1">
                <a:latin typeface="Times New Roman"/>
                <a:cs typeface="Times New Roman"/>
              </a:rPr>
              <a:t>chwili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			</a:t>
            </a:r>
            <a:r>
              <a:rPr lang="en-US" sz="2800" dirty="0" err="1" smtClean="0">
                <a:latin typeface="Times New Roman"/>
                <a:cs typeface="Times New Roman"/>
              </a:rPr>
              <a:t>popełnienia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czynu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zabronionego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nie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			</a:t>
            </a:r>
            <a:r>
              <a:rPr lang="en-US" sz="2800" dirty="0" err="1" smtClean="0">
                <a:latin typeface="Times New Roman"/>
                <a:cs typeface="Times New Roman"/>
              </a:rPr>
              <a:t>ukończył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21 </a:t>
            </a:r>
            <a:r>
              <a:rPr lang="en-US" sz="2800" dirty="0" err="1">
                <a:latin typeface="Times New Roman"/>
                <a:cs typeface="Times New Roman"/>
              </a:rPr>
              <a:t>lat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 w </a:t>
            </a:r>
            <a:r>
              <a:rPr lang="en-US" sz="2800" dirty="0" err="1">
                <a:latin typeface="Times New Roman"/>
                <a:cs typeface="Times New Roman"/>
              </a:rPr>
              <a:t>czasie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orzekania</a:t>
            </a:r>
            <a:r>
              <a:rPr lang="en-US" sz="2800" dirty="0">
                <a:latin typeface="Times New Roman"/>
                <a:cs typeface="Times New Roman"/>
              </a:rPr>
              <a:t> w I </a:t>
            </a:r>
            <a:r>
              <a:rPr lang="en-US" sz="2800" dirty="0" smtClean="0">
                <a:latin typeface="Times New Roman"/>
                <a:cs typeface="Times New Roman"/>
              </a:rPr>
              <a:t>		</a:t>
            </a:r>
            <a:r>
              <a:rPr lang="en-US" sz="2800" dirty="0" err="1" smtClean="0">
                <a:latin typeface="Times New Roman"/>
                <a:cs typeface="Times New Roman"/>
              </a:rPr>
              <a:t>instancji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nie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ukończył</a:t>
            </a:r>
            <a:r>
              <a:rPr lang="en-US" sz="2800" dirty="0">
                <a:latin typeface="Times New Roman"/>
                <a:cs typeface="Times New Roman"/>
              </a:rPr>
              <a:t> 24  </a:t>
            </a:r>
            <a:r>
              <a:rPr lang="en-US" sz="2800" dirty="0" err="1" smtClean="0">
                <a:latin typeface="Times New Roman"/>
                <a:cs typeface="Times New Roman"/>
              </a:rPr>
              <a:t>lat</a:t>
            </a:r>
            <a:endParaRPr lang="en-US" sz="2800" dirty="0" smtClean="0">
              <a:latin typeface="Times New Roman"/>
              <a:cs typeface="Times New Roman"/>
            </a:endParaRPr>
          </a:p>
          <a:p>
            <a:endParaRPr lang="pl-PL" sz="2800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1769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-1"/>
            <a:ext cx="8042276" cy="1388534"/>
          </a:xfrm>
        </p:spPr>
        <p:txBody>
          <a:bodyPr/>
          <a:lstStyle/>
          <a:p>
            <a:r>
              <a:rPr lang="en-US" sz="2800" b="1" dirty="0" err="1">
                <a:latin typeface="Times New Roman"/>
                <a:cs typeface="Times New Roman"/>
              </a:rPr>
              <a:t>Zakład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K</a:t>
            </a:r>
            <a:r>
              <a:rPr lang="en-US" sz="2800" b="1" dirty="0" err="1" smtClean="0">
                <a:latin typeface="Times New Roman"/>
                <a:cs typeface="Times New Roman"/>
              </a:rPr>
              <a:t>arny</a:t>
            </a:r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dla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młodocianych</a:t>
            </a:r>
            <a:r>
              <a:rPr lang="en-US" sz="2800" b="1" dirty="0">
                <a:latin typeface="Times New Roman"/>
                <a:cs typeface="Times New Roman"/>
              </a:rPr>
              <a:t> (art. 84 </a:t>
            </a:r>
            <a:r>
              <a:rPr lang="en-US" sz="2800" b="1" dirty="0" err="1">
                <a:latin typeface="Times New Roman"/>
                <a:cs typeface="Times New Roman"/>
              </a:rPr>
              <a:t>kkw</a:t>
            </a:r>
            <a:r>
              <a:rPr lang="en-US" sz="2800" b="1" dirty="0">
                <a:latin typeface="Times New Roman"/>
                <a:cs typeface="Times New Roman"/>
              </a:rPr>
              <a:t>)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pl-PL" sz="2800" dirty="0">
                <a:latin typeface="Times New Roman"/>
                <a:cs typeface="Times New Roman"/>
              </a:rPr>
              <a:t/>
            </a:r>
            <a:br>
              <a:rPr lang="pl-PL" sz="2800" dirty="0">
                <a:latin typeface="Times New Roman"/>
                <a:cs typeface="Times New Roman"/>
              </a:rPr>
            </a:br>
            <a:r>
              <a:rPr lang="en-US" sz="2800" dirty="0">
                <a:latin typeface="Times New Roman"/>
                <a:cs typeface="Times New Roman"/>
              </a:rPr>
              <a:t> </a:t>
            </a:r>
            <a:r>
              <a:rPr lang="pl-PL" sz="2800" dirty="0">
                <a:latin typeface="Times New Roman"/>
                <a:cs typeface="Times New Roman"/>
              </a:rPr>
              <a:t/>
            </a:r>
            <a:br>
              <a:rPr lang="pl-PL" sz="2800" dirty="0">
                <a:latin typeface="Times New Roman"/>
                <a:cs typeface="Times New Roman"/>
              </a:rPr>
            </a:br>
            <a:endParaRPr lang="pl-PL" sz="28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592666"/>
            <a:ext cx="7914218" cy="626533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7400" dirty="0">
                <a:latin typeface="Times New Roman"/>
                <a:cs typeface="Times New Roman"/>
              </a:rPr>
              <a:t>W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</a:t>
            </a:r>
            <a:r>
              <a:rPr lang="en-US" sz="7400" dirty="0" err="1" smtClean="0">
                <a:latin typeface="Times New Roman"/>
                <a:cs typeface="Times New Roman"/>
              </a:rPr>
              <a:t>akładzie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</a:t>
            </a:r>
            <a:r>
              <a:rPr lang="en-US" sz="7400" dirty="0" err="1" smtClean="0">
                <a:latin typeface="Times New Roman"/>
                <a:cs typeface="Times New Roman"/>
              </a:rPr>
              <a:t>arnym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dla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młodocianych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odbywają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karę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skazani</a:t>
            </a:r>
            <a:r>
              <a:rPr lang="en-US" sz="7400" dirty="0" smtClean="0">
                <a:latin typeface="Times New Roman"/>
                <a:cs typeface="Times New Roman"/>
              </a:rPr>
              <a:t> :</a:t>
            </a:r>
          </a:p>
          <a:p>
            <a:pPr>
              <a:buFontTx/>
              <a:buChar char="-"/>
            </a:pPr>
            <a:r>
              <a:rPr lang="en-US" sz="7400" dirty="0" err="1" smtClean="0">
                <a:latin typeface="Times New Roman"/>
                <a:cs typeface="Times New Roman"/>
              </a:rPr>
              <a:t>którzy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ukończyli</a:t>
            </a:r>
            <a:r>
              <a:rPr lang="en-US" sz="7400" dirty="0">
                <a:latin typeface="Times New Roman"/>
                <a:cs typeface="Times New Roman"/>
              </a:rPr>
              <a:t> 21 </a:t>
            </a:r>
            <a:r>
              <a:rPr lang="en-US" sz="7400" dirty="0" err="1">
                <a:latin typeface="Times New Roman"/>
                <a:cs typeface="Times New Roman"/>
              </a:rPr>
              <a:t>roku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życia</a:t>
            </a:r>
            <a:r>
              <a:rPr lang="en-US" sz="7400" dirty="0" smtClean="0">
                <a:latin typeface="Times New Roman"/>
                <a:cs typeface="Times New Roman"/>
              </a:rPr>
              <a:t> (w </a:t>
            </a:r>
            <a:r>
              <a:rPr lang="en-US" sz="7400" dirty="0" err="1" smtClean="0">
                <a:latin typeface="Times New Roman"/>
                <a:cs typeface="Times New Roman"/>
              </a:rPr>
              <a:t>uzasadnionych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wypadkach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skazany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może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odbywać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karę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>
                <a:latin typeface="Times New Roman"/>
                <a:cs typeface="Times New Roman"/>
              </a:rPr>
              <a:t>takim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zakładzie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ukończeniu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smtClean="0">
                <a:latin typeface="Times New Roman"/>
                <a:cs typeface="Times New Roman"/>
              </a:rPr>
              <a:t>21 </a:t>
            </a:r>
            <a:r>
              <a:rPr lang="en-US" sz="7400" dirty="0" err="1">
                <a:latin typeface="Times New Roman"/>
                <a:cs typeface="Times New Roman"/>
              </a:rPr>
              <a:t>roku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życia</a:t>
            </a:r>
            <a:r>
              <a:rPr lang="en-US" sz="7400" dirty="0" smtClean="0">
                <a:latin typeface="Times New Roman"/>
                <a:cs typeface="Times New Roman"/>
              </a:rPr>
              <a:t>, </a:t>
            </a:r>
            <a:r>
              <a:rPr lang="en-US" sz="7400" dirty="0" err="1" smtClean="0">
                <a:latin typeface="Times New Roman"/>
                <a:cs typeface="Times New Roman"/>
              </a:rPr>
              <a:t>jeżeli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>
                <a:latin typeface="Times New Roman"/>
                <a:cs typeface="Times New Roman"/>
              </a:rPr>
              <a:t>jest to </a:t>
            </a:r>
            <a:r>
              <a:rPr lang="en-US" sz="7400" dirty="0" err="1">
                <a:latin typeface="Times New Roman"/>
                <a:cs typeface="Times New Roman"/>
              </a:rPr>
              <a:t>uzasadnione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potrzebami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oddziaływania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dorosły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skazany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raz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pierwszy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wyróżniający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się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dobrą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postawą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może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za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swoją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zgodą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odbywać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karę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>
                <a:latin typeface="Times New Roman"/>
                <a:cs typeface="Times New Roman"/>
              </a:rPr>
              <a:t>zakładzie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karnym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dla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młodocianych</a:t>
            </a:r>
            <a:r>
              <a:rPr lang="en-US" sz="7400" dirty="0">
                <a:latin typeface="Times New Roman"/>
                <a:cs typeface="Times New Roman"/>
              </a:rPr>
              <a:t> - </a:t>
            </a:r>
            <a:r>
              <a:rPr lang="en-US" sz="7400" dirty="0" err="1">
                <a:latin typeface="Times New Roman"/>
                <a:cs typeface="Times New Roman"/>
              </a:rPr>
              <a:t>korzysta</a:t>
            </a:r>
            <a:r>
              <a:rPr lang="en-US" sz="7400" dirty="0">
                <a:latin typeface="Times New Roman"/>
                <a:cs typeface="Times New Roman"/>
              </a:rPr>
              <a:t> on </a:t>
            </a:r>
            <a:r>
              <a:rPr lang="en-US" sz="7400" dirty="0" err="1">
                <a:latin typeface="Times New Roman"/>
                <a:cs typeface="Times New Roman"/>
              </a:rPr>
              <a:t>wtedy</a:t>
            </a:r>
            <a:r>
              <a:rPr lang="en-US" sz="7400" dirty="0">
                <a:latin typeface="Times New Roman"/>
                <a:cs typeface="Times New Roman"/>
              </a:rPr>
              <a:t> z </a:t>
            </a:r>
            <a:r>
              <a:rPr lang="en-US" sz="7400" dirty="0" err="1">
                <a:latin typeface="Times New Roman"/>
                <a:cs typeface="Times New Roman"/>
              </a:rPr>
              <a:t>takich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uprawnień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jak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młodociany</a:t>
            </a:r>
            <a:r>
              <a:rPr lang="en-US" sz="7400" dirty="0">
                <a:latin typeface="Times New Roman"/>
                <a:cs typeface="Times New Roman"/>
              </a:rPr>
              <a:t> (art. 84 § 1 </a:t>
            </a:r>
            <a:r>
              <a:rPr lang="en-US" sz="7400" dirty="0" err="1">
                <a:latin typeface="Times New Roman"/>
                <a:cs typeface="Times New Roman"/>
              </a:rPr>
              <a:t>i</a:t>
            </a:r>
            <a:r>
              <a:rPr lang="en-US" sz="7400" dirty="0">
                <a:latin typeface="Times New Roman"/>
                <a:cs typeface="Times New Roman"/>
              </a:rPr>
              <a:t> 2 </a:t>
            </a:r>
            <a:r>
              <a:rPr lang="en-US" sz="7400" dirty="0" err="1">
                <a:latin typeface="Times New Roman"/>
                <a:cs typeface="Times New Roman"/>
              </a:rPr>
              <a:t>k.k.w</a:t>
            </a:r>
            <a:r>
              <a:rPr lang="en-US" sz="7400" dirty="0">
                <a:latin typeface="Times New Roman"/>
                <a:cs typeface="Times New Roman"/>
              </a:rPr>
              <a:t>.</a:t>
            </a:r>
            <a:r>
              <a:rPr lang="en-US" sz="7400" dirty="0" smtClean="0">
                <a:latin typeface="Times New Roman"/>
                <a:cs typeface="Times New Roman"/>
              </a:rPr>
              <a:t>)</a:t>
            </a:r>
            <a:endParaRPr lang="pl-PL" sz="7400" dirty="0">
              <a:latin typeface="Times New Roman"/>
              <a:cs typeface="Times New Roman"/>
            </a:endParaRPr>
          </a:p>
          <a:p>
            <a:r>
              <a:rPr lang="en-US" sz="7400" dirty="0" smtClean="0">
                <a:latin typeface="Times New Roman"/>
                <a:cs typeface="Times New Roman"/>
              </a:rPr>
              <a:t>w </a:t>
            </a:r>
            <a:r>
              <a:rPr lang="en-US" sz="7400" dirty="0" err="1">
                <a:latin typeface="Times New Roman"/>
                <a:cs typeface="Times New Roman"/>
              </a:rPr>
              <a:t>celu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odizolowania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tej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kategorii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skazanych</a:t>
            </a:r>
            <a:r>
              <a:rPr lang="en-US" sz="7400" dirty="0">
                <a:latin typeface="Times New Roman"/>
                <a:cs typeface="Times New Roman"/>
              </a:rPr>
              <a:t> od </a:t>
            </a:r>
            <a:r>
              <a:rPr lang="en-US" sz="7400" dirty="0" err="1">
                <a:latin typeface="Times New Roman"/>
                <a:cs typeface="Times New Roman"/>
              </a:rPr>
              <a:t>demoralizującego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wpływu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innych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uwięzionych</a:t>
            </a:r>
            <a:r>
              <a:rPr lang="en-US" sz="7400" dirty="0" smtClean="0">
                <a:latin typeface="Times New Roman"/>
                <a:cs typeface="Times New Roman"/>
              </a:rPr>
              <a:t>,</a:t>
            </a:r>
          </a:p>
          <a:p>
            <a:r>
              <a:rPr lang="en-US" sz="7400" dirty="0" err="1" smtClean="0">
                <a:latin typeface="Times New Roman"/>
                <a:cs typeface="Times New Roman"/>
              </a:rPr>
              <a:t>możliwość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skuteczniejszego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oddziaływania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postawy</a:t>
            </a:r>
            <a:endParaRPr lang="en-US" sz="7400" dirty="0" smtClean="0">
              <a:latin typeface="Times New Roman"/>
              <a:cs typeface="Times New Roman"/>
            </a:endParaRPr>
          </a:p>
          <a:p>
            <a:r>
              <a:rPr lang="en-US" sz="7400" b="1" dirty="0" err="1">
                <a:latin typeface="Times New Roman"/>
                <a:cs typeface="Times New Roman"/>
              </a:rPr>
              <a:t>m</a:t>
            </a:r>
            <a:r>
              <a:rPr lang="en-US" sz="7400" b="1" dirty="0" err="1" smtClean="0">
                <a:latin typeface="Times New Roman"/>
                <a:cs typeface="Times New Roman"/>
              </a:rPr>
              <a:t>łodociani</a:t>
            </a:r>
            <a:r>
              <a:rPr lang="en-US" sz="7400" b="1" dirty="0" smtClean="0">
                <a:latin typeface="Times New Roman"/>
                <a:cs typeface="Times New Roman"/>
              </a:rPr>
              <a:t> </a:t>
            </a:r>
            <a:r>
              <a:rPr lang="en-US" sz="7400" b="1" dirty="0" err="1">
                <a:latin typeface="Times New Roman"/>
                <a:cs typeface="Times New Roman"/>
              </a:rPr>
              <a:t>obligatoryjnie</a:t>
            </a:r>
            <a:r>
              <a:rPr lang="en-US" sz="7400" b="1" dirty="0">
                <a:latin typeface="Times New Roman"/>
                <a:cs typeface="Times New Roman"/>
              </a:rPr>
              <a:t> </a:t>
            </a:r>
            <a:r>
              <a:rPr lang="en-US" sz="7400" b="1" dirty="0" err="1">
                <a:latin typeface="Times New Roman"/>
                <a:cs typeface="Times New Roman"/>
              </a:rPr>
              <a:t>odbywaja</a:t>
            </a:r>
            <a:r>
              <a:rPr lang="en-US" sz="7400" b="1" dirty="0">
                <a:latin typeface="Times New Roman"/>
                <a:cs typeface="Times New Roman"/>
              </a:rPr>
              <a:t>̨ </a:t>
            </a:r>
            <a:r>
              <a:rPr lang="en-US" sz="7400" b="1" dirty="0" err="1">
                <a:latin typeface="Times New Roman"/>
                <a:cs typeface="Times New Roman"/>
              </a:rPr>
              <a:t>kare</a:t>
            </a:r>
            <a:r>
              <a:rPr lang="en-US" sz="7400" b="1" dirty="0">
                <a:latin typeface="Times New Roman"/>
                <a:cs typeface="Times New Roman"/>
              </a:rPr>
              <a:t>̨ w </a:t>
            </a:r>
            <a:r>
              <a:rPr lang="en-US" sz="7400" b="1" dirty="0" err="1">
                <a:latin typeface="Times New Roman"/>
                <a:cs typeface="Times New Roman"/>
              </a:rPr>
              <a:t>systemie</a:t>
            </a:r>
            <a:r>
              <a:rPr lang="en-US" sz="7400" b="1" dirty="0">
                <a:latin typeface="Times New Roman"/>
                <a:cs typeface="Times New Roman"/>
              </a:rPr>
              <a:t> </a:t>
            </a:r>
            <a:r>
              <a:rPr lang="en-US" sz="7400" b="1" dirty="0" err="1">
                <a:latin typeface="Times New Roman"/>
                <a:cs typeface="Times New Roman"/>
              </a:rPr>
              <a:t>programowanego</a:t>
            </a:r>
            <a:r>
              <a:rPr lang="en-US" sz="7400" b="1" dirty="0">
                <a:latin typeface="Times New Roman"/>
                <a:cs typeface="Times New Roman"/>
              </a:rPr>
              <a:t> </a:t>
            </a:r>
            <a:r>
              <a:rPr lang="en-US" sz="7400" b="1" dirty="0" err="1" smtClean="0">
                <a:latin typeface="Times New Roman"/>
                <a:cs typeface="Times New Roman"/>
              </a:rPr>
              <a:t>oddziaływania</a:t>
            </a:r>
            <a:endParaRPr lang="en-US" sz="7400" b="1" dirty="0" smtClean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1136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822824"/>
          </a:xfrm>
        </p:spPr>
        <p:txBody>
          <a:bodyPr/>
          <a:lstStyle/>
          <a:p>
            <a:r>
              <a:rPr lang="en-US" sz="4000" b="1" dirty="0">
                <a:latin typeface="Times New Roman"/>
                <a:cs typeface="Times New Roman"/>
              </a:rPr>
              <a:t>W </a:t>
            </a:r>
            <a:r>
              <a:rPr lang="en-US" sz="4000" b="1" dirty="0" err="1" smtClean="0">
                <a:latin typeface="Times New Roman"/>
                <a:cs typeface="Times New Roman"/>
              </a:rPr>
              <a:t>Zakładach</a:t>
            </a:r>
            <a:r>
              <a:rPr lang="en-US" sz="4000" b="1" dirty="0" smtClean="0">
                <a:latin typeface="Times New Roman"/>
                <a:cs typeface="Times New Roman"/>
              </a:rPr>
              <a:t> </a:t>
            </a:r>
            <a:r>
              <a:rPr lang="en-US" sz="4000" b="1" dirty="0" err="1" smtClean="0">
                <a:latin typeface="Times New Roman"/>
                <a:cs typeface="Times New Roman"/>
              </a:rPr>
              <a:t>Karnych</a:t>
            </a:r>
            <a:r>
              <a:rPr lang="en-US" sz="4000" b="1" dirty="0" smtClean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dla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młodocianych</a:t>
            </a:r>
            <a:r>
              <a:rPr lang="en-US" sz="4000" b="1" dirty="0">
                <a:latin typeface="Times New Roman"/>
                <a:cs typeface="Times New Roman"/>
              </a:rPr>
              <a:t> :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50578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5100" dirty="0" smtClean="0">
                <a:latin typeface="Times New Roman"/>
                <a:cs typeface="Times New Roman"/>
              </a:rPr>
              <a:t>w </a:t>
            </a:r>
            <a:r>
              <a:rPr lang="en-US" sz="5100" dirty="0" err="1">
                <a:latin typeface="Times New Roman"/>
                <a:cs typeface="Times New Roman"/>
              </a:rPr>
              <a:t>szerszym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zakresie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prowadzi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sie</a:t>
            </a:r>
            <a:r>
              <a:rPr lang="en-US" sz="5100" dirty="0" smtClean="0">
                <a:latin typeface="Times New Roman"/>
                <a:cs typeface="Times New Roman"/>
              </a:rPr>
              <a:t>̨ </a:t>
            </a:r>
            <a:r>
              <a:rPr lang="en-US" sz="5100" dirty="0" err="1">
                <a:latin typeface="Times New Roman"/>
                <a:cs typeface="Times New Roman"/>
              </a:rPr>
              <a:t>zajęcia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kulturalno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oświatowe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sportowe</a:t>
            </a:r>
            <a:endParaRPr lang="en-US" sz="5100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organizuje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się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spotkania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>
                <a:latin typeface="Times New Roman"/>
                <a:cs typeface="Times New Roman"/>
              </a:rPr>
              <a:t>z </a:t>
            </a:r>
            <a:r>
              <a:rPr lang="en-US" sz="5100" dirty="0" err="1">
                <a:latin typeface="Times New Roman"/>
                <a:cs typeface="Times New Roman"/>
              </a:rPr>
              <a:t>rodzinami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endParaRPr lang="en-US" sz="5100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5100" dirty="0" err="1">
                <a:latin typeface="Times New Roman"/>
                <a:cs typeface="Times New Roman"/>
              </a:rPr>
              <a:t>w</a:t>
            </a:r>
            <a:r>
              <a:rPr lang="en-US" sz="5100" dirty="0" err="1" smtClean="0">
                <a:latin typeface="Times New Roman"/>
                <a:cs typeface="Times New Roman"/>
              </a:rPr>
              <a:t>spółpracuje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się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>
                <a:latin typeface="Times New Roman"/>
                <a:cs typeface="Times New Roman"/>
              </a:rPr>
              <a:t>z </a:t>
            </a:r>
            <a:r>
              <a:rPr lang="en-US" sz="5100" dirty="0" err="1">
                <a:latin typeface="Times New Roman"/>
                <a:cs typeface="Times New Roman"/>
              </a:rPr>
              <a:t>osobami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godnymi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zaufania</a:t>
            </a:r>
            <a:endParaRPr lang="en-US" sz="5100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5100" dirty="0" err="1">
                <a:latin typeface="Times New Roman"/>
                <a:cs typeface="Times New Roman"/>
              </a:rPr>
              <a:t>s</a:t>
            </a:r>
            <a:r>
              <a:rPr lang="en-US" sz="5100" dirty="0" err="1" smtClean="0">
                <a:latin typeface="Times New Roman"/>
                <a:cs typeface="Times New Roman"/>
              </a:rPr>
              <a:t>kazani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odbywający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kare</a:t>
            </a:r>
            <a:r>
              <a:rPr lang="en-US" sz="5100" dirty="0">
                <a:latin typeface="Times New Roman"/>
                <a:cs typeface="Times New Roman"/>
              </a:rPr>
              <a:t>̨ w </a:t>
            </a:r>
            <a:r>
              <a:rPr lang="en-US" sz="5100" dirty="0" err="1">
                <a:latin typeface="Times New Roman"/>
                <a:cs typeface="Times New Roman"/>
              </a:rPr>
              <a:t>zakładach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karnych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dla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młodocianych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typu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zamkniętego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i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półotwartego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maja</a:t>
            </a:r>
            <a:r>
              <a:rPr lang="en-US" sz="5100" dirty="0">
                <a:latin typeface="Times New Roman"/>
                <a:cs typeface="Times New Roman"/>
              </a:rPr>
              <a:t>̨ </a:t>
            </a:r>
            <a:r>
              <a:rPr lang="en-US" sz="5100" dirty="0" err="1" smtClean="0">
                <a:latin typeface="Times New Roman"/>
                <a:cs typeface="Times New Roman"/>
              </a:rPr>
              <a:t>prawo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>
                <a:latin typeface="Times New Roman"/>
                <a:cs typeface="Times New Roman"/>
              </a:rPr>
              <a:t>do </a:t>
            </a:r>
            <a:r>
              <a:rPr lang="en-US" sz="5100" dirty="0" err="1">
                <a:latin typeface="Times New Roman"/>
                <a:cs typeface="Times New Roman"/>
              </a:rPr>
              <a:t>dodatkowego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widzenia</a:t>
            </a:r>
            <a:r>
              <a:rPr lang="en-US" sz="5100" dirty="0">
                <a:latin typeface="Times New Roman"/>
                <a:cs typeface="Times New Roman"/>
              </a:rPr>
              <a:t> w </a:t>
            </a:r>
            <a:r>
              <a:rPr lang="en-US" sz="5100" dirty="0" err="1" smtClean="0">
                <a:latin typeface="Times New Roman"/>
                <a:cs typeface="Times New Roman"/>
              </a:rPr>
              <a:t>miesiącu</a:t>
            </a:r>
            <a:endParaRPr lang="en-US" sz="5100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5100" dirty="0" err="1" smtClean="0">
                <a:latin typeface="Times New Roman"/>
                <a:cs typeface="Times New Roman"/>
              </a:rPr>
              <a:t>wobec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młodocianych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nie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stosuje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sie</a:t>
            </a:r>
            <a:r>
              <a:rPr lang="en-US" sz="5100" dirty="0">
                <a:latin typeface="Times New Roman"/>
                <a:cs typeface="Times New Roman"/>
              </a:rPr>
              <a:t>̨ </a:t>
            </a:r>
            <a:r>
              <a:rPr lang="en-US" sz="5100" dirty="0" err="1">
                <a:latin typeface="Times New Roman"/>
                <a:cs typeface="Times New Roman"/>
              </a:rPr>
              <a:t>surowszych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kar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dyscyplinarnych</a:t>
            </a:r>
            <a:r>
              <a:rPr lang="en-US" sz="5100" dirty="0">
                <a:latin typeface="Times New Roman"/>
                <a:cs typeface="Times New Roman"/>
              </a:rPr>
              <a:t>.</a:t>
            </a:r>
            <a:endParaRPr lang="pl-PL" sz="5100" dirty="0">
              <a:latin typeface="Times New Roman"/>
              <a:cs typeface="Times New Roman"/>
            </a:endParaRPr>
          </a:p>
          <a:p>
            <a:endParaRPr lang="pl-PL" sz="5100" dirty="0"/>
          </a:p>
        </p:txBody>
      </p:sp>
    </p:spTree>
    <p:extLst>
      <p:ext uri="{BB962C8B-B14F-4D97-AF65-F5344CB8AC3E}">
        <p14:creationId xmlns:p14="http://schemas.microsoft.com/office/powerpoint/2010/main" val="378767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839757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Zakład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dla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odbywających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karę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po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raz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pierwszy</a:t>
            </a:r>
            <a:r>
              <a:rPr lang="en-US" sz="3600" b="1" dirty="0">
                <a:latin typeface="Times New Roman"/>
                <a:cs typeface="Times New Roman"/>
              </a:rPr>
              <a:t> (art.85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b="1" dirty="0">
                <a:latin typeface="Times New Roman"/>
                <a:cs typeface="Times New Roman"/>
              </a:rPr>
              <a:t/>
            </a:r>
            <a:br>
              <a:rPr lang="pl-PL" sz="3600" b="1" dirty="0">
                <a:latin typeface="Times New Roman"/>
                <a:cs typeface="Times New Roman"/>
              </a:rPr>
            </a:b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4" y="1600200"/>
            <a:ext cx="8239125" cy="5105399"/>
          </a:xfrm>
        </p:spPr>
        <p:txBody>
          <a:bodyPr>
            <a:noAutofit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z</a:t>
            </a:r>
            <a:r>
              <a:rPr lang="en-US" dirty="0" err="1" smtClean="0">
                <a:latin typeface="Times New Roman"/>
                <a:cs typeface="Times New Roman"/>
              </a:rPr>
              <a:t>godnie</a:t>
            </a:r>
            <a:r>
              <a:rPr lang="en-US" dirty="0" smtClean="0">
                <a:latin typeface="Times New Roman"/>
                <a:cs typeface="Times New Roman"/>
              </a:rPr>
              <a:t> z </a:t>
            </a:r>
            <a:r>
              <a:rPr lang="en-US" dirty="0" err="1" smtClean="0">
                <a:latin typeface="Times New Roman"/>
                <a:cs typeface="Times New Roman"/>
              </a:rPr>
              <a:t>nazwą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dla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odbywających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pierwszy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d</a:t>
            </a:r>
            <a:r>
              <a:rPr lang="en-US" dirty="0" err="1" smtClean="0">
                <a:latin typeface="Times New Roman"/>
                <a:cs typeface="Times New Roman"/>
              </a:rPr>
              <a:t>la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skazanych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którzy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zostali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skierowani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młodocianych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recydywistów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penitencjarnych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odbywających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aresztu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wojskowego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dla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skazanych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odbywających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zastępcza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kare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wolności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orzeczona</a:t>
            </a:r>
            <a:r>
              <a:rPr lang="en-US" dirty="0">
                <a:latin typeface="Times New Roman"/>
                <a:cs typeface="Times New Roman"/>
              </a:rPr>
              <a:t>̨ w </a:t>
            </a:r>
            <a:r>
              <a:rPr lang="en-US" dirty="0" err="1">
                <a:latin typeface="Times New Roman"/>
                <a:cs typeface="Times New Roman"/>
              </a:rPr>
              <a:t>tej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samej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sprawie</a:t>
            </a:r>
            <a:r>
              <a:rPr lang="en-US" dirty="0">
                <a:latin typeface="Times New Roman"/>
                <a:cs typeface="Times New Roman"/>
              </a:rPr>
              <a:t> (art. 85 </a:t>
            </a:r>
            <a:r>
              <a:rPr lang="en-US" dirty="0" err="1">
                <a:latin typeface="Times New Roman"/>
                <a:cs typeface="Times New Roman"/>
              </a:rPr>
              <a:t>k.k.w</a:t>
            </a:r>
            <a:r>
              <a:rPr lang="en-US" dirty="0">
                <a:latin typeface="Times New Roman"/>
                <a:cs typeface="Times New Roman"/>
              </a:rPr>
              <a:t>.).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pl-PL" dirty="0">
                <a:latin typeface="Times New Roman"/>
                <a:cs typeface="Times New Roman"/>
              </a:rPr>
              <a:t>d</a:t>
            </a:r>
            <a:r>
              <a:rPr lang="en-US" dirty="0" smtClean="0">
                <a:latin typeface="Times New Roman"/>
                <a:cs typeface="Times New Roman"/>
              </a:rPr>
              <a:t>la </a:t>
            </a:r>
            <a:r>
              <a:rPr lang="en-US" dirty="0" err="1" smtClean="0">
                <a:latin typeface="Times New Roman"/>
                <a:cs typeface="Times New Roman"/>
              </a:rPr>
              <a:t>osób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skazanych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przestępstwa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nieumyślne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/>
                <a:cs typeface="Times New Roman"/>
              </a:rPr>
              <a:t>Odbywający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korzystac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smtClean="0">
                <a:latin typeface="Times New Roman"/>
                <a:cs typeface="Times New Roman"/>
              </a:rPr>
              <a:t>z </a:t>
            </a:r>
            <a:r>
              <a:rPr lang="en-US" dirty="0" err="1">
                <a:latin typeface="Times New Roman"/>
                <a:cs typeface="Times New Roman"/>
              </a:rPr>
              <a:t>zatrudnienia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nauczania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zajęc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społeczno-wychowawczych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sportowych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6952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2923491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Zakład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dla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recydywistów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penitencjarnych</a:t>
            </a:r>
            <a:r>
              <a:rPr lang="en-US" sz="3600" b="1" dirty="0">
                <a:latin typeface="Times New Roman"/>
                <a:cs typeface="Times New Roman"/>
              </a:rPr>
              <a:t> (art.86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b="1" dirty="0">
                <a:latin typeface="Times New Roman"/>
                <a:cs typeface="Times New Roman"/>
              </a:rPr>
              <a:t/>
            </a:r>
            <a:br>
              <a:rPr lang="pl-PL" sz="3600" b="1" dirty="0">
                <a:latin typeface="Times New Roman"/>
                <a:cs typeface="Times New Roman"/>
              </a:rPr>
            </a:br>
            <a:r>
              <a:rPr lang="en-US" b="1" dirty="0"/>
              <a:t> 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2099733"/>
            <a:ext cx="8042276" cy="452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Times New Roman"/>
                <a:cs typeface="Times New Roman"/>
              </a:rPr>
              <a:t>Kryterium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atin typeface="Times New Roman"/>
                <a:cs typeface="Times New Roman"/>
              </a:rPr>
              <a:t>decydującym</a:t>
            </a:r>
            <a:r>
              <a:rPr lang="en-US" sz="2800" b="1" dirty="0" smtClean="0">
                <a:latin typeface="Times New Roman"/>
                <a:cs typeface="Times New Roman"/>
              </a:rPr>
              <a:t> o </a:t>
            </a:r>
            <a:r>
              <a:rPr lang="en-US" sz="2800" b="1" dirty="0" err="1">
                <a:latin typeface="Times New Roman"/>
                <a:cs typeface="Times New Roman"/>
              </a:rPr>
              <a:t>zakwalifikowaniu</a:t>
            </a:r>
            <a:r>
              <a:rPr lang="en-US" sz="2800" b="1" dirty="0">
                <a:latin typeface="Times New Roman"/>
                <a:cs typeface="Times New Roman"/>
              </a:rPr>
              <a:t> do </a:t>
            </a:r>
            <a:r>
              <a:rPr lang="en-US" sz="2800" b="1" dirty="0" err="1">
                <a:latin typeface="Times New Roman"/>
                <a:cs typeface="Times New Roman"/>
              </a:rPr>
              <a:t>tej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grupy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jest:</a:t>
            </a:r>
          </a:p>
          <a:p>
            <a:r>
              <a:rPr lang="en-US" sz="2800" b="1" dirty="0" err="1" smtClean="0">
                <a:latin typeface="Times New Roman"/>
                <a:cs typeface="Times New Roman"/>
              </a:rPr>
              <a:t>fakt</a:t>
            </a:r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uprzedniego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odbywania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kary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pozbawienia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wolności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lub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kary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aresztu</a:t>
            </a:r>
            <a:r>
              <a:rPr lang="en-US" sz="2800" b="1" dirty="0">
                <a:latin typeface="Times New Roman"/>
                <a:cs typeface="Times New Roman"/>
              </a:rPr>
              <a:t>, </a:t>
            </a:r>
            <a:endParaRPr lang="en-US" sz="2800" b="1" dirty="0" smtClean="0">
              <a:latin typeface="Times New Roman"/>
              <a:cs typeface="Times New Roman"/>
            </a:endParaRPr>
          </a:p>
          <a:p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umyślnośc</a:t>
            </a:r>
            <a:r>
              <a:rPr lang="en-US" sz="2800" b="1" dirty="0">
                <a:latin typeface="Times New Roman"/>
                <a:cs typeface="Times New Roman"/>
              </a:rPr>
              <a:t>́ </a:t>
            </a:r>
            <a:r>
              <a:rPr lang="en-US" sz="2800" b="1" dirty="0" err="1">
                <a:latin typeface="Times New Roman"/>
                <a:cs typeface="Times New Roman"/>
              </a:rPr>
              <a:t>popełnionych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przestępstw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cs typeface="Times New Roman"/>
              </a:rPr>
              <a:t>lub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atin typeface="Times New Roman"/>
                <a:cs typeface="Times New Roman"/>
              </a:rPr>
              <a:t>wykroczen</a:t>
            </a:r>
            <a:r>
              <a:rPr lang="en-US" sz="2800" b="1" dirty="0" smtClean="0">
                <a:latin typeface="Times New Roman"/>
                <a:cs typeface="Times New Roman"/>
              </a:rPr>
              <a:t>́</a:t>
            </a:r>
            <a:endParaRPr lang="pl-PL" sz="2800" dirty="0">
              <a:latin typeface="Times New Roman"/>
              <a:cs typeface="Times New Roman"/>
            </a:endParaRP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90723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latin typeface="Times New Roman"/>
                <a:cs typeface="Times New Roman"/>
              </a:rPr>
              <a:t>Zakład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Karny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dla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recydywistów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latin typeface="Times New Roman"/>
                <a:cs typeface="Times New Roman"/>
              </a:rPr>
              <a:t>penitencjarnych</a:t>
            </a:r>
            <a:r>
              <a:rPr lang="en-US" sz="4000" b="1" dirty="0">
                <a:latin typeface="Times New Roman"/>
                <a:cs typeface="Times New Roman"/>
              </a:rPr>
              <a:t> 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600201"/>
            <a:ext cx="8222192" cy="5088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W </a:t>
            </a:r>
            <a:r>
              <a:rPr lang="en-US" dirty="0" err="1">
                <a:latin typeface="Times New Roman"/>
                <a:cs typeface="Times New Roman"/>
              </a:rPr>
              <a:t>zakładzie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recydywistów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penitencjarnych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odbywają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dorośli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umyślne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zastępczą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ukarani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wykroczenia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umyślne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zasadniczą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zastępczą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aresztu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Skazani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którzy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uprzednio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już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odbywali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takie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aresztu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wojskowego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umyślne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wykroczenia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chyba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że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szczególne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względy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resocjalizacyjne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przemawiają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skierowaniem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ich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odbywających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pierwszy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3785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492625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Zakład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dla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odbywających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karę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aresztu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wojskowego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117600"/>
            <a:ext cx="8042276" cy="57404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Times New Roman"/>
                <a:cs typeface="Times New Roman"/>
              </a:rPr>
              <a:t>przeznaczony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dla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żołnierzy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którzy</a:t>
            </a:r>
            <a:r>
              <a:rPr lang="en-US" sz="2000" dirty="0">
                <a:latin typeface="Times New Roman"/>
                <a:cs typeface="Times New Roman"/>
              </a:rPr>
              <a:t> w </a:t>
            </a:r>
            <a:r>
              <a:rPr lang="en-US" sz="2000" dirty="0" err="1">
                <a:latin typeface="Times New Roman"/>
                <a:cs typeface="Times New Roman"/>
              </a:rPr>
              <a:t>czasie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odbywania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podlegają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jednocześnie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szkoleniu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wojskowemu</a:t>
            </a:r>
            <a:r>
              <a:rPr lang="en-US" sz="2000" dirty="0">
                <a:latin typeface="Times New Roman"/>
                <a:cs typeface="Times New Roman"/>
              </a:rPr>
              <a:t> (art. 322 § 3 </a:t>
            </a:r>
            <a:r>
              <a:rPr lang="en-US" sz="2000" dirty="0" err="1">
                <a:latin typeface="Times New Roman"/>
                <a:cs typeface="Times New Roman"/>
              </a:rPr>
              <a:t>k.k.</a:t>
            </a:r>
            <a:r>
              <a:rPr lang="en-US" sz="2000" dirty="0">
                <a:latin typeface="Times New Roman"/>
                <a:cs typeface="Times New Roman"/>
              </a:rPr>
              <a:t>). </a:t>
            </a:r>
            <a:endParaRPr lang="pl-PL" sz="2000" dirty="0">
              <a:latin typeface="Times New Roman"/>
              <a:cs typeface="Times New Roman"/>
            </a:endParaRPr>
          </a:p>
          <a:p>
            <a:r>
              <a:rPr lang="en-US" sz="2000" dirty="0" err="1">
                <a:latin typeface="Times New Roman"/>
                <a:cs typeface="Times New Roman"/>
              </a:rPr>
              <a:t>k</a:t>
            </a:r>
            <a:r>
              <a:rPr lang="en-US" sz="2000" dirty="0" err="1" smtClean="0">
                <a:latin typeface="Times New Roman"/>
                <a:cs typeface="Times New Roman"/>
              </a:rPr>
              <a:t>ary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aresztu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wojskowego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trwaja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najmniej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miesiąc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najwięcej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dwa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lata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err="1">
                <a:latin typeface="Times New Roman"/>
                <a:cs typeface="Times New Roman"/>
              </a:rPr>
              <a:t>p</a:t>
            </a:r>
            <a:r>
              <a:rPr lang="en-US" sz="2000" dirty="0" err="1" smtClean="0">
                <a:latin typeface="Times New Roman"/>
                <a:cs typeface="Times New Roman"/>
              </a:rPr>
              <a:t>odczas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odbywania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kary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skazany</a:t>
            </a:r>
            <a:r>
              <a:rPr lang="en-US" sz="2000" dirty="0">
                <a:latin typeface="Times New Roman"/>
                <a:cs typeface="Times New Roman"/>
              </a:rPr>
              <a:t> ma </a:t>
            </a:r>
            <a:r>
              <a:rPr lang="en-US" sz="2000" dirty="0" err="1">
                <a:latin typeface="Times New Roman"/>
                <a:cs typeface="Times New Roman"/>
              </a:rPr>
              <a:t>obowiązek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pracy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lub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nauki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w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typu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zakładach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uwzględnia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sie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przestrzeganie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dyscypliny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wojskowej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elementów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szkolen</a:t>
            </a:r>
            <a:r>
              <a:rPr lang="en-US" sz="2000" dirty="0">
                <a:latin typeface="Times New Roman"/>
                <a:cs typeface="Times New Roman"/>
              </a:rPr>
              <a:t>́ </a:t>
            </a:r>
            <a:r>
              <a:rPr lang="en-US" sz="2000" dirty="0" err="1" smtClean="0">
                <a:latin typeface="Times New Roman"/>
                <a:cs typeface="Times New Roman"/>
              </a:rPr>
              <a:t>wojskowych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err="1">
                <a:latin typeface="Times New Roman"/>
                <a:cs typeface="Times New Roman"/>
              </a:rPr>
              <a:t>s</a:t>
            </a:r>
            <a:r>
              <a:rPr lang="en-US" sz="2000" dirty="0" err="1" smtClean="0">
                <a:latin typeface="Times New Roman"/>
                <a:cs typeface="Times New Roman"/>
              </a:rPr>
              <a:t>kazani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umieszczeni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sa</a:t>
            </a:r>
            <a:r>
              <a:rPr lang="en-US" sz="2000" dirty="0">
                <a:latin typeface="Times New Roman"/>
                <a:cs typeface="Times New Roman"/>
              </a:rPr>
              <a:t>̨ w </a:t>
            </a:r>
            <a:r>
              <a:rPr lang="en-US" sz="2000" dirty="0" err="1">
                <a:latin typeface="Times New Roman"/>
                <a:cs typeface="Times New Roman"/>
              </a:rPr>
              <a:t>odrębnych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pomieszczeniach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przy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zachowaniu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hierarchii</a:t>
            </a:r>
            <a:r>
              <a:rPr lang="en-US" sz="2000" dirty="0">
                <a:latin typeface="Times New Roman"/>
                <a:cs typeface="Times New Roman"/>
              </a:rPr>
              <a:t> w </a:t>
            </a:r>
            <a:r>
              <a:rPr lang="en-US" sz="2000" dirty="0" err="1">
                <a:latin typeface="Times New Roman"/>
                <a:cs typeface="Times New Roman"/>
              </a:rPr>
              <a:t>stopniach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wojskowych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.</a:t>
            </a:r>
            <a:r>
              <a:rPr lang="en-US" sz="2000" dirty="0" err="1" smtClean="0">
                <a:latin typeface="Times New Roman"/>
                <a:cs typeface="Times New Roman"/>
              </a:rPr>
              <a:t>skazani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odbywaja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kare</a:t>
            </a:r>
            <a:r>
              <a:rPr lang="en-US" sz="2000" dirty="0">
                <a:latin typeface="Times New Roman"/>
                <a:cs typeface="Times New Roman"/>
              </a:rPr>
              <a:t>̨ w </a:t>
            </a:r>
            <a:r>
              <a:rPr lang="en-US" sz="2000" dirty="0" err="1">
                <a:latin typeface="Times New Roman"/>
                <a:cs typeface="Times New Roman"/>
              </a:rPr>
              <a:t>pełnym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umundurowaniu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wojskowym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pozbawianym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godła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państwowego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oraz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znaków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stopni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wojskowych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err="1">
                <a:latin typeface="Times New Roman"/>
                <a:cs typeface="Times New Roman"/>
              </a:rPr>
              <a:t>a</a:t>
            </a:r>
            <a:r>
              <a:rPr lang="en-US" sz="2000" dirty="0" err="1" smtClean="0">
                <a:latin typeface="Times New Roman"/>
                <a:cs typeface="Times New Roman"/>
              </a:rPr>
              <a:t>reszt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wykonywany</a:t>
            </a:r>
            <a:r>
              <a:rPr lang="en-US" sz="2000" dirty="0">
                <a:latin typeface="Times New Roman"/>
                <a:cs typeface="Times New Roman"/>
              </a:rPr>
              <a:t> jest </a:t>
            </a:r>
            <a:r>
              <a:rPr lang="en-US" sz="2000" dirty="0" err="1">
                <a:latin typeface="Times New Roman"/>
                <a:cs typeface="Times New Roman"/>
              </a:rPr>
              <a:t>zgodnie</a:t>
            </a:r>
            <a:r>
              <a:rPr lang="en-US" sz="2000" dirty="0">
                <a:latin typeface="Times New Roman"/>
                <a:cs typeface="Times New Roman"/>
              </a:rPr>
              <a:t> z </a:t>
            </a:r>
            <a:r>
              <a:rPr lang="en-US" sz="2000" dirty="0" err="1">
                <a:latin typeface="Times New Roman"/>
                <a:cs typeface="Times New Roman"/>
              </a:rPr>
              <a:t>przepisami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dotyczącymi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pozbawienia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wolności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chyba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że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przepisy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części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wojskowej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Kodeksu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karnego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wykonawczego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stanowia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inaczej</a:t>
            </a:r>
            <a:r>
              <a:rPr lang="en-US" sz="2000" dirty="0">
                <a:latin typeface="Times New Roman"/>
                <a:cs typeface="Times New Roman"/>
              </a:rPr>
              <a:t>.</a:t>
            </a:r>
            <a:endParaRPr lang="pl-PL" sz="2000" dirty="0"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 </a:t>
            </a:r>
            <a:endParaRPr lang="pl-PL" sz="2000" dirty="0">
              <a:latin typeface="Times New Roman"/>
              <a:cs typeface="Times New Roman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708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/>
                <a:cs typeface="Times New Roman"/>
              </a:rPr>
              <a:t>Zadania prawa karnego wykonawczego</a:t>
            </a:r>
            <a:endParaRPr lang="pl-PL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40000"/>
              </a:lnSpc>
            </a:pPr>
            <a:r>
              <a:rPr lang="pl-PL" dirty="0" smtClean="0"/>
              <a:t>- wykonywanie orzeczeń sądowych</a:t>
            </a:r>
          </a:p>
          <a:p>
            <a:pPr algn="just">
              <a:lnSpc>
                <a:spcPct val="140000"/>
              </a:lnSpc>
            </a:pPr>
            <a:r>
              <a:rPr lang="pl-PL" dirty="0" smtClean="0"/>
              <a:t>- zabezpieczenie prawidłowego wykonywania kar </a:t>
            </a:r>
          </a:p>
          <a:p>
            <a:pPr algn="just">
              <a:lnSpc>
                <a:spcPct val="140000"/>
              </a:lnSpc>
            </a:pPr>
            <a:r>
              <a:rPr lang="pl-PL" dirty="0" smtClean="0"/>
              <a:t>- zapewnienie realizacji praw i obowiązków skazanego w procesie wykonywania orzeczenia oraz uprawnień i obowiązków organów postępowania wykonawczego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36578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43892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Zakłady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dla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kobiet</a:t>
            </a:r>
            <a:r>
              <a:rPr lang="en-US" sz="3600" b="1" dirty="0">
                <a:latin typeface="Times New Roman"/>
                <a:cs typeface="Times New Roman"/>
              </a:rPr>
              <a:t> (art. 87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b="1" dirty="0">
                <a:latin typeface="Times New Roman"/>
                <a:cs typeface="Times New Roman"/>
              </a:rPr>
              <a:t/>
            </a:r>
            <a:br>
              <a:rPr lang="pl-PL" sz="3600" b="1" dirty="0">
                <a:latin typeface="Times New Roman"/>
                <a:cs typeface="Times New Roman"/>
              </a:rPr>
            </a:b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829732"/>
            <a:ext cx="8323792" cy="685800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 err="1">
                <a:latin typeface="Times New Roman"/>
                <a:cs typeface="Times New Roman"/>
              </a:rPr>
              <a:t>k</a:t>
            </a:r>
            <a:r>
              <a:rPr lang="en-US" dirty="0" err="1" smtClean="0">
                <a:latin typeface="Times New Roman"/>
                <a:cs typeface="Times New Roman"/>
              </a:rPr>
              <a:t>obiety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odbywają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karę</a:t>
            </a:r>
            <a:r>
              <a:rPr lang="en-US" dirty="0" smtClean="0">
                <a:latin typeface="Times New Roman"/>
                <a:cs typeface="Times New Roman"/>
              </a:rPr>
              <a:t> w ZK </a:t>
            </a:r>
            <a:r>
              <a:rPr lang="en-US" dirty="0" err="1" smtClean="0">
                <a:latin typeface="Times New Roman"/>
                <a:cs typeface="Times New Roman"/>
              </a:rPr>
              <a:t>typu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półotwartego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chyba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że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stopień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demoralizacji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względy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bezpieczeństwa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przemawiają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odbywaniem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kary</a:t>
            </a:r>
            <a:r>
              <a:rPr lang="en-US" dirty="0" smtClean="0">
                <a:latin typeface="Times New Roman"/>
                <a:cs typeface="Times New Roman"/>
              </a:rPr>
              <a:t> w ZK </a:t>
            </a:r>
            <a:r>
              <a:rPr lang="en-US" dirty="0" err="1" smtClean="0">
                <a:latin typeface="Times New Roman"/>
                <a:cs typeface="Times New Roman"/>
              </a:rPr>
              <a:t>typu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zamkniętego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r>
              <a:rPr lang="en-US" dirty="0" err="1">
                <a:latin typeface="Times New Roman"/>
                <a:cs typeface="Times New Roman"/>
              </a:rPr>
              <a:t>s</a:t>
            </a:r>
            <a:r>
              <a:rPr lang="en-US" dirty="0" err="1" smtClean="0">
                <a:latin typeface="Times New Roman"/>
                <a:cs typeface="Times New Roman"/>
              </a:rPr>
              <a:t>tanowia</a:t>
            </a:r>
            <a:r>
              <a:rPr lang="en-US" dirty="0" smtClean="0">
                <a:latin typeface="Times New Roman"/>
                <a:cs typeface="Times New Roman"/>
              </a:rPr>
              <a:t>̨ </a:t>
            </a:r>
            <a:r>
              <a:rPr lang="en-US" dirty="0">
                <a:latin typeface="Times New Roman"/>
                <a:cs typeface="Times New Roman"/>
              </a:rPr>
              <a:t>one </a:t>
            </a:r>
            <a:r>
              <a:rPr lang="en-US" dirty="0" err="1">
                <a:latin typeface="Times New Roman"/>
                <a:cs typeface="Times New Roman"/>
              </a:rPr>
              <a:t>niewielki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procent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populacji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r>
              <a:rPr lang="en-US" dirty="0" err="1">
                <a:latin typeface="Times New Roman"/>
                <a:cs typeface="Times New Roman"/>
              </a:rPr>
              <a:t>p</a:t>
            </a:r>
            <a:r>
              <a:rPr lang="en-US" dirty="0" err="1" smtClean="0">
                <a:latin typeface="Times New Roman"/>
                <a:cs typeface="Times New Roman"/>
              </a:rPr>
              <a:t>otrzebuja</a:t>
            </a:r>
            <a:r>
              <a:rPr lang="en-US" dirty="0" smtClean="0">
                <a:latin typeface="Times New Roman"/>
                <a:cs typeface="Times New Roman"/>
              </a:rPr>
              <a:t>̨ </a:t>
            </a:r>
            <a:r>
              <a:rPr lang="en-US" dirty="0" err="1" smtClean="0">
                <a:latin typeface="Times New Roman"/>
                <a:cs typeface="Times New Roman"/>
              </a:rPr>
              <a:t>specjalnych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warunków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programów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resocjalizacyjnych</a:t>
            </a:r>
            <a:r>
              <a:rPr lang="en-US" dirty="0">
                <a:latin typeface="Times New Roman"/>
                <a:cs typeface="Times New Roman"/>
              </a:rPr>
              <a:t>, a </a:t>
            </a:r>
            <a:r>
              <a:rPr lang="en-US" dirty="0" err="1">
                <a:latin typeface="Times New Roman"/>
                <a:cs typeface="Times New Roman"/>
              </a:rPr>
              <a:t>także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systemu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nagród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r>
              <a:rPr lang="en-US" dirty="0" err="1">
                <a:latin typeface="Times New Roman"/>
                <a:cs typeface="Times New Roman"/>
              </a:rPr>
              <a:t>p</a:t>
            </a:r>
            <a:r>
              <a:rPr lang="en-US" dirty="0" err="1" smtClean="0">
                <a:latin typeface="Times New Roman"/>
                <a:cs typeface="Times New Roman"/>
              </a:rPr>
              <a:t>roblemy</a:t>
            </a:r>
            <a:r>
              <a:rPr lang="en-US" dirty="0" smtClean="0">
                <a:latin typeface="Times New Roman"/>
                <a:cs typeface="Times New Roman"/>
              </a:rPr>
              <a:t> z  </a:t>
            </a:r>
            <a:r>
              <a:rPr lang="en-US" dirty="0" err="1" smtClean="0">
                <a:latin typeface="Times New Roman"/>
                <a:cs typeface="Times New Roman"/>
              </a:rPr>
              <a:t>przeprowadzeniem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klasyfikacji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rozmieszczenia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tym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bardziej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realizowaniem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zasady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indywidualizacji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niewielka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liczba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karnych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Polsce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powoduje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że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często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odbywaja</a:t>
            </a:r>
            <a:r>
              <a:rPr lang="en-US" dirty="0">
                <a:latin typeface="Times New Roman"/>
                <a:cs typeface="Times New Roman"/>
              </a:rPr>
              <a:t>̨ one </a:t>
            </a:r>
            <a:r>
              <a:rPr lang="en-US" dirty="0" err="1">
                <a:latin typeface="Times New Roman"/>
                <a:cs typeface="Times New Roman"/>
              </a:rPr>
              <a:t>kare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bardzo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daleka</a:t>
            </a:r>
            <a:r>
              <a:rPr lang="en-US" dirty="0">
                <a:latin typeface="Times New Roman"/>
                <a:cs typeface="Times New Roman"/>
              </a:rPr>
              <a:t> od </a:t>
            </a:r>
            <a:r>
              <a:rPr lang="en-US" dirty="0" err="1">
                <a:latin typeface="Times New Roman"/>
                <a:cs typeface="Times New Roman"/>
              </a:rPr>
              <a:t>miejsca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zamieszkania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męża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dzieci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pl-PL" dirty="0"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/>
                <a:cs typeface="Times New Roman"/>
              </a:rPr>
              <a:t>W </a:t>
            </a:r>
            <a:r>
              <a:rPr lang="en-US" dirty="0" err="1">
                <a:latin typeface="Times New Roman"/>
                <a:cs typeface="Times New Roman"/>
              </a:rPr>
              <a:t>największym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polskim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zakładzie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kobiet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Grudziądzu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funkcjonuje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szpital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położniczo-ginekologiczny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dom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małego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dziecka</a:t>
            </a:r>
            <a:r>
              <a:rPr lang="en-US" dirty="0">
                <a:latin typeface="Times New Roman"/>
                <a:cs typeface="Times New Roman"/>
              </a:rPr>
              <a:t>, w </a:t>
            </a:r>
            <a:r>
              <a:rPr lang="en-US" dirty="0" err="1">
                <a:latin typeface="Times New Roman"/>
                <a:cs typeface="Times New Roman"/>
              </a:rPr>
              <a:t>którym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rodzące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matki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przebywac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swoimi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dziećmi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ukończenia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nich</a:t>
            </a:r>
            <a:r>
              <a:rPr lang="en-US" dirty="0">
                <a:latin typeface="Times New Roman"/>
                <a:cs typeface="Times New Roman"/>
              </a:rPr>
              <a:t> 3 </a:t>
            </a:r>
            <a:r>
              <a:rPr lang="en-US" dirty="0" err="1">
                <a:latin typeface="Times New Roman"/>
                <a:cs typeface="Times New Roman"/>
              </a:rPr>
              <a:t>roku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życia</a:t>
            </a: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0051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Typy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akładów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arnych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>
                <a:latin typeface="Times New Roman"/>
                <a:cs typeface="Times New Roman"/>
              </a:rPr>
              <a:t>(art. 70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151467"/>
            <a:ext cx="8042276" cy="4792134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typu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zamkniętego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endParaRPr lang="pl-PL" sz="3600" dirty="0">
              <a:latin typeface="Times New Roman"/>
              <a:cs typeface="Times New Roman"/>
            </a:endParaRPr>
          </a:p>
          <a:p>
            <a:pPr lvl="0"/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</a:t>
            </a:r>
            <a:r>
              <a:rPr lang="en-US" sz="3600" b="1" dirty="0" err="1" smtClean="0">
                <a:latin typeface="Times New Roman"/>
                <a:cs typeface="Times New Roman"/>
              </a:rPr>
              <a:t>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typu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półotwartego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endParaRPr lang="pl-PL" sz="3600" dirty="0">
              <a:latin typeface="Times New Roman"/>
              <a:cs typeface="Times New Roman"/>
            </a:endParaRPr>
          </a:p>
          <a:p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Karny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typu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otwartego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endParaRPr lang="pl-PL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0395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492625"/>
          </a:xfrm>
        </p:spPr>
        <p:txBody>
          <a:bodyPr/>
          <a:lstStyle/>
          <a:p>
            <a:r>
              <a:rPr lang="en-US" sz="3600" b="1" dirty="0" err="1" smtClean="0">
                <a:latin typeface="Times New Roman"/>
                <a:cs typeface="Times New Roman"/>
              </a:rPr>
              <a:t>Kryteria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różnicujące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typy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</a:t>
            </a:r>
            <a:r>
              <a:rPr lang="en-US" sz="3600" b="1" dirty="0" err="1" smtClean="0">
                <a:latin typeface="Times New Roman"/>
                <a:cs typeface="Times New Roman"/>
              </a:rPr>
              <a:t>akładów</a:t>
            </a:r>
            <a:r>
              <a:rPr lang="en-US" sz="3600" b="1" dirty="0">
                <a:latin typeface="Times New Roman"/>
                <a:cs typeface="Times New Roman"/>
              </a:rPr>
              <a:t/>
            </a:r>
            <a:br>
              <a:rPr lang="en-US" sz="3600" b="1" dirty="0">
                <a:latin typeface="Times New Roman"/>
                <a:cs typeface="Times New Roman"/>
              </a:rPr>
            </a:b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Karnych</a:t>
            </a:r>
            <a:r>
              <a:rPr lang="en-US" sz="3600" b="1" dirty="0" smtClean="0">
                <a:latin typeface="Times New Roman"/>
                <a:cs typeface="Times New Roman"/>
              </a:rPr>
              <a:t> (art</a:t>
            </a:r>
            <a:r>
              <a:rPr lang="en-US" sz="3600" b="1" dirty="0">
                <a:latin typeface="Times New Roman"/>
                <a:cs typeface="Times New Roman"/>
              </a:rPr>
              <a:t>. 70 § 2 </a:t>
            </a:r>
            <a:r>
              <a:rPr lang="en-US" sz="3600" b="1" dirty="0" err="1">
                <a:latin typeface="Times New Roman"/>
                <a:cs typeface="Times New Roman"/>
              </a:rPr>
              <a:t>k.k.w</a:t>
            </a:r>
            <a:r>
              <a:rPr lang="en-US" sz="3600" b="1" dirty="0" smtClean="0">
                <a:latin typeface="Times New Roman"/>
                <a:cs typeface="Times New Roman"/>
              </a:rPr>
              <a:t>.) </a:t>
            </a: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020732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stopień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zabezpieczenia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izolacji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zakres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możliwości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poruszania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zakładzie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obrębem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różne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obowiązki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uprawnienia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p</a:t>
            </a:r>
            <a:r>
              <a:rPr lang="en-US" dirty="0" err="1" smtClean="0">
                <a:latin typeface="Times New Roman"/>
                <a:cs typeface="Times New Roman"/>
              </a:rPr>
              <a:t>rogresywność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systemu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poozwalający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stosowanie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tzw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wolnej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progresji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polegającej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tym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że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którzy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spełniaja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oczekiwania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resocjalizacyjne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można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awansowac</a:t>
            </a:r>
            <a:r>
              <a:rPr lang="en-US" dirty="0">
                <a:latin typeface="Times New Roman"/>
                <a:cs typeface="Times New Roman"/>
              </a:rPr>
              <a:t>́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z </a:t>
            </a:r>
            <a:r>
              <a:rPr lang="en-US" dirty="0" err="1">
                <a:latin typeface="Times New Roman"/>
                <a:cs typeface="Times New Roman"/>
              </a:rPr>
              <a:t>większa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swoboda</a:t>
            </a:r>
            <a:r>
              <a:rPr lang="en-US" dirty="0">
                <a:latin typeface="Times New Roman"/>
                <a:cs typeface="Times New Roman"/>
              </a:rPr>
              <a:t>̨, </a:t>
            </a:r>
            <a:r>
              <a:rPr lang="en-US" dirty="0" err="1">
                <a:latin typeface="Times New Roman"/>
                <a:cs typeface="Times New Roman"/>
              </a:rPr>
              <a:t>np</a:t>
            </a:r>
            <a:r>
              <a:rPr lang="en-US" dirty="0">
                <a:latin typeface="Times New Roman"/>
                <a:cs typeface="Times New Roman"/>
              </a:rPr>
              <a:t>.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półotwartego</a:t>
            </a:r>
            <a:r>
              <a:rPr lang="en-US" dirty="0">
                <a:latin typeface="Times New Roman"/>
                <a:cs typeface="Times New Roman"/>
              </a:rPr>
              <a:t>, a </a:t>
            </a:r>
            <a:r>
              <a:rPr lang="en-US" dirty="0" err="1">
                <a:latin typeface="Times New Roman"/>
                <a:cs typeface="Times New Roman"/>
              </a:rPr>
              <a:t>tych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którzy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zawodza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wychowawczo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można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kierowac</a:t>
            </a:r>
            <a:r>
              <a:rPr lang="en-US" dirty="0">
                <a:latin typeface="Times New Roman"/>
                <a:cs typeface="Times New Roman"/>
              </a:rPr>
              <a:t>́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o </a:t>
            </a:r>
            <a:r>
              <a:rPr lang="en-US" dirty="0" err="1">
                <a:latin typeface="Times New Roman"/>
                <a:cs typeface="Times New Roman"/>
              </a:rPr>
              <a:t>mniejszej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swobodzie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np</a:t>
            </a:r>
            <a:r>
              <a:rPr lang="en-US" dirty="0">
                <a:latin typeface="Times New Roman"/>
                <a:cs typeface="Times New Roman"/>
              </a:rPr>
              <a:t>. z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półotwartego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zamkniętego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05538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264024"/>
          </a:xfrm>
        </p:spPr>
        <p:txBody>
          <a:bodyPr/>
          <a:lstStyle/>
          <a:p>
            <a:r>
              <a:rPr lang="en-US" sz="3200" b="1" dirty="0">
                <a:latin typeface="Times New Roman"/>
                <a:cs typeface="Times New Roman"/>
              </a:rPr>
              <a:t>ZAKŁAD KARNY TYPU ZAMKNIĘTEGO (art. 90 </a:t>
            </a:r>
            <a:r>
              <a:rPr lang="en-US" sz="3200" b="1" dirty="0" err="1">
                <a:latin typeface="Times New Roman"/>
                <a:cs typeface="Times New Roman"/>
              </a:rPr>
              <a:t>kkw</a:t>
            </a:r>
            <a:r>
              <a:rPr lang="en-US" sz="4400" b="1" dirty="0">
                <a:latin typeface="Times New Roman"/>
                <a:cs typeface="Times New Roman"/>
              </a:rPr>
              <a:t>)</a:t>
            </a:r>
            <a:r>
              <a:rPr lang="pl-PL" sz="4400" dirty="0">
                <a:latin typeface="Times New Roman"/>
                <a:cs typeface="Times New Roman"/>
              </a:rPr>
              <a:t> </a:t>
            </a:r>
            <a:endParaRPr lang="pl-PL" sz="44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371599"/>
            <a:ext cx="8042276" cy="4572001"/>
          </a:xfrm>
        </p:spPr>
        <p:txBody>
          <a:bodyPr>
            <a:noAutofit/>
          </a:bodyPr>
          <a:lstStyle/>
          <a:p>
            <a:pPr lvl="0"/>
            <a:r>
              <a:rPr lang="pl-PL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cele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mieszkalne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skazanych</a:t>
            </a:r>
            <a:r>
              <a:rPr lang="en-US" sz="2000" dirty="0" smtClean="0">
                <a:latin typeface="Times New Roman"/>
                <a:cs typeface="Times New Roman"/>
              </a:rPr>
              <a:t>̨ </a:t>
            </a:r>
            <a:r>
              <a:rPr lang="en-US" sz="2000" dirty="0" err="1" smtClean="0">
                <a:latin typeface="Times New Roman"/>
                <a:cs typeface="Times New Roman"/>
              </a:rPr>
              <a:t>zamknięte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są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cała</a:t>
            </a:r>
            <a:r>
              <a:rPr lang="en-US" sz="2000" dirty="0" smtClean="0">
                <a:latin typeface="Times New Roman"/>
                <a:cs typeface="Times New Roman"/>
              </a:rPr>
              <a:t>̨ </a:t>
            </a:r>
            <a:r>
              <a:rPr lang="en-US" sz="2000" dirty="0" err="1" smtClean="0">
                <a:latin typeface="Times New Roman"/>
                <a:cs typeface="Times New Roman"/>
              </a:rPr>
              <a:t>dobe</a:t>
            </a:r>
            <a:r>
              <a:rPr lang="en-US" sz="2000" dirty="0" smtClean="0">
                <a:latin typeface="Times New Roman"/>
                <a:cs typeface="Times New Roman"/>
              </a:rPr>
              <a:t>̨</a:t>
            </a:r>
            <a:endParaRPr lang="pl-PL" sz="2000" dirty="0">
              <a:latin typeface="Times New Roman"/>
              <a:cs typeface="Times New Roman"/>
            </a:endParaRPr>
          </a:p>
          <a:p>
            <a:pPr lvl="0"/>
            <a:r>
              <a:rPr lang="en-US" sz="2000" dirty="0" err="1">
                <a:latin typeface="Times New Roman"/>
                <a:cs typeface="Times New Roman"/>
              </a:rPr>
              <a:t>skazani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mogą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byc</a:t>
            </a:r>
            <a:r>
              <a:rPr lang="en-US" sz="2000" dirty="0">
                <a:latin typeface="Times New Roman"/>
                <a:cs typeface="Times New Roman"/>
              </a:rPr>
              <a:t>́ </a:t>
            </a:r>
            <a:r>
              <a:rPr lang="en-US" sz="2000" dirty="0" err="1">
                <a:latin typeface="Times New Roman"/>
                <a:cs typeface="Times New Roman"/>
              </a:rPr>
              <a:t>zatrudnieni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na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terenie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zakładu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natomiast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poza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terenem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w </a:t>
            </a:r>
            <a:r>
              <a:rPr lang="en-US" sz="2000" dirty="0" err="1">
                <a:latin typeface="Times New Roman"/>
                <a:cs typeface="Times New Roman"/>
              </a:rPr>
              <a:t>pełnym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systemie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konwojowania</a:t>
            </a:r>
            <a:r>
              <a:rPr lang="en-US" sz="2000" dirty="0">
                <a:latin typeface="Times New Roman"/>
                <a:cs typeface="Times New Roman"/>
              </a:rPr>
              <a:t> (</a:t>
            </a:r>
            <a:r>
              <a:rPr lang="en-US" sz="2000" dirty="0" err="1">
                <a:latin typeface="Times New Roman"/>
                <a:cs typeface="Times New Roman"/>
              </a:rPr>
              <a:t>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dotyczy</a:t>
            </a:r>
            <a:r>
              <a:rPr lang="en-US" sz="2000" dirty="0">
                <a:latin typeface="Times New Roman"/>
                <a:cs typeface="Times New Roman"/>
              </a:rPr>
              <a:t> to </a:t>
            </a:r>
            <a:r>
              <a:rPr lang="en-US" sz="2000" dirty="0" err="1">
                <a:latin typeface="Times New Roman"/>
                <a:cs typeface="Times New Roman"/>
              </a:rPr>
              <a:t>skazanych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niebezpiecznych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oraz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odbywających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kare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dożywotniego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pozbawienia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wolności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którzy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moga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wykonywac</a:t>
            </a:r>
            <a:r>
              <a:rPr lang="en-US" sz="2000" dirty="0">
                <a:latin typeface="Times New Roman"/>
                <a:cs typeface="Times New Roman"/>
              </a:rPr>
              <a:t>́ </a:t>
            </a:r>
            <a:r>
              <a:rPr lang="en-US" sz="2000" dirty="0" err="1">
                <a:latin typeface="Times New Roman"/>
                <a:cs typeface="Times New Roman"/>
              </a:rPr>
              <a:t>prace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wyłącznie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na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terenie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zakładu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karnego</a:t>
            </a:r>
            <a:r>
              <a:rPr lang="en-US" sz="2000" dirty="0">
                <a:latin typeface="Times New Roman"/>
                <a:cs typeface="Times New Roman"/>
              </a:rPr>
              <a:t>),</a:t>
            </a:r>
            <a:endParaRPr lang="pl-PL" sz="2000" dirty="0">
              <a:latin typeface="Times New Roman"/>
              <a:cs typeface="Times New Roman"/>
            </a:endParaRPr>
          </a:p>
          <a:p>
            <a:pPr lvl="0"/>
            <a:r>
              <a:rPr lang="en-US" sz="2000" dirty="0" err="1">
                <a:latin typeface="Times New Roman"/>
                <a:cs typeface="Times New Roman"/>
              </a:rPr>
              <a:t>zajęcia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kulturalno-oświatowe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sportowe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nauczanie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odbywają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sie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wyłącznie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na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terenie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zakładu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karnego</a:t>
            </a:r>
            <a:r>
              <a:rPr lang="en-US" sz="2000" dirty="0">
                <a:latin typeface="Times New Roman"/>
                <a:cs typeface="Times New Roman"/>
              </a:rPr>
              <a:t>,</a:t>
            </a:r>
            <a:endParaRPr lang="pl-PL" sz="2000" dirty="0">
              <a:latin typeface="Times New Roman"/>
              <a:cs typeface="Times New Roman"/>
            </a:endParaRPr>
          </a:p>
          <a:p>
            <a:pPr lvl="0"/>
            <a:r>
              <a:rPr lang="en-US" sz="2000" dirty="0" err="1">
                <a:latin typeface="Times New Roman"/>
                <a:cs typeface="Times New Roman"/>
              </a:rPr>
              <a:t>skazani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moga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korzystac</a:t>
            </a:r>
            <a:r>
              <a:rPr lang="en-US" sz="2000" dirty="0">
                <a:latin typeface="Times New Roman"/>
                <a:cs typeface="Times New Roman"/>
              </a:rPr>
              <a:t>́ z </a:t>
            </a:r>
            <a:r>
              <a:rPr lang="en-US" sz="2000" dirty="0" err="1">
                <a:latin typeface="Times New Roman"/>
                <a:cs typeface="Times New Roman"/>
              </a:rPr>
              <a:t>własnej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bielizny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obuwia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endParaRPr lang="pl-PL" sz="2000" dirty="0">
              <a:latin typeface="Times New Roman"/>
              <a:cs typeface="Times New Roman"/>
            </a:endParaRPr>
          </a:p>
          <a:p>
            <a:pPr lvl="0"/>
            <a:r>
              <a:rPr lang="en-US" sz="2000" dirty="0" err="1">
                <a:latin typeface="Times New Roman"/>
                <a:cs typeface="Times New Roman"/>
              </a:rPr>
              <a:t>poruszanie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sie</a:t>
            </a:r>
            <a:r>
              <a:rPr lang="en-US" sz="2000" dirty="0">
                <a:latin typeface="Times New Roman"/>
                <a:cs typeface="Times New Roman"/>
              </a:rPr>
              <a:t>̨ </a:t>
            </a:r>
            <a:r>
              <a:rPr lang="en-US" sz="2000" dirty="0" err="1">
                <a:latin typeface="Times New Roman"/>
                <a:cs typeface="Times New Roman"/>
              </a:rPr>
              <a:t>skazanych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po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terenie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zakładu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odbywa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sie</a:t>
            </a:r>
            <a:r>
              <a:rPr lang="en-US" sz="2000" dirty="0">
                <a:latin typeface="Times New Roman"/>
                <a:cs typeface="Times New Roman"/>
              </a:rPr>
              <a:t>̨ w </a:t>
            </a:r>
            <a:r>
              <a:rPr lang="en-US" sz="2000" dirty="0" err="1">
                <a:latin typeface="Times New Roman"/>
                <a:cs typeface="Times New Roman"/>
              </a:rPr>
              <a:t>sposób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zorganizowany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pod </a:t>
            </a:r>
            <a:r>
              <a:rPr lang="en-US" sz="2000" dirty="0" err="1">
                <a:latin typeface="Times New Roman"/>
                <a:cs typeface="Times New Roman"/>
              </a:rPr>
              <a:t>dozorem</a:t>
            </a:r>
            <a:r>
              <a:rPr lang="en-US" sz="2000" dirty="0" smtClean="0">
                <a:latin typeface="Times New Roman"/>
                <a:cs typeface="Times New Roman"/>
              </a:rPr>
              <a:t>,</a:t>
            </a:r>
            <a:endParaRPr lang="pl-PL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77980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Times New Roman"/>
                <a:cs typeface="Times New Roman"/>
              </a:rPr>
              <a:t>ZAKŁAD KARNY TYPU ZAMKNIĘTEGO </a:t>
            </a:r>
            <a:r>
              <a:rPr lang="en-US" sz="4000" b="1" dirty="0" smtClean="0">
                <a:latin typeface="Times New Roman"/>
                <a:cs typeface="Times New Roman"/>
              </a:rPr>
              <a:t> c.d.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latin typeface="Times New Roman"/>
                <a:cs typeface="Times New Roman"/>
              </a:rPr>
              <a:t>skazanym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osadzonym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tego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typu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zakładzie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udziela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przepustek</a:t>
            </a:r>
            <a:r>
              <a:rPr lang="en-US" dirty="0">
                <a:latin typeface="Times New Roman"/>
                <a:cs typeface="Times New Roman"/>
              </a:rPr>
              <a:t>, a </a:t>
            </a:r>
            <a:r>
              <a:rPr lang="en-US" dirty="0" err="1">
                <a:latin typeface="Times New Roman"/>
                <a:cs typeface="Times New Roman"/>
              </a:rPr>
              <a:t>udzielanie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nagród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związanych</a:t>
            </a:r>
            <a:r>
              <a:rPr lang="en-US" dirty="0">
                <a:latin typeface="Times New Roman"/>
                <a:cs typeface="Times New Roman"/>
              </a:rPr>
              <a:t> z </a:t>
            </a:r>
            <a:r>
              <a:rPr lang="en-US" dirty="0" err="1">
                <a:latin typeface="Times New Roman"/>
                <a:cs typeface="Times New Roman"/>
              </a:rPr>
              <a:t>opuszczeniem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ograniczone</a:t>
            </a:r>
            <a:r>
              <a:rPr lang="en-US" dirty="0">
                <a:latin typeface="Times New Roman"/>
                <a:cs typeface="Times New Roman"/>
              </a:rPr>
              <a:t> jest </a:t>
            </a:r>
            <a:r>
              <a:rPr lang="en-US" dirty="0" err="1">
                <a:latin typeface="Times New Roman"/>
                <a:cs typeface="Times New Roman"/>
              </a:rPr>
              <a:t>szczególnymi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przepisami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>
                <a:latin typeface="Times New Roman"/>
                <a:cs typeface="Times New Roman"/>
              </a:rPr>
              <a:t>w </a:t>
            </a:r>
            <a:r>
              <a:rPr lang="en-US" dirty="0" err="1">
                <a:latin typeface="Times New Roman"/>
                <a:cs typeface="Times New Roman"/>
              </a:rPr>
              <a:t>myśl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regulaminu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może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korzystac</a:t>
            </a:r>
            <a:r>
              <a:rPr lang="en-US" dirty="0">
                <a:latin typeface="Times New Roman"/>
                <a:cs typeface="Times New Roman"/>
              </a:rPr>
              <a:t>́ z </a:t>
            </a:r>
            <a:r>
              <a:rPr lang="en-US" dirty="0" err="1">
                <a:latin typeface="Times New Roman"/>
                <a:cs typeface="Times New Roman"/>
              </a:rPr>
              <a:t>dwóch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widzen</a:t>
            </a:r>
            <a:r>
              <a:rPr lang="en-US" dirty="0">
                <a:latin typeface="Times New Roman"/>
                <a:cs typeface="Times New Roman"/>
              </a:rPr>
              <a:t>́ w </a:t>
            </a:r>
            <a:r>
              <a:rPr lang="en-US" dirty="0" err="1">
                <a:latin typeface="Times New Roman"/>
                <a:cs typeface="Times New Roman"/>
              </a:rPr>
              <a:t>miesiącu</a:t>
            </a:r>
            <a:r>
              <a:rPr lang="en-US" dirty="0">
                <a:latin typeface="Times New Roman"/>
                <a:cs typeface="Times New Roman"/>
              </a:rPr>
              <a:t> (pod </a:t>
            </a:r>
            <a:r>
              <a:rPr lang="en-US" dirty="0" err="1">
                <a:latin typeface="Times New Roman"/>
                <a:cs typeface="Times New Roman"/>
              </a:rPr>
              <a:t>dozorem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funkcjonariusza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który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prowadzi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równiez</a:t>
            </a:r>
            <a:r>
              <a:rPr lang="en-US" dirty="0">
                <a:latin typeface="Times New Roman"/>
                <a:cs typeface="Times New Roman"/>
              </a:rPr>
              <a:t>̇ </a:t>
            </a:r>
            <a:r>
              <a:rPr lang="en-US" dirty="0" err="1">
                <a:latin typeface="Times New Roman"/>
                <a:cs typeface="Times New Roman"/>
              </a:rPr>
              <a:t>kontrolę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rozmów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kontrolowane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równiez</a:t>
            </a:r>
            <a:r>
              <a:rPr lang="en-US" dirty="0">
                <a:latin typeface="Times New Roman"/>
                <a:cs typeface="Times New Roman"/>
              </a:rPr>
              <a:t>̇ </a:t>
            </a:r>
            <a:r>
              <a:rPr lang="en-US" dirty="0" err="1">
                <a:latin typeface="Times New Roman"/>
                <a:cs typeface="Times New Roman"/>
              </a:rPr>
              <a:t>rozmowy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telefoniczne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korespondencja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0647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492625"/>
          </a:xfrm>
        </p:spPr>
        <p:txBody>
          <a:bodyPr/>
          <a:lstStyle/>
          <a:p>
            <a:r>
              <a:rPr lang="en-US" sz="3600" b="1" dirty="0">
                <a:latin typeface="Times New Roman"/>
                <a:cs typeface="Times New Roman"/>
              </a:rPr>
              <a:t>ZAKŁAD KARNY TYPU PÓŁOTWARTEGO (art. 91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236132"/>
            <a:ext cx="8042276" cy="5621867"/>
          </a:xfrm>
        </p:spPr>
        <p:txBody>
          <a:bodyPr>
            <a:noAutofit/>
          </a:bodyPr>
          <a:lstStyle/>
          <a:p>
            <a:pPr lvl="0"/>
            <a:r>
              <a:rPr lang="en-US" dirty="0" err="1">
                <a:latin typeface="Times New Roman"/>
                <a:cs typeface="Times New Roman"/>
              </a:rPr>
              <a:t>charakteryzuje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mniejszym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stopniem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zabezpieczenia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izolacji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cele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mieszkalne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pozostaja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otwarte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dzien</a:t>
            </a:r>
            <a:r>
              <a:rPr lang="en-US" dirty="0">
                <a:latin typeface="Times New Roman"/>
                <a:cs typeface="Times New Roman"/>
              </a:rPr>
              <a:t>́, w </a:t>
            </a:r>
            <a:r>
              <a:rPr lang="en-US" dirty="0" err="1">
                <a:latin typeface="Times New Roman"/>
                <a:cs typeface="Times New Roman"/>
              </a:rPr>
              <a:t>porze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nocnej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byc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zamknięte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korzystac</a:t>
            </a:r>
            <a:r>
              <a:rPr lang="en-US" dirty="0">
                <a:latin typeface="Times New Roman"/>
                <a:cs typeface="Times New Roman"/>
              </a:rPr>
              <a:t>́ z </a:t>
            </a:r>
            <a:r>
              <a:rPr lang="en-US" dirty="0" err="1">
                <a:latin typeface="Times New Roman"/>
                <a:cs typeface="Times New Roman"/>
              </a:rPr>
              <a:t>własnej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odzieży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bielizny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obuwia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poruszac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sie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terenie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czasie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miejscach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ustalonych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porządku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wewnętrznym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określonym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dyrektora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, 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byc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zatrudnieni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terenem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konwojenta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albo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pojedynczych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stanowiskach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pracy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3617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Times New Roman"/>
                <a:cs typeface="Times New Roman"/>
              </a:rPr>
              <a:t>ZAKŁAD KARNY TYPU PÓŁOTWARTEGO </a:t>
            </a:r>
            <a:r>
              <a:rPr lang="en-US" sz="4000" b="1" dirty="0" smtClean="0">
                <a:latin typeface="Times New Roman"/>
                <a:cs typeface="Times New Roman"/>
              </a:rPr>
              <a:t>c.d.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Times New Roman"/>
                <a:cs typeface="Times New Roman"/>
              </a:rPr>
              <a:t>skazani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moga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uzyskaniu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zezwolenia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Dyrektora</a:t>
            </a:r>
            <a:r>
              <a:rPr lang="en-US" dirty="0" smtClean="0">
                <a:latin typeface="Times New Roman"/>
                <a:cs typeface="Times New Roman"/>
              </a:rPr>
              <a:t> ZK </a:t>
            </a:r>
            <a:r>
              <a:rPr lang="en-US" dirty="0" err="1" smtClean="0">
                <a:latin typeface="Times New Roman"/>
                <a:cs typeface="Times New Roman"/>
              </a:rPr>
              <a:t>brac</a:t>
            </a:r>
            <a:r>
              <a:rPr lang="en-US" dirty="0" smtClean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udział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nauczaniu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szkoleniu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zajęciach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terapeutycznych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zakładem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 smtClean="0">
                <a:latin typeface="Times New Roman"/>
                <a:cs typeface="Times New Roman"/>
              </a:rPr>
              <a:t>administracja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może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organizowac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grupowe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zajęcia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kulturalno-oświatowe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sportowe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zakładem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 smtClean="0">
                <a:latin typeface="Times New Roman"/>
                <a:cs typeface="Times New Roman"/>
              </a:rPr>
              <a:t>możliwośc</a:t>
            </a:r>
            <a:r>
              <a:rPr lang="en-US" dirty="0" smtClean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uzyskania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przepustek</a:t>
            </a:r>
            <a:r>
              <a:rPr lang="en-US" dirty="0">
                <a:latin typeface="Times New Roman"/>
                <a:cs typeface="Times New Roman"/>
              </a:rPr>
              <a:t>, ale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częściej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niż</a:t>
            </a:r>
            <a:r>
              <a:rPr lang="en-US" dirty="0" smtClean="0">
                <a:latin typeface="Times New Roman"/>
                <a:cs typeface="Times New Roman"/>
              </a:rPr>
              <a:t>̇ </a:t>
            </a:r>
            <a:r>
              <a:rPr lang="en-US" dirty="0" err="1">
                <a:latin typeface="Times New Roman"/>
                <a:cs typeface="Times New Roman"/>
              </a:rPr>
              <a:t>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miesiące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okres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przekraczający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łącznie</a:t>
            </a:r>
            <a:r>
              <a:rPr lang="en-US" dirty="0">
                <a:latin typeface="Times New Roman"/>
                <a:cs typeface="Times New Roman"/>
              </a:rPr>
              <a:t> 14 </a:t>
            </a:r>
            <a:r>
              <a:rPr lang="en-US" dirty="0" err="1">
                <a:latin typeface="Times New Roman"/>
                <a:cs typeface="Times New Roman"/>
              </a:rPr>
              <a:t>dni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roku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Regulamin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przewiduje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trzy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widzenia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miesiącu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oraz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możliwośc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sprawowania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kontroli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widzeniami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czy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korespondencja</a:t>
            </a:r>
            <a:r>
              <a:rPr lang="en-US" dirty="0">
                <a:latin typeface="Times New Roman"/>
                <a:cs typeface="Times New Roman"/>
              </a:rPr>
              <a:t>̨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40279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171392" cy="1805891"/>
          </a:xfrm>
        </p:spPr>
        <p:txBody>
          <a:bodyPr/>
          <a:lstStyle/>
          <a:p>
            <a:r>
              <a:rPr lang="en-US" sz="3600" b="1" dirty="0">
                <a:latin typeface="Times New Roman"/>
                <a:cs typeface="Times New Roman"/>
              </a:rPr>
              <a:t>ZAKŁAD KARNY TYPU OTWARTEGO (art. 92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b="1" dirty="0">
                <a:latin typeface="Times New Roman"/>
                <a:cs typeface="Times New Roman"/>
              </a:rPr>
              <a:t/>
            </a:r>
            <a:br>
              <a:rPr lang="pl-PL" sz="3600" b="1" dirty="0">
                <a:latin typeface="Times New Roman"/>
                <a:cs typeface="Times New Roman"/>
              </a:rPr>
            </a:b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799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en-US" sz="7400" dirty="0" err="1" smtClean="0">
                <a:latin typeface="Times New Roman"/>
                <a:cs typeface="Times New Roman"/>
              </a:rPr>
              <a:t>cele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mieszkalne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otwarte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są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cała</a:t>
            </a:r>
            <a:r>
              <a:rPr lang="en-US" sz="7400" dirty="0" smtClean="0">
                <a:latin typeface="Times New Roman"/>
                <a:cs typeface="Times New Roman"/>
              </a:rPr>
              <a:t>̨ </a:t>
            </a:r>
            <a:r>
              <a:rPr lang="en-US" sz="7400" dirty="0" err="1">
                <a:latin typeface="Times New Roman"/>
                <a:cs typeface="Times New Roman"/>
              </a:rPr>
              <a:t>dobe</a:t>
            </a:r>
            <a:r>
              <a:rPr lang="en-US" sz="7400" dirty="0">
                <a:latin typeface="Times New Roman"/>
                <a:cs typeface="Times New Roman"/>
              </a:rPr>
              <a:t>̨,</a:t>
            </a:r>
            <a:endParaRPr lang="pl-PL" sz="7400" dirty="0">
              <a:latin typeface="Times New Roman"/>
              <a:cs typeface="Times New Roman"/>
            </a:endParaRPr>
          </a:p>
          <a:p>
            <a:pPr lvl="0"/>
            <a:r>
              <a:rPr lang="en-US" sz="7400" dirty="0" err="1">
                <a:latin typeface="Times New Roman"/>
                <a:cs typeface="Times New Roman"/>
              </a:rPr>
              <a:t>skazani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moga</a:t>
            </a:r>
            <a:r>
              <a:rPr lang="en-US" sz="7400" dirty="0">
                <a:latin typeface="Times New Roman"/>
                <a:cs typeface="Times New Roman"/>
              </a:rPr>
              <a:t>̨ </a:t>
            </a:r>
            <a:r>
              <a:rPr lang="en-US" sz="7400" dirty="0" err="1">
                <a:latin typeface="Times New Roman"/>
                <a:cs typeface="Times New Roman"/>
              </a:rPr>
              <a:t>otrzymywac</a:t>
            </a:r>
            <a:r>
              <a:rPr lang="en-US" sz="7400" dirty="0">
                <a:latin typeface="Times New Roman"/>
                <a:cs typeface="Times New Roman"/>
              </a:rPr>
              <a:t>́ z </a:t>
            </a:r>
            <a:r>
              <a:rPr lang="en-US" sz="7400" dirty="0" err="1">
                <a:latin typeface="Times New Roman"/>
                <a:cs typeface="Times New Roman"/>
              </a:rPr>
              <a:t>depozytu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zakładowego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pieniądze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pozostające</a:t>
            </a:r>
            <a:r>
              <a:rPr lang="en-US" sz="7400" dirty="0">
                <a:latin typeface="Times New Roman"/>
                <a:cs typeface="Times New Roman"/>
              </a:rPr>
              <a:t> do </a:t>
            </a:r>
            <a:r>
              <a:rPr lang="en-US" sz="7400" dirty="0" err="1">
                <a:latin typeface="Times New Roman"/>
                <a:cs typeface="Times New Roman"/>
              </a:rPr>
              <a:t>ich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dyspozycji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endParaRPr lang="pl-PL" sz="7400" dirty="0">
              <a:latin typeface="Times New Roman"/>
              <a:cs typeface="Times New Roman"/>
            </a:endParaRPr>
          </a:p>
          <a:p>
            <a:pPr lvl="0"/>
            <a:r>
              <a:rPr lang="en-US" sz="7400" dirty="0" err="1">
                <a:latin typeface="Times New Roman"/>
                <a:cs typeface="Times New Roman"/>
              </a:rPr>
              <a:t>skazani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moga</a:t>
            </a:r>
            <a:r>
              <a:rPr lang="en-US" sz="7400" dirty="0">
                <a:latin typeface="Times New Roman"/>
                <a:cs typeface="Times New Roman"/>
              </a:rPr>
              <a:t>̨ </a:t>
            </a:r>
            <a:r>
              <a:rPr lang="en-US" sz="7400" dirty="0" err="1">
                <a:latin typeface="Times New Roman"/>
                <a:cs typeface="Times New Roman"/>
              </a:rPr>
              <a:t>uzyskac</a:t>
            </a:r>
            <a:r>
              <a:rPr lang="en-US" sz="7400" dirty="0">
                <a:latin typeface="Times New Roman"/>
                <a:cs typeface="Times New Roman"/>
              </a:rPr>
              <a:t>́ </a:t>
            </a:r>
            <a:r>
              <a:rPr lang="en-US" sz="7400" dirty="0" err="1">
                <a:latin typeface="Times New Roman"/>
                <a:cs typeface="Times New Roman"/>
              </a:rPr>
              <a:t>zezwolenie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D</a:t>
            </a:r>
            <a:r>
              <a:rPr lang="en-US" sz="7400" dirty="0" err="1" smtClean="0">
                <a:latin typeface="Times New Roman"/>
                <a:cs typeface="Times New Roman"/>
              </a:rPr>
              <a:t>yrektora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indywidualny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udział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>
                <a:latin typeface="Times New Roman"/>
                <a:cs typeface="Times New Roman"/>
              </a:rPr>
              <a:t>zajęciach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imprezach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kulturalno-oświatowych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poza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zakładem</a:t>
            </a:r>
            <a:r>
              <a:rPr lang="en-US" sz="7400" dirty="0">
                <a:latin typeface="Times New Roman"/>
                <a:cs typeface="Times New Roman"/>
              </a:rPr>
              <a:t>,</a:t>
            </a:r>
            <a:endParaRPr lang="pl-PL" sz="7400" dirty="0">
              <a:latin typeface="Times New Roman"/>
              <a:cs typeface="Times New Roman"/>
            </a:endParaRPr>
          </a:p>
          <a:p>
            <a:pPr lvl="0"/>
            <a:r>
              <a:rPr lang="en-US" sz="7400" dirty="0" err="1">
                <a:latin typeface="Times New Roman"/>
                <a:cs typeface="Times New Roman"/>
              </a:rPr>
              <a:t>moga</a:t>
            </a:r>
            <a:r>
              <a:rPr lang="en-US" sz="7400" dirty="0">
                <a:latin typeface="Times New Roman"/>
                <a:cs typeface="Times New Roman"/>
              </a:rPr>
              <a:t>̨ </a:t>
            </a:r>
            <a:r>
              <a:rPr lang="en-US" sz="7400" dirty="0" err="1">
                <a:latin typeface="Times New Roman"/>
                <a:cs typeface="Times New Roman"/>
              </a:rPr>
              <a:t>uzyskac</a:t>
            </a:r>
            <a:r>
              <a:rPr lang="en-US" sz="7400" dirty="0">
                <a:latin typeface="Times New Roman"/>
                <a:cs typeface="Times New Roman"/>
              </a:rPr>
              <a:t>́ </a:t>
            </a:r>
            <a:r>
              <a:rPr lang="en-US" sz="7400" dirty="0" err="1">
                <a:latin typeface="Times New Roman"/>
                <a:cs typeface="Times New Roman"/>
              </a:rPr>
              <a:t>przepustki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czas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przekraczający</a:t>
            </a:r>
            <a:r>
              <a:rPr lang="en-US" sz="7400" dirty="0">
                <a:latin typeface="Times New Roman"/>
                <a:cs typeface="Times New Roman"/>
              </a:rPr>
              <a:t> 28 </a:t>
            </a:r>
            <a:r>
              <a:rPr lang="en-US" sz="7400" dirty="0" err="1">
                <a:latin typeface="Times New Roman"/>
                <a:cs typeface="Times New Roman"/>
              </a:rPr>
              <a:t>dni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>
                <a:latin typeface="Times New Roman"/>
                <a:cs typeface="Times New Roman"/>
              </a:rPr>
              <a:t>roku</a:t>
            </a:r>
            <a:r>
              <a:rPr lang="en-US" sz="7400" dirty="0">
                <a:latin typeface="Times New Roman"/>
                <a:cs typeface="Times New Roman"/>
              </a:rPr>
              <a:t>, </a:t>
            </a:r>
            <a:r>
              <a:rPr lang="en-US" sz="7400" dirty="0" err="1">
                <a:latin typeface="Times New Roman"/>
                <a:cs typeface="Times New Roman"/>
              </a:rPr>
              <a:t>nie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częściej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niz</a:t>
            </a:r>
            <a:r>
              <a:rPr lang="en-US" sz="7400" dirty="0">
                <a:latin typeface="Times New Roman"/>
                <a:cs typeface="Times New Roman"/>
              </a:rPr>
              <a:t>̇ </a:t>
            </a:r>
            <a:r>
              <a:rPr lang="en-US" sz="7400" dirty="0" err="1">
                <a:latin typeface="Times New Roman"/>
                <a:cs typeface="Times New Roman"/>
              </a:rPr>
              <a:t>raz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 smtClean="0">
                <a:latin typeface="Times New Roman"/>
                <a:cs typeface="Times New Roman"/>
              </a:rPr>
              <a:t>miesiącu</a:t>
            </a:r>
            <a:r>
              <a:rPr lang="en-US" sz="7400" dirty="0" smtClean="0">
                <a:latin typeface="Times New Roman"/>
                <a:cs typeface="Times New Roman"/>
              </a:rPr>
              <a:t>,,</a:t>
            </a:r>
            <a:endParaRPr lang="pl-PL" sz="7400" dirty="0">
              <a:latin typeface="Times New Roman"/>
              <a:cs typeface="Times New Roman"/>
            </a:endParaRPr>
          </a:p>
          <a:p>
            <a:pPr lvl="0"/>
            <a:r>
              <a:rPr lang="en-US" sz="7400" dirty="0" err="1">
                <a:latin typeface="Times New Roman"/>
                <a:cs typeface="Times New Roman"/>
              </a:rPr>
              <a:t>maja</a:t>
            </a:r>
            <a:r>
              <a:rPr lang="en-US" sz="7400" dirty="0">
                <a:latin typeface="Times New Roman"/>
                <a:cs typeface="Times New Roman"/>
              </a:rPr>
              <a:t>̨ </a:t>
            </a:r>
            <a:r>
              <a:rPr lang="en-US" sz="7400" dirty="0" err="1" smtClean="0">
                <a:latin typeface="Times New Roman"/>
                <a:cs typeface="Times New Roman"/>
              </a:rPr>
              <a:t>prawo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>
                <a:latin typeface="Times New Roman"/>
                <a:cs typeface="Times New Roman"/>
              </a:rPr>
              <a:t>do </a:t>
            </a:r>
            <a:r>
              <a:rPr lang="en-US" sz="7400" dirty="0" err="1">
                <a:latin typeface="Times New Roman"/>
                <a:cs typeface="Times New Roman"/>
              </a:rPr>
              <a:t>korzystania</a:t>
            </a:r>
            <a:r>
              <a:rPr lang="en-US" sz="7400" dirty="0">
                <a:latin typeface="Times New Roman"/>
                <a:cs typeface="Times New Roman"/>
              </a:rPr>
              <a:t> z </a:t>
            </a:r>
            <a:r>
              <a:rPr lang="en-US" sz="7400" dirty="0" err="1">
                <a:latin typeface="Times New Roman"/>
                <a:cs typeface="Times New Roman"/>
              </a:rPr>
              <a:t>nieograniczonej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liczby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widzen</a:t>
            </a:r>
            <a:r>
              <a:rPr lang="en-US" sz="7400" dirty="0">
                <a:latin typeface="Times New Roman"/>
                <a:cs typeface="Times New Roman"/>
              </a:rPr>
              <a:t>́ w </a:t>
            </a:r>
            <a:r>
              <a:rPr lang="en-US" sz="7400" dirty="0" err="1">
                <a:latin typeface="Times New Roman"/>
                <a:cs typeface="Times New Roman"/>
              </a:rPr>
              <a:t>dniach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i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 smtClean="0">
                <a:latin typeface="Times New Roman"/>
                <a:cs typeface="Times New Roman"/>
              </a:rPr>
              <a:t>godzinach</a:t>
            </a:r>
            <a:r>
              <a:rPr lang="en-US" sz="7400" dirty="0" smtClean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wyznaczonych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porządkiem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wewnętrznym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zakładu</a:t>
            </a:r>
            <a:r>
              <a:rPr lang="en-US" sz="7400" dirty="0">
                <a:latin typeface="Times New Roman"/>
                <a:cs typeface="Times New Roman"/>
              </a:rPr>
              <a:t>,</a:t>
            </a:r>
            <a:endParaRPr lang="pl-PL" sz="7400" dirty="0">
              <a:latin typeface="Times New Roman"/>
              <a:cs typeface="Times New Roman"/>
            </a:endParaRPr>
          </a:p>
          <a:p>
            <a:pPr lvl="0"/>
            <a:r>
              <a:rPr lang="en-US" sz="7400" dirty="0" err="1">
                <a:latin typeface="Times New Roman"/>
                <a:cs typeface="Times New Roman"/>
              </a:rPr>
              <a:t>rozmowy</a:t>
            </a:r>
            <a:r>
              <a:rPr lang="en-US" sz="7400" dirty="0">
                <a:latin typeface="Times New Roman"/>
                <a:cs typeface="Times New Roman"/>
              </a:rPr>
              <a:t> w </a:t>
            </a:r>
            <a:r>
              <a:rPr lang="en-US" sz="7400" dirty="0" err="1">
                <a:latin typeface="Times New Roman"/>
                <a:cs typeface="Times New Roman"/>
              </a:rPr>
              <a:t>trakcie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widzen</a:t>
            </a:r>
            <a:r>
              <a:rPr lang="en-US" sz="7400" dirty="0">
                <a:latin typeface="Times New Roman"/>
                <a:cs typeface="Times New Roman"/>
              </a:rPr>
              <a:t>́ </a:t>
            </a:r>
            <a:r>
              <a:rPr lang="en-US" sz="7400" dirty="0" err="1">
                <a:latin typeface="Times New Roman"/>
                <a:cs typeface="Times New Roman"/>
              </a:rPr>
              <a:t>oraz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korespondencja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nie</a:t>
            </a:r>
            <a:r>
              <a:rPr lang="en-US" sz="7400" dirty="0">
                <a:latin typeface="Times New Roman"/>
                <a:cs typeface="Times New Roman"/>
              </a:rPr>
              <a:t> </a:t>
            </a:r>
            <a:r>
              <a:rPr lang="en-US" sz="7400" dirty="0" err="1">
                <a:latin typeface="Times New Roman"/>
                <a:cs typeface="Times New Roman"/>
              </a:rPr>
              <a:t>podlegaja</a:t>
            </a:r>
            <a:r>
              <a:rPr lang="en-US" sz="7400" dirty="0">
                <a:latin typeface="Times New Roman"/>
                <a:cs typeface="Times New Roman"/>
              </a:rPr>
              <a:t>̨ </a:t>
            </a:r>
            <a:r>
              <a:rPr lang="en-US" sz="7400" dirty="0" err="1">
                <a:latin typeface="Times New Roman"/>
                <a:cs typeface="Times New Roman"/>
              </a:rPr>
              <a:t>kontroli</a:t>
            </a:r>
            <a:r>
              <a:rPr lang="en-US" sz="7400" dirty="0">
                <a:latin typeface="Times New Roman"/>
                <a:cs typeface="Times New Roman"/>
              </a:rPr>
              <a:t>.</a:t>
            </a:r>
            <a:endParaRPr lang="pl-PL" sz="7400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54455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492625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Systemy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odbywania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kary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pozbawienia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wolności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151468"/>
            <a:ext cx="8042276" cy="5706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/>
                <a:cs typeface="Times New Roman"/>
              </a:rPr>
              <a:t>Kara </a:t>
            </a:r>
            <a:r>
              <a:rPr lang="en-US" sz="2800" dirty="0" err="1">
                <a:latin typeface="Times New Roman"/>
                <a:cs typeface="Times New Roman"/>
              </a:rPr>
              <a:t>pozbawienia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wolności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wykonywana</a:t>
            </a:r>
            <a:r>
              <a:rPr lang="en-US" sz="2800" dirty="0">
                <a:latin typeface="Times New Roman"/>
                <a:cs typeface="Times New Roman"/>
              </a:rPr>
              <a:t> jest w </a:t>
            </a:r>
            <a:r>
              <a:rPr lang="en-US" sz="2800" dirty="0" err="1">
                <a:latin typeface="Times New Roman"/>
                <a:cs typeface="Times New Roman"/>
              </a:rPr>
              <a:t>jednym</a:t>
            </a:r>
            <a:r>
              <a:rPr lang="en-US" sz="2800" dirty="0">
                <a:latin typeface="Times New Roman"/>
                <a:cs typeface="Times New Roman"/>
              </a:rPr>
              <a:t> z </a:t>
            </a:r>
            <a:r>
              <a:rPr lang="en-US" sz="2800" dirty="0" err="1">
                <a:latin typeface="Times New Roman"/>
                <a:cs typeface="Times New Roman"/>
              </a:rPr>
              <a:t>trzech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systemów</a:t>
            </a:r>
            <a:r>
              <a:rPr lang="en-US" sz="2800" dirty="0">
                <a:latin typeface="Times New Roman"/>
                <a:cs typeface="Times New Roman"/>
              </a:rPr>
              <a:t>:</a:t>
            </a:r>
            <a:endParaRPr lang="pl-PL" sz="2800" dirty="0">
              <a:latin typeface="Times New Roman"/>
              <a:cs typeface="Times New Roman"/>
            </a:endParaRPr>
          </a:p>
          <a:p>
            <a:pPr lvl="0"/>
            <a:r>
              <a:rPr lang="pl-PL" sz="2800" b="1" dirty="0">
                <a:latin typeface="Times New Roman"/>
                <a:cs typeface="Times New Roman"/>
              </a:rPr>
              <a:t>z</a:t>
            </a:r>
            <a:r>
              <a:rPr lang="en-US" sz="2800" b="1" dirty="0" err="1" smtClean="0">
                <a:latin typeface="Times New Roman"/>
                <a:cs typeface="Times New Roman"/>
              </a:rPr>
              <a:t>wykłym</a:t>
            </a:r>
            <a:endParaRPr lang="pl-PL" sz="2800" dirty="0">
              <a:latin typeface="Times New Roman"/>
              <a:cs typeface="Times New Roman"/>
            </a:endParaRPr>
          </a:p>
          <a:p>
            <a:pPr lvl="0"/>
            <a:r>
              <a:rPr lang="pl-PL" sz="2800" b="1" dirty="0">
                <a:latin typeface="Times New Roman"/>
                <a:cs typeface="Times New Roman"/>
              </a:rPr>
              <a:t>t</a:t>
            </a:r>
            <a:r>
              <a:rPr lang="en-US" sz="2800" b="1" dirty="0" err="1" smtClean="0">
                <a:latin typeface="Times New Roman"/>
                <a:cs typeface="Times New Roman"/>
              </a:rPr>
              <a:t>erapeutycznym</a:t>
            </a:r>
            <a:endParaRPr lang="pl-PL" sz="2800" dirty="0">
              <a:latin typeface="Times New Roman"/>
              <a:cs typeface="Times New Roman"/>
            </a:endParaRPr>
          </a:p>
          <a:p>
            <a:pPr lvl="0"/>
            <a:r>
              <a:rPr lang="en-US" sz="2800" b="1" dirty="0" err="1" smtClean="0">
                <a:latin typeface="Times New Roman"/>
                <a:cs typeface="Times New Roman"/>
              </a:rPr>
              <a:t>programowanego</a:t>
            </a:r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atin typeface="Times New Roman"/>
                <a:cs typeface="Times New Roman"/>
              </a:rPr>
              <a:t>oddziaływania</a:t>
            </a:r>
            <a:endParaRPr lang="en-US" sz="2800" b="1" dirty="0">
              <a:latin typeface="Times New Roman"/>
              <a:cs typeface="Times New Roman"/>
            </a:endParaRPr>
          </a:p>
          <a:p>
            <a:pPr lvl="0"/>
            <a:endParaRPr lang="en-US" sz="2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b="1" u="sng" dirty="0">
                <a:latin typeface="Times New Roman"/>
                <a:cs typeface="Times New Roman"/>
              </a:rPr>
              <a:t>S</a:t>
            </a:r>
            <a:r>
              <a:rPr lang="en-US" sz="2800" b="1" u="sng" dirty="0" smtClean="0">
                <a:latin typeface="Times New Roman"/>
                <a:cs typeface="Times New Roman"/>
              </a:rPr>
              <a:t>ystem </a:t>
            </a:r>
            <a:r>
              <a:rPr lang="en-US" sz="2800" b="1" u="sng" dirty="0" err="1">
                <a:latin typeface="Times New Roman"/>
                <a:cs typeface="Times New Roman"/>
              </a:rPr>
              <a:t>wykonywania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kary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nie</a:t>
            </a:r>
            <a:r>
              <a:rPr lang="en-US" sz="2800" b="1" u="sng" dirty="0">
                <a:latin typeface="Times New Roman"/>
                <a:cs typeface="Times New Roman"/>
              </a:rPr>
              <a:t> jest </a:t>
            </a:r>
            <a:r>
              <a:rPr lang="en-US" sz="2800" b="1" u="sng" dirty="0" err="1">
                <a:latin typeface="Times New Roman"/>
                <a:cs typeface="Times New Roman"/>
              </a:rPr>
              <a:t>związany</a:t>
            </a:r>
            <a:r>
              <a:rPr lang="en-US" sz="2800" b="1" u="sng" dirty="0">
                <a:latin typeface="Times New Roman"/>
                <a:cs typeface="Times New Roman"/>
              </a:rPr>
              <a:t> z </a:t>
            </a:r>
            <a:endParaRPr lang="en-US" sz="2800" b="1" u="sng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b="1" u="sng" dirty="0" err="1" smtClean="0">
                <a:latin typeface="Times New Roman"/>
                <a:cs typeface="Times New Roman"/>
              </a:rPr>
              <a:t>rodzajem</a:t>
            </a:r>
            <a:r>
              <a:rPr lang="en-US" sz="2800" b="1" u="sng" dirty="0" smtClean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ani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typem</a:t>
            </a:r>
            <a:r>
              <a:rPr lang="en-US" sz="2800" b="1" u="sng" dirty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Z</a:t>
            </a:r>
            <a:r>
              <a:rPr lang="en-US" sz="2800" b="1" u="sng" dirty="0" err="1" smtClean="0">
                <a:latin typeface="Times New Roman"/>
                <a:cs typeface="Times New Roman"/>
              </a:rPr>
              <a:t>akładu</a:t>
            </a:r>
            <a:r>
              <a:rPr lang="en-US" sz="2800" b="1" u="sng" dirty="0" smtClean="0">
                <a:latin typeface="Times New Roman"/>
                <a:cs typeface="Times New Roman"/>
              </a:rPr>
              <a:t> </a:t>
            </a:r>
            <a:r>
              <a:rPr lang="en-US" sz="2800" b="1" u="sng" dirty="0" err="1">
                <a:latin typeface="Times New Roman"/>
                <a:cs typeface="Times New Roman"/>
              </a:rPr>
              <a:t>K</a:t>
            </a:r>
            <a:r>
              <a:rPr lang="en-US" sz="2800" b="1" u="sng" dirty="0" err="1" smtClean="0">
                <a:latin typeface="Times New Roman"/>
                <a:cs typeface="Times New Roman"/>
              </a:rPr>
              <a:t>arnego</a:t>
            </a:r>
            <a:r>
              <a:rPr lang="en-US" sz="2800" b="1" u="sng" dirty="0">
                <a:latin typeface="Times New Roman"/>
                <a:cs typeface="Times New Roman"/>
              </a:rPr>
              <a:t>.</a:t>
            </a:r>
            <a:endParaRPr lang="pl-PL" sz="2800" b="1" u="sng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l-PL" sz="2800" b="1" u="sng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9190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latin typeface="Times New Roman"/>
                <a:cs typeface="Times New Roman"/>
              </a:rPr>
              <a:t>Odbywanie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kary</a:t>
            </a:r>
            <a:r>
              <a:rPr lang="en-US" sz="3200" b="1" dirty="0">
                <a:latin typeface="Times New Roman"/>
                <a:cs typeface="Times New Roman"/>
              </a:rPr>
              <a:t> w </a:t>
            </a:r>
            <a:r>
              <a:rPr lang="en-US" sz="3200" b="1" dirty="0" err="1">
                <a:latin typeface="Times New Roman"/>
                <a:cs typeface="Times New Roman"/>
              </a:rPr>
              <a:t>systemie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terapeutycznym</a:t>
            </a:r>
            <a:r>
              <a:rPr lang="en-US" sz="3200" b="1" dirty="0">
                <a:latin typeface="Times New Roman"/>
                <a:cs typeface="Times New Roman"/>
              </a:rPr>
              <a:t> (art. 96 </a:t>
            </a:r>
            <a:r>
              <a:rPr lang="en-US" sz="3200" b="1" dirty="0" err="1">
                <a:latin typeface="Times New Roman"/>
                <a:cs typeface="Times New Roman"/>
              </a:rPr>
              <a:t>kkw</a:t>
            </a:r>
            <a:r>
              <a:rPr lang="en-US" sz="3200" b="1" dirty="0">
                <a:latin typeface="Times New Roman"/>
                <a:cs typeface="Times New Roman"/>
              </a:rPr>
              <a:t>)</a:t>
            </a:r>
            <a:r>
              <a:rPr lang="pl-PL" sz="3200" dirty="0">
                <a:latin typeface="Times New Roman"/>
                <a:cs typeface="Times New Roman"/>
              </a:rPr>
              <a:t/>
            </a:r>
            <a:br>
              <a:rPr lang="pl-PL" sz="3200" dirty="0">
                <a:latin typeface="Times New Roman"/>
                <a:cs typeface="Times New Roman"/>
              </a:rPr>
            </a:br>
            <a:endParaRPr lang="pl-PL" sz="32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982132"/>
            <a:ext cx="8042276" cy="6790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/>
                <a:cs typeface="Times New Roman"/>
              </a:rPr>
              <a:t>W </a:t>
            </a:r>
            <a:r>
              <a:rPr lang="en-US" sz="2200" dirty="0" err="1">
                <a:latin typeface="Times New Roman"/>
                <a:cs typeface="Times New Roman"/>
              </a:rPr>
              <a:t>systemie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terapeutycznym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b="1" dirty="0" err="1">
                <a:latin typeface="Times New Roman"/>
                <a:cs typeface="Times New Roman"/>
              </a:rPr>
              <a:t>karę</a:t>
            </a:r>
            <a:r>
              <a:rPr lang="en-US" sz="2200" b="1" dirty="0">
                <a:latin typeface="Times New Roman"/>
                <a:cs typeface="Times New Roman"/>
              </a:rPr>
              <a:t> </a:t>
            </a:r>
            <a:r>
              <a:rPr lang="en-US" sz="2200" b="1" dirty="0" err="1">
                <a:latin typeface="Times New Roman"/>
                <a:cs typeface="Times New Roman"/>
              </a:rPr>
              <a:t>odbywają</a:t>
            </a:r>
            <a:r>
              <a:rPr lang="en-US" sz="2200" b="1" dirty="0">
                <a:latin typeface="Times New Roman"/>
                <a:cs typeface="Times New Roman"/>
              </a:rPr>
              <a:t> </a:t>
            </a:r>
            <a:r>
              <a:rPr lang="en-US" sz="2200" b="1" dirty="0" err="1">
                <a:latin typeface="Times New Roman"/>
                <a:cs typeface="Times New Roman"/>
              </a:rPr>
              <a:t>obligatoryjnie</a:t>
            </a:r>
            <a:r>
              <a:rPr lang="en-US" sz="2200" dirty="0">
                <a:latin typeface="Times New Roman"/>
                <a:cs typeface="Times New Roman"/>
              </a:rPr>
              <a:t> :</a:t>
            </a:r>
            <a:endParaRPr lang="pl-PL" sz="2200" dirty="0">
              <a:latin typeface="Times New Roman"/>
              <a:cs typeface="Times New Roman"/>
            </a:endParaRPr>
          </a:p>
          <a:p>
            <a:pPr lvl="0"/>
            <a:r>
              <a:rPr lang="en-US" sz="2200" dirty="0" err="1">
                <a:latin typeface="Times New Roman"/>
                <a:cs typeface="Times New Roman"/>
              </a:rPr>
              <a:t>skazani</a:t>
            </a:r>
            <a:r>
              <a:rPr lang="en-US" sz="2200" dirty="0">
                <a:latin typeface="Times New Roman"/>
                <a:cs typeface="Times New Roman"/>
              </a:rPr>
              <a:t> z </a:t>
            </a:r>
            <a:r>
              <a:rPr lang="en-US" sz="2200" dirty="0" err="1">
                <a:latin typeface="Times New Roman"/>
                <a:cs typeface="Times New Roman"/>
              </a:rPr>
              <a:t>niepsychotycznymi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zaburzeniami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psychicznymi</a:t>
            </a:r>
            <a:r>
              <a:rPr lang="en-US" sz="2200" dirty="0">
                <a:latin typeface="Times New Roman"/>
                <a:cs typeface="Times New Roman"/>
              </a:rPr>
              <a:t> (</a:t>
            </a:r>
            <a:r>
              <a:rPr lang="en-US" sz="2200" dirty="0" err="1">
                <a:latin typeface="Times New Roman"/>
                <a:cs typeface="Times New Roman"/>
              </a:rPr>
              <a:t>przez</a:t>
            </a:r>
            <a:r>
              <a:rPr lang="en-US" sz="2200" dirty="0">
                <a:latin typeface="Times New Roman"/>
                <a:cs typeface="Times New Roman"/>
              </a:rPr>
              <a:t> „</a:t>
            </a:r>
            <a:r>
              <a:rPr lang="en-US" sz="2200" dirty="0" err="1">
                <a:latin typeface="Times New Roman"/>
                <a:cs typeface="Times New Roman"/>
              </a:rPr>
              <a:t>niepsychotyczne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zaburzenia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psychiczne</a:t>
            </a:r>
            <a:r>
              <a:rPr lang="en-US" sz="2200" dirty="0">
                <a:latin typeface="Times New Roman"/>
                <a:cs typeface="Times New Roman"/>
              </a:rPr>
              <a:t>” </a:t>
            </a:r>
            <a:r>
              <a:rPr lang="en-US" sz="2200" dirty="0" err="1">
                <a:latin typeface="Times New Roman"/>
                <a:cs typeface="Times New Roman"/>
              </a:rPr>
              <a:t>należy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rozumieć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niedorozwoje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umysłowe</a:t>
            </a:r>
            <a:r>
              <a:rPr lang="en-US" sz="2200" dirty="0">
                <a:latin typeface="Times New Roman"/>
                <a:cs typeface="Times New Roman"/>
              </a:rPr>
              <a:t>, </a:t>
            </a:r>
            <a:r>
              <a:rPr lang="en-US" sz="2200" dirty="0" err="1">
                <a:latin typeface="Times New Roman"/>
                <a:cs typeface="Times New Roman"/>
              </a:rPr>
              <a:t>psychopatie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inne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zaburzenia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osobowości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oraz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zaburzenia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psychiczne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leżące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na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pograniczu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anomalii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psychicznych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chorób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psychicznych</a:t>
            </a:r>
            <a:r>
              <a:rPr lang="en-US" sz="2200" dirty="0">
                <a:latin typeface="Times New Roman"/>
                <a:cs typeface="Times New Roman"/>
              </a:rPr>
              <a:t>, </a:t>
            </a:r>
            <a:r>
              <a:rPr lang="en-US" sz="2200" dirty="0" err="1">
                <a:latin typeface="Times New Roman"/>
                <a:cs typeface="Times New Roman"/>
              </a:rPr>
              <a:t>zwłaszcza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zaburzenia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sfery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seksualnej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oraz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toksykomanie</a:t>
            </a:r>
            <a:r>
              <a:rPr lang="en-US" sz="2200" dirty="0">
                <a:latin typeface="Times New Roman"/>
                <a:cs typeface="Times New Roman"/>
              </a:rPr>
              <a:t>,</a:t>
            </a:r>
            <a:endParaRPr lang="pl-PL" sz="2200" dirty="0">
              <a:latin typeface="Times New Roman"/>
              <a:cs typeface="Times New Roman"/>
            </a:endParaRPr>
          </a:p>
          <a:p>
            <a:pPr lvl="0"/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skazani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za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przestępstwa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określone</a:t>
            </a:r>
            <a:r>
              <a:rPr lang="en-US" sz="2200" dirty="0">
                <a:latin typeface="Times New Roman"/>
                <a:cs typeface="Times New Roman"/>
              </a:rPr>
              <a:t> w art. 197–203 </a:t>
            </a:r>
            <a:r>
              <a:rPr lang="en-US" sz="2200" dirty="0" err="1">
                <a:latin typeface="Times New Roman"/>
                <a:cs typeface="Times New Roman"/>
              </a:rPr>
              <a:t>k.k.</a:t>
            </a:r>
            <a:r>
              <a:rPr lang="en-US" sz="2200" dirty="0">
                <a:latin typeface="Times New Roman"/>
                <a:cs typeface="Times New Roman"/>
              </a:rPr>
              <a:t>, </a:t>
            </a:r>
            <a:r>
              <a:rPr lang="en-US" sz="2200" dirty="0" err="1">
                <a:latin typeface="Times New Roman"/>
                <a:cs typeface="Times New Roman"/>
              </a:rPr>
              <a:t>popełnione</a:t>
            </a:r>
            <a:r>
              <a:rPr lang="en-US" sz="2200" dirty="0">
                <a:latin typeface="Times New Roman"/>
                <a:cs typeface="Times New Roman"/>
              </a:rPr>
              <a:t> w </a:t>
            </a:r>
            <a:r>
              <a:rPr lang="en-US" sz="2200" dirty="0" err="1">
                <a:latin typeface="Times New Roman"/>
                <a:cs typeface="Times New Roman"/>
              </a:rPr>
              <a:t>związku</a:t>
            </a:r>
            <a:r>
              <a:rPr lang="en-US" sz="2200" dirty="0">
                <a:latin typeface="Times New Roman"/>
                <a:cs typeface="Times New Roman"/>
              </a:rPr>
              <a:t> z </a:t>
            </a:r>
            <a:r>
              <a:rPr lang="en-US" sz="2200" dirty="0" err="1">
                <a:latin typeface="Times New Roman"/>
                <a:cs typeface="Times New Roman"/>
              </a:rPr>
              <a:t>zaburzeniami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preferencji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seksualnych</a:t>
            </a:r>
            <a:r>
              <a:rPr lang="en-US" sz="2200" dirty="0">
                <a:latin typeface="Times New Roman"/>
                <a:cs typeface="Times New Roman"/>
              </a:rPr>
              <a:t> (to </a:t>
            </a:r>
            <a:r>
              <a:rPr lang="en-US" sz="2200" dirty="0" err="1">
                <a:latin typeface="Times New Roman"/>
                <a:cs typeface="Times New Roman"/>
              </a:rPr>
              <a:t>przestępstwa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przeciwko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wolności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seksualnej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 smtClean="0">
                <a:latin typeface="Times New Roman"/>
                <a:cs typeface="Times New Roman"/>
              </a:rPr>
              <a:t>i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obyczajności</a:t>
            </a:r>
            <a:r>
              <a:rPr lang="en-US" sz="2200" dirty="0">
                <a:latin typeface="Times New Roman"/>
                <a:cs typeface="Times New Roman"/>
              </a:rPr>
              <a:t>), </a:t>
            </a:r>
            <a:endParaRPr lang="pl-PL" sz="2200" dirty="0">
              <a:latin typeface="Times New Roman"/>
              <a:cs typeface="Times New Roman"/>
            </a:endParaRPr>
          </a:p>
          <a:p>
            <a:pPr lvl="0"/>
            <a:r>
              <a:rPr lang="en-US" sz="2200" dirty="0" err="1">
                <a:latin typeface="Times New Roman"/>
                <a:cs typeface="Times New Roman"/>
              </a:rPr>
              <a:t>upośledzeni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umysłowo</a:t>
            </a:r>
            <a:r>
              <a:rPr lang="en-US" sz="2200" dirty="0">
                <a:latin typeface="Times New Roman"/>
                <a:cs typeface="Times New Roman"/>
              </a:rPr>
              <a:t>, </a:t>
            </a:r>
            <a:endParaRPr lang="pl-PL" sz="2200" dirty="0">
              <a:latin typeface="Times New Roman"/>
              <a:cs typeface="Times New Roman"/>
            </a:endParaRPr>
          </a:p>
          <a:p>
            <a:pPr lvl="0"/>
            <a:r>
              <a:rPr lang="en-US" sz="2200" dirty="0" err="1">
                <a:latin typeface="Times New Roman"/>
                <a:cs typeface="Times New Roman"/>
              </a:rPr>
              <a:t>uzależnieni</a:t>
            </a:r>
            <a:r>
              <a:rPr lang="en-US" sz="2200" dirty="0">
                <a:latin typeface="Times New Roman"/>
                <a:cs typeface="Times New Roman"/>
              </a:rPr>
              <a:t> od </a:t>
            </a:r>
            <a:r>
              <a:rPr lang="en-US" sz="2200" dirty="0" err="1">
                <a:latin typeface="Times New Roman"/>
                <a:cs typeface="Times New Roman"/>
              </a:rPr>
              <a:t>alkoholu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albo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innych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środków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odurzających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lub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psychotropowych</a:t>
            </a:r>
            <a:r>
              <a:rPr lang="en-US" sz="2200" dirty="0">
                <a:latin typeface="Times New Roman"/>
                <a:cs typeface="Times New Roman"/>
              </a:rPr>
              <a:t>, </a:t>
            </a:r>
            <a:endParaRPr lang="pl-PL" sz="2200" dirty="0">
              <a:latin typeface="Times New Roman"/>
              <a:cs typeface="Times New Roman"/>
            </a:endParaRPr>
          </a:p>
          <a:p>
            <a:endParaRPr lang="pl-PL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460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/>
                <a:cs typeface="Times New Roman"/>
              </a:rPr>
              <a:t>Źródła prawa karnego wykonawczego</a:t>
            </a:r>
            <a:endParaRPr lang="pl-PL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pl-PL" sz="1800" dirty="0" smtClean="0"/>
              <a:t>- Konstytucja RP z 2.04.1997 r. </a:t>
            </a:r>
          </a:p>
          <a:p>
            <a:pPr>
              <a:lnSpc>
                <a:spcPct val="70000"/>
              </a:lnSpc>
            </a:pPr>
            <a:r>
              <a:rPr lang="pl-PL" sz="1800" dirty="0" smtClean="0"/>
              <a:t>- Umowy międzynarodowe</a:t>
            </a:r>
          </a:p>
          <a:p>
            <a:pPr>
              <a:lnSpc>
                <a:spcPct val="70000"/>
              </a:lnSpc>
            </a:pPr>
            <a:r>
              <a:rPr lang="pl-PL" sz="1800" dirty="0" smtClean="0"/>
              <a:t>- Kodeks karny wykonawczy z 6.06.1997 r. </a:t>
            </a:r>
          </a:p>
          <a:p>
            <a:pPr>
              <a:lnSpc>
                <a:spcPct val="70000"/>
              </a:lnSpc>
            </a:pPr>
            <a:r>
              <a:rPr lang="pl-PL" sz="1800" dirty="0" smtClean="0"/>
              <a:t>- Ustawa o Służbie Więziennej z 9.04.2010 r.     (</a:t>
            </a:r>
            <a:r>
              <a:rPr lang="pl-PL" sz="1800" dirty="0" err="1" smtClean="0"/>
              <a:t>Dz.U</a:t>
            </a:r>
            <a:r>
              <a:rPr lang="pl-PL" sz="1800" dirty="0" smtClean="0"/>
              <a:t>. Nr 79, poz. 523 ze zm.)</a:t>
            </a:r>
          </a:p>
          <a:p>
            <a:pPr>
              <a:lnSpc>
                <a:spcPct val="70000"/>
              </a:lnSpc>
            </a:pPr>
            <a:r>
              <a:rPr lang="pl-PL" sz="1800" dirty="0" smtClean="0"/>
              <a:t>- Ustawa o zatrudnieniu osób pozbawionych wolności z 28.08.1997 r. (</a:t>
            </a:r>
            <a:r>
              <a:rPr lang="pl-PL" sz="1800" dirty="0" err="1" smtClean="0"/>
              <a:t>Dz.U</a:t>
            </a:r>
            <a:r>
              <a:rPr lang="pl-PL" sz="1800" dirty="0" smtClean="0"/>
              <a:t>. Nr 123, poz. 777 ze zm. )   </a:t>
            </a:r>
          </a:p>
          <a:p>
            <a:pPr>
              <a:lnSpc>
                <a:spcPct val="70000"/>
              </a:lnSpc>
            </a:pPr>
            <a:r>
              <a:rPr lang="pl-PL" sz="1800" dirty="0" smtClean="0"/>
              <a:t>Rozporządzenie Ministra Sprawiedliwości z 25.08.2003 r. w sprawie regulaminu </a:t>
            </a:r>
            <a:r>
              <a:rPr lang="pl-PL" sz="1800" dirty="0" err="1" smtClean="0"/>
              <a:t>organizacyjno</a:t>
            </a:r>
            <a:r>
              <a:rPr lang="pl-PL" sz="1800" dirty="0" smtClean="0"/>
              <a:t> </a:t>
            </a:r>
            <a:r>
              <a:rPr lang="mr-IN" sz="1800" dirty="0" smtClean="0"/>
              <a:t>–</a:t>
            </a:r>
            <a:r>
              <a:rPr lang="pl-PL" sz="1800" dirty="0" smtClean="0"/>
              <a:t> porządkowego wykonywania kary pozbawienia wolności (</a:t>
            </a:r>
            <a:r>
              <a:rPr lang="pl-PL" sz="1800" dirty="0" err="1" smtClean="0"/>
              <a:t>Dz.U</a:t>
            </a:r>
            <a:r>
              <a:rPr lang="pl-PL" sz="1800" dirty="0" smtClean="0"/>
              <a:t>. Nr 152, poz. 1493)</a:t>
            </a:r>
          </a:p>
          <a:p>
            <a:pPr>
              <a:lnSpc>
                <a:spcPct val="70000"/>
              </a:lnSpc>
            </a:pPr>
            <a:r>
              <a:rPr lang="pl-PL" sz="1800" dirty="0"/>
              <a:t>Rozporządzenie Ministra Sprawiedliwości z 25.08.2003 r. w sprawie regulaminu </a:t>
            </a:r>
            <a:r>
              <a:rPr lang="pl-PL" sz="1800" dirty="0" err="1"/>
              <a:t>organizacyjno</a:t>
            </a:r>
            <a:r>
              <a:rPr lang="pl-PL" sz="1800" dirty="0"/>
              <a:t> </a:t>
            </a:r>
            <a:r>
              <a:rPr lang="mr-IN" sz="1800" dirty="0"/>
              <a:t>–</a:t>
            </a:r>
            <a:r>
              <a:rPr lang="pl-PL" sz="1800" dirty="0"/>
              <a:t> porządkowego </a:t>
            </a:r>
            <a:r>
              <a:rPr lang="pl-PL" sz="1800" dirty="0" smtClean="0"/>
              <a:t>wykonywania tymczasowego aresztowania </a:t>
            </a:r>
            <a:r>
              <a:rPr lang="pl-PL" sz="1800" dirty="0"/>
              <a:t>(</a:t>
            </a:r>
            <a:r>
              <a:rPr lang="pl-PL" sz="1800" dirty="0" err="1"/>
              <a:t>Dz.U</a:t>
            </a:r>
            <a:r>
              <a:rPr lang="pl-PL" sz="1800" dirty="0"/>
              <a:t>. Nr 152, poz. </a:t>
            </a:r>
            <a:r>
              <a:rPr lang="pl-PL" sz="1800" dirty="0" smtClean="0"/>
              <a:t>1494)</a:t>
            </a:r>
            <a:endParaRPr lang="pl-PL" sz="1800" dirty="0"/>
          </a:p>
          <a:p>
            <a:pPr>
              <a:lnSpc>
                <a:spcPct val="70000"/>
              </a:lnSpc>
            </a:pPr>
            <a:endParaRPr lang="pl-PL" sz="1800" dirty="0" smtClean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366616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0824"/>
          </a:xfrm>
        </p:spPr>
        <p:txBody>
          <a:bodyPr/>
          <a:lstStyle/>
          <a:p>
            <a:r>
              <a:rPr lang="en-US" sz="3200" b="1" dirty="0">
                <a:latin typeface="Times New Roman"/>
                <a:cs typeface="Times New Roman"/>
              </a:rPr>
              <a:t>W </a:t>
            </a:r>
            <a:r>
              <a:rPr lang="en-US" sz="3200" b="1" dirty="0" err="1">
                <a:latin typeface="Times New Roman"/>
                <a:cs typeface="Times New Roman"/>
              </a:rPr>
              <a:t>systemie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terapeutycznym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karę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odbywają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smtClean="0">
                <a:latin typeface="Times New Roman"/>
                <a:cs typeface="Times New Roman"/>
              </a:rPr>
              <a:t>OBLIGATORYJNIE c.d.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168400"/>
            <a:ext cx="8042276" cy="5571067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>
                <a:latin typeface="Times New Roman"/>
                <a:cs typeface="Times New Roman"/>
              </a:rPr>
              <a:t>niepełnosprawni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fizycznie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 smtClean="0">
                <a:latin typeface="Times New Roman"/>
                <a:cs typeface="Times New Roman"/>
              </a:rPr>
              <a:t>skazani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warunkowego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zawieszenia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wykonania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, </a:t>
            </a:r>
          </a:p>
          <a:p>
            <a:pPr lvl="0"/>
            <a:r>
              <a:rPr lang="en-US" dirty="0" err="1" smtClean="0">
                <a:latin typeface="Times New Roman"/>
                <a:cs typeface="Times New Roman"/>
              </a:rPr>
              <a:t>sprawcy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popełnionych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stanie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ograniczonej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poczytalności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określonej</a:t>
            </a:r>
            <a:r>
              <a:rPr lang="en-US" dirty="0">
                <a:latin typeface="Times New Roman"/>
                <a:cs typeface="Times New Roman"/>
              </a:rPr>
              <a:t> w art. 31 § 2 </a:t>
            </a:r>
            <a:r>
              <a:rPr lang="en-US" dirty="0" err="1">
                <a:latin typeface="Times New Roman"/>
                <a:cs typeface="Times New Roman"/>
              </a:rPr>
              <a:t>k.k.</a:t>
            </a:r>
            <a:r>
              <a:rPr lang="en-US" dirty="0">
                <a:latin typeface="Times New Roman"/>
                <a:cs typeface="Times New Roman"/>
              </a:rPr>
              <a:t>, w </a:t>
            </a:r>
            <a:r>
              <a:rPr lang="en-US" dirty="0" err="1">
                <a:latin typeface="Times New Roman"/>
                <a:cs typeface="Times New Roman"/>
              </a:rPr>
              <a:t>stosunku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których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sąd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orzekł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umieszczenie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zakładzie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karnym</a:t>
            </a:r>
            <a:r>
              <a:rPr lang="en-US" dirty="0">
                <a:latin typeface="Times New Roman"/>
                <a:cs typeface="Times New Roman"/>
              </a:rPr>
              <a:t>, w </a:t>
            </a:r>
            <a:r>
              <a:rPr lang="en-US" dirty="0" err="1">
                <a:latin typeface="Times New Roman"/>
                <a:cs typeface="Times New Roman"/>
              </a:rPr>
              <a:t>którym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stosuje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szczególne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środki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lecznicze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rehabilitacyjne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obowiązek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wysłuchania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opinii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psychiatrow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psychologa</a:t>
            </a:r>
            <a:r>
              <a:rPr lang="en-US" dirty="0" smtClean="0">
                <a:latin typeface="Times New Roman"/>
                <a:cs typeface="Times New Roman"/>
              </a:rPr>
              <a:t>),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>
                <a:latin typeface="Times New Roman"/>
                <a:cs typeface="Times New Roman"/>
              </a:rPr>
              <a:t>w </a:t>
            </a:r>
            <a:r>
              <a:rPr lang="en-US" dirty="0" err="1">
                <a:latin typeface="Times New Roman"/>
                <a:cs typeface="Times New Roman"/>
              </a:rPr>
              <a:t>systemie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terapeutycznym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mogą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odbywać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</a:t>
            </a:r>
            <a:r>
              <a:rPr lang="en-US" dirty="0" err="1">
                <a:latin typeface="Times New Roman"/>
                <a:cs typeface="Times New Roman"/>
              </a:rPr>
              <a:t>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również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, co </a:t>
            </a:r>
            <a:r>
              <a:rPr lang="en-US" dirty="0" err="1">
                <a:latin typeface="Times New Roman"/>
                <a:cs typeface="Times New Roman"/>
              </a:rPr>
              <a:t>uzależnione</a:t>
            </a:r>
            <a:r>
              <a:rPr lang="en-US" dirty="0">
                <a:latin typeface="Times New Roman"/>
                <a:cs typeface="Times New Roman"/>
              </a:rPr>
              <a:t> jest </a:t>
            </a:r>
            <a:r>
              <a:rPr lang="en-US" dirty="0" err="1">
                <a:latin typeface="Times New Roman"/>
                <a:cs typeface="Times New Roman"/>
              </a:rPr>
              <a:t>jednak</a:t>
            </a:r>
            <a:r>
              <a:rPr lang="en-US" dirty="0">
                <a:latin typeface="Times New Roman"/>
                <a:cs typeface="Times New Roman"/>
              </a:rPr>
              <a:t> od </a:t>
            </a:r>
            <a:r>
              <a:rPr lang="en-US" dirty="0" err="1">
                <a:latin typeface="Times New Roman"/>
                <a:cs typeface="Times New Roman"/>
              </a:rPr>
              <a:t>zgody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skazanego</a:t>
            </a:r>
            <a:r>
              <a:rPr lang="en-US" dirty="0">
                <a:latin typeface="Times New Roman"/>
                <a:cs typeface="Times New Roman"/>
              </a:rPr>
              <a:t>, a </a:t>
            </a:r>
            <a:r>
              <a:rPr lang="en-US" dirty="0" err="1">
                <a:latin typeface="Times New Roman"/>
                <a:cs typeface="Times New Roman"/>
              </a:rPr>
              <a:t>ponadto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muszą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przemawiać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względy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lecznicze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wychowawcze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 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5244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atin typeface="Times New Roman"/>
                <a:cs typeface="Times New Roman"/>
              </a:rPr>
              <a:t>Wykonywanie kary w systemie terapeutycznym</a:t>
            </a: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4" y="1600200"/>
            <a:ext cx="8239125" cy="5257799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wykonuje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przede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wszystkim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oddziale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terapeutycznym</a:t>
            </a:r>
            <a:r>
              <a:rPr lang="en-US" dirty="0">
                <a:latin typeface="Times New Roman"/>
                <a:cs typeface="Times New Roman"/>
              </a:rPr>
              <a:t> o </a:t>
            </a:r>
            <a:r>
              <a:rPr lang="en-US" dirty="0" err="1">
                <a:latin typeface="Times New Roman"/>
                <a:cs typeface="Times New Roman"/>
              </a:rPr>
              <a:t>określonej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specjalności</a:t>
            </a:r>
            <a:r>
              <a:rPr lang="en-US" dirty="0">
                <a:latin typeface="Times New Roman"/>
                <a:cs typeface="Times New Roman"/>
              </a:rPr>
              <a:t> (art. 96 § 4 </a:t>
            </a:r>
            <a:r>
              <a:rPr lang="en-US" dirty="0" err="1">
                <a:latin typeface="Times New Roman"/>
                <a:cs typeface="Times New Roman"/>
              </a:rPr>
              <a:t>kkw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s</a:t>
            </a:r>
            <a:r>
              <a:rPr lang="en-US" dirty="0" err="1" smtClean="0">
                <a:latin typeface="Times New Roman"/>
                <a:cs typeface="Times New Roman"/>
              </a:rPr>
              <a:t>kazanego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zakwalifikowanego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odbywania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systemie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terapeutycznym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skierowanego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oddziału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terapeutycznego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umieszcza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oddziale</a:t>
            </a:r>
            <a:r>
              <a:rPr lang="en-US" dirty="0">
                <a:latin typeface="Times New Roman"/>
                <a:cs typeface="Times New Roman"/>
              </a:rPr>
              <a:t> o </a:t>
            </a:r>
            <a:r>
              <a:rPr lang="en-US" dirty="0" err="1">
                <a:latin typeface="Times New Roman"/>
                <a:cs typeface="Times New Roman"/>
              </a:rPr>
              <a:t>specjalizacji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: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1)z </a:t>
            </a:r>
            <a:r>
              <a:rPr lang="en-US" dirty="0" err="1">
                <a:latin typeface="Times New Roman"/>
                <a:cs typeface="Times New Roman"/>
              </a:rPr>
              <a:t>niepsychotycznymi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zaburzeniami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psychicznymi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upośledzonych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umysłowo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2)</a:t>
            </a:r>
            <a:r>
              <a:rPr lang="en-US" dirty="0" err="1">
                <a:latin typeface="Times New Roman"/>
                <a:cs typeface="Times New Roman"/>
              </a:rPr>
              <a:t>uzależnionych</a:t>
            </a:r>
            <a:r>
              <a:rPr lang="en-US" dirty="0">
                <a:latin typeface="Times New Roman"/>
                <a:cs typeface="Times New Roman"/>
              </a:rPr>
              <a:t> od </a:t>
            </a:r>
            <a:r>
              <a:rPr lang="en-US" dirty="0" err="1">
                <a:latin typeface="Times New Roman"/>
                <a:cs typeface="Times New Roman"/>
              </a:rPr>
              <a:t>alkoholu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3)</a:t>
            </a:r>
            <a:r>
              <a:rPr lang="en-US" dirty="0" err="1">
                <a:latin typeface="Times New Roman"/>
                <a:cs typeface="Times New Roman"/>
              </a:rPr>
              <a:t>uzależnionych</a:t>
            </a:r>
            <a:r>
              <a:rPr lang="en-US" dirty="0">
                <a:latin typeface="Times New Roman"/>
                <a:cs typeface="Times New Roman"/>
              </a:rPr>
              <a:t> od </a:t>
            </a:r>
            <a:r>
              <a:rPr lang="en-US" dirty="0" err="1">
                <a:latin typeface="Times New Roman"/>
                <a:cs typeface="Times New Roman"/>
              </a:rPr>
              <a:t>środków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odurzających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substancji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psychotropowych</a:t>
            </a:r>
            <a:r>
              <a:rPr lang="pl-PL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393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>
                <a:latin typeface="Times New Roman"/>
                <a:cs typeface="Times New Roman"/>
              </a:rPr>
              <a:t>Wykonywanie kary w systemie terapeutycznym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>
                <a:latin typeface="Times New Roman"/>
                <a:cs typeface="Times New Roman"/>
              </a:rPr>
              <a:t>n</a:t>
            </a:r>
            <a:r>
              <a:rPr lang="en-US" sz="2800" dirty="0" err="1" smtClean="0"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oddziale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terapeutycznym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oddziaływania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specjalistyczne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realizuje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zespół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terapeutyczny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endParaRPr lang="pl-PL" sz="2800" dirty="0">
              <a:latin typeface="Times New Roman"/>
              <a:cs typeface="Times New Roman"/>
            </a:endParaRPr>
          </a:p>
          <a:p>
            <a:r>
              <a:rPr lang="en-US" sz="2800" dirty="0" err="1">
                <a:latin typeface="Times New Roman"/>
                <a:cs typeface="Times New Roman"/>
              </a:rPr>
              <a:t>n</a:t>
            </a:r>
            <a:r>
              <a:rPr lang="en-US" sz="2800" dirty="0" err="1" smtClean="0"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oddziałach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terapeutycznych</a:t>
            </a:r>
            <a:r>
              <a:rPr lang="en-US" sz="2800" dirty="0">
                <a:latin typeface="Times New Roman"/>
                <a:cs typeface="Times New Roman"/>
              </a:rPr>
              <a:t> o </a:t>
            </a:r>
            <a:r>
              <a:rPr lang="en-US" sz="2800" dirty="0" err="1">
                <a:latin typeface="Times New Roman"/>
                <a:cs typeface="Times New Roman"/>
              </a:rPr>
              <a:t>określonych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specjalizacjach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podejmuje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się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oddziaływania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resocjalizacyjne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oraz</a:t>
            </a:r>
            <a:r>
              <a:rPr lang="en-US" sz="2800" dirty="0">
                <a:latin typeface="Times New Roman"/>
                <a:cs typeface="Times New Roman"/>
              </a:rPr>
              <a:t> z </a:t>
            </a:r>
            <a:r>
              <a:rPr lang="en-US" sz="2800" dirty="0" err="1">
                <a:latin typeface="Times New Roman"/>
                <a:cs typeface="Times New Roman"/>
              </a:rPr>
              <a:t>zakresu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leczenia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cs typeface="Times New Roman"/>
              </a:rPr>
              <a:t>terapii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rehabilitacji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cs typeface="Times New Roman"/>
              </a:rPr>
              <a:t>stosownie</a:t>
            </a:r>
            <a:r>
              <a:rPr lang="en-US" sz="2800" dirty="0">
                <a:latin typeface="Times New Roman"/>
                <a:cs typeface="Times New Roman"/>
              </a:rPr>
              <a:t> do </a:t>
            </a:r>
            <a:r>
              <a:rPr lang="en-US" sz="2800" dirty="0" err="1">
                <a:latin typeface="Times New Roman"/>
                <a:cs typeface="Times New Roman"/>
              </a:rPr>
              <a:t>potrzeb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konkretnych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skazanych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w </a:t>
            </a:r>
            <a:r>
              <a:rPr lang="en-US" sz="2800" dirty="0" err="1">
                <a:latin typeface="Times New Roman"/>
                <a:cs typeface="Times New Roman"/>
              </a:rPr>
              <a:t>ramach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systemu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terapeutycznego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następuje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dalsza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indywidualizacja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oddziaływań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poprzez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klasyfikację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wewnętrzną</a:t>
            </a:r>
            <a:endParaRPr lang="pl-PL" sz="2800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45972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/>
                <a:cs typeface="Times New Roman"/>
              </a:rPr>
              <a:t>System </a:t>
            </a:r>
            <a:r>
              <a:rPr lang="en-US" sz="3200" b="1" dirty="0" err="1">
                <a:latin typeface="Times New Roman"/>
                <a:cs typeface="Times New Roman"/>
              </a:rPr>
              <a:t>terapeutyczny</a:t>
            </a:r>
            <a:r>
              <a:rPr lang="en-US" sz="3200" b="1" dirty="0">
                <a:latin typeface="Times New Roman"/>
                <a:cs typeface="Times New Roman"/>
              </a:rPr>
              <a:t> ma </a:t>
            </a:r>
            <a:r>
              <a:rPr lang="en-US" sz="3200" b="1" dirty="0" err="1">
                <a:latin typeface="Times New Roman"/>
                <a:cs typeface="Times New Roman"/>
              </a:rPr>
              <a:t>na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celu</a:t>
            </a:r>
            <a:r>
              <a:rPr lang="en-US" sz="3200" b="1" dirty="0">
                <a:latin typeface="Times New Roman"/>
                <a:cs typeface="Times New Roman"/>
              </a:rPr>
              <a:t> :</a:t>
            </a:r>
            <a:r>
              <a:rPr lang="pl-PL" sz="3200" b="1" dirty="0">
                <a:latin typeface="Times New Roman"/>
                <a:cs typeface="Times New Roman"/>
              </a:rPr>
              <a:t/>
            </a:r>
            <a:br>
              <a:rPr lang="pl-PL" sz="3200" b="1" dirty="0">
                <a:latin typeface="Times New Roman"/>
                <a:cs typeface="Times New Roman"/>
              </a:rPr>
            </a:b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253068"/>
            <a:ext cx="8042276" cy="5604932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latin typeface="Times New Roman"/>
                <a:cs typeface="Times New Roman"/>
              </a:rPr>
              <a:t>przygotowanie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powrotu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społeczeństwa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zapobieganie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pogłębianiu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sie</a:t>
            </a:r>
            <a:r>
              <a:rPr lang="en-US" dirty="0">
                <a:latin typeface="Times New Roman"/>
                <a:cs typeface="Times New Roman"/>
              </a:rPr>
              <a:t>̨ </a:t>
            </a:r>
            <a:r>
              <a:rPr lang="en-US" dirty="0" err="1">
                <a:latin typeface="Times New Roman"/>
                <a:cs typeface="Times New Roman"/>
              </a:rPr>
              <a:t>patologicznych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osobowości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przywracanie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równowagi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psychicznej</a:t>
            </a:r>
            <a:r>
              <a:rPr lang="en-US" dirty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kształtowanie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zdolności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współżycia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społecznego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przygotowanie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samodzielnego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życia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ystem </a:t>
            </a:r>
            <a:r>
              <a:rPr lang="en-US" dirty="0">
                <a:latin typeface="Times New Roman"/>
                <a:cs typeface="Times New Roman"/>
              </a:rPr>
              <a:t>ten jest </a:t>
            </a:r>
            <a:r>
              <a:rPr lang="en-US" dirty="0" err="1">
                <a:latin typeface="Times New Roman"/>
                <a:cs typeface="Times New Roman"/>
              </a:rPr>
              <a:t>systemem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przejściowym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– </a:t>
            </a:r>
            <a:r>
              <a:rPr lang="en-US" dirty="0" err="1" smtClean="0">
                <a:latin typeface="Times New Roman"/>
                <a:cs typeface="Times New Roman"/>
              </a:rPr>
              <a:t>oznacza</a:t>
            </a:r>
            <a:r>
              <a:rPr lang="en-US" dirty="0" smtClean="0">
                <a:latin typeface="Times New Roman"/>
                <a:cs typeface="Times New Roman"/>
              </a:rPr>
              <a:t> to, </a:t>
            </a:r>
            <a:r>
              <a:rPr lang="en-US" dirty="0" err="1" smtClean="0">
                <a:latin typeface="Times New Roman"/>
                <a:cs typeface="Times New Roman"/>
              </a:rPr>
              <a:t>że</a:t>
            </a: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dirty="0" err="1">
                <a:latin typeface="Times New Roman"/>
                <a:cs typeface="Times New Roman"/>
              </a:rPr>
              <a:t>skazani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wymagający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juz</a:t>
            </a:r>
            <a:r>
              <a:rPr lang="en-US" dirty="0">
                <a:latin typeface="Times New Roman"/>
                <a:cs typeface="Times New Roman"/>
              </a:rPr>
              <a:t>̇ </a:t>
            </a:r>
            <a:r>
              <a:rPr lang="en-US" dirty="0" err="1">
                <a:latin typeface="Times New Roman"/>
                <a:cs typeface="Times New Roman"/>
              </a:rPr>
              <a:t>takich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oddziaływan</a:t>
            </a:r>
            <a:r>
              <a:rPr lang="en-US" dirty="0">
                <a:latin typeface="Times New Roman"/>
                <a:cs typeface="Times New Roman"/>
              </a:rPr>
              <a:t>́ </a:t>
            </a:r>
            <a:r>
              <a:rPr lang="en-US" dirty="0" err="1">
                <a:latin typeface="Times New Roman"/>
                <a:cs typeface="Times New Roman"/>
              </a:rPr>
              <a:t>przenoszeni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</a:t>
            </a:r>
            <a:r>
              <a:rPr lang="en-US" dirty="0">
                <a:latin typeface="Times New Roman"/>
                <a:cs typeface="Times New Roman"/>
              </a:rPr>
              <a:t>̨ do </a:t>
            </a:r>
            <a:r>
              <a:rPr lang="en-US" dirty="0" err="1">
                <a:latin typeface="Times New Roman"/>
                <a:cs typeface="Times New Roman"/>
              </a:rPr>
              <a:t>innego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systemu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99080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 err="1">
                <a:latin typeface="Times New Roman"/>
                <a:cs typeface="Times New Roman"/>
              </a:rPr>
              <a:t>Odbywanie</a:t>
            </a:r>
            <a:r>
              <a:rPr lang="en-US" sz="3000" b="1" dirty="0">
                <a:latin typeface="Times New Roman"/>
                <a:cs typeface="Times New Roman"/>
              </a:rPr>
              <a:t> </a:t>
            </a:r>
            <a:r>
              <a:rPr lang="en-US" sz="3000" b="1" dirty="0" err="1">
                <a:latin typeface="Times New Roman"/>
                <a:cs typeface="Times New Roman"/>
              </a:rPr>
              <a:t>kary</a:t>
            </a:r>
            <a:r>
              <a:rPr lang="en-US" sz="3000" b="1" dirty="0">
                <a:latin typeface="Times New Roman"/>
                <a:cs typeface="Times New Roman"/>
              </a:rPr>
              <a:t> w </a:t>
            </a:r>
            <a:r>
              <a:rPr lang="en-US" sz="3000" b="1" dirty="0" err="1">
                <a:latin typeface="Times New Roman"/>
                <a:cs typeface="Times New Roman"/>
              </a:rPr>
              <a:t>systemie</a:t>
            </a:r>
            <a:r>
              <a:rPr lang="en-US" sz="3000" b="1" dirty="0">
                <a:latin typeface="Times New Roman"/>
                <a:cs typeface="Times New Roman"/>
              </a:rPr>
              <a:t> </a:t>
            </a:r>
            <a:r>
              <a:rPr lang="en-US" sz="3000" b="1" dirty="0" err="1">
                <a:latin typeface="Times New Roman"/>
                <a:cs typeface="Times New Roman"/>
              </a:rPr>
              <a:t>programowanego</a:t>
            </a:r>
            <a:r>
              <a:rPr lang="en-US" sz="3000" b="1" dirty="0">
                <a:latin typeface="Times New Roman"/>
                <a:cs typeface="Times New Roman"/>
              </a:rPr>
              <a:t> </a:t>
            </a:r>
            <a:r>
              <a:rPr lang="en-US" sz="3000" b="1" dirty="0" err="1">
                <a:latin typeface="Times New Roman"/>
                <a:cs typeface="Times New Roman"/>
              </a:rPr>
              <a:t>oddziaływania</a:t>
            </a:r>
            <a:r>
              <a:rPr lang="en-US" sz="3000" b="1" dirty="0">
                <a:latin typeface="Times New Roman"/>
                <a:cs typeface="Times New Roman"/>
              </a:rPr>
              <a:t> (art. 95 </a:t>
            </a:r>
            <a:r>
              <a:rPr lang="en-US" sz="3000" b="1" dirty="0" err="1">
                <a:latin typeface="Times New Roman"/>
                <a:cs typeface="Times New Roman"/>
              </a:rPr>
              <a:t>kkw</a:t>
            </a:r>
            <a:r>
              <a:rPr lang="en-US" sz="3000" b="1" dirty="0">
                <a:latin typeface="Times New Roman"/>
                <a:cs typeface="Times New Roman"/>
              </a:rPr>
              <a:t>)</a:t>
            </a:r>
            <a:endParaRPr lang="pl-PL" sz="30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/>
                <a:cs typeface="Times New Roman"/>
              </a:rPr>
              <a:t>W </a:t>
            </a:r>
            <a:r>
              <a:rPr lang="en-US" sz="3200" dirty="0" err="1">
                <a:latin typeface="Times New Roman"/>
                <a:cs typeface="Times New Roman"/>
              </a:rPr>
              <a:t>systemie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programowanego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oddziaływania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odbywają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karę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:</a:t>
            </a:r>
          </a:p>
          <a:p>
            <a:r>
              <a:rPr lang="en-US" sz="3200" dirty="0" err="1" smtClean="0">
                <a:latin typeface="Times New Roman"/>
                <a:cs typeface="Times New Roman"/>
              </a:rPr>
              <a:t>skazani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młodociani</a:t>
            </a:r>
            <a:r>
              <a:rPr lang="en-US" sz="3200" dirty="0" smtClean="0">
                <a:latin typeface="Times New Roman"/>
                <a:cs typeface="Times New Roman"/>
              </a:rPr>
              <a:t>,</a:t>
            </a:r>
          </a:p>
          <a:p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skazani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dorośli</a:t>
            </a:r>
            <a:r>
              <a:rPr lang="en-US" sz="3200" dirty="0">
                <a:latin typeface="Times New Roman"/>
                <a:cs typeface="Times New Roman"/>
              </a:rPr>
              <a:t>, </a:t>
            </a:r>
            <a:r>
              <a:rPr lang="en-US" sz="3200" dirty="0" err="1">
                <a:latin typeface="Times New Roman"/>
                <a:cs typeface="Times New Roman"/>
              </a:rPr>
              <a:t>którzy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przedstawieniu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im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projektu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programu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oddziaływania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wyrażają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zgodę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na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współudział</a:t>
            </a:r>
            <a:r>
              <a:rPr lang="en-US" sz="3200" dirty="0">
                <a:latin typeface="Times New Roman"/>
                <a:cs typeface="Times New Roman"/>
              </a:rPr>
              <a:t> w </a:t>
            </a:r>
            <a:r>
              <a:rPr lang="en-US" sz="3200" dirty="0" err="1">
                <a:latin typeface="Times New Roman"/>
                <a:cs typeface="Times New Roman"/>
              </a:rPr>
              <a:t>jego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opracowaniu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>
                <a:latin typeface="Times New Roman"/>
                <a:cs typeface="Times New Roman"/>
              </a:rPr>
              <a:t>i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wykonaniu</a:t>
            </a:r>
            <a:endParaRPr lang="en-US" sz="32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55549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2957"/>
          </a:xfrm>
        </p:spPr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Programy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oddziaływania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151467"/>
            <a:ext cx="8042276" cy="4792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W </a:t>
            </a:r>
            <a:r>
              <a:rPr lang="en-US" dirty="0" err="1">
                <a:latin typeface="Times New Roman"/>
                <a:cs typeface="Times New Roman"/>
              </a:rPr>
              <a:t>programach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oddziaływania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ustala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przede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wszystkim</a:t>
            </a:r>
            <a:r>
              <a:rPr lang="en-US" dirty="0">
                <a:latin typeface="Times New Roman"/>
                <a:cs typeface="Times New Roman"/>
              </a:rPr>
              <a:t>: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rodzaje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zatrudnienia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nauczania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,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ich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kontakty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głównie</a:t>
            </a:r>
            <a:r>
              <a:rPr lang="en-US" dirty="0">
                <a:latin typeface="Times New Roman"/>
                <a:cs typeface="Times New Roman"/>
              </a:rPr>
              <a:t> z </a:t>
            </a:r>
            <a:r>
              <a:rPr lang="en-US" dirty="0" err="1">
                <a:latin typeface="Times New Roman"/>
                <a:cs typeface="Times New Roman"/>
              </a:rPr>
              <a:t>rodziną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innymi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osobami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bliskimi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wykorzystywanie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czasu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wolnego</a:t>
            </a:r>
            <a:r>
              <a:rPr lang="en-US" dirty="0">
                <a:latin typeface="Times New Roman"/>
                <a:cs typeface="Times New Roman"/>
              </a:rPr>
              <a:t>,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możliwości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wywiązywania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się</a:t>
            </a:r>
            <a:r>
              <a:rPr lang="en-US" dirty="0">
                <a:latin typeface="Times New Roman"/>
                <a:cs typeface="Times New Roman"/>
              </a:rPr>
              <a:t> z </a:t>
            </a:r>
            <a:r>
              <a:rPr lang="en-US" dirty="0" err="1">
                <a:latin typeface="Times New Roman"/>
                <a:cs typeface="Times New Roman"/>
              </a:rPr>
              <a:t>ciążących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obowiązków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przedsięwzięcia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niezbędne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przygotowania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skazanych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powrotu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 smtClean="0">
                <a:latin typeface="Times New Roman"/>
                <a:cs typeface="Times New Roman"/>
              </a:rPr>
              <a:t>społeczeństwa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3242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14824"/>
          </a:xfrm>
        </p:spPr>
        <p:txBody>
          <a:bodyPr/>
          <a:lstStyle/>
          <a:p>
            <a:r>
              <a:rPr lang="en-US" sz="3200" b="1" dirty="0" err="1" smtClean="0">
                <a:latin typeface="Times New Roman"/>
                <a:cs typeface="Times New Roman"/>
              </a:rPr>
              <a:t>Podstawy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wykonywania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kary</a:t>
            </a:r>
            <a:r>
              <a:rPr lang="en-US" sz="3200" b="1" dirty="0">
                <a:latin typeface="Times New Roman"/>
                <a:cs typeface="Times New Roman"/>
              </a:rPr>
              <a:t> w </a:t>
            </a:r>
            <a:r>
              <a:rPr lang="en-US" sz="3200" b="1" dirty="0" err="1">
                <a:latin typeface="Times New Roman"/>
                <a:cs typeface="Times New Roman"/>
              </a:rPr>
              <a:t>systemie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programowanego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cs typeface="Times New Roman"/>
              </a:rPr>
              <a:t>oddziaływania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Times New Roman"/>
                <a:cs typeface="Times New Roman"/>
              </a:rPr>
              <a:t>:</a:t>
            </a:r>
            <a:r>
              <a:rPr lang="pl-PL" sz="3200" b="1" dirty="0">
                <a:latin typeface="Times New Roman"/>
                <a:cs typeface="Times New Roman"/>
              </a:rPr>
              <a:t/>
            </a:r>
            <a:br>
              <a:rPr lang="pl-PL" sz="3200" b="1" dirty="0">
                <a:latin typeface="Times New Roman"/>
                <a:cs typeface="Times New Roman"/>
              </a:rPr>
            </a:b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049867"/>
            <a:ext cx="8042276" cy="557106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300" dirty="0" err="1">
                <a:latin typeface="Times New Roman"/>
                <a:cs typeface="Times New Roman"/>
              </a:rPr>
              <a:t>r</a:t>
            </a:r>
            <a:r>
              <a:rPr lang="en-US" sz="3300" dirty="0" err="1" smtClean="0">
                <a:latin typeface="Times New Roman"/>
                <a:cs typeface="Times New Roman"/>
              </a:rPr>
              <a:t>esocjalizacja</a:t>
            </a:r>
            <a:endParaRPr lang="en-US" sz="3300" dirty="0" smtClean="0">
              <a:latin typeface="Times New Roman"/>
              <a:cs typeface="Times New Roman"/>
            </a:endParaRPr>
          </a:p>
          <a:p>
            <a:pPr lvl="0"/>
            <a:r>
              <a:rPr lang="en-US" sz="3300" dirty="0" err="1">
                <a:latin typeface="Times New Roman"/>
                <a:cs typeface="Times New Roman"/>
              </a:rPr>
              <a:t>o</a:t>
            </a:r>
            <a:r>
              <a:rPr lang="en-US" sz="3300" dirty="0" err="1" smtClean="0">
                <a:latin typeface="Times New Roman"/>
                <a:cs typeface="Times New Roman"/>
              </a:rPr>
              <a:t>pracowanie</a:t>
            </a:r>
            <a:r>
              <a:rPr lang="en-US" sz="3300" dirty="0" smtClean="0">
                <a:latin typeface="Times New Roman"/>
                <a:cs typeface="Times New Roman"/>
              </a:rPr>
              <a:t>  </a:t>
            </a:r>
            <a:r>
              <a:rPr lang="en-US" sz="3300" dirty="0" err="1" smtClean="0">
                <a:latin typeface="Times New Roman"/>
                <a:cs typeface="Times New Roman"/>
              </a:rPr>
              <a:t>indywidualnego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 smtClean="0">
                <a:latin typeface="Times New Roman"/>
                <a:cs typeface="Times New Roman"/>
              </a:rPr>
              <a:t>programu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oddziaływania</a:t>
            </a:r>
            <a:r>
              <a:rPr lang="en-US" sz="3300" dirty="0">
                <a:latin typeface="Times New Roman"/>
                <a:cs typeface="Times New Roman"/>
              </a:rPr>
              <a:t>, </a:t>
            </a:r>
            <a:r>
              <a:rPr lang="en-US" sz="3300" dirty="0" err="1" smtClean="0">
                <a:latin typeface="Times New Roman"/>
                <a:cs typeface="Times New Roman"/>
              </a:rPr>
              <a:t>przy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współudziale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skazanego</a:t>
            </a:r>
            <a:r>
              <a:rPr lang="en-US" sz="3300" dirty="0">
                <a:latin typeface="Times New Roman"/>
                <a:cs typeface="Times New Roman"/>
              </a:rPr>
              <a:t> (ma to </a:t>
            </a:r>
            <a:r>
              <a:rPr lang="en-US" sz="3300" dirty="0" err="1">
                <a:latin typeface="Times New Roman"/>
                <a:cs typeface="Times New Roman"/>
              </a:rPr>
              <a:t>znaczenie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nie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tylko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dla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upodmiotowienia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skazanego</a:t>
            </a:r>
            <a:r>
              <a:rPr lang="en-US" sz="3300" dirty="0">
                <a:latin typeface="Times New Roman"/>
                <a:cs typeface="Times New Roman"/>
              </a:rPr>
              <a:t>, ale </a:t>
            </a:r>
            <a:r>
              <a:rPr lang="en-US" sz="3300" dirty="0" err="1">
                <a:latin typeface="Times New Roman"/>
                <a:cs typeface="Times New Roman"/>
              </a:rPr>
              <a:t>także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dla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skuteczności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podejmowanych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oddziaływań</a:t>
            </a:r>
            <a:r>
              <a:rPr lang="en-US" sz="3300" dirty="0">
                <a:latin typeface="Times New Roman"/>
                <a:cs typeface="Times New Roman"/>
              </a:rPr>
              <a:t>),</a:t>
            </a:r>
            <a:endParaRPr lang="pl-PL" sz="3300" dirty="0">
              <a:latin typeface="Times New Roman"/>
              <a:cs typeface="Times New Roman"/>
            </a:endParaRPr>
          </a:p>
          <a:p>
            <a:pPr lvl="0"/>
            <a:r>
              <a:rPr lang="pl-PL" sz="3300" dirty="0">
                <a:latin typeface="Times New Roman"/>
                <a:cs typeface="Times New Roman"/>
              </a:rPr>
              <a:t>u</a:t>
            </a:r>
            <a:r>
              <a:rPr lang="en-US" sz="3300" dirty="0" err="1" smtClean="0">
                <a:latin typeface="Times New Roman"/>
                <a:cs typeface="Times New Roman"/>
              </a:rPr>
              <a:t>stalenie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 smtClean="0">
                <a:latin typeface="Times New Roman"/>
                <a:cs typeface="Times New Roman"/>
              </a:rPr>
              <a:t>środków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resocjalizacji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lub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 smtClean="0">
                <a:latin typeface="Times New Roman"/>
                <a:cs typeface="Times New Roman"/>
              </a:rPr>
              <a:t>rodzajów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terapii</a:t>
            </a:r>
            <a:r>
              <a:rPr lang="en-US" sz="3300" dirty="0" smtClean="0">
                <a:latin typeface="Times New Roman"/>
                <a:cs typeface="Times New Roman"/>
              </a:rPr>
              <a:t>,</a:t>
            </a:r>
          </a:p>
          <a:p>
            <a:pPr lvl="0"/>
            <a:r>
              <a:rPr lang="en-US" sz="3300" dirty="0" err="1" smtClean="0">
                <a:latin typeface="Times New Roman"/>
                <a:cs typeface="Times New Roman"/>
              </a:rPr>
              <a:t>przygotowanie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skazanego</a:t>
            </a:r>
            <a:r>
              <a:rPr lang="en-US" sz="3300" dirty="0">
                <a:latin typeface="Times New Roman"/>
                <a:cs typeface="Times New Roman"/>
              </a:rPr>
              <a:t> do </a:t>
            </a:r>
            <a:r>
              <a:rPr lang="en-US" sz="3300" dirty="0" err="1">
                <a:latin typeface="Times New Roman"/>
                <a:cs typeface="Times New Roman"/>
              </a:rPr>
              <a:t>wyjścia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na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 smtClean="0">
                <a:latin typeface="Times New Roman"/>
                <a:cs typeface="Times New Roman"/>
              </a:rPr>
              <a:t>wolność</a:t>
            </a:r>
            <a:r>
              <a:rPr lang="en-US" sz="3300" dirty="0" smtClean="0">
                <a:latin typeface="Times New Roman"/>
                <a:cs typeface="Times New Roman"/>
              </a:rPr>
              <a:t> w </a:t>
            </a:r>
            <a:r>
              <a:rPr lang="en-US" sz="3300" dirty="0" err="1" smtClean="0">
                <a:latin typeface="Times New Roman"/>
                <a:cs typeface="Times New Roman"/>
              </a:rPr>
              <a:t>tym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 smtClean="0">
                <a:latin typeface="Times New Roman"/>
                <a:cs typeface="Times New Roman"/>
              </a:rPr>
              <a:t>zdobycie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umiejętności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potrzebnych</a:t>
            </a:r>
            <a:r>
              <a:rPr lang="en-US" sz="3300" dirty="0">
                <a:latin typeface="Times New Roman"/>
                <a:cs typeface="Times New Roman"/>
              </a:rPr>
              <a:t> do </a:t>
            </a:r>
            <a:r>
              <a:rPr lang="en-US" sz="3300" dirty="0" err="1">
                <a:latin typeface="Times New Roman"/>
                <a:cs typeface="Times New Roman"/>
              </a:rPr>
              <a:t>pomyślnej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readaptacji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społecznej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po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zwolnieniu</a:t>
            </a:r>
            <a:r>
              <a:rPr lang="en-US" sz="3300" dirty="0">
                <a:latin typeface="Times New Roman"/>
                <a:cs typeface="Times New Roman"/>
              </a:rPr>
              <a:t> z </a:t>
            </a:r>
            <a:r>
              <a:rPr lang="en-US" sz="3300" dirty="0" err="1">
                <a:latin typeface="Times New Roman"/>
                <a:cs typeface="Times New Roman"/>
              </a:rPr>
              <a:t>zakładu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lang="en-US" sz="3300" dirty="0" err="1">
                <a:latin typeface="Times New Roman"/>
                <a:cs typeface="Times New Roman"/>
              </a:rPr>
              <a:t>karnego</a:t>
            </a:r>
            <a:r>
              <a:rPr lang="en-US" sz="3300" dirty="0">
                <a:latin typeface="Times New Roman"/>
                <a:cs typeface="Times New Roman"/>
              </a:rPr>
              <a:t>,</a:t>
            </a:r>
            <a:endParaRPr lang="pl-PL" sz="3300" dirty="0">
              <a:latin typeface="Times New Roman"/>
              <a:cs typeface="Times New Roman"/>
            </a:endParaRPr>
          </a:p>
          <a:p>
            <a:endParaRPr lang="pl-PL" sz="33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98809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>
                <a:latin typeface="Times New Roman"/>
                <a:cs typeface="Times New Roman"/>
              </a:rPr>
              <a:t>zasadą</a:t>
            </a:r>
            <a:r>
              <a:rPr lang="en-US" b="1" dirty="0">
                <a:latin typeface="Times New Roman"/>
                <a:cs typeface="Times New Roman"/>
              </a:rPr>
              <a:t> jest, </a:t>
            </a:r>
            <a:r>
              <a:rPr lang="en-US" b="1" dirty="0" err="1">
                <a:latin typeface="Times New Roman"/>
                <a:cs typeface="Times New Roman"/>
              </a:rPr>
              <a:t>że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skazani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zakwalifikowani</a:t>
            </a:r>
            <a:r>
              <a:rPr lang="en-US" b="1" dirty="0">
                <a:latin typeface="Times New Roman"/>
                <a:cs typeface="Times New Roman"/>
              </a:rPr>
              <a:t> do </a:t>
            </a:r>
            <a:r>
              <a:rPr lang="en-US" b="1" dirty="0" err="1">
                <a:latin typeface="Times New Roman"/>
                <a:cs typeface="Times New Roman"/>
              </a:rPr>
              <a:t>systemu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programowanego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oddziaływania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odbywają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karę</a:t>
            </a:r>
            <a:r>
              <a:rPr lang="en-US" b="1" dirty="0">
                <a:latin typeface="Times New Roman"/>
                <a:cs typeface="Times New Roman"/>
              </a:rPr>
              <a:t> w </a:t>
            </a:r>
            <a:r>
              <a:rPr lang="en-US" b="1" dirty="0" err="1">
                <a:latin typeface="Times New Roman"/>
                <a:cs typeface="Times New Roman"/>
              </a:rPr>
              <a:t>zakładzie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typu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półotwartego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 lvl="0"/>
            <a:r>
              <a:rPr lang="en-US" b="1" u="sng" dirty="0" smtClean="0">
                <a:latin typeface="Times New Roman"/>
                <a:cs typeface="Times New Roman"/>
              </a:rPr>
              <a:t>w </a:t>
            </a:r>
            <a:r>
              <a:rPr lang="en-US" b="1" u="sng" dirty="0" err="1">
                <a:latin typeface="Times New Roman"/>
                <a:cs typeface="Times New Roman"/>
              </a:rPr>
              <a:t>systemie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programowanego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oddziaływania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obligatoryjnie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odbywają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karę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skazani</a:t>
            </a:r>
            <a:r>
              <a:rPr lang="en-US" b="1" u="sng" dirty="0">
                <a:latin typeface="Times New Roman"/>
                <a:cs typeface="Times New Roman"/>
              </a:rPr>
              <a:t> </a:t>
            </a:r>
            <a:r>
              <a:rPr lang="en-US" b="1" u="sng" dirty="0" err="1">
                <a:latin typeface="Times New Roman"/>
                <a:cs typeface="Times New Roman"/>
              </a:rPr>
              <a:t>młodociani</a:t>
            </a:r>
            <a:r>
              <a:rPr lang="pl-PL" u="sng" dirty="0">
                <a:latin typeface="Times New Roman"/>
                <a:cs typeface="Times New Roman"/>
              </a:rPr>
              <a:t> </a:t>
            </a:r>
            <a:endParaRPr lang="pl-PL" u="sng" dirty="0" smtClean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zgoda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skierowanie</a:t>
            </a:r>
            <a:r>
              <a:rPr lang="en-US" dirty="0">
                <a:latin typeface="Times New Roman"/>
                <a:cs typeface="Times New Roman"/>
              </a:rPr>
              <a:t> go do </a:t>
            </a:r>
            <a:r>
              <a:rPr lang="en-US" dirty="0" err="1">
                <a:latin typeface="Times New Roman"/>
                <a:cs typeface="Times New Roman"/>
              </a:rPr>
              <a:t>systemu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programowanego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oddziaływania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musi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być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wyrażona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swobodnie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wyraźnie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może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być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dorozumiana</a:t>
            </a:r>
            <a:r>
              <a:rPr lang="en-US" dirty="0">
                <a:latin typeface="Times New Roman"/>
                <a:cs typeface="Times New Roman"/>
              </a:rPr>
              <a:t>; </a:t>
            </a:r>
            <a:r>
              <a:rPr lang="en-US" dirty="0" err="1">
                <a:latin typeface="Times New Roman"/>
                <a:cs typeface="Times New Roman"/>
              </a:rPr>
              <a:t>wskazana</a:t>
            </a:r>
            <a:r>
              <a:rPr lang="en-US" dirty="0">
                <a:latin typeface="Times New Roman"/>
                <a:cs typeface="Times New Roman"/>
              </a:rPr>
              <a:t> jest forma </a:t>
            </a:r>
            <a:r>
              <a:rPr lang="en-US" dirty="0" err="1">
                <a:latin typeface="Times New Roman"/>
                <a:cs typeface="Times New Roman"/>
              </a:rPr>
              <a:t>pisemna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wyrażenia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takiej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zgody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Brak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zgody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wyklucza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ponowienia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oferty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4990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Odbywanie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kary</a:t>
            </a:r>
            <a:r>
              <a:rPr lang="en-US" sz="3600" b="1" dirty="0">
                <a:latin typeface="Times New Roman"/>
                <a:cs typeface="Times New Roman"/>
              </a:rPr>
              <a:t> w </a:t>
            </a:r>
            <a:r>
              <a:rPr lang="en-US" sz="3600" b="1" dirty="0" err="1">
                <a:latin typeface="Times New Roman"/>
                <a:cs typeface="Times New Roman"/>
              </a:rPr>
              <a:t>systemie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zwykłym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083733"/>
            <a:ext cx="8042276" cy="5384800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/>
                <a:cs typeface="Times New Roman"/>
              </a:rPr>
              <a:t>W </a:t>
            </a:r>
            <a:r>
              <a:rPr lang="en-US" sz="2600" dirty="0" err="1">
                <a:latin typeface="Times New Roman"/>
                <a:cs typeface="Times New Roman"/>
              </a:rPr>
              <a:t>systemie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zwykłym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skazany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może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korzystać</a:t>
            </a:r>
            <a:r>
              <a:rPr lang="en-US" sz="2600" dirty="0">
                <a:latin typeface="Times New Roman"/>
                <a:cs typeface="Times New Roman"/>
              </a:rPr>
              <a:t> z </a:t>
            </a:r>
            <a:r>
              <a:rPr lang="en-US" sz="2600" dirty="0" err="1">
                <a:latin typeface="Times New Roman"/>
                <a:cs typeface="Times New Roman"/>
              </a:rPr>
              <a:t>dostępnego</a:t>
            </a:r>
            <a:r>
              <a:rPr lang="en-US" sz="2600" dirty="0">
                <a:latin typeface="Times New Roman"/>
                <a:cs typeface="Times New Roman"/>
              </a:rPr>
              <a:t> w </a:t>
            </a:r>
            <a:r>
              <a:rPr lang="en-US" sz="2600" dirty="0" err="1">
                <a:latin typeface="Times New Roman"/>
                <a:cs typeface="Times New Roman"/>
              </a:rPr>
              <a:t>zakładzie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karnym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zatrudnienia</a:t>
            </a:r>
            <a:r>
              <a:rPr lang="en-US" sz="2600" dirty="0">
                <a:latin typeface="Times New Roman"/>
                <a:cs typeface="Times New Roman"/>
              </a:rPr>
              <a:t>, </a:t>
            </a:r>
            <a:r>
              <a:rPr lang="en-US" sz="2600" dirty="0" err="1">
                <a:latin typeface="Times New Roman"/>
                <a:cs typeface="Times New Roman"/>
              </a:rPr>
              <a:t>nauczania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oraz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zajęć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kulturalno-oświatowych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i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sportowych</a:t>
            </a:r>
            <a:r>
              <a:rPr lang="en-US" sz="2600" dirty="0">
                <a:latin typeface="Times New Roman"/>
                <a:cs typeface="Times New Roman"/>
              </a:rPr>
              <a:t>.</a:t>
            </a:r>
            <a:endParaRPr lang="pl-PL" sz="2600" dirty="0">
              <a:latin typeface="Times New Roman"/>
              <a:cs typeface="Times New Roman"/>
            </a:endParaRPr>
          </a:p>
          <a:p>
            <a:r>
              <a:rPr lang="en-US" sz="2600" dirty="0" err="1">
                <a:latin typeface="Times New Roman"/>
                <a:cs typeface="Times New Roman"/>
              </a:rPr>
              <a:t>Niepodjęcie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przez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skazanego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indywidualnego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programu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czy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tez</a:t>
            </a:r>
            <a:r>
              <a:rPr lang="en-US" sz="2600" dirty="0">
                <a:latin typeface="Times New Roman"/>
                <a:cs typeface="Times New Roman"/>
              </a:rPr>
              <a:t>̇ </a:t>
            </a:r>
            <a:r>
              <a:rPr lang="en-US" sz="2600" dirty="0" err="1" smtClean="0">
                <a:latin typeface="Times New Roman"/>
                <a:cs typeface="Times New Roman"/>
              </a:rPr>
              <a:t>niezakwalifikowanie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>
                <a:latin typeface="Times New Roman"/>
                <a:cs typeface="Times New Roman"/>
              </a:rPr>
              <a:t>go do </a:t>
            </a:r>
            <a:r>
              <a:rPr lang="en-US" sz="2600" dirty="0" err="1">
                <a:latin typeface="Times New Roman"/>
                <a:cs typeface="Times New Roman"/>
              </a:rPr>
              <a:t>systemu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terapeutycznego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nie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oznacza</a:t>
            </a:r>
            <a:r>
              <a:rPr lang="en-US" sz="2600" dirty="0">
                <a:latin typeface="Times New Roman"/>
                <a:cs typeface="Times New Roman"/>
              </a:rPr>
              <a:t>, </a:t>
            </a:r>
            <a:r>
              <a:rPr lang="en-US" sz="2600" dirty="0" err="1">
                <a:latin typeface="Times New Roman"/>
                <a:cs typeface="Times New Roman"/>
              </a:rPr>
              <a:t>że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wobec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takiego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skazanego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nie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będa</a:t>
            </a:r>
            <a:r>
              <a:rPr lang="en-US" sz="2600" dirty="0">
                <a:latin typeface="Times New Roman"/>
                <a:cs typeface="Times New Roman"/>
              </a:rPr>
              <a:t>̨ </a:t>
            </a:r>
            <a:r>
              <a:rPr lang="en-US" sz="2600" dirty="0" err="1">
                <a:latin typeface="Times New Roman"/>
                <a:cs typeface="Times New Roman"/>
              </a:rPr>
              <a:t>stosowane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żadne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środki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i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metody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 smtClean="0">
                <a:latin typeface="Times New Roman"/>
                <a:cs typeface="Times New Roman"/>
              </a:rPr>
              <a:t>wychowawczego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oddziaływania</a:t>
            </a:r>
            <a:r>
              <a:rPr lang="en-US" sz="2600" dirty="0">
                <a:latin typeface="Times New Roman"/>
                <a:cs typeface="Times New Roman"/>
              </a:rPr>
              <a:t>. </a:t>
            </a:r>
            <a:r>
              <a:rPr lang="en-US" sz="2600" dirty="0" err="1">
                <a:latin typeface="Times New Roman"/>
                <a:cs typeface="Times New Roman"/>
              </a:rPr>
              <a:t>Tacy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sprawcy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będa</a:t>
            </a:r>
            <a:r>
              <a:rPr lang="en-US" sz="2600" dirty="0">
                <a:latin typeface="Times New Roman"/>
                <a:cs typeface="Times New Roman"/>
              </a:rPr>
              <a:t>̨ </a:t>
            </a:r>
            <a:r>
              <a:rPr lang="en-US" sz="2600" dirty="0" err="1">
                <a:latin typeface="Times New Roman"/>
                <a:cs typeface="Times New Roman"/>
              </a:rPr>
              <a:t>odbywac</a:t>
            </a:r>
            <a:r>
              <a:rPr lang="en-US" sz="2600" dirty="0">
                <a:latin typeface="Times New Roman"/>
                <a:cs typeface="Times New Roman"/>
              </a:rPr>
              <a:t>́ </a:t>
            </a:r>
            <a:r>
              <a:rPr lang="en-US" sz="2600" dirty="0" err="1">
                <a:latin typeface="Times New Roman"/>
                <a:cs typeface="Times New Roman"/>
              </a:rPr>
              <a:t>kare</a:t>
            </a:r>
            <a:r>
              <a:rPr lang="en-US" sz="2600" dirty="0">
                <a:latin typeface="Times New Roman"/>
                <a:cs typeface="Times New Roman"/>
              </a:rPr>
              <a:t>̨ w </a:t>
            </a:r>
            <a:r>
              <a:rPr lang="en-US" sz="2600" dirty="0" err="1">
                <a:latin typeface="Times New Roman"/>
                <a:cs typeface="Times New Roman"/>
              </a:rPr>
              <a:t>systemie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zwykłym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smtClean="0">
                <a:latin typeface="Times New Roman"/>
                <a:cs typeface="Times New Roman"/>
              </a:rPr>
              <a:t>w </a:t>
            </a:r>
            <a:r>
              <a:rPr lang="en-US" sz="2600" dirty="0" err="1" smtClean="0">
                <a:latin typeface="Times New Roman"/>
                <a:cs typeface="Times New Roman"/>
              </a:rPr>
              <a:t>ramach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 err="1" smtClean="0">
                <a:latin typeface="Times New Roman"/>
                <a:cs typeface="Times New Roman"/>
              </a:rPr>
              <a:t>którego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 err="1" smtClean="0">
                <a:latin typeface="Times New Roman"/>
                <a:cs typeface="Times New Roman"/>
              </a:rPr>
              <a:t>moga</a:t>
            </a:r>
            <a:r>
              <a:rPr lang="en-US" sz="2600" dirty="0" smtClean="0">
                <a:latin typeface="Times New Roman"/>
                <a:cs typeface="Times New Roman"/>
              </a:rPr>
              <a:t>̨ </a:t>
            </a:r>
            <a:r>
              <a:rPr lang="en-US" sz="2600" dirty="0" err="1">
                <a:latin typeface="Times New Roman"/>
                <a:cs typeface="Times New Roman"/>
              </a:rPr>
              <a:t>oni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korzystac</a:t>
            </a:r>
            <a:r>
              <a:rPr lang="en-US" sz="2600" dirty="0">
                <a:latin typeface="Times New Roman"/>
                <a:cs typeface="Times New Roman"/>
              </a:rPr>
              <a:t>́ </a:t>
            </a:r>
            <a:r>
              <a:rPr lang="en-US" sz="2600" dirty="0" err="1">
                <a:latin typeface="Times New Roman"/>
                <a:cs typeface="Times New Roman"/>
              </a:rPr>
              <a:t>ze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wszystkich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zazwyczaj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dostępnych</a:t>
            </a:r>
            <a:r>
              <a:rPr lang="en-US" sz="2600" dirty="0">
                <a:latin typeface="Times New Roman"/>
                <a:cs typeface="Times New Roman"/>
              </a:rPr>
              <a:t> form </a:t>
            </a:r>
            <a:r>
              <a:rPr lang="en-US" sz="2600" dirty="0" err="1">
                <a:latin typeface="Times New Roman"/>
                <a:cs typeface="Times New Roman"/>
              </a:rPr>
              <a:t>oddziaływania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przez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prace</a:t>
            </a:r>
            <a:r>
              <a:rPr lang="en-US" sz="2600" dirty="0">
                <a:latin typeface="Times New Roman"/>
                <a:cs typeface="Times New Roman"/>
              </a:rPr>
              <a:t>̨, </a:t>
            </a:r>
            <a:r>
              <a:rPr lang="en-US" sz="2600" dirty="0" err="1" smtClean="0">
                <a:latin typeface="Times New Roman"/>
                <a:cs typeface="Times New Roman"/>
              </a:rPr>
              <a:t>nauke</a:t>
            </a:r>
            <a:r>
              <a:rPr lang="en-US" sz="2600" dirty="0" smtClean="0">
                <a:latin typeface="Times New Roman"/>
                <a:cs typeface="Times New Roman"/>
              </a:rPr>
              <a:t>̨ </a:t>
            </a:r>
            <a:r>
              <a:rPr lang="en-US" sz="2600" dirty="0" err="1">
                <a:latin typeface="Times New Roman"/>
                <a:cs typeface="Times New Roman"/>
              </a:rPr>
              <a:t>oraz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zajęcia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kulturalne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i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lang="en-US" sz="2600" dirty="0" err="1">
                <a:latin typeface="Times New Roman"/>
                <a:cs typeface="Times New Roman"/>
              </a:rPr>
              <a:t>sportowe</a:t>
            </a:r>
            <a:r>
              <a:rPr lang="en-US" sz="2600" dirty="0">
                <a:latin typeface="Times New Roman"/>
                <a:cs typeface="Times New Roman"/>
              </a:rPr>
              <a:t>, a </a:t>
            </a:r>
            <a:r>
              <a:rPr lang="en-US" sz="2600" dirty="0" err="1" smtClean="0">
                <a:latin typeface="Times New Roman"/>
                <a:cs typeface="Times New Roman"/>
              </a:rPr>
              <a:t>także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 err="1" smtClean="0">
                <a:latin typeface="Times New Roman"/>
                <a:cs typeface="Times New Roman"/>
              </a:rPr>
              <a:t>konta</a:t>
            </a:r>
            <a:r>
              <a:rPr lang="en-US" sz="2600" dirty="0" err="1">
                <a:latin typeface="Times New Roman"/>
                <a:cs typeface="Times New Roman"/>
              </a:rPr>
              <a:t>k</a:t>
            </a:r>
            <a:r>
              <a:rPr lang="en-US" sz="2600" dirty="0" err="1" smtClean="0">
                <a:latin typeface="Times New Roman"/>
                <a:cs typeface="Times New Roman"/>
              </a:rPr>
              <a:t>ty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dirty="0">
                <a:latin typeface="Times New Roman"/>
                <a:cs typeface="Times New Roman"/>
              </a:rPr>
              <a:t>z </a:t>
            </a:r>
            <a:r>
              <a:rPr lang="en-US" sz="2600" dirty="0" err="1">
                <a:latin typeface="Times New Roman"/>
                <a:cs typeface="Times New Roman"/>
              </a:rPr>
              <a:t>rodzina</a:t>
            </a:r>
            <a:r>
              <a:rPr lang="en-US" sz="2600" dirty="0">
                <a:latin typeface="Times New Roman"/>
                <a:cs typeface="Times New Roman"/>
              </a:rPr>
              <a:t>̨</a:t>
            </a:r>
            <a:endParaRPr lang="pl-PL" sz="2600" dirty="0">
              <a:latin typeface="Times New Roman"/>
              <a:cs typeface="Times New Roman"/>
            </a:endParaRPr>
          </a:p>
          <a:p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334430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/>
                <a:cs typeface="Times New Roman"/>
              </a:rPr>
              <a:t>POSTĘPOWANIE </a:t>
            </a:r>
            <a:r>
              <a:rPr lang="pl-PL" sz="3600" b="1" dirty="0" smtClean="0">
                <a:latin typeface="Times New Roman"/>
                <a:cs typeface="Times New Roman"/>
              </a:rPr>
              <a:t>WYKONAWCZE</a:t>
            </a: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/>
                <a:cs typeface="Times New Roman"/>
              </a:rPr>
              <a:t>odwołanie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warunkowego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zawieszenia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kary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pozbawienia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wolności</a:t>
            </a:r>
            <a:endParaRPr lang="pl-PL" sz="3600" dirty="0">
              <a:latin typeface="Times New Roman"/>
              <a:cs typeface="Times New Roman"/>
            </a:endParaRPr>
          </a:p>
          <a:p>
            <a:pPr lvl="0"/>
            <a:r>
              <a:rPr lang="en-US" sz="3600" dirty="0" err="1" smtClean="0">
                <a:latin typeface="Times New Roman"/>
                <a:cs typeface="Times New Roman"/>
              </a:rPr>
              <a:t>przedterminowe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warunkowe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zwolnienie</a:t>
            </a:r>
            <a:endParaRPr lang="pl-PL" sz="3600" dirty="0">
              <a:latin typeface="Times New Roman"/>
              <a:cs typeface="Times New Roman"/>
            </a:endParaRPr>
          </a:p>
          <a:p>
            <a:pPr lvl="0"/>
            <a:r>
              <a:rPr lang="en-US" sz="3600" dirty="0" err="1" smtClean="0">
                <a:latin typeface="Times New Roman"/>
                <a:cs typeface="Times New Roman"/>
              </a:rPr>
              <a:t>przerwa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>
                <a:latin typeface="Times New Roman"/>
                <a:cs typeface="Times New Roman"/>
              </a:rPr>
              <a:t>w </a:t>
            </a:r>
            <a:r>
              <a:rPr lang="en-US" sz="3600" dirty="0" err="1" smtClean="0">
                <a:latin typeface="Times New Roman"/>
                <a:cs typeface="Times New Roman"/>
              </a:rPr>
              <a:t>wykonywaniu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kary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pozbawienia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wolności</a:t>
            </a:r>
            <a:endParaRPr lang="pl-PL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470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atin typeface="Times New Roman"/>
                <a:cs typeface="Times New Roman"/>
              </a:rPr>
              <a:t>Związek prawa karnego wykonawczego z innymi gałęziami prawa </a:t>
            </a: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pl-PL" dirty="0" smtClean="0"/>
              <a:t>Prawo karne materialne</a:t>
            </a:r>
          </a:p>
          <a:p>
            <a:pPr>
              <a:lnSpc>
                <a:spcPct val="130000"/>
              </a:lnSpc>
            </a:pPr>
            <a:r>
              <a:rPr lang="pl-PL" dirty="0" smtClean="0"/>
              <a:t>Kodeks karny skarbowy</a:t>
            </a:r>
          </a:p>
          <a:p>
            <a:pPr>
              <a:lnSpc>
                <a:spcPct val="130000"/>
              </a:lnSpc>
            </a:pPr>
            <a:r>
              <a:rPr lang="pl-PL" dirty="0" smtClean="0"/>
              <a:t>Prawo międzynarodowe</a:t>
            </a:r>
          </a:p>
          <a:p>
            <a:pPr>
              <a:lnSpc>
                <a:spcPct val="130000"/>
              </a:lnSpc>
            </a:pPr>
            <a:r>
              <a:rPr lang="pl-PL" dirty="0" smtClean="0"/>
              <a:t>Prawo karne procesowe</a:t>
            </a:r>
          </a:p>
          <a:p>
            <a:pPr>
              <a:lnSpc>
                <a:spcPct val="130000"/>
              </a:lnSpc>
            </a:pPr>
            <a:r>
              <a:rPr lang="pl-PL" dirty="0" smtClean="0"/>
              <a:t>Prawo penitencjarne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55425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619624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Odwołanie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warunkowego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zawieszenia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kary</a:t>
            </a:r>
            <a:r>
              <a:rPr lang="en-US" sz="3600" b="1" dirty="0">
                <a:latin typeface="Times New Roman"/>
                <a:cs typeface="Times New Roman"/>
              </a:rPr>
              <a:t> (art. 160 </a:t>
            </a:r>
            <a:r>
              <a:rPr lang="en-US" sz="3600" b="1" dirty="0" err="1">
                <a:latin typeface="Times New Roman"/>
                <a:cs typeface="Times New Roman"/>
              </a:rPr>
              <a:t>kkw</a:t>
            </a:r>
            <a:r>
              <a:rPr lang="en-US" sz="3600" b="1" dirty="0">
                <a:latin typeface="Times New Roman"/>
                <a:cs typeface="Times New Roman"/>
              </a:rPr>
              <a:t>)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endParaRPr lang="pl-PL" sz="36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354667"/>
            <a:ext cx="8042276" cy="458893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 err="1">
                <a:latin typeface="Times New Roman"/>
                <a:cs typeface="Times New Roman"/>
              </a:rPr>
              <a:t>O</a:t>
            </a:r>
            <a:r>
              <a:rPr lang="en-US" b="1" dirty="0" err="1" smtClean="0">
                <a:latin typeface="Times New Roman"/>
                <a:cs typeface="Times New Roman"/>
              </a:rPr>
              <a:t>bligatoryjne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zarządzenie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wykonania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kary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pozbawienia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art</a:t>
            </a:r>
            <a:r>
              <a:rPr lang="en-US" dirty="0">
                <a:latin typeface="Times New Roman"/>
                <a:cs typeface="Times New Roman"/>
              </a:rPr>
              <a:t>.75§1, 1a, 2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2a </a:t>
            </a:r>
            <a:r>
              <a:rPr lang="en-US" dirty="0" err="1">
                <a:latin typeface="Times New Roman"/>
                <a:cs typeface="Times New Roman"/>
              </a:rPr>
              <a:t>Kodeksu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Karnego</a:t>
            </a:r>
            <a:r>
              <a:rPr lang="en-US" dirty="0">
                <a:latin typeface="Times New Roman"/>
                <a:cs typeface="Times New Roman"/>
              </a:rPr>
              <a:t> </a:t>
            </a:r>
            <a:endParaRPr lang="en-US" dirty="0" smtClean="0">
              <a:latin typeface="Times New Roman"/>
              <a:cs typeface="Times New Roman"/>
            </a:endParaRPr>
          </a:p>
          <a:p>
            <a:pPr lvl="0"/>
            <a:r>
              <a:rPr lang="en-US" dirty="0" err="1"/>
              <a:t>skazany</a:t>
            </a:r>
            <a:r>
              <a:rPr lang="en-US" dirty="0"/>
              <a:t> </a:t>
            </a:r>
            <a:r>
              <a:rPr lang="en-US" dirty="0" err="1"/>
              <a:t>popełnił</a:t>
            </a:r>
            <a:r>
              <a:rPr lang="en-US" dirty="0"/>
              <a:t> w </a:t>
            </a:r>
            <a:r>
              <a:rPr lang="en-US" dirty="0" err="1"/>
              <a:t>okresie</a:t>
            </a:r>
            <a:r>
              <a:rPr lang="en-US" dirty="0"/>
              <a:t> </a:t>
            </a:r>
            <a:r>
              <a:rPr lang="en-US" dirty="0" err="1"/>
              <a:t>próby</a:t>
            </a:r>
            <a:r>
              <a:rPr lang="en-US" dirty="0"/>
              <a:t> </a:t>
            </a:r>
            <a:r>
              <a:rPr lang="en-US" dirty="0" err="1"/>
              <a:t>przestępstwo</a:t>
            </a:r>
            <a:r>
              <a:rPr lang="en-US" dirty="0"/>
              <a:t> </a:t>
            </a:r>
            <a:r>
              <a:rPr lang="en-US" dirty="0" err="1" smtClean="0"/>
              <a:t>umyślne</a:t>
            </a:r>
            <a:endParaRPr lang="en-US" dirty="0"/>
          </a:p>
          <a:p>
            <a:pPr lvl="0"/>
            <a:r>
              <a:rPr lang="en-US" dirty="0" err="1"/>
              <a:t>popełnione</a:t>
            </a:r>
            <a:r>
              <a:rPr lang="en-US" dirty="0"/>
              <a:t> </a:t>
            </a:r>
            <a:r>
              <a:rPr lang="en-US" dirty="0" err="1"/>
              <a:t>przestępstwo</a:t>
            </a:r>
            <a:r>
              <a:rPr lang="en-US" dirty="0"/>
              <a:t> </a:t>
            </a:r>
            <a:r>
              <a:rPr lang="en-US" dirty="0" err="1"/>
              <a:t>było</a:t>
            </a:r>
            <a:r>
              <a:rPr lang="en-US" dirty="0"/>
              <a:t> </a:t>
            </a:r>
            <a:r>
              <a:rPr lang="en-US" dirty="0" err="1"/>
              <a:t>przestępstwem</a:t>
            </a:r>
            <a:r>
              <a:rPr lang="en-US" dirty="0"/>
              <a:t> </a:t>
            </a:r>
            <a:r>
              <a:rPr lang="en-US" dirty="0" err="1"/>
              <a:t>podobnym</a:t>
            </a:r>
            <a:r>
              <a:rPr lang="en-US" dirty="0"/>
              <a:t> do </a:t>
            </a:r>
            <a:r>
              <a:rPr lang="en-US" dirty="0" err="1"/>
              <a:t>tego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które</a:t>
            </a:r>
            <a:r>
              <a:rPr lang="en-US" dirty="0"/>
              <a:t> </a:t>
            </a:r>
            <a:r>
              <a:rPr lang="en-US" dirty="0" err="1"/>
              <a:t>sprawca</a:t>
            </a:r>
            <a:r>
              <a:rPr lang="en-US" dirty="0"/>
              <a:t> </a:t>
            </a:r>
            <a:r>
              <a:rPr lang="en-US" dirty="0" err="1"/>
              <a:t>został</a:t>
            </a:r>
            <a:r>
              <a:rPr lang="en-US" dirty="0"/>
              <a:t> </a:t>
            </a:r>
            <a:r>
              <a:rPr lang="en-US" dirty="0" err="1"/>
              <a:t>skazany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karę</a:t>
            </a:r>
            <a:r>
              <a:rPr lang="en-US" dirty="0"/>
              <a:t> </a:t>
            </a:r>
            <a:r>
              <a:rPr lang="en-US" dirty="0" err="1"/>
              <a:t>pozbawienia</a:t>
            </a:r>
            <a:r>
              <a:rPr lang="en-US" dirty="0"/>
              <a:t> </a:t>
            </a:r>
            <a:r>
              <a:rPr lang="en-US" dirty="0" err="1"/>
              <a:t>wolności</a:t>
            </a:r>
            <a:r>
              <a:rPr lang="en-US" dirty="0"/>
              <a:t> z </a:t>
            </a:r>
            <a:r>
              <a:rPr lang="en-US" dirty="0" err="1"/>
              <a:t>warunkowym</a:t>
            </a:r>
            <a:r>
              <a:rPr lang="en-US" dirty="0"/>
              <a:t> </a:t>
            </a:r>
            <a:r>
              <a:rPr lang="en-US" dirty="0" err="1"/>
              <a:t>zawieszeniem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 smtClean="0"/>
              <a:t>wykonania</a:t>
            </a:r>
            <a:endParaRPr lang="en-US" dirty="0" smtClean="0"/>
          </a:p>
          <a:p>
            <a:pPr marL="0" lvl="0" indent="0">
              <a:buNone/>
            </a:pPr>
            <a:r>
              <a:rPr lang="en-US" b="1" dirty="0" err="1">
                <a:latin typeface="Times New Roman"/>
                <a:cs typeface="Times New Roman"/>
              </a:rPr>
              <a:t>Fakultatywne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zarządzenie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wykonania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kary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pozbawienia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wolności</a:t>
            </a:r>
            <a:r>
              <a:rPr lang="en-US" b="1" dirty="0">
                <a:latin typeface="Times New Roman"/>
                <a:cs typeface="Times New Roman"/>
              </a:rPr>
              <a:t> art.75 § 3 </a:t>
            </a:r>
            <a:r>
              <a:rPr lang="en-US" b="1" dirty="0" err="1">
                <a:latin typeface="Times New Roman"/>
                <a:cs typeface="Times New Roman"/>
              </a:rPr>
              <a:t>k.k.</a:t>
            </a:r>
            <a:r>
              <a:rPr lang="pl-PL" b="1" dirty="0">
                <a:latin typeface="Times New Roman"/>
                <a:cs typeface="Times New Roman"/>
              </a:rPr>
              <a:t/>
            </a:r>
            <a:br>
              <a:rPr lang="pl-PL" b="1" dirty="0">
                <a:latin typeface="Times New Roman"/>
                <a:cs typeface="Times New Roman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93443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0824"/>
          </a:xfrm>
        </p:spPr>
        <p:txBody>
          <a:bodyPr/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>
                <a:latin typeface="Times New Roman"/>
                <a:cs typeface="Times New Roman"/>
              </a:rPr>
              <a:t>Przedterminowe warunkowe zwolnienie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762000"/>
            <a:ext cx="8042276" cy="5977467"/>
          </a:xfrm>
        </p:spPr>
        <p:txBody>
          <a:bodyPr>
            <a:noAutofit/>
          </a:bodyPr>
          <a:lstStyle/>
          <a:p>
            <a:r>
              <a:rPr lang="pl-PL" dirty="0">
                <a:latin typeface="Times New Roman"/>
                <a:cs typeface="Times New Roman"/>
              </a:rPr>
              <a:t>o</a:t>
            </a:r>
            <a:r>
              <a:rPr lang="pl-PL" dirty="0" smtClean="0">
                <a:latin typeface="Times New Roman"/>
                <a:cs typeface="Times New Roman"/>
              </a:rPr>
              <a:t>znacza zwolnienie skazanego z odbywania reszty kary pozbawienia wolności, po odbyciu przez skazanego co najmniej połowy kary pozbawienia wolności, 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po odbyciu 2/3 kary </a:t>
            </a:r>
            <a:r>
              <a:rPr lang="mr-IN" dirty="0" smtClean="0">
                <a:latin typeface="Times New Roman"/>
                <a:cs typeface="Times New Roman"/>
              </a:rPr>
              <a:t>–</a:t>
            </a:r>
            <a:r>
              <a:rPr lang="pl-PL" dirty="0" smtClean="0">
                <a:latin typeface="Times New Roman"/>
                <a:cs typeface="Times New Roman"/>
              </a:rPr>
              <a:t> recydywa art. 64 § 1 kk, 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po odbyciu ¾ kary </a:t>
            </a:r>
            <a:r>
              <a:rPr lang="mr-IN" dirty="0" smtClean="0">
                <a:latin typeface="Times New Roman"/>
                <a:cs typeface="Times New Roman"/>
              </a:rPr>
              <a:t>–</a:t>
            </a:r>
            <a:r>
              <a:rPr lang="pl-PL" dirty="0" smtClean="0">
                <a:latin typeface="Times New Roman"/>
                <a:cs typeface="Times New Roman"/>
              </a:rPr>
              <a:t> </a:t>
            </a:r>
            <a:r>
              <a:rPr lang="pl-PL" dirty="0" err="1" smtClean="0">
                <a:latin typeface="Times New Roman"/>
                <a:cs typeface="Times New Roman"/>
              </a:rPr>
              <a:t>multirecydywa</a:t>
            </a:r>
            <a:r>
              <a:rPr lang="pl-PL" dirty="0" smtClean="0">
                <a:latin typeface="Times New Roman"/>
                <a:cs typeface="Times New Roman"/>
              </a:rPr>
              <a:t> art. 64 § 2 kk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przesłanki orzeczenia przedterminowego warunkowego zwolnienia </a:t>
            </a:r>
            <a:r>
              <a:rPr lang="pl-PL" dirty="0">
                <a:latin typeface="Times New Roman"/>
                <a:cs typeface="Times New Roman"/>
              </a:rPr>
              <a:t>art. 77 </a:t>
            </a:r>
            <a:r>
              <a:rPr lang="pl-PL" dirty="0" smtClean="0">
                <a:latin typeface="Times New Roman"/>
                <a:cs typeface="Times New Roman"/>
              </a:rPr>
              <a:t>kk</a:t>
            </a:r>
          </a:p>
          <a:p>
            <a:r>
              <a:rPr lang="pl-PL" dirty="0">
                <a:latin typeface="Times New Roman"/>
                <a:cs typeface="Times New Roman"/>
              </a:rPr>
              <a:t>s</a:t>
            </a:r>
            <a:r>
              <a:rPr lang="pl-PL" dirty="0" smtClean="0">
                <a:latin typeface="Times New Roman"/>
                <a:cs typeface="Times New Roman"/>
              </a:rPr>
              <a:t>kazanego na karę 25 lat pozbawienia wolności można warunkowo zwolnic po odbyciu 15 lat kary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skazanego </a:t>
            </a:r>
            <a:r>
              <a:rPr lang="pl-PL" dirty="0">
                <a:latin typeface="Times New Roman"/>
                <a:cs typeface="Times New Roman"/>
              </a:rPr>
              <a:t>na karę </a:t>
            </a:r>
            <a:r>
              <a:rPr lang="pl-PL" dirty="0" smtClean="0">
                <a:latin typeface="Times New Roman"/>
                <a:cs typeface="Times New Roman"/>
              </a:rPr>
              <a:t>dożywotniego pozbawienia </a:t>
            </a:r>
            <a:r>
              <a:rPr lang="pl-PL" dirty="0">
                <a:latin typeface="Times New Roman"/>
                <a:cs typeface="Times New Roman"/>
              </a:rPr>
              <a:t>wolności można warunkowo zwolnic po odbyciu </a:t>
            </a:r>
            <a:r>
              <a:rPr lang="pl-PL" dirty="0" smtClean="0">
                <a:latin typeface="Times New Roman"/>
                <a:cs typeface="Times New Roman"/>
              </a:rPr>
              <a:t>25 </a:t>
            </a:r>
            <a:r>
              <a:rPr lang="pl-PL" dirty="0">
                <a:latin typeface="Times New Roman"/>
                <a:cs typeface="Times New Roman"/>
              </a:rPr>
              <a:t>lat kary</a:t>
            </a:r>
          </a:p>
          <a:p>
            <a:endParaRPr lang="pl-PL" dirty="0" smtClean="0">
              <a:latin typeface="Times New Roman"/>
              <a:cs typeface="Times New Roman"/>
            </a:endParaRPr>
          </a:p>
          <a:p>
            <a:endParaRPr lang="pl-PL" dirty="0" smtClean="0">
              <a:latin typeface="Times New Roman"/>
              <a:cs typeface="Times New Roman"/>
            </a:endParaRPr>
          </a:p>
          <a:p>
            <a:endParaRPr lang="pl-PL" dirty="0" smtClean="0">
              <a:latin typeface="Times New Roman"/>
              <a:cs typeface="Times New Roman"/>
            </a:endParaRPr>
          </a:p>
          <a:p>
            <a:r>
              <a:rPr lang="pl-PL" dirty="0" smtClean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2270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18533"/>
            <a:ext cx="8171392" cy="592667"/>
          </a:xfrm>
        </p:spPr>
        <p:txBody>
          <a:bodyPr/>
          <a:lstStyle/>
          <a:p>
            <a:r>
              <a:rPr lang="pl-PL" sz="2400" b="1" dirty="0">
                <a:latin typeface="Times New Roman"/>
                <a:cs typeface="Times New Roman"/>
              </a:rPr>
              <a:t>Odwołanie przedterminowego warunkowego </a:t>
            </a:r>
            <a:r>
              <a:rPr lang="pl-PL" sz="2400" b="1" dirty="0" smtClean="0">
                <a:latin typeface="Times New Roman"/>
                <a:cs typeface="Times New Roman"/>
              </a:rPr>
              <a:t>zwolnienia</a:t>
            </a:r>
            <a:r>
              <a:rPr lang="pl-PL" sz="2400" dirty="0"/>
              <a:t> </a:t>
            </a:r>
            <a:r>
              <a:rPr lang="pl-PL" sz="2400" dirty="0" smtClean="0"/>
              <a:t>- </a:t>
            </a:r>
            <a:r>
              <a:rPr lang="pl-PL" sz="2400" b="1" dirty="0" smtClean="0">
                <a:latin typeface="Times New Roman"/>
                <a:cs typeface="Times New Roman"/>
              </a:rPr>
              <a:t>art. 160 </a:t>
            </a:r>
            <a:r>
              <a:rPr lang="pl-PL" sz="2400" b="1" dirty="0" err="1" smtClean="0">
                <a:latin typeface="Times New Roman"/>
                <a:cs typeface="Times New Roman"/>
              </a:rPr>
              <a:t>kkw</a:t>
            </a:r>
            <a:endParaRPr lang="pl-PL" sz="24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880533"/>
            <a:ext cx="8042276" cy="58589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/>
                <a:cs typeface="Times New Roman"/>
              </a:rPr>
              <a:t>OBLIGATORYJNIE :</a:t>
            </a:r>
          </a:p>
          <a:p>
            <a:r>
              <a:rPr lang="en-US" sz="2900" dirty="0" err="1" smtClean="0">
                <a:latin typeface="Times New Roman"/>
                <a:cs typeface="Times New Roman"/>
              </a:rPr>
              <a:t>gdy</a:t>
            </a:r>
            <a:r>
              <a:rPr lang="en-US" sz="2900" dirty="0" smtClean="0">
                <a:latin typeface="Times New Roman"/>
                <a:cs typeface="Times New Roman"/>
              </a:rPr>
              <a:t> </a:t>
            </a:r>
            <a:r>
              <a:rPr lang="en-US" sz="2900" dirty="0" err="1" smtClean="0">
                <a:latin typeface="Times New Roman"/>
                <a:cs typeface="Times New Roman"/>
              </a:rPr>
              <a:t>skazany</a:t>
            </a:r>
            <a:r>
              <a:rPr lang="en-US" sz="2900" dirty="0" smtClean="0">
                <a:latin typeface="Times New Roman"/>
                <a:cs typeface="Times New Roman"/>
              </a:rPr>
              <a:t> w </a:t>
            </a:r>
            <a:r>
              <a:rPr lang="en-US" sz="2900" dirty="0" err="1">
                <a:latin typeface="Times New Roman"/>
                <a:cs typeface="Times New Roman"/>
              </a:rPr>
              <a:t>okresie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próby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popełnił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przestępstwo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umyślne</a:t>
            </a:r>
            <a:r>
              <a:rPr lang="en-US" sz="2900" dirty="0">
                <a:latin typeface="Times New Roman"/>
                <a:cs typeface="Times New Roman"/>
              </a:rPr>
              <a:t>, </a:t>
            </a:r>
            <a:r>
              <a:rPr lang="en-US" sz="2900" dirty="0" err="1">
                <a:latin typeface="Times New Roman"/>
                <a:cs typeface="Times New Roman"/>
              </a:rPr>
              <a:t>za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które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orzeczono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prawomocnie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karę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pozbawienia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 smtClean="0">
                <a:latin typeface="Times New Roman"/>
                <a:cs typeface="Times New Roman"/>
              </a:rPr>
              <a:t>wolności</a:t>
            </a:r>
            <a:endParaRPr lang="pl-PL" sz="2900" dirty="0">
              <a:latin typeface="Times New Roman"/>
              <a:cs typeface="Times New Roman"/>
            </a:endParaRPr>
          </a:p>
          <a:p>
            <a:r>
              <a:rPr lang="en-US" sz="2900" dirty="0" err="1" smtClean="0">
                <a:latin typeface="Times New Roman"/>
                <a:cs typeface="Times New Roman"/>
              </a:rPr>
              <a:t>uchyla</a:t>
            </a:r>
            <a:r>
              <a:rPr lang="en-US" sz="2900" dirty="0" smtClean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się</a:t>
            </a:r>
            <a:r>
              <a:rPr lang="en-US" sz="2900" dirty="0">
                <a:latin typeface="Times New Roman"/>
                <a:cs typeface="Times New Roman"/>
              </a:rPr>
              <a:t> od </a:t>
            </a:r>
            <a:r>
              <a:rPr lang="en-US" sz="2900" dirty="0" err="1">
                <a:latin typeface="Times New Roman"/>
                <a:cs typeface="Times New Roman"/>
              </a:rPr>
              <a:t>wykonania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obowiązków</a:t>
            </a:r>
            <a:r>
              <a:rPr lang="en-US" sz="2900" dirty="0">
                <a:latin typeface="Times New Roman"/>
                <a:cs typeface="Times New Roman"/>
              </a:rPr>
              <a:t>, o </a:t>
            </a:r>
            <a:r>
              <a:rPr lang="en-US" sz="2900" dirty="0" err="1">
                <a:latin typeface="Times New Roman"/>
                <a:cs typeface="Times New Roman"/>
              </a:rPr>
              <a:t>których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mowa</a:t>
            </a:r>
            <a:r>
              <a:rPr lang="en-US" sz="2900" dirty="0">
                <a:latin typeface="Times New Roman"/>
                <a:cs typeface="Times New Roman"/>
              </a:rPr>
              <a:t> w art. 159 § </a:t>
            </a:r>
            <a:r>
              <a:rPr lang="en-US" sz="2900" dirty="0" smtClean="0">
                <a:latin typeface="Times New Roman"/>
                <a:cs typeface="Times New Roman"/>
              </a:rPr>
              <a:t>2</a:t>
            </a:r>
          </a:p>
          <a:p>
            <a:r>
              <a:rPr lang="en-US" sz="2900" dirty="0" err="1">
                <a:latin typeface="Times New Roman"/>
                <a:cs typeface="Times New Roman"/>
              </a:rPr>
              <a:t>uchyla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się</a:t>
            </a:r>
            <a:r>
              <a:rPr lang="en-US" sz="2900" dirty="0">
                <a:latin typeface="Times New Roman"/>
                <a:cs typeface="Times New Roman"/>
              </a:rPr>
              <a:t> od </a:t>
            </a:r>
            <a:r>
              <a:rPr lang="en-US" sz="2900" dirty="0" err="1">
                <a:latin typeface="Times New Roman"/>
                <a:cs typeface="Times New Roman"/>
              </a:rPr>
              <a:t>dozoru</a:t>
            </a:r>
            <a:r>
              <a:rPr lang="en-US" sz="2900" dirty="0">
                <a:latin typeface="Times New Roman"/>
                <a:cs typeface="Times New Roman"/>
              </a:rPr>
              <a:t>, </a:t>
            </a:r>
            <a:r>
              <a:rPr lang="en-US" sz="2900" dirty="0" err="1">
                <a:latin typeface="Times New Roman"/>
                <a:cs typeface="Times New Roman"/>
              </a:rPr>
              <a:t>wykonania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nałożonych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obowiązków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lub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orzeczonych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środków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 smtClean="0">
                <a:latin typeface="Times New Roman"/>
                <a:cs typeface="Times New Roman"/>
              </a:rPr>
              <a:t>karnych</a:t>
            </a:r>
            <a:endParaRPr lang="en-US" sz="2900" dirty="0">
              <a:latin typeface="Times New Roman"/>
              <a:cs typeface="Times New Roman"/>
            </a:endParaRPr>
          </a:p>
          <a:p>
            <a:r>
              <a:rPr lang="en-US" sz="2900" dirty="0" err="1" smtClean="0">
                <a:latin typeface="Times New Roman"/>
                <a:cs typeface="Times New Roman"/>
              </a:rPr>
              <a:t>jeżeli</a:t>
            </a:r>
            <a:r>
              <a:rPr lang="en-US" sz="2900" dirty="0" smtClean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zwolniony</a:t>
            </a:r>
            <a:r>
              <a:rPr lang="en-US" sz="2900" dirty="0">
                <a:latin typeface="Times New Roman"/>
                <a:cs typeface="Times New Roman"/>
              </a:rPr>
              <a:t>, </a:t>
            </a:r>
            <a:r>
              <a:rPr lang="en-US" sz="2900" dirty="0" err="1">
                <a:latin typeface="Times New Roman"/>
                <a:cs typeface="Times New Roman"/>
              </a:rPr>
              <a:t>skazany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przestępstwo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popełnione</a:t>
            </a:r>
            <a:r>
              <a:rPr lang="en-US" sz="2900" dirty="0">
                <a:latin typeface="Times New Roman"/>
                <a:cs typeface="Times New Roman"/>
              </a:rPr>
              <a:t> z </a:t>
            </a:r>
            <a:r>
              <a:rPr lang="en-US" sz="2900" dirty="0" err="1">
                <a:latin typeface="Times New Roman"/>
                <a:cs typeface="Times New Roman"/>
              </a:rPr>
              <a:t>użyciem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przemocy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lub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groźby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bezprawnej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wobec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osoby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najbliższej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lub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innej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osoby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małoletniej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zamieszkującej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wspólnie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sprawcą</a:t>
            </a:r>
            <a:r>
              <a:rPr lang="en-US" sz="2900" dirty="0">
                <a:latin typeface="Times New Roman"/>
                <a:cs typeface="Times New Roman"/>
              </a:rPr>
              <a:t>, w </a:t>
            </a:r>
            <a:r>
              <a:rPr lang="en-US" sz="2900" dirty="0" err="1">
                <a:latin typeface="Times New Roman"/>
                <a:cs typeface="Times New Roman"/>
              </a:rPr>
              <a:t>okresie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próby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rażąco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narusza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porządek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prawny</a:t>
            </a:r>
            <a:r>
              <a:rPr lang="en-US" sz="2900" dirty="0">
                <a:latin typeface="Times New Roman"/>
                <a:cs typeface="Times New Roman"/>
              </a:rPr>
              <a:t>, </a:t>
            </a:r>
            <a:r>
              <a:rPr lang="en-US" sz="2900" dirty="0" err="1">
                <a:latin typeface="Times New Roman"/>
                <a:cs typeface="Times New Roman"/>
              </a:rPr>
              <a:t>ponownie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używając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przemocy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lub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groźby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bezprawnej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wobec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osoby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najbliższej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lub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innej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osoby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małoletniej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zamieszkującej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wspólnie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ze</a:t>
            </a:r>
            <a:r>
              <a:rPr lang="en-US" sz="2900" dirty="0">
                <a:latin typeface="Times New Roman"/>
                <a:cs typeface="Times New Roman"/>
              </a:rPr>
              <a:t> </a:t>
            </a:r>
            <a:r>
              <a:rPr lang="en-US" sz="2900" dirty="0" err="1">
                <a:latin typeface="Times New Roman"/>
                <a:cs typeface="Times New Roman"/>
              </a:rPr>
              <a:t>sprawcą</a:t>
            </a:r>
            <a:r>
              <a:rPr lang="en-US" sz="2900" dirty="0">
                <a:latin typeface="Times New Roman"/>
                <a:cs typeface="Times New Roman"/>
              </a:rPr>
              <a:t>.</a:t>
            </a:r>
            <a:endParaRPr lang="pl-PL" sz="2900" dirty="0">
              <a:latin typeface="Times New Roman"/>
              <a:cs typeface="Times New Roman"/>
            </a:endParaRPr>
          </a:p>
          <a:p>
            <a:endParaRPr lang="pl-PL" sz="2600" dirty="0">
              <a:latin typeface="Times New Roman"/>
              <a:cs typeface="Times New Roman"/>
            </a:endParaRPr>
          </a:p>
          <a:p>
            <a:endParaRPr lang="pl-PL" sz="2600" dirty="0">
              <a:latin typeface="Times New Roman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945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latin typeface="Times New Roman"/>
                <a:cs typeface="Times New Roman"/>
              </a:rPr>
              <a:t>Odwołanie przedterminowego warunkowego zwolnienia</a:t>
            </a:r>
            <a:r>
              <a:rPr lang="pl-PL" sz="2800" dirty="0"/>
              <a:t> - </a:t>
            </a:r>
            <a:r>
              <a:rPr lang="pl-PL" sz="2800" b="1" dirty="0">
                <a:latin typeface="Times New Roman"/>
                <a:cs typeface="Times New Roman"/>
              </a:rPr>
              <a:t>art. </a:t>
            </a:r>
            <a:r>
              <a:rPr lang="pl-PL" sz="2800" b="1" dirty="0" smtClean="0">
                <a:latin typeface="Times New Roman"/>
                <a:cs typeface="Times New Roman"/>
              </a:rPr>
              <a:t>160 § 3 </a:t>
            </a:r>
            <a:r>
              <a:rPr lang="pl-PL" sz="2800" b="1" dirty="0" err="1">
                <a:latin typeface="Times New Roman"/>
                <a:cs typeface="Times New Roman"/>
              </a:rPr>
              <a:t>kkw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FAKULTATYWNE</a:t>
            </a:r>
            <a:endParaRPr lang="en-US" b="1" dirty="0"/>
          </a:p>
          <a:p>
            <a:r>
              <a:rPr lang="en-US" dirty="0" err="1">
                <a:latin typeface="Times New Roman"/>
                <a:cs typeface="Times New Roman"/>
              </a:rPr>
              <a:t>g</a:t>
            </a:r>
            <a:r>
              <a:rPr lang="en-US" dirty="0" err="1" smtClean="0">
                <a:latin typeface="Times New Roman"/>
                <a:cs typeface="Times New Roman"/>
              </a:rPr>
              <a:t>dy</a:t>
            </a:r>
            <a:r>
              <a:rPr lang="en-US" dirty="0" smtClean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okresie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próby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skazany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rażąco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naruszył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porządek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prawny</a:t>
            </a:r>
            <a:r>
              <a:rPr lang="en-US" dirty="0">
                <a:latin typeface="Times New Roman"/>
                <a:cs typeface="Times New Roman"/>
              </a:rPr>
              <a:t>, w </a:t>
            </a:r>
            <a:r>
              <a:rPr lang="en-US" dirty="0" err="1">
                <a:latin typeface="Times New Roman"/>
                <a:cs typeface="Times New Roman"/>
              </a:rPr>
              <a:t>szczególności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popełnił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ł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umyślne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które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orzeczono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prawomocnie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karę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wolności</a:t>
            </a:r>
            <a:endParaRPr lang="en-US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36395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 smtClean="0">
                <a:latin typeface="Times New Roman"/>
                <a:cs typeface="Times New Roman"/>
              </a:rPr>
              <a:t>Przerwa</a:t>
            </a:r>
            <a:r>
              <a:rPr lang="en-US" sz="2400" b="1" dirty="0" smtClean="0">
                <a:latin typeface="Times New Roman"/>
                <a:cs typeface="Times New Roman"/>
              </a:rPr>
              <a:t> w </a:t>
            </a:r>
            <a:r>
              <a:rPr lang="en-US" sz="2400" b="1" dirty="0" err="1" smtClean="0">
                <a:latin typeface="Times New Roman"/>
                <a:cs typeface="Times New Roman"/>
              </a:rPr>
              <a:t>karze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latin typeface="Times New Roman"/>
                <a:cs typeface="Times New Roman"/>
              </a:rPr>
              <a:t>- </a:t>
            </a:r>
            <a:r>
              <a:rPr lang="en-US" sz="2400" b="1" dirty="0">
                <a:latin typeface="Times New Roman"/>
                <a:cs typeface="Times New Roman"/>
              </a:rPr>
              <a:t> </a:t>
            </a:r>
            <a:r>
              <a:rPr lang="en-US" sz="2400" dirty="0" smtClean="0">
                <a:latin typeface="Times New Roman"/>
                <a:cs typeface="Times New Roman"/>
              </a:rPr>
              <a:t>art</a:t>
            </a:r>
            <a:r>
              <a:rPr lang="en-US" sz="2400" dirty="0">
                <a:latin typeface="Times New Roman"/>
                <a:cs typeface="Times New Roman"/>
              </a:rPr>
              <a:t>. </a:t>
            </a:r>
            <a:r>
              <a:rPr lang="en-US" sz="2400" dirty="0" smtClean="0">
                <a:latin typeface="Times New Roman"/>
                <a:cs typeface="Times New Roman"/>
              </a:rPr>
              <a:t>153 </a:t>
            </a:r>
            <a:r>
              <a:rPr lang="en-US" sz="2400" dirty="0" err="1" smtClean="0">
                <a:latin typeface="Times New Roman"/>
                <a:cs typeface="Times New Roman"/>
              </a:rPr>
              <a:t>k.k.w</a:t>
            </a:r>
            <a:r>
              <a:rPr lang="en-US" sz="2400" dirty="0">
                <a:latin typeface="Times New Roman"/>
                <a:cs typeface="Times New Roman"/>
              </a:rPr>
              <a:t>. </a:t>
            </a:r>
            <a:endParaRPr lang="pl-PL" sz="24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/>
                <a:cs typeface="Times New Roman"/>
              </a:rPr>
              <a:t>Sąd udziela przerwy w karze :</a:t>
            </a:r>
          </a:p>
          <a:p>
            <a:r>
              <a:rPr lang="pl-PL" dirty="0" smtClean="0">
                <a:latin typeface="Times New Roman"/>
                <a:cs typeface="Times New Roman"/>
              </a:rPr>
              <a:t>na czas trwania przeszkody</a:t>
            </a:r>
          </a:p>
          <a:p>
            <a:r>
              <a:rPr lang="pl-PL" dirty="0">
                <a:latin typeface="Times New Roman"/>
                <a:cs typeface="Times New Roman"/>
              </a:rPr>
              <a:t>j</a:t>
            </a:r>
            <a:r>
              <a:rPr lang="pl-PL" dirty="0" smtClean="0">
                <a:latin typeface="Times New Roman"/>
                <a:cs typeface="Times New Roman"/>
              </a:rPr>
              <a:t>eżeli przemawiają za tym ważne względy rodzinne lub osobiste</a:t>
            </a:r>
          </a:p>
          <a:p>
            <a:r>
              <a:rPr lang="pl-PL" dirty="0">
                <a:latin typeface="Times New Roman"/>
                <a:cs typeface="Times New Roman"/>
              </a:rPr>
              <a:t>n</a:t>
            </a:r>
            <a:r>
              <a:rPr lang="pl-PL" dirty="0" smtClean="0">
                <a:latin typeface="Times New Roman"/>
                <a:cs typeface="Times New Roman"/>
              </a:rPr>
              <a:t>ie można udzielić przerwy przed upływem roku od dnia ukończenia poprzedniej przerwy i powrotu po niej do ZK chyba, że zachodzi wypadek choroby psychicznej lub innej ciężkiej choroby skazanego albo inny przypadek losowy </a:t>
            </a: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75912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10024"/>
          </a:xfrm>
        </p:spPr>
        <p:txBody>
          <a:bodyPr/>
          <a:lstStyle/>
          <a:p>
            <a:r>
              <a:rPr lang="en-US" sz="3600" b="1" dirty="0" err="1">
                <a:latin typeface="Times New Roman"/>
                <a:cs typeface="Times New Roman"/>
              </a:rPr>
              <a:t>Odwołanie</a:t>
            </a:r>
            <a:r>
              <a:rPr lang="en-US" sz="3600" b="1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cs typeface="Times New Roman"/>
              </a:rPr>
              <a:t>przerwy</a:t>
            </a:r>
            <a:r>
              <a:rPr lang="en-US" sz="3600" b="1" dirty="0">
                <a:latin typeface="Times New Roman"/>
                <a:cs typeface="Times New Roman"/>
              </a:rPr>
              <a:t> w </a:t>
            </a:r>
            <a:r>
              <a:rPr lang="en-US" sz="3600" b="1" dirty="0" err="1">
                <a:latin typeface="Times New Roman"/>
                <a:cs typeface="Times New Roman"/>
              </a:rPr>
              <a:t>karze</a:t>
            </a:r>
            <a:r>
              <a:rPr lang="pl-PL" sz="3600" dirty="0">
                <a:latin typeface="Times New Roman"/>
                <a:cs typeface="Times New Roman"/>
              </a:rPr>
              <a:t/>
            </a:r>
            <a:br>
              <a:rPr lang="pl-PL" sz="3600" dirty="0">
                <a:latin typeface="Times New Roman"/>
                <a:cs typeface="Times New Roman"/>
              </a:rPr>
            </a:br>
            <a:r>
              <a:rPr lang="pl-PL" sz="3600" b="1" dirty="0" smtClean="0">
                <a:latin typeface="Times New Roman"/>
                <a:cs typeface="Times New Roman"/>
              </a:rPr>
              <a:t> - art. 156 </a:t>
            </a:r>
            <a:r>
              <a:rPr lang="pl-PL" sz="3600" b="1" dirty="0" err="1" smtClean="0">
                <a:latin typeface="Times New Roman"/>
                <a:cs typeface="Times New Roman"/>
              </a:rPr>
              <a:t>kkw</a:t>
            </a:r>
            <a:endParaRPr lang="pl-PL" sz="36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286933"/>
            <a:ext cx="8042276" cy="5689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>
                <a:latin typeface="Times New Roman"/>
                <a:cs typeface="Times New Roman"/>
              </a:rPr>
              <a:t>ustanie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przyczyna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której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została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udzielona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przerwa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wykonaniu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tj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przed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upływem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okresu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przerwy</a:t>
            </a:r>
            <a:r>
              <a:rPr lang="en-US" dirty="0">
                <a:latin typeface="Times New Roman"/>
                <a:cs typeface="Times New Roman"/>
              </a:rPr>
              <a:t>);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skazany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korzysta</a:t>
            </a:r>
            <a:r>
              <a:rPr lang="en-US" dirty="0">
                <a:latin typeface="Times New Roman"/>
                <a:cs typeface="Times New Roman"/>
              </a:rPr>
              <a:t> z </a:t>
            </a:r>
            <a:r>
              <a:rPr lang="en-US" dirty="0" err="1">
                <a:latin typeface="Times New Roman"/>
                <a:cs typeface="Times New Roman"/>
              </a:rPr>
              <a:t>przerwy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celu</a:t>
            </a:r>
            <a:r>
              <a:rPr lang="en-US" dirty="0">
                <a:latin typeface="Times New Roman"/>
                <a:cs typeface="Times New Roman"/>
              </a:rPr>
              <a:t>, w </a:t>
            </a:r>
            <a:r>
              <a:rPr lang="en-US" dirty="0" err="1">
                <a:latin typeface="Times New Roman"/>
                <a:cs typeface="Times New Roman"/>
              </a:rPr>
              <a:t>jakim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została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udzielona</a:t>
            </a:r>
            <a:r>
              <a:rPr lang="en-US" dirty="0">
                <a:latin typeface="Times New Roman"/>
                <a:cs typeface="Times New Roman"/>
              </a:rPr>
              <a:t>;</a:t>
            </a:r>
            <a:endParaRPr lang="pl-PL" dirty="0">
              <a:latin typeface="Times New Roman"/>
              <a:cs typeface="Times New Roman"/>
            </a:endParaRP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skazany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rażąco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narusza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porządek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prawny</a:t>
            </a:r>
            <a:r>
              <a:rPr lang="en-US" dirty="0">
                <a:latin typeface="Times New Roman"/>
                <a:cs typeface="Times New Roman"/>
              </a:rPr>
              <a:t>;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skazany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wykonuje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obowiązków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określonych</a:t>
            </a:r>
            <a:r>
              <a:rPr lang="en-US" dirty="0" smtClean="0">
                <a:latin typeface="Times New Roman"/>
                <a:cs typeface="Times New Roman"/>
              </a:rPr>
              <a:t> w </a:t>
            </a:r>
            <a:r>
              <a:rPr lang="en-US" dirty="0">
                <a:latin typeface="Times New Roman"/>
                <a:cs typeface="Times New Roman"/>
              </a:rPr>
              <a:t>art. 151 § 4 </a:t>
            </a:r>
            <a:r>
              <a:rPr lang="en-US" dirty="0" err="1">
                <a:latin typeface="Times New Roman"/>
                <a:cs typeface="Times New Roman"/>
              </a:rPr>
              <a:t>k.k.w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znalezienie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pracy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zarobkowej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zgłaszania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się</a:t>
            </a:r>
            <a:r>
              <a:rPr lang="en-US" dirty="0" smtClean="0">
                <a:latin typeface="Times New Roman"/>
                <a:cs typeface="Times New Roman"/>
              </a:rPr>
              <a:t> do </a:t>
            </a:r>
            <a:r>
              <a:rPr lang="en-US" dirty="0" err="1" smtClean="0">
                <a:latin typeface="Times New Roman"/>
                <a:cs typeface="Times New Roman"/>
              </a:rPr>
              <a:t>wskazanej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jednostki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Policji</a:t>
            </a:r>
            <a:r>
              <a:rPr lang="en-US" dirty="0" smtClean="0">
                <a:latin typeface="Times New Roman"/>
                <a:cs typeface="Times New Roman"/>
              </a:rPr>
              <a:t> w </a:t>
            </a:r>
            <a:r>
              <a:rPr lang="en-US" dirty="0" err="1" smtClean="0">
                <a:latin typeface="Times New Roman"/>
                <a:cs typeface="Times New Roman"/>
              </a:rPr>
              <a:t>określonych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odstępach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czasu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poddanie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się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odpowiedniemu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leczeniu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rehabilitacji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oddziaływaniom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terapeutycznym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uczestnictwu</a:t>
            </a:r>
            <a:r>
              <a:rPr lang="en-US" dirty="0" smtClean="0">
                <a:latin typeface="Times New Roman"/>
                <a:cs typeface="Times New Roman"/>
              </a:rPr>
              <a:t> w </a:t>
            </a:r>
            <a:r>
              <a:rPr lang="en-US" dirty="0" err="1" smtClean="0">
                <a:latin typeface="Times New Roman"/>
                <a:cs typeface="Times New Roman"/>
              </a:rPr>
              <a:t>programach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korekcyjno</a:t>
            </a:r>
            <a:r>
              <a:rPr lang="en-US" dirty="0" smtClean="0">
                <a:latin typeface="Times New Roman"/>
                <a:cs typeface="Times New Roman"/>
              </a:rPr>
              <a:t> - </a:t>
            </a:r>
            <a:r>
              <a:rPr lang="en-US" dirty="0" err="1" smtClean="0">
                <a:latin typeface="Times New Roman"/>
                <a:cs typeface="Times New Roman"/>
              </a:rPr>
              <a:t>edukcyjnych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pl-PL" dirty="0">
                <a:latin typeface="Times New Roman"/>
                <a:cs typeface="Times New Roman"/>
              </a:rPr>
              <a:t>Jeżeli przerwa w wykonaniu kary trwała co najmniej rok, a skazany odbył co najmniej 6 miesięcy, sąd może warunkowo zwolnić z odbycia reszty kary (kara do 3 lat pozbawienia </a:t>
            </a:r>
            <a:r>
              <a:rPr lang="pl-PL" dirty="0" err="1">
                <a:latin typeface="Times New Roman"/>
                <a:cs typeface="Times New Roman"/>
              </a:rPr>
              <a:t>wolnosci</a:t>
            </a:r>
            <a:r>
              <a:rPr lang="pl-PL" dirty="0">
                <a:latin typeface="Times New Roman"/>
                <a:cs typeface="Times New Roman"/>
              </a:rPr>
              <a:t>) </a:t>
            </a: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4086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latin typeface="Times New Roman"/>
                <a:cs typeface="Times New Roman"/>
              </a:rPr>
              <a:t>Związek prawa karnego wykonawczego z </a:t>
            </a:r>
            <a:r>
              <a:rPr lang="pl-PL" sz="3200" b="1" dirty="0" smtClean="0">
                <a:latin typeface="Times New Roman"/>
                <a:cs typeface="Times New Roman"/>
              </a:rPr>
              <a:t>naukami pomocniczymi </a:t>
            </a: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pl-PL" dirty="0" smtClean="0"/>
              <a:t>Kryminologia</a:t>
            </a:r>
          </a:p>
          <a:p>
            <a:pPr>
              <a:lnSpc>
                <a:spcPct val="140000"/>
              </a:lnSpc>
            </a:pPr>
            <a:r>
              <a:rPr lang="pl-PL" dirty="0" smtClean="0"/>
              <a:t>Psychologia</a:t>
            </a:r>
          </a:p>
          <a:p>
            <a:pPr>
              <a:lnSpc>
                <a:spcPct val="140000"/>
              </a:lnSpc>
            </a:pPr>
            <a:r>
              <a:rPr lang="pl-PL" dirty="0" smtClean="0"/>
              <a:t>Psychiatria</a:t>
            </a:r>
          </a:p>
          <a:p>
            <a:pPr>
              <a:lnSpc>
                <a:spcPct val="140000"/>
              </a:lnSpc>
            </a:pPr>
            <a:r>
              <a:rPr lang="pl-PL" dirty="0" smtClean="0"/>
              <a:t>Pedagogika</a:t>
            </a:r>
          </a:p>
          <a:p>
            <a:pPr>
              <a:lnSpc>
                <a:spcPct val="140000"/>
              </a:lnSpc>
            </a:pPr>
            <a:r>
              <a:rPr lang="pl-PL" dirty="0" smtClean="0"/>
              <a:t>Penologia</a:t>
            </a:r>
          </a:p>
          <a:p>
            <a:pPr>
              <a:lnSpc>
                <a:spcPct val="14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018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9275" y="-1"/>
            <a:ext cx="8042276" cy="1600201"/>
          </a:xfrm>
        </p:spPr>
        <p:txBody>
          <a:bodyPr/>
          <a:lstStyle/>
          <a:p>
            <a:pPr lvl="0"/>
            <a:r>
              <a:rPr lang="pl-PL" sz="3200" b="1" dirty="0" smtClean="0">
                <a:latin typeface="Times New Roman"/>
                <a:cs typeface="Times New Roman"/>
              </a:rPr>
              <a:t>Cele </a:t>
            </a:r>
            <a:r>
              <a:rPr lang="pl-PL" sz="3200" b="1" dirty="0">
                <a:latin typeface="Times New Roman"/>
                <a:cs typeface="Times New Roman"/>
              </a:rPr>
              <a:t>wykonywania kary pozbawienia wolności </a:t>
            </a:r>
            <a:br>
              <a:rPr lang="pl-PL" sz="3200" b="1" dirty="0">
                <a:latin typeface="Times New Roman"/>
                <a:cs typeface="Times New Roman"/>
              </a:rPr>
            </a:br>
            <a:endParaRPr lang="pl-PL" sz="3200" b="1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275" y="1361779"/>
            <a:ext cx="8042276" cy="458182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/>
                <a:cs typeface="Times New Roman"/>
              </a:rPr>
              <a:t>Kara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to </a:t>
            </a:r>
            <a:r>
              <a:rPr lang="en-US" dirty="0" err="1">
                <a:latin typeface="Times New Roman"/>
                <a:cs typeface="Times New Roman"/>
              </a:rPr>
              <a:t>kara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najsurowsza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wszystkich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jakie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przewiduje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polski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kodeks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karny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Jej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stosowanie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uzasadnione</a:t>
            </a:r>
            <a:r>
              <a:rPr lang="en-US" dirty="0">
                <a:latin typeface="Times New Roman"/>
                <a:cs typeface="Times New Roman"/>
              </a:rPr>
              <a:t> jest w </a:t>
            </a:r>
            <a:r>
              <a:rPr lang="en-US" dirty="0" err="1">
                <a:latin typeface="Times New Roman"/>
                <a:cs typeface="Times New Roman"/>
              </a:rPr>
              <a:t>odniesieniu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sprawców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najsurowszych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przestępstw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Orzekanie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powinno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być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ostatecznością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ultima</a:t>
            </a:r>
            <a:r>
              <a:rPr lang="en-US" dirty="0">
                <a:latin typeface="Times New Roman"/>
                <a:cs typeface="Times New Roman"/>
              </a:rPr>
              <a:t> ratio).</a:t>
            </a:r>
            <a:r>
              <a:rPr lang="pl-PL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Kodeks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postępowania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wykonawczego</a:t>
            </a:r>
            <a:r>
              <a:rPr lang="en-US" dirty="0">
                <a:latin typeface="Times New Roman"/>
                <a:cs typeface="Times New Roman"/>
              </a:rPr>
              <a:t> w </a:t>
            </a:r>
            <a:r>
              <a:rPr lang="en-US" dirty="0" err="1">
                <a:latin typeface="Times New Roman"/>
                <a:cs typeface="Times New Roman"/>
              </a:rPr>
              <a:t>przepisie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skierowanym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przede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wszystkim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organów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postępowania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wykonawczego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określa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cele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jakie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spełnić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powinna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pl-PL" dirty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3185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/>
                <a:cs typeface="Times New Roman"/>
              </a:rPr>
              <a:t>Art. 32 </a:t>
            </a:r>
            <a:r>
              <a:rPr lang="en-US" sz="2800" dirty="0" err="1" smtClean="0">
                <a:latin typeface="Times New Roman"/>
                <a:cs typeface="Times New Roman"/>
              </a:rPr>
              <a:t>kk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przewiduje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trzy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rodzaje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kary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pozbawienia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wolności</a:t>
            </a:r>
            <a:r>
              <a:rPr lang="en-US" sz="2800" dirty="0">
                <a:latin typeface="Times New Roman"/>
                <a:cs typeface="Times New Roman"/>
              </a:rPr>
              <a:t>:</a:t>
            </a:r>
            <a:r>
              <a:rPr lang="pl-PL" sz="2800" dirty="0">
                <a:latin typeface="Times New Roman"/>
                <a:cs typeface="Times New Roman"/>
              </a:rPr>
              <a:t/>
            </a:r>
            <a:br>
              <a:rPr lang="pl-PL" sz="2800" dirty="0">
                <a:latin typeface="Times New Roman"/>
                <a:cs typeface="Times New Roman"/>
              </a:rPr>
            </a:br>
            <a:endParaRPr lang="pl-PL" sz="2800" dirty="0"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en-US" dirty="0" smtClean="0">
                <a:latin typeface="Times New Roman"/>
                <a:cs typeface="Times New Roman"/>
              </a:rPr>
              <a:t>1) </a:t>
            </a:r>
            <a:r>
              <a:rPr lang="en-US" dirty="0" err="1" smtClean="0">
                <a:latin typeface="Times New Roman"/>
                <a:cs typeface="Times New Roman"/>
              </a:rPr>
              <a:t>kara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mr-IN" dirty="0" smtClean="0">
                <a:latin typeface="Times New Roman"/>
                <a:cs typeface="Times New Roman"/>
              </a:rPr>
              <a:t>–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jako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trwająca</a:t>
            </a:r>
            <a:r>
              <a:rPr lang="en-US" dirty="0">
                <a:latin typeface="Times New Roman"/>
                <a:cs typeface="Times New Roman"/>
              </a:rPr>
              <a:t> od 1 </a:t>
            </a:r>
            <a:r>
              <a:rPr lang="en-US" dirty="0" err="1">
                <a:latin typeface="Times New Roman"/>
                <a:cs typeface="Times New Roman"/>
              </a:rPr>
              <a:t>miesiąca</a:t>
            </a:r>
            <a:r>
              <a:rPr lang="en-US" dirty="0">
                <a:latin typeface="Times New Roman"/>
                <a:cs typeface="Times New Roman"/>
              </a:rPr>
              <a:t> do </a:t>
            </a:r>
            <a:r>
              <a:rPr lang="en-US" dirty="0" err="1">
                <a:latin typeface="Times New Roman"/>
                <a:cs typeface="Times New Roman"/>
              </a:rPr>
              <a:t>maksymalnie</a:t>
            </a:r>
            <a:r>
              <a:rPr lang="en-US" dirty="0">
                <a:latin typeface="Times New Roman"/>
                <a:cs typeface="Times New Roman"/>
              </a:rPr>
              <a:t> 15 </a:t>
            </a:r>
            <a:r>
              <a:rPr lang="en-US" dirty="0" err="1">
                <a:latin typeface="Times New Roman"/>
                <a:cs typeface="Times New Roman"/>
              </a:rPr>
              <a:t>lat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  <a:endParaRPr lang="pl-PL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2) </a:t>
            </a:r>
            <a:r>
              <a:rPr lang="en-US" dirty="0" err="1">
                <a:latin typeface="Times New Roman"/>
                <a:cs typeface="Times New Roman"/>
              </a:rPr>
              <a:t>jako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kara</a:t>
            </a:r>
            <a:r>
              <a:rPr lang="en-US" dirty="0">
                <a:latin typeface="Times New Roman"/>
                <a:cs typeface="Times New Roman"/>
              </a:rPr>
              <a:t> 25 </a:t>
            </a:r>
            <a:r>
              <a:rPr lang="en-US" dirty="0" err="1">
                <a:latin typeface="Times New Roman"/>
                <a:cs typeface="Times New Roman"/>
              </a:rPr>
              <a:t>lat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pozbawienia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wolności</a:t>
            </a:r>
            <a:r>
              <a:rPr lang="pl-PL" dirty="0">
                <a:latin typeface="Times New Roman"/>
                <a:cs typeface="Times New Roman"/>
              </a:rPr>
              <a:t> </a:t>
            </a:r>
            <a:endParaRPr lang="pl-PL" dirty="0" smtClean="0">
              <a:latin typeface="Times New Roman"/>
              <a:cs typeface="Times New Roman"/>
            </a:endParaRPr>
          </a:p>
          <a:p>
            <a:r>
              <a:rPr lang="pl-PL" dirty="0" smtClean="0">
                <a:latin typeface="Times New Roman"/>
                <a:cs typeface="Times New Roman"/>
              </a:rPr>
              <a:t>3) kara dożywotniego pozbawienia wolności</a:t>
            </a: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420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/>
              <a:t>Zasadnicze cele wykonywania kary pozbawienia wolności (art. 67 </a:t>
            </a:r>
            <a:r>
              <a:rPr lang="pl-PL" sz="3200" b="1" dirty="0" err="1" smtClean="0"/>
              <a:t>kkw</a:t>
            </a:r>
            <a:r>
              <a:rPr lang="pl-PL" sz="3200" b="1" dirty="0" smtClean="0"/>
              <a:t>)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resocjalizacja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skazanego</a:t>
            </a:r>
            <a:r>
              <a:rPr lang="pl-PL" dirty="0">
                <a:latin typeface="Times New Roman"/>
                <a:cs typeface="Times New Roman"/>
              </a:rPr>
              <a:t> </a:t>
            </a:r>
            <a:endParaRPr lang="pl-PL" dirty="0" smtClean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prewencja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szczególna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ukształtowanie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społecznie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pożądanej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postawy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skazanego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funkcja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izolacyjno</a:t>
            </a:r>
            <a:r>
              <a:rPr lang="en-US" dirty="0" smtClean="0">
                <a:latin typeface="Times New Roman"/>
                <a:cs typeface="Times New Roman"/>
              </a:rPr>
              <a:t> - </a:t>
            </a:r>
            <a:r>
              <a:rPr lang="en-US" dirty="0" err="1" smtClean="0">
                <a:latin typeface="Times New Roman"/>
                <a:cs typeface="Times New Roman"/>
              </a:rPr>
              <a:t>zabezpieczająca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lvl="0"/>
            <a:r>
              <a:rPr lang="en-US" dirty="0" err="1">
                <a:latin typeface="Times New Roman"/>
                <a:cs typeface="Times New Roman"/>
              </a:rPr>
              <a:t>prewencja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ogólna</a:t>
            </a:r>
            <a:endParaRPr lang="pl-PL" dirty="0">
              <a:latin typeface="Times New Roman"/>
              <a:cs typeface="Times New Roman"/>
            </a:endParaRPr>
          </a:p>
          <a:p>
            <a:endParaRPr lang="pl-PL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7712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yz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Bryza.thmx</Template>
  <TotalTime>990</TotalTime>
  <Words>3239</Words>
  <Application>Microsoft Macintosh PowerPoint</Application>
  <PresentationFormat>Pokaz na ekranie (4:3)</PresentationFormat>
  <Paragraphs>328</Paragraphs>
  <Slides>55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Bryza</vt:lpstr>
      <vt:lpstr>P R A W O   K A R N E  W Y K O N A W C Z E</vt:lpstr>
      <vt:lpstr>Prawo karne wykonawcze </vt:lpstr>
      <vt:lpstr>Zadania prawa karnego wykonawczego</vt:lpstr>
      <vt:lpstr>Źródła prawa karnego wykonawczego</vt:lpstr>
      <vt:lpstr>Związek prawa karnego wykonawczego z innymi gałęziami prawa </vt:lpstr>
      <vt:lpstr>Związek prawa karnego wykonawczego z naukami pomocniczymi </vt:lpstr>
      <vt:lpstr>Cele wykonywania kary pozbawienia wolności  </vt:lpstr>
      <vt:lpstr>Art. 32 kk przewiduje trzy rodzaje kary pozbawienia wolności: </vt:lpstr>
      <vt:lpstr>Zasadnicze cele wykonywania kary pozbawienia wolności (art. 67 kkw)</vt:lpstr>
      <vt:lpstr>Zasady prawa karnego wykonawczego </vt:lpstr>
      <vt:lpstr>Prezentacja programu PowerPoint</vt:lpstr>
      <vt:lpstr>Organy postępowania wykonawczego</vt:lpstr>
      <vt:lpstr>Prezentacja programu PowerPoint</vt:lpstr>
      <vt:lpstr>Charakterystyka i specyfika środowiska zakładu karnego </vt:lpstr>
      <vt:lpstr>Negatywne zjawiska towarzyszące karze pozbawienia wolności</vt:lpstr>
      <vt:lpstr>Prezentacja programu PowerPoint</vt:lpstr>
      <vt:lpstr>Psychologiczne następstwa izolacji penitencjarnej</vt:lpstr>
      <vt:lpstr>Przyczyny autoagresji</vt:lpstr>
      <vt:lpstr>Klasyfikacja skazanych. Typy i rodzaje Zakładów Karnych </vt:lpstr>
      <vt:lpstr>Klasyfikacja skazanych </vt:lpstr>
      <vt:lpstr>Rodzaje Zakładów Karnych - różnice </vt:lpstr>
      <vt:lpstr>  Rodzaje Zakładów Karnych  (art. 69 kkw) </vt:lpstr>
      <vt:lpstr>Zakład Karny dla młodocianych  (art. 84 kkw)  </vt:lpstr>
      <vt:lpstr>Zakład Karny dla młodocianych (art. 84 kkw)    </vt:lpstr>
      <vt:lpstr>W Zakładach Karnych dla młodocianych :</vt:lpstr>
      <vt:lpstr>Zakład Karny dla odbywających karę po raz pierwszy (art.85 kkw) </vt:lpstr>
      <vt:lpstr>Zakład Karny dla recydywistów penitencjarnych (art.86 kkw)   </vt:lpstr>
      <vt:lpstr>Zakład Karny dla recydywistów penitencjarnych </vt:lpstr>
      <vt:lpstr>Zakład Karny dla odbywających karę aresztu wojskowego </vt:lpstr>
      <vt:lpstr>Zakłady Karne dla kobiet (art. 87 kkw) </vt:lpstr>
      <vt:lpstr>Typy Zakładów Karnych (art. 70 kkw) </vt:lpstr>
      <vt:lpstr>Kryteria różnicujące typy Zakładów  Karnych (art. 70 § 2 k.k.w.) </vt:lpstr>
      <vt:lpstr>ZAKŁAD KARNY TYPU ZAMKNIĘTEGO (art. 90 kkw) </vt:lpstr>
      <vt:lpstr>ZAKŁAD KARNY TYPU ZAMKNIĘTEGO  c.d.</vt:lpstr>
      <vt:lpstr>ZAKŁAD KARNY TYPU PÓŁOTWARTEGO (art. 91 kkw) </vt:lpstr>
      <vt:lpstr>ZAKŁAD KARNY TYPU PÓŁOTWARTEGO c.d.</vt:lpstr>
      <vt:lpstr>ZAKŁAD KARNY TYPU OTWARTEGO (art. 92 kkw) </vt:lpstr>
      <vt:lpstr>Systemy odbywania kary pozbawienia wolności  </vt:lpstr>
      <vt:lpstr>Odbywanie kary w systemie terapeutycznym (art. 96 kkw) </vt:lpstr>
      <vt:lpstr>W systemie terapeutycznym karę odbywają OBLIGATORYJNIE c.d.</vt:lpstr>
      <vt:lpstr>Wykonywanie kary w systemie terapeutycznym</vt:lpstr>
      <vt:lpstr>Wykonywanie kary w systemie terapeutycznym</vt:lpstr>
      <vt:lpstr>System terapeutyczny ma na celu : </vt:lpstr>
      <vt:lpstr>Odbywanie kary w systemie programowanego oddziaływania (art. 95 kkw)</vt:lpstr>
      <vt:lpstr>Programy oddziaływania </vt:lpstr>
      <vt:lpstr>Podstawy wykonywania kary w systemie programowanego oddziaływania : </vt:lpstr>
      <vt:lpstr>Prezentacja programu PowerPoint</vt:lpstr>
      <vt:lpstr>Odbywanie kary w systemie zwykłym </vt:lpstr>
      <vt:lpstr>POSTĘPOWANIE WYKONAWCZE</vt:lpstr>
      <vt:lpstr>Odwołanie warunkowego zawieszenia kary (art. 160 kkw) </vt:lpstr>
      <vt:lpstr> Przedterminowe warunkowe zwolnienie </vt:lpstr>
      <vt:lpstr>Odwołanie przedterminowego warunkowego zwolnienia - art. 160 kkw</vt:lpstr>
      <vt:lpstr>Odwołanie przedterminowego warunkowego zwolnienia - art. 160 § 3 kkw</vt:lpstr>
      <vt:lpstr>Przerwa w karze -  art. 153 k.k.w. </vt:lpstr>
      <vt:lpstr>Odwołanie przerwy w karze  - art. 156 kkw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KARNE WYKONAWCZE</dc:title>
  <dc:creator>Kasia Kaczorowska</dc:creator>
  <cp:lastModifiedBy>Kasia Kaczorowska</cp:lastModifiedBy>
  <cp:revision>33</cp:revision>
  <dcterms:created xsi:type="dcterms:W3CDTF">2021-04-11T06:35:09Z</dcterms:created>
  <dcterms:modified xsi:type="dcterms:W3CDTF">2021-04-24T10:56:39Z</dcterms:modified>
</cp:coreProperties>
</file>