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312" r:id="rId5"/>
    <p:sldId id="311" r:id="rId6"/>
    <p:sldId id="288" r:id="rId7"/>
    <p:sldId id="289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268" r:id="rId19"/>
    <p:sldId id="269" r:id="rId20"/>
    <p:sldId id="270" r:id="rId21"/>
    <p:sldId id="271" r:id="rId22"/>
    <p:sldId id="272" r:id="rId23"/>
    <p:sldId id="273" r:id="rId24"/>
    <p:sldId id="313" r:id="rId25"/>
    <p:sldId id="315" r:id="rId26"/>
    <p:sldId id="274" r:id="rId27"/>
    <p:sldId id="275" r:id="rId28"/>
    <p:sldId id="276" r:id="rId29"/>
    <p:sldId id="277" r:id="rId30"/>
    <p:sldId id="314" r:id="rId31"/>
    <p:sldId id="320" r:id="rId32"/>
    <p:sldId id="261" r:id="rId33"/>
    <p:sldId id="31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267" r:id="rId43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F5C1F-5412-4E6B-A965-E5945EFBD280}" type="datetimeFigureOut">
              <a:rPr lang="pl-PL" smtClean="0"/>
              <a:pPr/>
              <a:t>22.10.2021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56D52-4888-4E4D-B74D-304DC157657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7624" y="2060848"/>
            <a:ext cx="7772400" cy="1470025"/>
          </a:xfrm>
        </p:spPr>
        <p:txBody>
          <a:bodyPr>
            <a:normAutofit/>
          </a:bodyPr>
          <a:lstStyle/>
          <a:p>
            <a:r>
              <a:rPr lang="pl-PL" b="1" dirty="0"/>
              <a:t>Projekty Unijne II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lnSpcReduction="10000"/>
          </a:bodyPr>
          <a:lstStyle/>
          <a:p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mgr Katarzyna Godek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Tytuł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060848"/>
            <a:ext cx="7653536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/>
              <a:t>	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Powinien sugerować czego dotyczy projekt. Powinien być zwięzły i krotki (hasło marketingowe).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	Ustalany jest po opisaniu celu i grupy docelowej.</a:t>
            </a: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	Tytuł projektu – musi być inny niż nazwa Programu,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Priorytetów, Działań i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Poddziałań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występujących w programie.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Nazwa powinna nawiązywać do typu projektu, realizowanych działań, grupy docelowej.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Etapy przygotowania projektu: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988840"/>
            <a:ext cx="7643192" cy="428133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	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ANALIZA: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1. Analiza zainteresowanych (kogo projekt dotyczy?)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2. Analiza problemów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3. Analiza celów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Problem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708920"/>
            <a:ext cx="7499176" cy="341724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Decyzja o realizacji projektu wynika z chęci (potrzeby) odpowiedzi na występujące w naszym środowisku bariery, problemy lub wyzwania. Zdefiniowanie tego obszaru jest punktem wyjścia do określenia zadania, które chcemy wykonać.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1340768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Cele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2564904"/>
            <a:ext cx="7427168" cy="36004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/>
              <a:t>	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Cel to pożądany kierunek działania, który obieramy ze względu na zdiagnozowane przyczyny problemu.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Cel to nasza odpowiedź na „problemy”.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Sformułowane cele projektu wyznaczają nam sposób jego realizacji.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Uzasadnienie potrzeby realizacji projektu –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wyszczególnienie problemów. 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Powinna być przeprowadzona analiza problemów – opis, zdefiniowanie (wskaźniki istnienia problemu, źródło wiedzy np. na podstawie raportu, podać tytuł i stronę).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W odpowiedzi na zdiagnozowany problem określamy cele projektu: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Cel główny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Cele szczegółowe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Metoda SMART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564904"/>
            <a:ext cx="7643192" cy="3561259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SMART odpowiada pięciu cechom dobrze określonych celów przedsięwzięcia.</a:t>
            </a:r>
          </a:p>
          <a:p>
            <a:pPr algn="just"/>
            <a:r>
              <a:rPr lang="pl-PL" b="1" dirty="0">
                <a:latin typeface="Times New Roman" pitchFamily="18" charset="0"/>
                <a:cs typeface="Times New Roman" pitchFamily="18" charset="0"/>
              </a:rPr>
              <a:t>Sprecyzowane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Czy cele projektu jasno określają, co należy osiągnąć?</a:t>
            </a:r>
          </a:p>
          <a:p>
            <a:pPr algn="just"/>
            <a:r>
              <a:rPr lang="pl-PL" b="1" dirty="0">
                <a:latin typeface="Times New Roman" pitchFamily="18" charset="0"/>
                <a:cs typeface="Times New Roman" pitchFamily="18" charset="0"/>
              </a:rPr>
              <a:t>Mierzalne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Czy istnieją jednoznaczne i mierzalne kryteria pozwalające stwierdzić, że cele zostały osiągnięte?</a:t>
            </a:r>
          </a:p>
          <a:p>
            <a:pPr algn="just"/>
            <a:r>
              <a:rPr lang="pl-PL" b="1" dirty="0">
                <a:latin typeface="Times New Roman" pitchFamily="18" charset="0"/>
                <a:cs typeface="Times New Roman" pitchFamily="18" charset="0"/>
              </a:rPr>
              <a:t>Akceptowalne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Czy osiągnięcie celów jest możliwe?</a:t>
            </a:r>
          </a:p>
          <a:p>
            <a:pPr algn="just"/>
            <a:r>
              <a:rPr lang="pl-PL" b="1" dirty="0">
                <a:latin typeface="Times New Roman" pitchFamily="18" charset="0"/>
                <a:cs typeface="Times New Roman" pitchFamily="18" charset="0"/>
              </a:rPr>
              <a:t>Realistyczne – są osiągalne dla zespołu odpowiedzialnego za projekt.</a:t>
            </a:r>
          </a:p>
          <a:p>
            <a:pPr algn="just"/>
            <a:r>
              <a:rPr lang="pl-PL" b="1" dirty="0">
                <a:latin typeface="Times New Roman" pitchFamily="18" charset="0"/>
                <a:cs typeface="Times New Roman" pitchFamily="18" charset="0"/>
              </a:rPr>
              <a:t>Terminowe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Kiedy projekt zostanie zakończony?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268760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1292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Cele powinny spełniać kryteria SMART, czyli być: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konkretne i proste (S –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Simple),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mierzalne ilościowo (M –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Measurable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mierzalne jakościowo (A–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Assesable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realne do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osiagnięcia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(R –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Realistic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określone w czasie (T –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Time-bound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Grupa docelowa: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564904"/>
            <a:ext cx="7571184" cy="3229819"/>
          </a:xfrm>
        </p:spPr>
        <p:txBody>
          <a:bodyPr>
            <a:normAutofit fontScale="92500" lnSpcReduction="2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Opisujemy jakąś potrzebę grupy docelowej lub jej potencjał.</a:t>
            </a:r>
          </a:p>
          <a:p>
            <a:pPr lvl="1"/>
            <a:r>
              <a:rPr lang="pl-PL" dirty="0">
                <a:latin typeface="Times New Roman" pitchFamily="18" charset="0"/>
                <a:cs typeface="Times New Roman" pitchFamily="18" charset="0"/>
              </a:rPr>
              <a:t> Uzasadnienie wyboru:</a:t>
            </a:r>
          </a:p>
          <a:p>
            <a:pPr lvl="2"/>
            <a:r>
              <a:rPr lang="pl-PL" dirty="0">
                <a:latin typeface="Times New Roman" pitchFamily="18" charset="0"/>
                <a:cs typeface="Times New Roman" pitchFamily="18" charset="0"/>
              </a:rPr>
              <a:t> Dlaczego</a:t>
            </a:r>
          </a:p>
          <a:p>
            <a:pPr lvl="2"/>
            <a:r>
              <a:rPr lang="pl-PL" dirty="0">
                <a:latin typeface="Times New Roman" pitchFamily="18" charset="0"/>
                <a:cs typeface="Times New Roman" pitchFamily="18" charset="0"/>
              </a:rPr>
              <a:t> Co będzie pozytywnego jeśli wybierzmy tą grupę.</a:t>
            </a:r>
          </a:p>
          <a:p>
            <a:pPr lvl="1"/>
            <a:r>
              <a:rPr lang="pl-PL" dirty="0">
                <a:latin typeface="Times New Roman" pitchFamily="18" charset="0"/>
                <a:cs typeface="Times New Roman" pitchFamily="18" charset="0"/>
              </a:rPr>
              <a:t>Uzasadnienie liczebności (dlaczego 100, a nie 1000)</a:t>
            </a:r>
          </a:p>
          <a:p>
            <a:pPr lvl="1"/>
            <a:r>
              <a:rPr lang="pl-PL" dirty="0">
                <a:latin typeface="Times New Roman" pitchFamily="18" charset="0"/>
                <a:cs typeface="Times New Roman" pitchFamily="18" charset="0"/>
              </a:rPr>
              <a:t>Opis sposobu rekrutacji.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Działania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88840"/>
            <a:ext cx="7848872" cy="413732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Działania (zadania) realizacji projektu to kroki, które mają spowodować osiągnięcie zaplanowanych rezultatów projektu.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Istotna jest umiejętność wyodrębnienia jednolitych pod względem charakteru zadań, co pozwala podzielić projekt na etapy. Realizacja staje się wówczas łatwa do zaplanowania i skoordynowania.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Produkty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348880"/>
            <a:ext cx="7848872" cy="3777283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b="1" dirty="0"/>
              <a:t>	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„Produkty –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określają „dobra i usługi”, które powstaną w wyniku działań podjętych w ramach projektu.”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Produktem (skwantyfikowanym za pomocą wskaźnika produktu) może być: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liczba publikacji wytworzonych w ramach projektu,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liczba udzielonych porad,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liczba osób, które otrzymały dotacje,</a:t>
            </a:r>
          </a:p>
          <a:p>
            <a:pPr lvl="1"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liczba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szkół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które zrealizowały programy rozwojowe.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864096"/>
          </a:xfrm>
        </p:spPr>
        <p:txBody>
          <a:bodyPr>
            <a:normAutofit/>
          </a:bodyPr>
          <a:lstStyle/>
          <a:p>
            <a:r>
              <a:rPr lang="pl-PL" b="1" dirty="0">
                <a:latin typeface="Times New Roman" pitchFamily="18" charset="0"/>
                <a:cs typeface="Times New Roman" pitchFamily="18" charset="0"/>
              </a:rPr>
              <a:t>Pojęciu projektu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204864"/>
            <a:ext cx="7643192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	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PROJEKT – zbiór określonych działań, które będą podjęte </a:t>
            </a:r>
            <a:br>
              <a:rPr lang="pl-PL" sz="2000" dirty="0">
                <a:latin typeface="Times New Roman" pitchFamily="18" charset="0"/>
                <a:cs typeface="Times New Roman" pitchFamily="18" charset="0"/>
              </a:rPr>
            </a:b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w określonym czasie i doprowadzą do wcześniej określonych wyników, w celu rozwiązania konkretnego problemu lub wykorzystania konkretnej możliwości.</a:t>
            </a:r>
          </a:p>
          <a:p>
            <a:pPr algn="just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	Projektem określa się niepowtarzalne (różniące się od innych, choćby ze względu na jeden tylko parametr: zakres, koszt, czas i termin realizacji, </a:t>
            </a:r>
            <a:r>
              <a:rPr lang="pl-PL" sz="2000" dirty="0" err="1">
                <a:latin typeface="Times New Roman" pitchFamily="18" charset="0"/>
                <a:cs typeface="Times New Roman" pitchFamily="18" charset="0"/>
              </a:rPr>
              <a:t>zespół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wykonawców) przedsięwzięcie, mające wyraźnie określony początek i koniec.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26876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Rezultaty 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16832"/>
            <a:ext cx="7920880" cy="4209331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	„Rezultaty –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odzwierciedlają efekty, które powstaną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wyniku podjętych działań w ramach projektu,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np. udzielenia wsparcia danej osobie/ grupie osób/ instytucji w ramach projektu.”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Przykładem rezultatu jest: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Liczba osób, które podniosły swoje kwalifikacje dzięki</a:t>
            </a:r>
          </a:p>
          <a:p>
            <a:pPr algn="just"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	uczestnictwu w szkoleniach,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Liczba utworzonych miejsc pracy.</a:t>
            </a:r>
          </a:p>
          <a:p>
            <a:pPr algn="just">
              <a:buNone/>
            </a:pPr>
            <a:endParaRPr lang="pl-PL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Główną funkcją rezultatów jest zmierzenie na ile cel ogólny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i cele szczegółowe projektu zostały zrealizowane.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24744"/>
            <a:ext cx="8229600" cy="792088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1988840"/>
            <a:ext cx="7632848" cy="4281339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Główna różnica między produktami i rezultatami polega na tym, że produkty określają „dobra i usługi” powstałe w toku realizacji projektu, natomiast rezultaty odzwierciedlają efekty działań podjętych w ramach projektu i w związku z tym z reguły są dostępne dopiero po jego zakończeniu.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Produkty i rezultaty projektu powinny wynikać bezpośrednio z działań i odnosić się do celów projektu.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Rezultaty to opis zmian jakie zajdą w wyniku wdrożenia projektu, związane są z korzyściami jakie osiągną uczestnicy projektu po zakończeniu uczestnictwa.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648072"/>
          </a:xfrm>
        </p:spPr>
        <p:txBody>
          <a:bodyPr>
            <a:normAutofit fontScale="90000"/>
          </a:bodyPr>
          <a:lstStyle/>
          <a:p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16832"/>
            <a:ext cx="7776864" cy="420933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/>
              <a:t>	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Wśród rezultatów projektu, należy wyróżnić również tzw.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rezultaty miękkie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dotyczące postaw, umiejętności i innych cech, których istnienie bądź zmianę można zweryfikować jedynie w drodze badań lub obserwacji.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Do takich rezultatów można zaliczyć: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poprawę umiejętności komunikacyjnych,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rozwój umiejętności zarządzania czasem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wzrost pewności siebie.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Ta grupa rezultatów jest szczególnie istotna w przypadku projektów przewidujących wsparcie dla osób w szczególnie trudnej sytuacji na rynku pracy, np. osób zagrożonych wykluczeniem społecznym, osób niepełnosprawnych, czy kobiet powracających po przerwie związanej z macierzyństwem.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Harmonogram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132856"/>
            <a:ext cx="7643192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Plan pracy zawierający takie informacje jak: nazwa zadania do realizacji, termin rozpoczęcia i zakończenia zadania, osoba odpowiedzialna za realizację.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Harmonogram wskazuje na nasze umiejętności organizacyjne i zarządcze.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harmonogra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16075"/>
            <a:ext cx="7499176" cy="3894213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harmonogram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57522" y="1600200"/>
            <a:ext cx="3702709" cy="5190016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Monitoring i ewaluacja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564904"/>
            <a:ext cx="7643192" cy="3561259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Monitoring to systematyczne obserwowanie zjawiska w celu poznania jego dynamiki i zbierania danych do analiz.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Ewaluacja to proces, polegający na badaniu przyczyn rozbieżności między zaplanowanymi a rzeczywistymi rezultatami.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Dzięki tym narzędziom można zapewnić wysoką jakość realizacji oraz możliwość kontynuacji nowych działań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przyszłości uwzględniających doświadczenia zdobyte w trakcie realizacji projektu.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936104"/>
          </a:xfrm>
        </p:spPr>
        <p:txBody>
          <a:bodyPr>
            <a:normAutofit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Budżet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132856"/>
            <a:ext cx="7920880" cy="399330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Finansowa prezentacja projektu.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Odpowiada nie tylko na pytanie „ile nas będzie kosztował projekt” ale również pokazuje nasze umiejętności zarządzania posiadanymi zasobami oraz wskazuje źródła finansowania niezbędnych nakładów.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052736"/>
            <a:ext cx="8229600" cy="1143000"/>
          </a:xfrm>
        </p:spPr>
        <p:txBody>
          <a:bodyPr/>
          <a:lstStyle/>
          <a:p>
            <a:r>
              <a:rPr lang="pl-PL" b="1" dirty="0">
                <a:latin typeface="Times New Roman" pitchFamily="18" charset="0"/>
                <a:cs typeface="Times New Roman" pitchFamily="18" charset="0"/>
              </a:rPr>
              <a:t>Zarządzanie projektem to: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276872"/>
            <a:ext cx="7715200" cy="38492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	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Planowanie, organizowanie, monitorowanie i sterowanie wszystkimi aspektami projektu.</a:t>
            </a:r>
          </a:p>
          <a:p>
            <a:pPr algn="just">
              <a:buNone/>
            </a:pP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	Motywowanie wszystkich zaangażowanych, aby osiągnąć cele projektu w określonych ramach czasu, jakości, zakresu, korzyści i ryzyka.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2636912"/>
            <a:ext cx="7776864" cy="348925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	Zarządzanie to refleksja nad pracą. </a:t>
            </a:r>
          </a:p>
          <a:p>
            <a:pPr algn="just">
              <a:buNone/>
            </a:pP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	To zdolność do analizowania, wnioskowania i co najważniejsze, do skutecznego przeprowadzenia działań – osiągania celów.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>
                <a:latin typeface="Times New Roman" pitchFamily="18" charset="0"/>
                <a:cs typeface="Times New Roman" pitchFamily="18" charset="0"/>
              </a:rPr>
              <a:t>Pojęcie Wniosku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420888"/>
            <a:ext cx="7643192" cy="37052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	Wniosek jest formą przedstawienia projektu do realizacji </a:t>
            </a:r>
            <a:br>
              <a:rPr lang="pl-PL" sz="2400" dirty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(w projektach unijnych).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endParaRPr lang="pl-PL" dirty="0"/>
          </a:p>
          <a:p>
            <a:pPr algn="just">
              <a:spcBef>
                <a:spcPts val="0"/>
              </a:spcBef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Zarządzanie projektami jest definiowane jako planowanie, organizacja, monitorowanie i kierowanie wszystkimi aspektami projektu oraz motywowanie wszystkich jego uczestników, prowadzące do pewnego osiągnięcia celów projektu, bezpiecznie i w ramach uzgodnionego czasu, kosztu i kryteriów wykonania.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Projekt unijny zarządzany według PRINCE2 posiada następujące cechy: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– określony i skończony cykl życia;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– zdefiniowane i mierzalne produkty biznesowe;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–odpowiedni zestaw działań służących uzyskaniu produktów biznesowych;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– określoną ilość zasobów;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–strukturę organizacyjną z określonymi zakresami obowiązków, służącą zarządzaniu projektem.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229600" cy="1143000"/>
          </a:xfrm>
        </p:spPr>
        <p:txBody>
          <a:bodyPr/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Analiza SWOT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2420888"/>
            <a:ext cx="7704856" cy="37052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SWOT to skrót od angielskich słów: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STRENGHTS (mocne strony),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WEAKNESSES (słabe strony),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OPPORTUNITIES (szanse),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THREATS (zagrożenia).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632848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dirty="0"/>
              <a:t>	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Bibliografia: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M. Lis,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 i Funduszami Unijnymi W Świetle Standardów Międzynarodowych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Wyższa Szkoła Biznesu w Dąbrowie Górniczej, Dąbrowa Górnicza 2014.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R. Jones,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projektami. Sztuka przetrwania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MT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Biznes, Warszawa 2007.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Podręcznik przygotowywania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wnioskow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o dofinansowanie projektów w ramach Programu Operacyjnego Kapitał Ludzki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Warszawa 2009.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Instrukcja wypełniania wniosku o dofinansowanie projektu w ramach PO KL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Warszawa, 1 kwietnia 2011 r.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Habis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Zarzadzanie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projektami, w tym finansowanymi z UE, Fundacja Rozwoju Demokracji Lokalnej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Warszawa 2009 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Literatura dodatkowa: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A Guide to the Project Management Body of Knowledge, Fourth Edition, Project Management Institute, Newtown Square, Pennsylvania USA, 2000.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Jałocha B.,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Podstawy zarządzania projektami – materiały szkoleniowe, GT Mentor, Kraków 2011.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Pawlak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projektami, PWN, Warszawa 2012.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PRINCE2 –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Skuteczne Zarządzanie Projektami, OGC, Londyn, 2010.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Schwaber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K., Sutherland J.,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Przewodnik po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Scrumie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: reguły gry, 2013.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Stabryła A.,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 ekonomicznymi i organizacyjnymi, PWN, Warszawa 2006.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Trocki M.,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B., Ogonek K.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projektami, PWE, Warszawa 2011.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http://www.tenstep.pl/metodyki/tenstep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http://zarzadzanieprojekt.pl/, 2014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47500" lnSpcReduction="20000"/>
          </a:bodyPr>
          <a:lstStyle/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Ackoff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R.L.,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Zasady planowania w korporacjach, Państwowe Wydawnictwo Ekonomiczne, Warszawa 1993.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Dadel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Jak stworzyć dobry projekt?, Stowarzyszenie Klon/Jawor, Warszawa 2007.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Jones R.,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projektami. Sztuka przetrwania, MT Biznes, Warszawa 2007.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Kaczmarek T.T.,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Ryzyko i zarządzanie ryzykiem: ujęcie interdyscyplinarne,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2006.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Kasperek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projektami, Wydawnictwo Uniwersytetu Ekonomicznego w Katowicach, Katowice 2001.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Keeling R.,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Project Management. An International Perspective, St. Martin Press, New York 2000.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Kompendium wiedzy o zarządzaniu projektami (A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guide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Project Management Body of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). PMBOK Guide – 2000, Management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&amp; Development Center, Warszawa 2003.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Krzos G.,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projektem europejskim – uwarunkowania organizacyjne i międzynarodowe, Wydawnictwo Uniwersytetu Ekonomicznego we Wrocławiu, Wrocław 2013.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Luecke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R.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Zarządzanie projektami małymi i dużymi: podstawowe umiejętności pracy zgodnej z budżetem i terminarzem, MT Biznes, Warszawa 2006.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47500" lnSpcReduction="2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Nicholas J.M.,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Steyn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H.,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projektami. Zastosowania w biznesie, inżynierii i nowoczesnych technologiach, Oficyna Wydawnicza a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Wolters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Kluwer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business, Warszawa 2012.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Olszewska B., Kubicka J.,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Zmiany w zarządzaniu przedsiębiorstwem w warunkach współczesnych zmian w otoczeniu,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2011.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Pawlak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projektami, Wydawnictwo Naukowe PWN, Warszawa 2007.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Pietras P., M. Szmit,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projektem. Wybrane metody i techniki, Oficyna Księgarsko-Wydawnicza „Horyzont”, Łódź 2003.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Podręcznik – Zarządzanie Cyklem Projektu, Ministerstwo Gospodarki i Pracy, Warszawa 2004.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Podręcznik zarządzania projektami miękkimi w kontekście Europejskiego Funduszu Społecznego, (red.) M.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Bonikowska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M. Majewski, M. Małek, Ministerstwo Rozwoju Regionalnego, Warszawa 2006.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Pritchard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C.L.,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ryzykiem w projektach. Teoria i praktyka, WIG-PRESS, Warszawa 2002.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Stabryła A.,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 ekonomicznymi i organizacyjnymi, Państwowe Wydawnictwo Naukowe, Warszawa 2006.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Strojny J.,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Orientacja zadaniowa jako systemowe podejście do zarządzania oparte na filozofii zarządzania projektami, [w:] Przedsiębiorczość i Zarządzanie, t. XIV, zeszyt 11, część II: Ekonomiczne i sprawnościowe problemy zarządzania projektami, (red.) T. Listwan, Ł. Sułkowski, Społeczna Akademia Nauk, Łódź 2013.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62500" lnSpcReduction="2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Tatarkiewicz W.,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Historia filozofii, t. I: Filozofia starożytna i średniowieczna, Państwowe Wydawnictwo Naukowe, Warszawa 2007.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Trocki M.,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B., Ogonek K.,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projektami, Państwowe Wydawnictwo Ekonomiczne, Warszawa 2011.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Ward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50 najważniejszych problemów zarządzania, Wydawnictwo Profesjonalnej Szkoły Biznesu, Kraków 1997.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Wysocki R.K.,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Efektywne zarządzanie projektami, ONE PRESS Grupa Helion, Gliwice 2005.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Wysocki R.K.,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Efektywne zarządzanie projektami. Tradycyjne, zwinne, ekstremalne, ONE PRESS Grupa Helion, Gliwice 2013.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projektem. Poradnik dla samorządów terytorialnych, (red.) S. Mazur, Małopolska Szkoła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Administracji Publicznej Akademii Ekonomicznej w Krakowie, Kraków 2004.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Artykuły w pracach zbiorowych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Borowska K.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Zastosowanie metody Project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Cycle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Management w zarządzaniu projektami współfinansowanymi ze środków unijnych, [w:]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Hereditas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mercaturz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. Księga pamiątkowa dedykowana śp. prof. Stanisławowi Miklaszewskiemu, (red.) P. Czubik, Z. Mach, Instytut Multimedialny, Kraków 2012.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Bukłaha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E.,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Planowanie projektu europejskiego, [w:] Zarządzanie projektem europejskim, (red.) M. Trocki, B.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Chmielarz W.,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Ewolucja pojęć i koncepcji zarządzania projektami, [w:] Zarządzanie. Tradycja i nowoczesność, (red.) J. Bogdaniecko, W. Piotrowski, Państwowe Wydawnictwo Ekonomiczne, Warszawa 2013.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Doran G.T.,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There’s a S.M.A.R.T. way to write management’s goals and objectives, [w:] Management Review, t. 70 (11), 1981.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Fic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Gospodarka oparta na wiedzy, [w:] Teoretyczne aspekty gospodarowania, (red.) D.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Kopycińska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Wydawnictwo Naukowe Uniwersytetu Szczecińskiego, Szczecin 2005.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B.,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interesariuszami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projektu, [w:] Strategiczne zarządzanie projektami, (red.) M. Trocki, E.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Sońta-Drączkowska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Bizarre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2009.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B.,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Zasady zarządzania projektami w Programie Operacyjnym Kapitał Ludzki – wymagania wobec projektodawców, [w:] Studia i Prace Kolegium Zarządzania i Finansów, Zeszyt Naukowy 113, Szkoła Główna Handlowa w Warszawie, Warszawa 2012.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K.,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Dylematy ryzyka w zarządzaniu projektami, [w:] Zarządzanie projektami w organizacji, (red.) K.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Kozioł-Nadolna K.,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Metodyki zarządzania projektami, [w:] Zarządzanie projektami w organizacji, (red.) K.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Kozioł-Nadolna K.,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Planowanie zasobów projektu, [w:] Zarządzanie projektami w organizacji, (red.) K.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Krzos G.,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Identyfikacja kluczowych czynników sukcesu w zarządzaniu projektami, [w:] Strategie sukcesu organizacji, (red.) J. Rybicki, T. Dryl, Fundacja Rozwoju Uniwersytetu Gdańskiego, Sopot 2011.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Listwan T.,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Sprawne kierowanie zespołem projektowym, [w:] Efektywność gospodarowania kapitałem ludzkim, (red.) P. Bohdziewicz, Wydawnictwo Uniwersytetu Łódzkiego, Łódź 2011.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Potocki A.,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Aktywny przekaz jako instrument menedżera w zarządzaniu wiedzą w organizacji, [w:] Menedżer w gospodarce opartej na wiedzy, (red.) T. Listwan, S.A. Witkowski, Wydawnictwo Uniwersytetu Ekonomicznego we Wrocławiu, Wrocław 2010.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Rogowski W.,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Rachunek efektywności projektów europejskich, [w:] Zarządzanie projektem europejskim, (red.) M. Trocki, B.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>
            <a:normAutofit fontScale="47500" lnSpcReduction="2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Stabryła A.,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Zarządzanie projektami, [w:] A. Stabryła, Podstawy organizacji i zarządzania. Podejścia i koncepcje badawcze, Wydawnictwo Uniwersytetu Ekonomicznego w Krakowie, Kraków 2012.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Szopik-Depczyńska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K.,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Planowanie i organizowanie procesu realizacji projektu, [w:] Zarządzanie projektami w organizacji, (red.) K.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Trocki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Podstawowe pojęcia i zasady zarządzania projektami europejskimi, [w:] Zarządzanie projektem europejskim, (red.) M. Trocki, B.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Wiśniewska J.,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Podstawy zarządzania projektami, [w:] Zarządzanie projektami w organizacji, (red.) K.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Wiśniewska J., Świadek A.,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Sukces i dojrzałość organizacji w zarządzaniu projektami, [w:] Zarządzanie projektami w organizacji, (red.) K.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Janasz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J. Wiśniewska,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Difin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Warszawa 2014.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Zysińska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M.,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Ewaluacja, monitorowanie i kontrola projektów europejskich, [w:] Zarządzanie projektem europejskim, (red.) M. Trocki, B.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</a:p>
          <a:p>
            <a:r>
              <a:rPr lang="pl-PL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B.,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Kwalifikowalność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 wydatków w projekcie europejskim, [w:] Zarządzanie projektem europejskim, (red.) M. Trocki, B. </a:t>
            </a:r>
            <a:r>
              <a:rPr lang="pl-PL" i="1" dirty="0" err="1">
                <a:latin typeface="Times New Roman" pitchFamily="18" charset="0"/>
                <a:cs typeface="Times New Roman" pitchFamily="18" charset="0"/>
              </a:rPr>
              <a:t>Grucza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, Państwowe Wydawnictwo Ekonomiczne, Warszawa 2007.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Cechy charakterystyczne projektów: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31640" y="2780928"/>
            <a:ext cx="7355160" cy="3345235"/>
          </a:xfrm>
        </p:spPr>
        <p:txBody>
          <a:bodyPr>
            <a:normAutofit fontScale="70000" lnSpcReduction="20000"/>
          </a:bodyPr>
          <a:lstStyle/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Mają jasno określone cele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 Mają za zadnie rozwiązanie konkretnego „problemu”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 Realistyczne – ich cele muszą być możliwe do osiągnięcia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 Ograniczone w czasie (mają początek i koniec)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 Złożone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 Unikatowe, innowacyjne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 Polega na skoordynowaniu powiązanych ze sobą działań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	Akty prawne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Rozporządzenie Rady (WE)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1083/2006 z dnia 11 lipca 2006 r. ustanawiające przepisy ogólne dotyczące Europejskiego Funduszu Rozwoju Regionalnego, Europejskiego Funduszu Społecznego oraz Funduszu Spójności i uchylające rozporządzenie (WE)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nr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1260/1999.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Ustawa z dnia 6 grudnia 2006 r. o zasadach prowadzenia polityki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rozwoju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Dz.U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2006 Nr 227 poz. 1658. </a:t>
            </a:r>
          </a:p>
          <a:p>
            <a:pPr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	Dokumenty i raporty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Narodowe Strategiczne Ramy Odniesienia 2007-2013 wspierające wzrost gospodarczy i zatrudnienie, Narodowa Strategia Spójności, Ministerstwo Rozwoju Regionalnego, Warszawa 2007.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Narodowy Plan Rozwoju 2004-2006. Efekty, Ministerstwo Rozwoju Regionalnego, Warszawa 2009.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Programowanie perspektywy finansowej 2014-2020. Umowa Partnerstwa, Ministerstwo Infrastruktury i Rozwoju, Warszawa 2014. </a:t>
            </a:r>
          </a:p>
          <a:p>
            <a:r>
              <a:rPr lang="pl-PL" i="1" dirty="0">
                <a:latin typeface="Times New Roman" pitchFamily="18" charset="0"/>
                <a:cs typeface="Times New Roman" pitchFamily="18" charset="0"/>
              </a:rPr>
              <a:t>Wykorzystanie środków UE w ramach Narodowej Strategii Spójności 2007- 2013, Informacja miesięczna za maj 2014 r., Ministerstwo Infrastruktury i Rozwoju, Warszawa 2014.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pl-PL" dirty="0"/>
          </a:p>
          <a:p>
            <a:endParaRPr lang="pl-PL" b="1" dirty="0"/>
          </a:p>
          <a:p>
            <a:pPr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Źródła internetowe: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http://www.dobrepraktyki.org.pl/page/fp.html.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http://web.archive.org/web/20090626215346/http://www.dsc.kprm.gov.pl/ strona.php?id=48&amp;id2=23.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http://www.arimr.gov.pl/dla-beneficjenta/biblioteka/archiwum/programy-i-dzialania-wdrozone-w-poprzednich-latach/sapard.html.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http://www.projectsmart.co.uk/brief-history-of-project-management.php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http://www.mir.gov.pl/fundusze/Fundusze_Europejskie_2014_2020/strony/ 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start.aspx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pl-PL" dirty="0">
                <a:latin typeface="Times New Roman" pitchFamily="18" charset="0"/>
                <a:cs typeface="Times New Roman" pitchFamily="18" charset="0"/>
              </a:rPr>
              <a:t>Ministerstwo Inwestycji i Rozwoju </a:t>
            </a:r>
            <a:r>
              <a:rPr lang="pl-PL" dirty="0">
                <a:latin typeface="Times New Roman" pitchFamily="18" charset="0"/>
                <a:cs typeface="Times New Roman" pitchFamily="18" charset="0"/>
                <a:hlinkClick r:id="rId2"/>
              </a:rPr>
              <a:t>https://www.funduszeeuropejskie.gov.pl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Dziękuję za uwagę</a:t>
            </a:r>
          </a:p>
          <a:p>
            <a:pPr algn="ctr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mgr Katarzyna Godek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2800" u="sng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800" u="sng" dirty="0">
                <a:latin typeface="Times New Roman" pitchFamily="18" charset="0"/>
                <a:cs typeface="Times New Roman" pitchFamily="18" charset="0"/>
              </a:rPr>
              <a:t>Cykl życia projektów:</a:t>
            </a:r>
          </a:p>
          <a:p>
            <a:pPr algn="ctr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Koncepcja</a:t>
            </a:r>
          </a:p>
          <a:p>
            <a:pPr algn="ctr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Planowanie</a:t>
            </a:r>
          </a:p>
          <a:p>
            <a:pPr algn="ctr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Wdrożenie</a:t>
            </a:r>
          </a:p>
          <a:p>
            <a:pPr algn="ctr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Zamknięcie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1196752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204865"/>
            <a:ext cx="7992888" cy="280831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l-PL" dirty="0"/>
              <a:t>	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Cykl zarządzania projektem określa zakres działań, które powinny być podjęte w poszczególnych fazach; wskazuje, jakie informacje należy zebrać i jakie decyzje podjąć.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cykl życia projektu europejskieg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22295" y="1600200"/>
            <a:ext cx="5234447" cy="452596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8229600" cy="792088"/>
          </a:xfrm>
        </p:spPr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1772816"/>
            <a:ext cx="7560840" cy="4353347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pl-PL" dirty="0"/>
              <a:t>	</a:t>
            </a:r>
            <a:r>
              <a:rPr lang="pl-PL" sz="2600" dirty="0">
                <a:latin typeface="Times New Roman" pitchFamily="18" charset="0"/>
                <a:cs typeface="Times New Roman" pitchFamily="18" charset="0"/>
              </a:rPr>
              <a:t>Programy operacyjne (horyzontalne lub regionalne) to plany podziału środków przyznanych krajowi z funduszy strukturalnych na rożne „priorytety” </a:t>
            </a:r>
            <a:br>
              <a:rPr lang="pl-PL" sz="2600" dirty="0">
                <a:latin typeface="Times New Roman" pitchFamily="18" charset="0"/>
                <a:cs typeface="Times New Roman" pitchFamily="18" charset="0"/>
              </a:rPr>
            </a:br>
            <a:r>
              <a:rPr lang="pl-PL" sz="2600" dirty="0">
                <a:latin typeface="Times New Roman" pitchFamily="18" charset="0"/>
                <a:cs typeface="Times New Roman" pitchFamily="18" charset="0"/>
              </a:rPr>
              <a:t>i „działania”, czyli „szufladki” z pieniędzmi przeznaczonymi z góry na określone cele dla określonych beneficjentów zarządzane w określony sposób przez określone instytucje.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600200"/>
            <a:ext cx="7848872" cy="4525963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	Zanim zaczniesz wypełniać wniosek o dofinansowanie, musisz umieć odpowiedzieć na następujące pytania: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co chcesz zrobić i po co? (opis projektu z podziałem na cele, działania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i rezultaty),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dlaczego warto się tego podjąć? (uzasadnienie),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dla kogo są przeznaczone te działania? (odbiorcy czyli „beneficjenci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ostateczni”),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jak ma wyglądać organizacja prac? (zarządzanie),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kto jest potrzebny do zrealizowania zaplanowanych zadań? (</a:t>
            </a:r>
            <a:r>
              <a:rPr lang="pl-PL" dirty="0" err="1">
                <a:latin typeface="Times New Roman" pitchFamily="18" charset="0"/>
                <a:cs typeface="Times New Roman" pitchFamily="18" charset="0"/>
              </a:rPr>
              <a:t>zespoł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ile to będzie kosztowało i jak to chcesz sfinansować? (budżet),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•co chcesz osiągnąć i jak to sprawdzisz? (wskaźniki, monitoring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i ewaluacja),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• co może Ci przeszkodzić w realizacji projektu? (ryzyka).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3218</Words>
  <Application>Microsoft Office PowerPoint</Application>
  <PresentationFormat>Pokaz na ekranie (4:3)</PresentationFormat>
  <Paragraphs>245</Paragraphs>
  <Slides>42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6" baseType="lpstr">
      <vt:lpstr>Arial</vt:lpstr>
      <vt:lpstr>Calibri</vt:lpstr>
      <vt:lpstr>Times New Roman</vt:lpstr>
      <vt:lpstr>Motyw pakietu Office</vt:lpstr>
      <vt:lpstr>Projekty Unijne II</vt:lpstr>
      <vt:lpstr>Pojęciu projektu</vt:lpstr>
      <vt:lpstr>Pojęcie Wniosku </vt:lpstr>
      <vt:lpstr>Cechy charakterystyczne projektów:</vt:lpstr>
      <vt:lpstr>Prezentacja programu PowerPoint</vt:lpstr>
      <vt:lpstr> </vt:lpstr>
      <vt:lpstr>Prezentacja programu PowerPoint</vt:lpstr>
      <vt:lpstr>Prezentacja programu PowerPoint</vt:lpstr>
      <vt:lpstr>Prezentacja programu PowerPoint</vt:lpstr>
      <vt:lpstr>Tytuł projektu</vt:lpstr>
      <vt:lpstr>Etapy przygotowania projektu: </vt:lpstr>
      <vt:lpstr>Problem</vt:lpstr>
      <vt:lpstr>Cele</vt:lpstr>
      <vt:lpstr>Prezentacja programu PowerPoint</vt:lpstr>
      <vt:lpstr>Metoda SMART</vt:lpstr>
      <vt:lpstr> </vt:lpstr>
      <vt:lpstr>Grupa docelowa:</vt:lpstr>
      <vt:lpstr>Działania</vt:lpstr>
      <vt:lpstr>Produkty</vt:lpstr>
      <vt:lpstr>Rezultaty  </vt:lpstr>
      <vt:lpstr>Prezentacja programu PowerPoint</vt:lpstr>
      <vt:lpstr> </vt:lpstr>
      <vt:lpstr>Harmonogram</vt:lpstr>
      <vt:lpstr>Prezentacja programu PowerPoint</vt:lpstr>
      <vt:lpstr>Prezentacja programu PowerPoint</vt:lpstr>
      <vt:lpstr>Monitoring i ewaluacja</vt:lpstr>
      <vt:lpstr>Budżet</vt:lpstr>
      <vt:lpstr>Zarządzanie projektem to:</vt:lpstr>
      <vt:lpstr> </vt:lpstr>
      <vt:lpstr>Prezentacja programu PowerPoint</vt:lpstr>
      <vt:lpstr>Prezentacja programu PowerPoint</vt:lpstr>
      <vt:lpstr>Analiza SWOT projektu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i przedmiot ekonomii</dc:title>
  <dc:creator>Admin</dc:creator>
  <cp:lastModifiedBy>Katarzyna Godek</cp:lastModifiedBy>
  <cp:revision>184</cp:revision>
  <dcterms:created xsi:type="dcterms:W3CDTF">2016-10-18T09:29:13Z</dcterms:created>
  <dcterms:modified xsi:type="dcterms:W3CDTF">2021-10-22T20:33:48Z</dcterms:modified>
</cp:coreProperties>
</file>