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  <p:sldMasterId id="2147483703" r:id="rId3"/>
    <p:sldMasterId id="2147483719" r:id="rId4"/>
    <p:sldMasterId id="2147483842" r:id="rId5"/>
  </p:sldMasterIdLst>
  <p:sldIdLst>
    <p:sldId id="257" r:id="rId6"/>
    <p:sldId id="258" r:id="rId7"/>
    <p:sldId id="272" r:id="rId8"/>
    <p:sldId id="273" r:id="rId9"/>
    <p:sldId id="274" r:id="rId10"/>
    <p:sldId id="275" r:id="rId11"/>
    <p:sldId id="276" r:id="rId12"/>
    <p:sldId id="282" r:id="rId13"/>
    <p:sldId id="283" r:id="rId14"/>
    <p:sldId id="284" r:id="rId15"/>
    <p:sldId id="277" r:id="rId16"/>
    <p:sldId id="285" r:id="rId17"/>
    <p:sldId id="286" r:id="rId18"/>
    <p:sldId id="278" r:id="rId19"/>
    <p:sldId id="287" r:id="rId20"/>
    <p:sldId id="289" r:id="rId21"/>
    <p:sldId id="288" r:id="rId22"/>
    <p:sldId id="280" r:id="rId23"/>
    <p:sldId id="290" r:id="rId24"/>
    <p:sldId id="291" r:id="rId25"/>
    <p:sldId id="281" r:id="rId26"/>
    <p:sldId id="292" r:id="rId27"/>
    <p:sldId id="293" r:id="rId28"/>
    <p:sldId id="294" r:id="rId29"/>
    <p:sldId id="295" r:id="rId30"/>
    <p:sldId id="296" r:id="rId31"/>
    <p:sldId id="297" r:id="rId32"/>
    <p:sldId id="298" r:id="rId3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788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orient="horz" pos="368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wykresu 4"/>
          <p:cNvSpPr>
            <a:spLocks noGrp="1"/>
          </p:cNvSpPr>
          <p:nvPr>
            <p:ph type="chart" sz="quarter" idx="13"/>
          </p:nvPr>
        </p:nvSpPr>
        <p:spPr>
          <a:xfrm>
            <a:off x="252413" y="1557338"/>
            <a:ext cx="8640762" cy="4572000"/>
          </a:xfrm>
        </p:spPr>
        <p:txBody>
          <a:bodyPr/>
          <a:lstStyle/>
          <a:p>
            <a:r>
              <a:rPr lang="pl-PL" smtClean="0"/>
              <a:t>Kliknij ikonę, aby dodać wykres</a:t>
            </a:r>
            <a:endParaRPr lang="pl-PL"/>
          </a:p>
        </p:txBody>
      </p:sp>
      <p:cxnSp>
        <p:nvCxnSpPr>
          <p:cNvPr id="23" name="Łącznik prosty 22"/>
          <p:cNvCxnSpPr/>
          <p:nvPr/>
        </p:nvCxn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3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abeli 4"/>
          <p:cNvSpPr>
            <a:spLocks noGrp="1"/>
          </p:cNvSpPr>
          <p:nvPr>
            <p:ph type="tbl" sz="quarter" idx="15"/>
          </p:nvPr>
        </p:nvSpPr>
        <p:spPr>
          <a:xfrm>
            <a:off x="250825" y="1557339"/>
            <a:ext cx="8642350" cy="4572000"/>
          </a:xfrm>
        </p:spPr>
        <p:txBody>
          <a:bodyPr/>
          <a:lstStyle/>
          <a:p>
            <a:r>
              <a:rPr lang="pl-PL" smtClean="0"/>
              <a:t>Kliknij ikonę, aby dodać tabelę</a:t>
            </a:r>
            <a:endParaRPr lang="pl-PL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8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2880" userDrawn="1">
          <p15:clr>
            <a:srgbClr val="FBAE40"/>
          </p15:clr>
        </p15:guide>
        <p15:guide id="10" pos="2835" userDrawn="1">
          <p15:clr>
            <a:srgbClr val="FBAE40"/>
          </p15:clr>
        </p15:guide>
        <p15:guide id="11" pos="2925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250825" y="1557339"/>
            <a:ext cx="8642350" cy="4572000"/>
          </a:xfrm>
        </p:spPr>
        <p:txBody>
          <a:bodyPr/>
          <a:lstStyle>
            <a:lvl3pPr marL="357188" indent="-176213">
              <a:tabLst>
                <a:tab pos="179388" algn="l"/>
                <a:tab pos="357188" algn="l"/>
                <a:tab pos="358775" algn="l"/>
                <a:tab pos="538163" algn="l"/>
                <a:tab pos="719138" algn="l"/>
                <a:tab pos="898525" algn="l"/>
                <a:tab pos="1079500" algn="l"/>
              </a:tabLst>
              <a:defRPr/>
            </a:lvl3pPr>
            <a:lvl4pPr marL="538163" indent="-180975">
              <a:tabLst>
                <a:tab pos="179388" algn="l"/>
                <a:tab pos="358775" algn="l"/>
                <a:tab pos="538163" algn="l"/>
                <a:tab pos="539750" algn="l"/>
                <a:tab pos="898525" algn="l"/>
                <a:tab pos="1079500" algn="l"/>
              </a:tabLst>
              <a:defRPr/>
            </a:lvl4pPr>
            <a:lvl5pPr marL="714375" indent="-176213">
              <a:tabLst>
                <a:tab pos="179388" algn="l"/>
                <a:tab pos="358775" algn="l"/>
                <a:tab pos="539750" algn="l"/>
                <a:tab pos="714375" algn="l"/>
                <a:tab pos="719138" algn="l"/>
                <a:tab pos="1079500" algn="l"/>
              </a:tabLst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79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1139">
          <p15:clr>
            <a:srgbClr val="FBAE40"/>
          </p15:clr>
        </p15:guide>
        <p15:guide id="5" orient="horz" pos="1366">
          <p15:clr>
            <a:srgbClr val="FBAE40"/>
          </p15:clr>
        </p15:guide>
        <p15:guide id="6" pos="5216">
          <p15:clr>
            <a:srgbClr val="FBAE40"/>
          </p15:clr>
        </p15:guide>
        <p15:guide id="7" orient="horz" pos="4042">
          <p15:clr>
            <a:srgbClr val="FBAE40"/>
          </p15:clr>
        </p15:guide>
        <p15:guide id="8" pos="2880">
          <p15:clr>
            <a:srgbClr val="FBAE40"/>
          </p15:clr>
        </p15:guide>
        <p15:guide id="9" pos="2835">
          <p15:clr>
            <a:srgbClr val="FBAE40"/>
          </p15:clr>
        </p15:guide>
        <p15:guide id="10" pos="2925">
          <p15:clr>
            <a:srgbClr val="FBAE40"/>
          </p15:clr>
        </p15:guide>
        <p15:guide id="11" orient="horz" pos="3861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ymbol zastępczy tekstu 15"/>
          <p:cNvSpPr>
            <a:spLocks noGrp="1"/>
          </p:cNvSpPr>
          <p:nvPr>
            <p:ph type="body" sz="quarter" idx="13"/>
          </p:nvPr>
        </p:nvSpPr>
        <p:spPr>
          <a:xfrm>
            <a:off x="3132138" y="1557339"/>
            <a:ext cx="5761037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57338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3109049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2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250825" y="4660760"/>
            <a:ext cx="2628899" cy="1457762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63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0" pos="1814" userDrawn="1">
          <p15:clr>
            <a:srgbClr val="FBAE40"/>
          </p15:clr>
        </p15:guide>
        <p15:guide id="9" pos="1973" userDrawn="1">
          <p15:clr>
            <a:srgbClr val="FBAE40"/>
          </p15:clr>
        </p15:guide>
        <p15:guide id="10" orient="horz" pos="981" userDrawn="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orient="horz" pos="799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3681413"/>
            <a:ext cx="8642350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1574263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1574264"/>
            <a:ext cx="2815490" cy="197961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421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 userDrawn="1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0" pos="3946" userDrawn="1">
          <p15:clr>
            <a:srgbClr val="FBAE40"/>
          </p15:clr>
        </p15:guide>
        <p15:guide id="12" orient="horz" pos="2319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1"/>
          </p:nvPr>
        </p:nvSpPr>
        <p:spPr>
          <a:xfrm>
            <a:off x="250825" y="1557338"/>
            <a:ext cx="8642350" cy="262774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sz="quarter" idx="10"/>
          </p:nvPr>
        </p:nvSpPr>
        <p:spPr>
          <a:xfrm>
            <a:off x="250825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5" name="Symbol zastępczy obrazu 2"/>
          <p:cNvSpPr>
            <a:spLocks noGrp="1"/>
          </p:cNvSpPr>
          <p:nvPr>
            <p:ph type="pic" sz="quarter" idx="12"/>
          </p:nvPr>
        </p:nvSpPr>
        <p:spPr>
          <a:xfrm>
            <a:off x="3160207" y="4324571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1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6069590" y="4324572"/>
            <a:ext cx="2815490" cy="180476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mtClean="0"/>
              <a:t>Kliknij ikonę, aby dodać obraz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85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754">
          <p15:clr>
            <a:srgbClr val="FBAE40"/>
          </p15:clr>
        </p15:guide>
        <p15:guide id="5" orient="horz" pos="1139">
          <p15:clr>
            <a:srgbClr val="FBAE40"/>
          </p15:clr>
        </p15:guide>
        <p15:guide id="6" orient="horz" pos="1366">
          <p15:clr>
            <a:srgbClr val="FBAE40"/>
          </p15:clr>
        </p15:guide>
        <p15:guide id="7" pos="5216">
          <p15:clr>
            <a:srgbClr val="FBAE40"/>
          </p15:clr>
        </p15:guide>
        <p15:guide id="8" orient="horz" pos="4042">
          <p15:clr>
            <a:srgbClr val="FBAE40"/>
          </p15:clr>
        </p15:guide>
        <p15:guide id="9" pos="3787">
          <p15:clr>
            <a:srgbClr val="FBAE40"/>
          </p15:clr>
        </p15:guide>
        <p15:guide id="10" orient="horz" pos="981">
          <p15:clr>
            <a:srgbClr val="FBAE40"/>
          </p15:clr>
        </p15:guide>
        <p15:guide id="11" orient="horz" pos="368" userDrawn="1">
          <p15:clr>
            <a:srgbClr val="FBAE40"/>
          </p15:clr>
        </p15:guide>
        <p15:guide id="12" pos="3946">
          <p15:clr>
            <a:srgbClr val="FBAE40"/>
          </p15:clr>
        </p15:guide>
        <p15:guide id="13" orient="horz" pos="2319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tekstu 2"/>
          <p:cNvSpPr>
            <a:spLocks noGrp="1"/>
          </p:cNvSpPr>
          <p:nvPr>
            <p:ph type="body" sz="quarter" idx="21" hasCustomPrompt="1"/>
          </p:nvPr>
        </p:nvSpPr>
        <p:spPr>
          <a:xfrm>
            <a:off x="179512" y="5410407"/>
            <a:ext cx="2790012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50-375 Wrocław</a:t>
            </a:r>
          </a:p>
          <a:p>
            <a:pPr lvl="0"/>
            <a:r>
              <a:rPr lang="pl-PL" dirty="0" smtClean="0"/>
              <a:t>ul. C. K. Norwida 25 </a:t>
            </a:r>
          </a:p>
        </p:txBody>
      </p:sp>
      <p:sp>
        <p:nvSpPr>
          <p:cNvPr id="16" name="Symbol zastępczy tekstu 2"/>
          <p:cNvSpPr>
            <a:spLocks noGrp="1"/>
          </p:cNvSpPr>
          <p:nvPr>
            <p:ph type="body" sz="quarter" idx="24" hasCustomPrompt="1"/>
          </p:nvPr>
        </p:nvSpPr>
        <p:spPr>
          <a:xfrm>
            <a:off x="3140050" y="5410406"/>
            <a:ext cx="2809596" cy="79090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05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Centrala: tel. 71 320 5020</a:t>
            </a:r>
          </a:p>
          <a:p>
            <a:pPr lvl="0"/>
            <a:r>
              <a:rPr lang="pl-PL" dirty="0" smtClean="0"/>
              <a:t>Kancelaria Ogólna: tel. 71 320 5130 </a:t>
            </a:r>
          </a:p>
        </p:txBody>
      </p:sp>
      <p:sp>
        <p:nvSpPr>
          <p:cNvPr id="18" name="Symbol zastępczy tekstu 2"/>
          <p:cNvSpPr>
            <a:spLocks noGrp="1"/>
          </p:cNvSpPr>
          <p:nvPr>
            <p:ph type="body" sz="quarter" idx="26" hasCustomPrompt="1"/>
          </p:nvPr>
        </p:nvSpPr>
        <p:spPr>
          <a:xfrm>
            <a:off x="6120172" y="5410406"/>
            <a:ext cx="2753852" cy="79090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1800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tabLst>
                <a:tab pos="180000" algn="l"/>
                <a:tab pos="360000" algn="l"/>
                <a:tab pos="540000" algn="l"/>
                <a:tab pos="720000" algn="l"/>
                <a:tab pos="900000" algn="l"/>
                <a:tab pos="1080000" algn="l"/>
              </a:tabLst>
              <a:defRPr sz="2400"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 smtClean="0"/>
              <a:t>www.up.wroc.pl</a:t>
            </a:r>
          </a:p>
        </p:txBody>
      </p:sp>
      <p:sp>
        <p:nvSpPr>
          <p:cNvPr id="1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211960" y="6561348"/>
            <a:ext cx="4932040" cy="296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8FBFA3-B797-4295-A9F4-3B69D36443D7}" type="datetimeFigureOut">
              <a:rPr lang="pl-PL" smtClean="0"/>
              <a:pPr/>
              <a:t>2019-10-16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01284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 userDrawn="1"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  <p:sp>
        <p:nvSpPr>
          <p:cNvPr id="3" name="pole tekstowe 2"/>
          <p:cNvSpPr txBox="1"/>
          <p:nvPr userDrawn="1"/>
        </p:nvSpPr>
        <p:spPr>
          <a:xfrm>
            <a:off x="0" y="1988839"/>
            <a:ext cx="9036496" cy="144015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150000"/>
              </a:lnSpc>
              <a:buFont typeface="Arial" pitchFamily="34" charset="0"/>
              <a:buNone/>
            </a:pPr>
            <a:endParaRPr lang="pl-PL" sz="4400" dirty="0" err="1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 hasCustomPrompt="1"/>
          </p:nvPr>
        </p:nvSpPr>
        <p:spPr>
          <a:xfrm>
            <a:off x="-1" y="1412776"/>
            <a:ext cx="9144000" cy="3497263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      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4AF466F-BDA4-4F18-9C7B-FF0A9A1B0E80}" type="datetime1">
              <a:rPr lang="en-US" smtClean="0"/>
              <a:pPr/>
              <a:t>10/16/2019</a:t>
            </a:fld>
            <a:endParaRPr lang="en-US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BFA3-B797-4295-A9F4-3B69D36443D7}" type="datetimeFigureOut">
              <a:rPr lang="pl-PL" smtClean="0"/>
              <a:pPr/>
              <a:t>2019-10-16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09059-986B-478A-9828-63F3D4D0AEE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0D295D-4A77-4DEB-B04C-9F4282A8BC04}" type="datetime1">
              <a:rPr lang="en-US" smtClean="0"/>
              <a:pPr/>
              <a:t>10/16/2019</a:t>
            </a:fld>
            <a:endParaRPr lang="en-US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2B28685-4D0C-42D5-8013-B5904CD1FCBC}" type="datetime1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10/16/2019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10/16/2019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0" y="4868863"/>
            <a:ext cx="9143999" cy="11887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11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2282451" y="4868863"/>
            <a:ext cx="6861549" cy="1188725"/>
          </a:xfrm>
          <a:prstGeom prst="rect">
            <a:avLst/>
          </a:prstGeom>
          <a:noFill/>
        </p:spPr>
        <p:txBody>
          <a:bodyPr wrap="square" lIns="180000" tIns="0" rIns="360000" bIns="0" anchor="ctr">
            <a:norm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 algn="r"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r">
              <a:buNone/>
              <a:defRPr sz="2400">
                <a:latin typeface="Arial" pitchFamily="34" charset="0"/>
                <a:cs typeface="Arial" pitchFamily="34" charset="0"/>
              </a:defRPr>
            </a:lvl3pPr>
            <a:lvl4pPr algn="r">
              <a:buNone/>
              <a:defRPr sz="2400">
                <a:latin typeface="Arial" pitchFamily="34" charset="0"/>
                <a:cs typeface="Arial" pitchFamily="34" charset="0"/>
              </a:defRPr>
            </a:lvl4pPr>
            <a:lvl5pPr algn="r">
              <a:buNone/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371600"/>
            <a:ext cx="9144000" cy="3497263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83" y="224644"/>
            <a:ext cx="311259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3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 userDrawn="1">
          <p15:clr>
            <a:srgbClr val="FBAE40"/>
          </p15:clr>
        </p15:guide>
        <p15:guide id="2" orient="horz" pos="1911" userDrawn="1">
          <p15:clr>
            <a:srgbClr val="FBAE40"/>
          </p15:clr>
        </p15:guide>
        <p15:guide id="3" orient="horz" pos="3430" userDrawn="1">
          <p15:clr>
            <a:srgbClr val="FBAE40"/>
          </p15:clr>
        </p15:guide>
        <p15:guide id="4" pos="272" userDrawn="1">
          <p15:clr>
            <a:srgbClr val="FBAE40"/>
          </p15:clr>
        </p15:guide>
        <p15:guide id="5" orient="horz" pos="3067" userDrawn="1">
          <p15:clr>
            <a:srgbClr val="FBAE40"/>
          </p15:clr>
        </p15:guide>
        <p15:guide id="6" orient="horz" pos="2931" userDrawn="1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5445125"/>
            <a:ext cx="9143999" cy="10795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9" name="Symbol zastępczy obrazu 8"/>
          <p:cNvSpPr>
            <a:spLocks noGrp="1"/>
          </p:cNvSpPr>
          <p:nvPr>
            <p:ph type="pic" sz="quarter" idx="16"/>
          </p:nvPr>
        </p:nvSpPr>
        <p:spPr>
          <a:xfrm>
            <a:off x="0" y="1172777"/>
            <a:ext cx="9144000" cy="4272348"/>
          </a:xfrm>
        </p:spPr>
        <p:txBody>
          <a:bodyPr/>
          <a:lstStyle/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7"/>
          </p:nvPr>
        </p:nvSpPr>
        <p:spPr>
          <a:xfrm>
            <a:off x="250825" y="5445125"/>
            <a:ext cx="8642350" cy="1079500"/>
          </a:xfrm>
        </p:spPr>
        <p:txBody>
          <a:bodyPr anchor="ctr"/>
          <a:lstStyle>
            <a:lvl1pPr algn="r">
              <a:defRPr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ytuł 3"/>
          <p:cNvSpPr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7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2"/>
          <p:cNvSpPr>
            <a:spLocks noGrp="1"/>
          </p:cNvSpPr>
          <p:nvPr>
            <p:ph sz="quarter" idx="14"/>
          </p:nvPr>
        </p:nvSpPr>
        <p:spPr>
          <a:xfrm>
            <a:off x="250825" y="1557339"/>
            <a:ext cx="8642350" cy="36718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1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5216">
          <p15:clr>
            <a:srgbClr val="FBAE40"/>
          </p15:clr>
        </p15:guide>
        <p15:guide id="2" orient="horz" pos="1911">
          <p15:clr>
            <a:srgbClr val="FBAE40"/>
          </p15:clr>
        </p15:guide>
        <p15:guide id="3" orient="horz" pos="3430">
          <p15:clr>
            <a:srgbClr val="FBAE40"/>
          </p15:clr>
        </p15:guide>
        <p15:guide id="4" pos="272">
          <p15:clr>
            <a:srgbClr val="FBAE40"/>
          </p15:clr>
        </p15:guide>
        <p15:guide id="5" orient="horz" pos="3067">
          <p15:clr>
            <a:srgbClr val="FBAE40"/>
          </p15:clr>
        </p15:guide>
        <p15:guide id="6" orient="horz" pos="293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extLst mod="1"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754" userDrawn="1">
          <p15:clr>
            <a:srgbClr val="FBAE40"/>
          </p15:clr>
        </p15:guide>
        <p15:guide id="5" orient="horz" pos="1139" userDrawn="1">
          <p15:clr>
            <a:srgbClr val="FBAE40"/>
          </p15:clr>
        </p15:guide>
        <p15:guide id="6" orient="horz" pos="1366" userDrawn="1">
          <p15:clr>
            <a:srgbClr val="FBAE40"/>
          </p15:clr>
        </p15:guide>
        <p15:guide id="7" pos="4898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6" r:id="rId2"/>
    <p:sldLayoutId id="2147483761" r:id="rId3"/>
    <p:sldLayoutId id="2147483815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349" b="3349"/>
          <a:stretch/>
        </p:blipFill>
        <p:spPr>
          <a:xfrm>
            <a:off x="-1" y="-1"/>
            <a:ext cx="3675183" cy="6858001"/>
          </a:xfrm>
          <a:prstGeom prst="rect">
            <a:avLst/>
          </a:prstGeom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0825" y="1557338"/>
            <a:ext cx="8642350" cy="475138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0" y="238089"/>
            <a:ext cx="143507" cy="8279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619438"/>
            <a:ext cx="3172730" cy="15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9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814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2400" b="0" kern="1200" dirty="0">
          <a:solidFill>
            <a:schemeClr val="accent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Arial" pitchFamily="34" charset="0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180975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•"/>
        <a:tabLst>
          <a:tab pos="180975" algn="l"/>
          <a:tab pos="357188" algn="l"/>
          <a:tab pos="538163" algn="l"/>
          <a:tab pos="714375" algn="l"/>
          <a:tab pos="896938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2pPr>
      <a:lvl3pPr marL="358775" indent="-177800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•"/>
        <a:tabLst>
          <a:tab pos="179388" algn="l"/>
          <a:tab pos="357188" algn="l"/>
          <a:tab pos="358775" algn="l"/>
          <a:tab pos="538163" algn="l"/>
          <a:tab pos="719138" algn="l"/>
          <a:tab pos="898525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3pPr>
      <a:lvl4pPr marL="538163" indent="-180975" algn="l" defTabSz="180000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SzPct val="140000"/>
        <a:buFont typeface="Arial" panose="020B0604020202020204" pitchFamily="34" charset="0"/>
        <a:buChar char="◦"/>
        <a:tabLst>
          <a:tab pos="180000" algn="l"/>
          <a:tab pos="360000" algn="l"/>
          <a:tab pos="540000" algn="l"/>
          <a:tab pos="720000" algn="l"/>
          <a:tab pos="900000" algn="l"/>
          <a:tab pos="10800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4pPr>
      <a:lvl5pPr marL="714375" indent="-176213" algn="l" defTabSz="180000" rtl="0" eaLnBrk="1" fontAlgn="base" hangingPunct="1">
        <a:spcBef>
          <a:spcPts val="300"/>
        </a:spcBef>
        <a:spcAft>
          <a:spcPct val="0"/>
        </a:spcAft>
        <a:buClr>
          <a:schemeClr val="tx2"/>
        </a:buClr>
        <a:buSzPct val="140000"/>
        <a:buFont typeface="Arial" panose="020B0604020202020204" pitchFamily="34" charset="0"/>
        <a:buChar char="◦"/>
        <a:tabLst>
          <a:tab pos="179388" algn="l"/>
          <a:tab pos="358775" algn="l"/>
          <a:tab pos="539750" algn="l"/>
          <a:tab pos="719138" algn="l"/>
          <a:tab pos="1079500" algn="l"/>
        </a:tabLst>
        <a:defRPr sz="1400" kern="1200" spc="-2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2" pos="5216" userDrawn="1">
          <p15:clr>
            <a:srgbClr val="F26B43"/>
          </p15:clr>
        </p15:guide>
        <p15:guide id="4" orient="horz" pos="981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orient="horz" pos="4110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  <p15:guide id="9" orient="horz" pos="663" userDrawn="1">
          <p15:clr>
            <a:srgbClr val="F26B43"/>
          </p15:clr>
        </p15:guide>
        <p15:guide id="10" orient="horz" pos="142" userDrawn="1">
          <p15:clr>
            <a:srgbClr val="F26B43"/>
          </p15:clr>
        </p15:guide>
        <p15:guide id="11" pos="158" userDrawn="1">
          <p15:clr>
            <a:srgbClr val="F26B43"/>
          </p15:clr>
        </p15:guide>
        <p15:guide id="12" pos="3243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861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10/16/2019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4000" b="1" dirty="0" smtClean="0"/>
              <a:t>Paternalizm w etyce zawodowej</a:t>
            </a:r>
          </a:p>
          <a:p>
            <a:pPr marL="109728" indent="0">
              <a:buNone/>
            </a:pPr>
            <a:endParaRPr lang="pl-PL" sz="4000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Etyka zawodów prawniczych</a:t>
            </a:r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Paternalizm miękki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 smtClean="0"/>
          </a:p>
          <a:p>
            <a:r>
              <a:rPr lang="pl-PL" sz="3200" dirty="0" smtClean="0"/>
              <a:t>Pozwala </a:t>
            </a:r>
            <a:r>
              <a:rPr lang="pl-PL" sz="3200" dirty="0" smtClean="0"/>
              <a:t>ingerować w sferę wolności człowieka  jeśli osoba, której wolność się ogranicza </a:t>
            </a:r>
            <a:r>
              <a:rPr lang="pl-PL" sz="3200" i="1" dirty="0" smtClean="0"/>
              <a:t>nie ma pełnego rozeznania </a:t>
            </a:r>
            <a:r>
              <a:rPr lang="pl-PL" sz="3200" i="1" dirty="0" smtClean="0"/>
              <a:t>sytuacji. 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043749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642350" cy="5400600"/>
          </a:xfrm>
        </p:spPr>
        <p:txBody>
          <a:bodyPr>
            <a:normAutofit/>
          </a:bodyPr>
          <a:lstStyle/>
          <a:p>
            <a:r>
              <a:rPr lang="pl-PL" dirty="0" smtClean="0"/>
              <a:t>Przykładem </a:t>
            </a:r>
            <a:r>
              <a:rPr lang="pl-PL" dirty="0" smtClean="0"/>
              <a:t>takiej postaci paternalizmu jest sytuacja, w której człowiek nieposługujący się znanym nam językiem zamierza wejść na uszkodzony most. Skoro zatem nie możemy ustrzec go przed niebezpieczeństwem, mamy prawo powstrzymać go siłą. </a:t>
            </a:r>
            <a:endParaRPr lang="pl-PL" dirty="0" smtClean="0"/>
          </a:p>
          <a:p>
            <a:r>
              <a:rPr lang="pl-PL" dirty="0" smtClean="0"/>
              <a:t>Inaczej sytuacja wygląda, gdybyśmy wiedzieli, że człowiek ten –będący przy zdrowych zmysłach – chce popełnić samobójstwo. W takim przypadku należy uszanować jego wolę i nie powstrzymywać go przed tym krokiem.</a:t>
            </a:r>
          </a:p>
        </p:txBody>
      </p:sp>
    </p:spTree>
    <p:extLst>
      <p:ext uri="{BB962C8B-B14F-4D97-AF65-F5344CB8AC3E}">
        <p14:creationId xmlns:p14="http://schemas.microsoft.com/office/powerpoint/2010/main" val="19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Paternalizm twardy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W takiej sytuacji  usprawiedliwiałby  powstrzymanie samobójcy nawet w sytuacji, w której mielibyśmy pewność, że jego władze </a:t>
            </a:r>
            <a:r>
              <a:rPr lang="pl-PL" sz="4000" dirty="0" smtClean="0"/>
              <a:t>psychiczne </a:t>
            </a:r>
            <a:r>
              <a:rPr lang="pl-PL" sz="4000" dirty="0" smtClean="0"/>
              <a:t>są w pełni sprawne.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91608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Paternalizm w prawie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 smtClean="0"/>
              <a:t>Gerald </a:t>
            </a:r>
            <a:r>
              <a:rPr lang="pl-PL" b="1" dirty="0" err="1" smtClean="0"/>
              <a:t>Dworkin</a:t>
            </a:r>
            <a:r>
              <a:rPr lang="pl-PL" b="1" dirty="0" smtClean="0"/>
              <a:t> </a:t>
            </a:r>
            <a:r>
              <a:rPr lang="pl-PL" dirty="0" smtClean="0"/>
              <a:t>podał listę regulacji prawnych demaskowanych jako paternalistyczne, np.</a:t>
            </a:r>
          </a:p>
          <a:p>
            <a:pPr>
              <a:buNone/>
            </a:pPr>
            <a:r>
              <a:rPr lang="pl-PL" dirty="0" smtClean="0"/>
              <a:t>1. nakaz noszenia kasków ochronnych przez motocyklistów i pasażerów w czasie jazdy;</a:t>
            </a:r>
          </a:p>
          <a:p>
            <a:pPr>
              <a:buNone/>
            </a:pPr>
            <a:r>
              <a:rPr lang="pl-PL" dirty="0" smtClean="0"/>
              <a:t>2. zakaz pływania na publicznym kąpielisku poza godzinami pracy ratowników;</a:t>
            </a:r>
          </a:p>
          <a:p>
            <a:pPr>
              <a:buNone/>
            </a:pPr>
            <a:r>
              <a:rPr lang="pl-PL" dirty="0" smtClean="0"/>
              <a:t>3. zakaz wykonywania pewnych prac przez kobiety i dzieci;</a:t>
            </a:r>
          </a:p>
          <a:p>
            <a:pPr>
              <a:buNone/>
            </a:pPr>
            <a:r>
              <a:rPr lang="pl-PL" dirty="0" smtClean="0"/>
              <a:t>4. zakaz hazardu;</a:t>
            </a:r>
          </a:p>
          <a:p>
            <a:pPr>
              <a:buNone/>
            </a:pPr>
            <a:r>
              <a:rPr lang="pl-PL" dirty="0" smtClean="0"/>
              <a:t>5. zakaz pojedynkowania się.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7224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Paternalizm regulacji może przejawiać się również w tym , że powodują one dla swych adresatów istotne utrudnienia lub wręcz uniemożliwiają realizację planów.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75576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smtClean="0"/>
              <a:t>Przykłady regulacji utrudniających realizację planów podawanych przez Geralda </a:t>
            </a:r>
            <a:r>
              <a:rPr lang="pl-PL" i="1" dirty="0" err="1" smtClean="0"/>
              <a:t>Dworkina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>
              <a:buNone/>
            </a:pPr>
            <a:r>
              <a:rPr lang="pl-PL" dirty="0" smtClean="0"/>
              <a:t>1. prawo nakazujące sądom, by uznawały za nieważne pewne typy umów nawet w tych przypadkach, gdy umowy zostały zawarte z zachowaniem pełnej swobody stron;</a:t>
            </a:r>
          </a:p>
          <a:p>
            <a:pPr>
              <a:buNone/>
            </a:pPr>
            <a:r>
              <a:rPr lang="pl-PL" dirty="0" smtClean="0"/>
              <a:t>2. zakaz uwzględniania zgody ofiary jako okoliczności wyłączającej odpowiedzialność karną zabójcy lub sprawcy napadu;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4350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15358392" cy="1066800"/>
          </a:xfrm>
        </p:spPr>
        <p:txBody>
          <a:bodyPr/>
          <a:lstStyle/>
          <a:p>
            <a:r>
              <a:rPr lang="pl-PL" i="1" dirty="0" smtClean="0">
                <a:solidFill>
                  <a:schemeClr val="accent1">
                    <a:lumMod val="50000"/>
                  </a:schemeClr>
                </a:solidFill>
              </a:rPr>
              <a:t>Paternalizm w etyce zawodowej</a:t>
            </a:r>
            <a:endParaRPr lang="pl-PL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Paternalizm jest poddawany krytyce w oparciu o argumenty wysuwane na gruncie etyki zawodowej. 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Problem paternalizmu jest przedmiotem debaty na gruncie  etyki lekarskiej.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1291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Etyka lekarska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Tylko lekarz wyposażony w wiedzę medyczną jest w stanie dostrzec, co jest dobre dla jego pacjenta. </a:t>
            </a: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Pacjentowi przyświeca jeden cel: </a:t>
            </a:r>
            <a:r>
              <a:rPr lang="pl-PL" b="1" i="1" dirty="0" smtClean="0"/>
              <a:t>powrót do pełnego zdrowia</a:t>
            </a:r>
            <a:r>
              <a:rPr lang="pl-PL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96606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r>
              <a:rPr lang="pl-PL" dirty="0" smtClean="0"/>
              <a:t>W ostatnich dwóch dekadach XX wieku zaczął zwyciężać jednak pogląd, </a:t>
            </a:r>
            <a:r>
              <a:rPr lang="pl-PL" i="1" dirty="0" smtClean="0">
                <a:solidFill>
                  <a:schemeClr val="accent1">
                    <a:lumMod val="50000"/>
                  </a:schemeClr>
                </a:solidFill>
              </a:rPr>
              <a:t>zgodnie z którym obok zdrowia pacjenta równie ważnym dobrem  w ramach relacji terapeutycznej jest autonomia pacjenta. </a:t>
            </a:r>
            <a:endParaRPr lang="pl-PL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09728" indent="0">
              <a:buNone/>
            </a:pPr>
            <a:endParaRPr lang="pl-PL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l-PL" dirty="0" smtClean="0"/>
              <a:t>Dzięki </a:t>
            </a:r>
            <a:r>
              <a:rPr lang="pl-PL" dirty="0" smtClean="0"/>
              <a:t>poszanowaniu tego dobra pacjent staje się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podmiotem</a:t>
            </a:r>
            <a:r>
              <a:rPr lang="pl-PL" dirty="0" smtClean="0"/>
              <a:t> w ramach relacji terapeutycznej i </a:t>
            </a:r>
            <a:r>
              <a:rPr lang="pl-PL" u="sng" dirty="0" smtClean="0"/>
              <a:t>nie jest uprzedmiotowiony</a:t>
            </a:r>
            <a:r>
              <a:rPr lang="pl-PL" dirty="0" smtClean="0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368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smtClean="0"/>
              <a:t>Warunki uzasadniające paternalizm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1. ryzyko spowodowane brakiem interwencji lekarza lub niewypełniania jego zaleceń dla pacjenta jest znaczne;</a:t>
            </a:r>
          </a:p>
          <a:p>
            <a:pPr>
              <a:buNone/>
            </a:pPr>
            <a:r>
              <a:rPr lang="pl-PL" dirty="0" smtClean="0"/>
              <a:t>2. ryzyko związane z interwencją jest względnie małe;</a:t>
            </a:r>
          </a:p>
          <a:p>
            <a:pPr>
              <a:buNone/>
            </a:pPr>
            <a:r>
              <a:rPr lang="pl-PL" dirty="0" smtClean="0"/>
              <a:t>3. spowodowane tą interwencją ograniczenie autonomii nie jest duże.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855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/>
          </a:bodyPr>
          <a:lstStyle/>
          <a:p>
            <a:r>
              <a:rPr lang="pl-PL" sz="3600" dirty="0" smtClean="0"/>
              <a:t>Kwestia definicji i oceny paternalizmu podnoszona była w ramach europejskiej i amerykańskiej filozofii społecznej od XIX wieku</a:t>
            </a:r>
            <a:r>
              <a:rPr lang="pl-PL" sz="3600" dirty="0" smtClean="0"/>
              <a:t>.</a:t>
            </a:r>
          </a:p>
          <a:p>
            <a:pPr marL="109728" indent="0">
              <a:buNone/>
            </a:pPr>
            <a:endParaRPr lang="pl-PL" sz="3600" dirty="0" smtClean="0"/>
          </a:p>
          <a:p>
            <a:r>
              <a:rPr lang="pl-PL" sz="3600" dirty="0" smtClean="0"/>
              <a:t>Nazwa „paternalizm” pochodzi od łacińskiego słowa </a:t>
            </a:r>
            <a:r>
              <a:rPr lang="pl-PL" sz="3600" b="1" dirty="0" smtClean="0"/>
              <a:t>pater – </a:t>
            </a:r>
            <a:r>
              <a:rPr lang="pl-PL" sz="3600" b="1" dirty="0" smtClean="0"/>
              <a:t>ojciec. </a:t>
            </a:r>
            <a:endParaRPr lang="pl-PL" sz="3600" b="1" dirty="0"/>
          </a:p>
        </p:txBody>
      </p:sp>
    </p:spTree>
    <p:extLst>
      <p:ext uri="{BB962C8B-B14F-4D97-AF65-F5344CB8AC3E}">
        <p14:creationId xmlns:p14="http://schemas.microsoft.com/office/powerpoint/2010/main" val="270814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Etyka prawnicza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 etyce lekarskiej kluczowe znaczenie  ma ustalenie właściwej relacji lekarza do pacjenta, podobnie dla etyki zawodów prawniczych podstawowe znaczenie ma ustalenie właściwej relacji między adwokatem, radcą prawnym a klientem.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1762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Autofit/>
          </a:bodyPr>
          <a:lstStyle/>
          <a:p>
            <a:r>
              <a:rPr lang="pl-PL" sz="4000" dirty="0" smtClean="0"/>
              <a:t>Kwestia dopuszczalności przyjmowania paternalistycznej postawy wobec klienta, czyli poszanowania jego autonomii, należy do fundamentalnych problemów, do których musi się odnieść etyka zawodów prawniczych.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9220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Paternalizm prawniczy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Jest </a:t>
            </a:r>
            <a:r>
              <a:rPr lang="pl-PL" dirty="0" smtClean="0"/>
              <a:t>to postawa polegająca  na podejmowaniu przez prawników działań w interesie klienta i dla jego dobra  w sposób samodzielny, bez uzgodnienia z samym klientem, często nawet wbrew jego woli. </a:t>
            </a:r>
          </a:p>
        </p:txBody>
      </p:sp>
    </p:spTree>
    <p:extLst>
      <p:ext uri="{BB962C8B-B14F-4D97-AF65-F5344CB8AC3E}">
        <p14:creationId xmlns:p14="http://schemas.microsoft.com/office/powerpoint/2010/main" val="719748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smtClean="0"/>
              <a:t>Dyskurs egalitarystyczny w sferze politycznej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Głównym zadaniem prawników jest zapewnienie wszystkim obywatelom równej pomocy prawnej, która ma na celu ochronę praw i wolności.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899395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l-PL" i="1" dirty="0" smtClean="0"/>
              <a:t>Dyskurs elitarystyczny w odniesieniu do pozycji społecznej zawodów prawniczych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Umożliwienie </a:t>
            </a:r>
            <a:r>
              <a:rPr lang="pl-PL" dirty="0" smtClean="0"/>
              <a:t>wszystkim obywatelom równej pomocy prawnej możliwe jest jedynie dzięki szczególnym kompetencjom intelektualnym i etycznym prawników.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4068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eksperci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Ekspert </a:t>
            </a:r>
            <a:r>
              <a:rPr lang="pl-PL" dirty="0" smtClean="0"/>
              <a:t>to osoba mogąca z powodzeniem rościć sobie prawo do określonych umiejętności lub znajomości pewnych obszarów  wiedzy niedostępnych dla laika.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6151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Systemy eksperckie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To systemy każdej wiedzy specjalistycznej. </a:t>
            </a: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 smtClean="0"/>
              <a:t>Bardziej </a:t>
            </a:r>
            <a:r>
              <a:rPr lang="pl-PL" b="1" dirty="0" smtClean="0"/>
              <a:t>istotne jest tutaj ogólne zaufanie do systemów eksperckich, niż do zaufanie do konkretnej jednostki – eksperta.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311363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Prawnicy jako profesjonaliści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Prawnicy to eksperci; prawo to system ekspercki. </a:t>
            </a:r>
            <a:endParaRPr lang="pl-PL" dirty="0" smtClean="0"/>
          </a:p>
          <a:p>
            <a:r>
              <a:rPr lang="pl-PL" dirty="0" smtClean="0"/>
              <a:t>Laicy zwierzają się prawnikom, czyli obdarzają ich ogólnym zaufaniem. </a:t>
            </a:r>
          </a:p>
          <a:p>
            <a:r>
              <a:rPr lang="pl-PL" dirty="0" smtClean="0"/>
              <a:t>Zadanie </a:t>
            </a:r>
            <a:r>
              <a:rPr lang="pl-PL" dirty="0" smtClean="0"/>
              <a:t>prawników nie ogranicza się jedynie do aplikacji prawa do konkretnych sytuacji. </a:t>
            </a:r>
          </a:p>
          <a:p>
            <a:r>
              <a:rPr lang="pl-PL" dirty="0" smtClean="0"/>
              <a:t>Zadaniem prawników jest refleksyjne rozwijanie wiedzy prawnej poprzez krytycyzm.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4783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Dominacja ekspertów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Nie musi być ona z konieczności paternalistyczna. </a:t>
            </a: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Specjalizacja i profesjonalizacja są zjawiskami powszechnymi i każdy ekspert jest jednocześnie laikiem w innych dziedzinach.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8764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28800"/>
            <a:ext cx="8642350" cy="475138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4400" b="1" i="1" dirty="0" smtClean="0"/>
              <a:t>Odwołanie się do metafory ojcostwa przy opisywaniu roli władzy państwowej było przez wieki </a:t>
            </a:r>
            <a:r>
              <a:rPr lang="pl-PL" sz="4400" b="1" i="1" dirty="0" smtClean="0"/>
              <a:t>rozpowszechnione</a:t>
            </a:r>
            <a:r>
              <a:rPr lang="pl-PL" sz="4400" b="1" i="1" dirty="0" smtClean="0"/>
              <a:t>. </a:t>
            </a:r>
            <a:endParaRPr lang="pl-PL" sz="4400" b="1" i="1" dirty="0"/>
          </a:p>
        </p:txBody>
      </p:sp>
    </p:spTree>
    <p:extLst>
      <p:ext uri="{BB962C8B-B14F-4D97-AF65-F5344CB8AC3E}">
        <p14:creationId xmlns:p14="http://schemas.microsoft.com/office/powerpoint/2010/main" val="22820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Wiele </a:t>
            </a:r>
            <a:r>
              <a:rPr lang="pl-PL" dirty="0" smtClean="0"/>
              <a:t>prób budowania definicji paternalizmu ma charakter </a:t>
            </a:r>
            <a:r>
              <a:rPr lang="pl-PL" i="1" dirty="0" smtClean="0"/>
              <a:t>jawnie wartościujący</a:t>
            </a:r>
            <a:r>
              <a:rPr lang="pl-PL" dirty="0" smtClean="0"/>
              <a:t>. </a:t>
            </a: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Wspólnymi  </a:t>
            </a:r>
            <a:r>
              <a:rPr lang="pl-PL" dirty="0" smtClean="0"/>
              <a:t>elementami definicji paternalizmu jest ograniczenie czyjejś autonomii (wolności) uzasadniane powodami należącymi do zamkniętej klasy</a:t>
            </a:r>
            <a:r>
              <a:rPr lang="pl-PL" dirty="0" smtClean="0"/>
              <a:t>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3870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/>
          </a:bodyPr>
          <a:lstStyle/>
          <a:p>
            <a:r>
              <a:rPr lang="pl-PL" sz="3200" dirty="0" smtClean="0"/>
              <a:t>Krytyka paternalizmu prowadzona była i nadal jest przede wszystkim z pozycji liberalnych. </a:t>
            </a:r>
            <a:r>
              <a:rPr lang="pl-PL" sz="3200" b="1" dirty="0" smtClean="0"/>
              <a:t>Paternalizm zdaje się nie do pogodzenia z autonomią człowieka</a:t>
            </a:r>
            <a:r>
              <a:rPr lang="pl-PL" sz="3200" dirty="0" smtClean="0"/>
              <a:t>. </a:t>
            </a:r>
            <a:endParaRPr lang="pl-PL" sz="3200" dirty="0" smtClean="0"/>
          </a:p>
          <a:p>
            <a:pPr marL="109728" indent="0">
              <a:buNone/>
            </a:pPr>
            <a:endParaRPr lang="pl-PL" sz="3200" dirty="0" smtClean="0"/>
          </a:p>
          <a:p>
            <a:r>
              <a:rPr lang="pl-PL" sz="3200" dirty="0" smtClean="0"/>
              <a:t>Zło tkwiące w paternalizmie polega na naruszeniu </a:t>
            </a:r>
            <a:r>
              <a:rPr lang="pl-PL" sz="3200" i="1" dirty="0" smtClean="0">
                <a:solidFill>
                  <a:schemeClr val="accent4">
                    <a:lumMod val="50000"/>
                  </a:schemeClr>
                </a:solidFill>
              </a:rPr>
              <a:t>wspólnego </a:t>
            </a:r>
            <a:r>
              <a:rPr lang="pl-PL" sz="3200" i="1" dirty="0" smtClean="0">
                <a:solidFill>
                  <a:schemeClr val="accent4">
                    <a:lumMod val="50000"/>
                  </a:schemeClr>
                </a:solidFill>
              </a:rPr>
              <a:t>dobra. </a:t>
            </a:r>
            <a:endParaRPr lang="pl-PL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3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endParaRPr lang="pl-PL" sz="3200" dirty="0" smtClean="0"/>
          </a:p>
          <a:p>
            <a:r>
              <a:rPr lang="pl-PL" sz="3200" dirty="0" smtClean="0"/>
              <a:t>Ludzie </a:t>
            </a:r>
            <a:r>
              <a:rPr lang="pl-PL" sz="3200" dirty="0" smtClean="0"/>
              <a:t>uważają, że życie w swych różnorodnych aspektach </a:t>
            </a:r>
            <a:r>
              <a:rPr lang="pl-PL" sz="3200" dirty="0" smtClean="0"/>
              <a:t>jest </a:t>
            </a:r>
            <a:r>
              <a:rPr lang="pl-PL" sz="3200" dirty="0" smtClean="0"/>
              <a:t>tak skomplikowane, że aby dokonywać prawidłowych wyborów trzeba dysponować bardzo specjalistyczną wiedzą. </a:t>
            </a:r>
          </a:p>
        </p:txBody>
      </p:sp>
    </p:spTree>
    <p:extLst>
      <p:ext uri="{BB962C8B-B14F-4D97-AF65-F5344CB8AC3E}">
        <p14:creationId xmlns:p14="http://schemas.microsoft.com/office/powerpoint/2010/main" val="313823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endParaRPr lang="pl-PL" sz="4000" b="1" dirty="0" smtClean="0">
              <a:solidFill>
                <a:srgbClr val="00B0F0"/>
              </a:solidFill>
            </a:endParaRPr>
          </a:p>
          <a:p>
            <a:r>
              <a:rPr lang="pl-PL" sz="4000" b="1" dirty="0" smtClean="0">
                <a:solidFill>
                  <a:srgbClr val="00B0F0"/>
                </a:solidFill>
              </a:rPr>
              <a:t>Specjaliści </a:t>
            </a:r>
            <a:r>
              <a:rPr lang="pl-PL" sz="4000" b="1" dirty="0" smtClean="0">
                <a:solidFill>
                  <a:srgbClr val="00B0F0"/>
                </a:solidFill>
              </a:rPr>
              <a:t>(profesjonaliści) </a:t>
            </a:r>
            <a:r>
              <a:rPr lang="pl-PL" sz="4000" b="1" dirty="0" smtClean="0"/>
              <a:t>uzyskują </a:t>
            </a:r>
            <a:r>
              <a:rPr lang="pl-PL" sz="4000" b="1" dirty="0" smtClean="0"/>
              <a:t>władzę </a:t>
            </a:r>
            <a:r>
              <a:rPr lang="pl-PL" sz="4000" b="1" dirty="0" smtClean="0"/>
              <a:t>nad zwykłymi obywatelami</a:t>
            </a:r>
            <a:r>
              <a:rPr lang="pl-PL" sz="4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794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pl-PL" b="1" dirty="0"/>
              <a:t>J. S. Mill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dirty="0" smtClean="0"/>
              <a:t>– surowy krytyk </a:t>
            </a:r>
            <a:r>
              <a:rPr lang="pl-PL" dirty="0" smtClean="0"/>
              <a:t>paternalizmu</a:t>
            </a:r>
          </a:p>
          <a:p>
            <a:pPr>
              <a:buFontTx/>
              <a:buChar char="-"/>
            </a:pPr>
            <a:r>
              <a:rPr lang="pl-PL" dirty="0" smtClean="0"/>
              <a:t>uznawał </a:t>
            </a:r>
            <a:r>
              <a:rPr lang="pl-PL" dirty="0" smtClean="0"/>
              <a:t>potrzebę wprowadzenia obowiązku szkolnego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- </a:t>
            </a:r>
            <a:r>
              <a:rPr lang="pl-PL" dirty="0" smtClean="0"/>
              <a:t>uważał, że państwo powinno chronić obywateli przed negatywnymi odległymi konsekwencjami ich </a:t>
            </a:r>
            <a:r>
              <a:rPr lang="pl-PL" dirty="0" smtClean="0"/>
              <a:t>decyzji.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7566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J.S. Mill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Usprawiedliwieniem  </a:t>
            </a:r>
            <a:r>
              <a:rPr lang="pl-PL" dirty="0" smtClean="0"/>
              <a:t>ingerencji w sferę autonomii człowieka jest fakt, że </a:t>
            </a:r>
            <a:r>
              <a:rPr lang="pl-PL" b="1" dirty="0" smtClean="0"/>
              <a:t>większość ludzi  nie potrafi przewidzieć takich odległych w czasie konsekwencji swoich czynów.</a:t>
            </a:r>
            <a:r>
              <a:rPr lang="pl-PL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014870"/>
      </p:ext>
    </p:extLst>
  </p:cSld>
  <p:clrMapOvr>
    <a:masterClrMapping/>
  </p:clrMapOvr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Default Theme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Uniwersytet Przyrodniczy we Wrocławiu">
  <a:themeElements>
    <a:clrScheme name="UP 2">
      <a:dk1>
        <a:srgbClr val="737373"/>
      </a:dk1>
      <a:lt1>
        <a:srgbClr val="FFFFFF"/>
      </a:lt1>
      <a:dk2>
        <a:srgbClr val="737373"/>
      </a:dk2>
      <a:lt2>
        <a:srgbClr val="FFFFFF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1F497D"/>
      </a:hlink>
      <a:folHlink>
        <a:srgbClr val="17365D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538E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50000"/>
          </a:lnSpc>
          <a:buFont typeface="Arial" pitchFamily="34" charset="0"/>
          <a:buNone/>
          <a:defRPr sz="1200" dirty="0" err="1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290</TotalTime>
  <Words>869</Words>
  <Application>Microsoft Office PowerPoint</Application>
  <PresentationFormat>Pokaz na ekranie (4:3)</PresentationFormat>
  <Paragraphs>88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5</vt:i4>
      </vt:variant>
      <vt:variant>
        <vt:lpstr>Tytuły slajdów</vt:lpstr>
      </vt:variant>
      <vt:variant>
        <vt:i4>28</vt:i4>
      </vt:variant>
    </vt:vector>
  </HeadingPairs>
  <TitlesOfParts>
    <vt:vector size="40" baseType="lpstr">
      <vt:lpstr>Arial</vt:lpstr>
      <vt:lpstr>Calibri</vt:lpstr>
      <vt:lpstr>Georgia</vt:lpstr>
      <vt:lpstr>Segoe UI</vt:lpstr>
      <vt:lpstr>Times New Roman</vt:lpstr>
      <vt:lpstr>Trebuchet MS</vt:lpstr>
      <vt:lpstr>Wingdings 2</vt:lpstr>
      <vt:lpstr>Default Theme</vt:lpstr>
      <vt:lpstr>Uniwersytet Przyrodniczy we Wrocławiu</vt:lpstr>
      <vt:lpstr>1_Uniwersytet Przyrodniczy we Wrocławiu</vt:lpstr>
      <vt:lpstr>2_Uniwersytet Przyrodniczy we Wrocławiu</vt:lpstr>
      <vt:lpstr>Wielkomiejski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J. S. Mill</vt:lpstr>
      <vt:lpstr>J.S. Mill</vt:lpstr>
      <vt:lpstr>Paternalizm miękki</vt:lpstr>
      <vt:lpstr>Prezentacja programu PowerPoint</vt:lpstr>
      <vt:lpstr>Paternalizm twardy</vt:lpstr>
      <vt:lpstr>Paternalizm w prawie</vt:lpstr>
      <vt:lpstr>Prezentacja programu PowerPoint</vt:lpstr>
      <vt:lpstr>Przykłady regulacji utrudniających realizację planów podawanych przez Geralda Dworkina</vt:lpstr>
      <vt:lpstr>Paternalizm w etyce zawodowej</vt:lpstr>
      <vt:lpstr>Etyka lekarska</vt:lpstr>
      <vt:lpstr>Prezentacja programu PowerPoint</vt:lpstr>
      <vt:lpstr>Warunki uzasadniające paternalizm</vt:lpstr>
      <vt:lpstr>Etyka prawnicza</vt:lpstr>
      <vt:lpstr>Prezentacja programu PowerPoint</vt:lpstr>
      <vt:lpstr>Paternalizm prawniczy</vt:lpstr>
      <vt:lpstr>Dyskurs egalitarystyczny w sferze politycznej</vt:lpstr>
      <vt:lpstr>Dyskurs elitarystyczny w odniesieniu do pozycji społecznej zawodów prawniczych</vt:lpstr>
      <vt:lpstr>eksperci</vt:lpstr>
      <vt:lpstr>Systemy eksperckie</vt:lpstr>
      <vt:lpstr>Prawnicy jako profesjonaliści</vt:lpstr>
      <vt:lpstr>Dominacja ekspertów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PD</dc:creator>
  <cp:lastModifiedBy>Wioletta Jedlecka</cp:lastModifiedBy>
  <cp:revision>47</cp:revision>
  <dcterms:created xsi:type="dcterms:W3CDTF">2016-07-09T11:11:47Z</dcterms:created>
  <dcterms:modified xsi:type="dcterms:W3CDTF">2019-10-16T09:46:21Z</dcterms:modified>
</cp:coreProperties>
</file>