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1"/>
  </p:notesMasterIdLst>
  <p:sldIdLst>
    <p:sldId id="324" r:id="rId2"/>
    <p:sldId id="257" r:id="rId3"/>
    <p:sldId id="258" r:id="rId4"/>
    <p:sldId id="350" r:id="rId5"/>
    <p:sldId id="323" r:id="rId6"/>
    <p:sldId id="351" r:id="rId7"/>
    <p:sldId id="260" r:id="rId8"/>
    <p:sldId id="325" r:id="rId9"/>
    <p:sldId id="322" r:id="rId10"/>
    <p:sldId id="352" r:id="rId11"/>
    <p:sldId id="266" r:id="rId12"/>
    <p:sldId id="354" r:id="rId13"/>
    <p:sldId id="355" r:id="rId14"/>
    <p:sldId id="356" r:id="rId15"/>
    <p:sldId id="357" r:id="rId16"/>
    <p:sldId id="359" r:id="rId17"/>
    <p:sldId id="358" r:id="rId18"/>
    <p:sldId id="360" r:id="rId19"/>
    <p:sldId id="320" r:id="rId2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B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6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F6EF9-BBF2-4B2F-B3F8-EE50E80D35A2}" type="datetimeFigureOut">
              <a:rPr lang="pl-PL" smtClean="0"/>
              <a:pPr/>
              <a:t>2020-04-18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2A720-37A6-42F3-A23B-7C4411DCED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59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>
                <a:solidFill>
                  <a:prstClr val="black"/>
                </a:solidFill>
              </a:rPr>
              <a:pPr/>
              <a:t>4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342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2133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889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1717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3803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3803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>
                <a:solidFill>
                  <a:prstClr val="black"/>
                </a:solidFill>
              </a:rPr>
              <a:pPr/>
              <a:t>16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01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>
                <a:solidFill>
                  <a:prstClr val="black"/>
                </a:solidFill>
              </a:rPr>
              <a:pPr/>
              <a:t>17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670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392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sp>
        <p:nvSpPr>
          <p:cNvPr id="737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737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64C7-9409-4011-B9A8-80E4CFFAD4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40F7E-0F53-4575-BECF-5D4A1F2FA1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9A7DA-3B7C-499A-8754-2387F78A97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B854E-4B70-492C-A466-DFB175E266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246E-CF1E-45C6-A97A-5CBEDEEE6B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6AA5E-D92E-42AF-B740-75F9FB7B326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DF4DC-1005-484D-A2D7-61B0E4E2B6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F2FC9-3084-4DC7-8A67-82A1A61650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018C6-437C-4884-9950-7AEB637D10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331F6-08D7-42D3-8D9F-84A74A0D65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D20BB-B36C-40D7-8AF0-5C89FB2E0B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A7C3F-0DEC-4EB9-9994-7A780EA370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9F8D5-46C9-4C2D-B30C-2788A4B364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27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27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727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sp>
        <p:nvSpPr>
          <p:cNvPr id="727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727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727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27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27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2526182-EE95-4E98-9C1D-16A3406A67C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chemat blokowy: taśma dziurkowana 2"/>
          <p:cNvSpPr/>
          <p:nvPr/>
        </p:nvSpPr>
        <p:spPr>
          <a:xfrm>
            <a:off x="395536" y="0"/>
            <a:ext cx="8280920" cy="4077072"/>
          </a:xfrm>
          <a:prstGeom prst="flowChartPunchedTap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PODMIOTY PRAWA PRYWATNEGO</a:t>
            </a:r>
            <a:endParaRPr lang="pl-PL" sz="4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27433" y="5462647"/>
            <a:ext cx="80335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Literatura:</a:t>
            </a:r>
          </a:p>
          <a:p>
            <a:r>
              <a:rPr lang="pl-PL" sz="1400" dirty="0"/>
              <a:t>red. E. Gniewek, P. Machnikowski, </a:t>
            </a:r>
            <a:r>
              <a:rPr lang="pl-PL" sz="1400" i="1" dirty="0"/>
              <a:t>Zarys prawa cywilnego</a:t>
            </a:r>
            <a:r>
              <a:rPr lang="pl-PL" sz="1400" dirty="0"/>
              <a:t>, Warszawa </a:t>
            </a:r>
            <a:r>
              <a:rPr lang="pl-PL" sz="1400" dirty="0" smtClean="0"/>
              <a:t>2018</a:t>
            </a:r>
            <a:endParaRPr lang="pl-PL" sz="1400" dirty="0"/>
          </a:p>
          <a:p>
            <a:r>
              <a:rPr lang="pl-PL" sz="1400" dirty="0"/>
              <a:t>red. E Gniewek, </a:t>
            </a:r>
            <a:r>
              <a:rPr lang="pl-PL" sz="1400" i="1" dirty="0"/>
              <a:t>Kodeks Cywilny. Komentarz</a:t>
            </a:r>
            <a:r>
              <a:rPr lang="pl-PL" sz="1400" dirty="0"/>
              <a:t>, Wydanie </a:t>
            </a:r>
            <a:r>
              <a:rPr lang="pl-PL" sz="1400" dirty="0" smtClean="0"/>
              <a:t>9, </a:t>
            </a:r>
            <a:r>
              <a:rPr lang="pl-PL" sz="1400" dirty="0"/>
              <a:t>Warszawa </a:t>
            </a:r>
            <a:r>
              <a:rPr lang="pl-PL" sz="1400" dirty="0" smtClean="0"/>
              <a:t>2019</a:t>
            </a:r>
            <a:endParaRPr lang="pl-PL" sz="1400" dirty="0" smtClean="0"/>
          </a:p>
          <a:p>
            <a:r>
              <a:rPr lang="pl-PL" sz="1400" dirty="0" smtClean="0"/>
              <a:t>Z. Radwański, </a:t>
            </a:r>
            <a:r>
              <a:rPr lang="pl-PL" sz="1400" i="1" dirty="0" smtClean="0"/>
              <a:t>Prawo cywilne – część ogólna, </a:t>
            </a:r>
            <a:r>
              <a:rPr lang="pl-PL" sz="1400" dirty="0" smtClean="0"/>
              <a:t>Wydanie </a:t>
            </a:r>
            <a:r>
              <a:rPr lang="pl-PL" sz="1400" dirty="0" smtClean="0"/>
              <a:t>15, </a:t>
            </a:r>
            <a:r>
              <a:rPr lang="pl-PL" sz="1400" dirty="0" smtClean="0"/>
              <a:t>Warszawa </a:t>
            </a:r>
            <a:r>
              <a:rPr lang="pl-PL" sz="1400" dirty="0" smtClean="0"/>
              <a:t>2019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Opracowała mgr Irena Krauze – Lisowiec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0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USTANIE ZDOLNOŚĆ PRAWNEJ</a:t>
            </a:r>
          </a:p>
          <a:p>
            <a:pPr algn="ctr"/>
            <a:r>
              <a:rPr lang="pl-P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1129316" y="570818"/>
            <a:ext cx="6840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zaokrąglony 8"/>
          <p:cNvSpPr/>
          <p:nvPr/>
        </p:nvSpPr>
        <p:spPr>
          <a:xfrm>
            <a:off x="2151223" y="1077218"/>
            <a:ext cx="4941055" cy="2889559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ŚMIERĆ</a:t>
            </a:r>
          </a:p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(śmierć mózgu – trwałe nieodwracalne ustanie czynności </a:t>
            </a:r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mózgu; </a:t>
            </a:r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nieodwracalne zatrzymanie krążenia)</a:t>
            </a:r>
          </a:p>
          <a:p>
            <a:pPr algn="ctr"/>
            <a:endParaRPr lang="pl-PL" sz="1400" dirty="0" smtClean="0"/>
          </a:p>
          <a:p>
            <a:pPr algn="ctr"/>
            <a:r>
              <a:rPr lang="pl-PL" sz="1400" dirty="0" smtClean="0"/>
              <a:t>Art. 43a ustawy z </a:t>
            </a:r>
            <a:r>
              <a:rPr lang="pl-PL" sz="1400" dirty="0"/>
              <a:t>dnia 5 grudnia 1996 r. o zawodach lekarza i lekarza dentysty </a:t>
            </a:r>
            <a:r>
              <a:rPr lang="pl-PL" sz="1400" dirty="0" smtClean="0"/>
              <a:t>(</a:t>
            </a:r>
            <a:r>
              <a:rPr lang="pl-PL" sz="1400" dirty="0" err="1" smtClean="0"/>
              <a:t>t.j</a:t>
            </a:r>
            <a:r>
              <a:rPr lang="pl-PL" sz="1400" dirty="0" smtClean="0"/>
              <a:t>. Dz. U. z </a:t>
            </a:r>
            <a:r>
              <a:rPr lang="pl-PL" sz="1400" dirty="0" smtClean="0"/>
              <a:t>2020 </a:t>
            </a:r>
            <a:r>
              <a:rPr lang="pl-PL" sz="1400" dirty="0" smtClean="0"/>
              <a:t>r. poz. </a:t>
            </a:r>
            <a:r>
              <a:rPr lang="pl-PL" sz="1400" dirty="0" smtClean="0"/>
              <a:t>514 </a:t>
            </a:r>
            <a:r>
              <a:rPr lang="pl-PL" sz="1400" dirty="0" smtClean="0"/>
              <a:t>ze </a:t>
            </a:r>
            <a:r>
              <a:rPr lang="pl-PL" sz="1400" dirty="0" smtClean="0"/>
              <a:t>zm.)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Łącznik prosty ze strzałką 13"/>
          <p:cNvCxnSpPr/>
          <p:nvPr/>
        </p:nvCxnSpPr>
        <p:spPr>
          <a:xfrm>
            <a:off x="4549696" y="570818"/>
            <a:ext cx="0" cy="506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zaokrąglony 23"/>
          <p:cNvSpPr/>
          <p:nvPr/>
        </p:nvSpPr>
        <p:spPr>
          <a:xfrm>
            <a:off x="6246878" y="4077072"/>
            <a:ext cx="2401193" cy="768591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 zgonu</a:t>
            </a: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Strzałka w prawo 55"/>
          <p:cNvSpPr/>
          <p:nvPr/>
        </p:nvSpPr>
        <p:spPr>
          <a:xfrm>
            <a:off x="4685241" y="4237919"/>
            <a:ext cx="925646" cy="282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rostokąt zaokrąglony 26"/>
          <p:cNvSpPr/>
          <p:nvPr/>
        </p:nvSpPr>
        <p:spPr>
          <a:xfrm>
            <a:off x="6246878" y="5029050"/>
            <a:ext cx="2394957" cy="848222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Uznanie za zmarłego art. 29 – 31 </a:t>
            </a:r>
            <a:r>
              <a:rPr lang="pl-PL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kc</a:t>
            </a:r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pl-P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Prostokąt zaokrąglony 28"/>
          <p:cNvSpPr/>
          <p:nvPr/>
        </p:nvSpPr>
        <p:spPr>
          <a:xfrm>
            <a:off x="6253114" y="6009778"/>
            <a:ext cx="2394957" cy="848222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Sądowe stwierdzenie zgonu</a:t>
            </a:r>
          </a:p>
          <a:p>
            <a:pPr algn="ctr"/>
            <a:endParaRPr lang="pl-P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Strzałka w prawo 33"/>
          <p:cNvSpPr/>
          <p:nvPr/>
        </p:nvSpPr>
        <p:spPr>
          <a:xfrm>
            <a:off x="4703160" y="5311830"/>
            <a:ext cx="925646" cy="282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Strzałka w prawo 34"/>
          <p:cNvSpPr/>
          <p:nvPr/>
        </p:nvSpPr>
        <p:spPr>
          <a:xfrm>
            <a:off x="4703160" y="6292558"/>
            <a:ext cx="925646" cy="282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987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23850" y="3633788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 sz="1000"/>
          </a:p>
        </p:txBody>
      </p:sp>
      <p:sp>
        <p:nvSpPr>
          <p:cNvPr id="11" name="Elipsa 10"/>
          <p:cNvSpPr/>
          <p:nvPr/>
        </p:nvSpPr>
        <p:spPr>
          <a:xfrm>
            <a:off x="4471346" y="1451769"/>
            <a:ext cx="4823520" cy="2304256"/>
          </a:xfrm>
          <a:prstGeom prst="ellipse">
            <a:avLst/>
          </a:prstGeo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Ubezwłasnowolnienie całkowite </a:t>
            </a:r>
          </a:p>
          <a:p>
            <a:pPr algn="ctr">
              <a:defRPr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13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kc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179512" y="332656"/>
            <a:ext cx="4680520" cy="2139331"/>
          </a:xfrm>
          <a:prstGeom prst="ellipse">
            <a:avLst/>
          </a:prstGeom>
          <a:solidFill>
            <a:srgbClr val="FF66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Ubezwłasnowolnienie częściowe</a:t>
            </a:r>
          </a:p>
          <a:p>
            <a:pPr algn="ctr">
              <a:defRPr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16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kc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187624" y="5628550"/>
            <a:ext cx="2016224" cy="1089955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kurator</a:t>
            </a: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16" name="Elipsa 15"/>
          <p:cNvSpPr/>
          <p:nvPr/>
        </p:nvSpPr>
        <p:spPr>
          <a:xfrm>
            <a:off x="5868144" y="5837194"/>
            <a:ext cx="2029924" cy="881311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opiekun</a:t>
            </a:r>
          </a:p>
          <a:p>
            <a:pPr algn="ctr">
              <a:defRPr/>
            </a:pPr>
            <a:endParaRPr lang="pl-PL" sz="2400" dirty="0"/>
          </a:p>
        </p:txBody>
      </p:sp>
      <p:cxnSp>
        <p:nvCxnSpPr>
          <p:cNvPr id="18" name="Łącznik prostoliniowy 17"/>
          <p:cNvCxnSpPr/>
          <p:nvPr/>
        </p:nvCxnSpPr>
        <p:spPr>
          <a:xfrm>
            <a:off x="2195736" y="4903427"/>
            <a:ext cx="0" cy="732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oliniowy 18"/>
          <p:cNvCxnSpPr>
            <a:endCxn id="16" idx="0"/>
          </p:cNvCxnSpPr>
          <p:nvPr/>
        </p:nvCxnSpPr>
        <p:spPr>
          <a:xfrm>
            <a:off x="6882180" y="5599914"/>
            <a:ext cx="926" cy="2372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zaokrąglony 1"/>
          <p:cNvSpPr/>
          <p:nvPr/>
        </p:nvSpPr>
        <p:spPr>
          <a:xfrm>
            <a:off x="4860032" y="4077073"/>
            <a:ext cx="4179996" cy="152217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Osoba fizyczna (od 13 lat) wskutek </a:t>
            </a:r>
            <a:r>
              <a:rPr lang="pl-PL" sz="1600" dirty="0"/>
              <a:t>choroby psychicznej, niedorozwoju umysłowego albo innego rodzaju zaburzeń psychicznych, w szczególności pijaństwa lub narkomanii, nie jest w stanie kierować swym postępowaniem </a:t>
            </a:r>
          </a:p>
        </p:txBody>
      </p:sp>
      <p:cxnSp>
        <p:nvCxnSpPr>
          <p:cNvPr id="13" name="Łącznik prostoliniowy 12"/>
          <p:cNvCxnSpPr/>
          <p:nvPr/>
        </p:nvCxnSpPr>
        <p:spPr>
          <a:xfrm>
            <a:off x="6950030" y="3756025"/>
            <a:ext cx="0" cy="321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zaokrąglony 14"/>
          <p:cNvSpPr/>
          <p:nvPr/>
        </p:nvSpPr>
        <p:spPr>
          <a:xfrm>
            <a:off x="224476" y="2937965"/>
            <a:ext cx="4246869" cy="196546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Osoba fizyczna (od 18 lat) </a:t>
            </a:r>
            <a:r>
              <a:rPr lang="pl-PL" sz="1600" dirty="0"/>
              <a:t>z powodu choroby psychicznej, niedorozwoju umysłowego albo innego rodzaju zaburzeń psychicznych, w szczególności pijaństwa lub narkomanii, jeżeli stan tej osoby nie uzasadnia ubezwłasnowolnienia całkowitego, lecz potrzebna jest pomoc do prowadzenia jej spraw </a:t>
            </a:r>
          </a:p>
        </p:txBody>
      </p:sp>
      <p:cxnSp>
        <p:nvCxnSpPr>
          <p:cNvPr id="26" name="Łącznik prostoliniowy 25"/>
          <p:cNvCxnSpPr/>
          <p:nvPr/>
        </p:nvCxnSpPr>
        <p:spPr>
          <a:xfrm>
            <a:off x="2195736" y="2471987"/>
            <a:ext cx="0" cy="465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23850" y="3633788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 sz="1000"/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1005568" y="1130410"/>
            <a:ext cx="254064" cy="100244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1172706" y="1484950"/>
            <a:ext cx="3960118" cy="2096449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PEŁNA</a:t>
            </a:r>
          </a:p>
        </p:txBody>
      </p:sp>
      <p:cxnSp>
        <p:nvCxnSpPr>
          <p:cNvPr id="10" name="Łącznik prosty 12"/>
          <p:cNvCxnSpPr/>
          <p:nvPr/>
        </p:nvCxnSpPr>
        <p:spPr>
          <a:xfrm>
            <a:off x="323850" y="1124744"/>
            <a:ext cx="81367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ytuł 14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pl-PL" sz="2800" dirty="0" smtClean="0"/>
              <a:t>ZDOLNOŚĆ DO CZYNNOŚCI PRAWNYCH OSOBY FIZYCZNEJ</a:t>
            </a:r>
            <a:endParaRPr lang="pl-PL" sz="2800" dirty="0"/>
          </a:p>
        </p:txBody>
      </p:sp>
      <p:sp>
        <p:nvSpPr>
          <p:cNvPr id="11" name="Elipsa 10"/>
          <p:cNvSpPr/>
          <p:nvPr/>
        </p:nvSpPr>
        <p:spPr>
          <a:xfrm>
            <a:off x="1563097" y="5505550"/>
            <a:ext cx="2707379" cy="1173659"/>
          </a:xfrm>
          <a:prstGeom prst="ellipse">
            <a:avLst/>
          </a:prstGeo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BRAK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1259632" y="3652623"/>
            <a:ext cx="3542546" cy="1692492"/>
          </a:xfrm>
          <a:prstGeom prst="ellipse">
            <a:avLst/>
          </a:prstGeom>
          <a:solidFill>
            <a:srgbClr val="FF66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OGRANICZONA 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Prostokąt zaokrąglony 1"/>
          <p:cNvSpPr/>
          <p:nvPr/>
        </p:nvSpPr>
        <p:spPr>
          <a:xfrm>
            <a:off x="5724127" y="1631633"/>
            <a:ext cx="2427883" cy="1627306"/>
          </a:xfrm>
          <a:prstGeom prst="roundRect">
            <a:avLst/>
          </a:prstGeom>
          <a:ln>
            <a:solidFill>
              <a:schemeClr val="tx2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Od 18 lat</a:t>
            </a:r>
          </a:p>
          <a:p>
            <a:pPr algn="just"/>
            <a:r>
              <a:rPr lang="pl-PL" sz="1600" dirty="0" smtClean="0"/>
              <a:t>Wyjątek: od 16 lat  - kobieta po zawarciu związku małżeńskiego</a:t>
            </a:r>
            <a:endParaRPr lang="pl-PL" sz="1600" dirty="0"/>
          </a:p>
        </p:txBody>
      </p:sp>
      <p:cxnSp>
        <p:nvCxnSpPr>
          <p:cNvPr id="17" name="Łącznik prosty ze strzałką 16"/>
          <p:cNvCxnSpPr/>
          <p:nvPr/>
        </p:nvCxnSpPr>
        <p:spPr>
          <a:xfrm>
            <a:off x="699534" y="1144663"/>
            <a:ext cx="756084" cy="300441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>
            <a:off x="374645" y="1097581"/>
            <a:ext cx="1188451" cy="496763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rostokąt zaokrąglony 30"/>
          <p:cNvSpPr/>
          <p:nvPr/>
        </p:nvSpPr>
        <p:spPr>
          <a:xfrm>
            <a:off x="5528473" y="3807521"/>
            <a:ext cx="2952328" cy="1382695"/>
          </a:xfrm>
          <a:prstGeom prst="roundRect">
            <a:avLst/>
          </a:prstGeom>
          <a:ln>
            <a:solidFill>
              <a:schemeClr val="tx2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Od 13 lat do </a:t>
            </a:r>
            <a:r>
              <a:rPr lang="pl-PL" sz="2000" dirty="0" err="1" smtClean="0"/>
              <a:t>j.w</a:t>
            </a:r>
            <a:r>
              <a:rPr lang="pl-PL" sz="2000" dirty="0" smtClean="0"/>
              <a:t>.,</a:t>
            </a:r>
          </a:p>
          <a:p>
            <a:pPr algn="ctr"/>
            <a:r>
              <a:rPr lang="pl-PL" sz="2000" dirty="0" smtClean="0"/>
              <a:t>ubezwłasnowolnienie częściowe</a:t>
            </a:r>
          </a:p>
        </p:txBody>
      </p:sp>
      <p:sp>
        <p:nvSpPr>
          <p:cNvPr id="32" name="Prostokąt zaokrąglony 31"/>
          <p:cNvSpPr/>
          <p:nvPr/>
        </p:nvSpPr>
        <p:spPr>
          <a:xfrm>
            <a:off x="5562976" y="5450938"/>
            <a:ext cx="2952328" cy="1228272"/>
          </a:xfrm>
          <a:prstGeom prst="roundRect">
            <a:avLst/>
          </a:prstGeom>
          <a:ln>
            <a:solidFill>
              <a:schemeClr val="tx2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do </a:t>
            </a:r>
            <a:r>
              <a:rPr lang="pl-PL" sz="2000" dirty="0" smtClean="0"/>
              <a:t>13 lat,</a:t>
            </a:r>
            <a:endParaRPr lang="pl-PL" sz="2000" dirty="0" smtClean="0"/>
          </a:p>
          <a:p>
            <a:pPr algn="ctr"/>
            <a:r>
              <a:rPr lang="pl-PL" sz="2000" dirty="0" smtClean="0"/>
              <a:t>ubezwłasnowolnienie całkowite</a:t>
            </a:r>
          </a:p>
        </p:txBody>
      </p:sp>
      <p:sp>
        <p:nvSpPr>
          <p:cNvPr id="29" name="Strzałka w prawo 28"/>
          <p:cNvSpPr/>
          <p:nvPr/>
        </p:nvSpPr>
        <p:spPr>
          <a:xfrm>
            <a:off x="5166102" y="2348880"/>
            <a:ext cx="432047" cy="297991"/>
          </a:xfrm>
          <a:prstGeom prst="rightArrow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Strzałka w prawo 33"/>
          <p:cNvSpPr/>
          <p:nvPr/>
        </p:nvSpPr>
        <p:spPr>
          <a:xfrm>
            <a:off x="4691028" y="5916078"/>
            <a:ext cx="432047" cy="297991"/>
          </a:xfrm>
          <a:prstGeom prst="rightArrow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Strzałka w prawo 34"/>
          <p:cNvSpPr/>
          <p:nvPr/>
        </p:nvSpPr>
        <p:spPr>
          <a:xfrm>
            <a:off x="4916800" y="4349873"/>
            <a:ext cx="432047" cy="297991"/>
          </a:xfrm>
          <a:prstGeom prst="rightArrow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trzałka zakrzywiona w górę 2"/>
          <p:cNvSpPr/>
          <p:nvPr/>
        </p:nvSpPr>
        <p:spPr>
          <a:xfrm rot="16630533">
            <a:off x="7568003" y="3406076"/>
            <a:ext cx="1282369" cy="4554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463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PEŁNA ZDOLNOŚĆ DO CZYNNOŚCI PRAWNYCH OSOBY FIZYCZNEJ</a:t>
            </a:r>
            <a:endParaRPr lang="pl-PL" sz="2400" dirty="0"/>
          </a:p>
        </p:txBody>
      </p:sp>
      <p:cxnSp>
        <p:nvCxnSpPr>
          <p:cNvPr id="4" name="Łącznik prosty 12"/>
          <p:cNvCxnSpPr/>
          <p:nvPr/>
        </p:nvCxnSpPr>
        <p:spPr>
          <a:xfrm>
            <a:off x="395535" y="1196752"/>
            <a:ext cx="81367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zaokrąglony 4"/>
          <p:cNvSpPr/>
          <p:nvPr/>
        </p:nvSpPr>
        <p:spPr>
          <a:xfrm>
            <a:off x="2785113" y="2348880"/>
            <a:ext cx="3357586" cy="160675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MOŻLIWOŚĆ DOKONYWANIA CZYNNOŚCI PRAWNYCH</a:t>
            </a: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PEŁNYM ZAKRESIE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Łącznik prosty ze strzałką 5"/>
          <p:cNvCxnSpPr>
            <a:endCxn id="5" idx="0"/>
          </p:cNvCxnSpPr>
          <p:nvPr/>
        </p:nvCxnSpPr>
        <p:spPr>
          <a:xfrm>
            <a:off x="4463906" y="1196752"/>
            <a:ext cx="0" cy="115212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080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OGRANICZONA ZDOLNOŚĆ DO CZYNNOŚCI PRAWNYCH OSOBY FIZYCZNEJ</a:t>
            </a:r>
            <a:endParaRPr lang="pl-PL" sz="2400" dirty="0"/>
          </a:p>
        </p:txBody>
      </p:sp>
      <p:cxnSp>
        <p:nvCxnSpPr>
          <p:cNvPr id="4" name="Łącznik prosty 12"/>
          <p:cNvCxnSpPr/>
          <p:nvPr/>
        </p:nvCxnSpPr>
        <p:spPr>
          <a:xfrm>
            <a:off x="395535" y="1196752"/>
            <a:ext cx="81367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zaokrąglony 4"/>
          <p:cNvSpPr/>
          <p:nvPr/>
        </p:nvSpPr>
        <p:spPr>
          <a:xfrm>
            <a:off x="4802178" y="1204350"/>
            <a:ext cx="4341822" cy="272870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zynności wyłącznie przysparzające,</a:t>
            </a:r>
          </a:p>
          <a:p>
            <a:pPr marL="285750" indent="-285750" algn="just">
              <a:buFontTx/>
              <a:buChar char="-"/>
            </a:pPr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mowy powszechnie zawierane w drobnych bieżących sprawach życia codziennego,</a:t>
            </a:r>
          </a:p>
          <a:p>
            <a:pPr marL="285750" indent="-285750" algn="just">
              <a:buFontTx/>
              <a:buChar char="-"/>
            </a:pP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umowa o pracę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lat – art. 190 § 1 w zw. art. 22 §3 </a:t>
            </a:r>
            <a:r>
              <a:rPr lang="pl-PL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k.p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ale  od 16 lat – art. </a:t>
            </a:r>
            <a:r>
              <a:rPr lang="pl-PL" sz="1400" b="1" dirty="0" smtClean="0"/>
              <a:t>304</a:t>
            </a:r>
            <a:r>
              <a:rPr lang="pl-PL" sz="1400" b="1" baseline="30000" dirty="0" smtClean="0"/>
              <a:t>5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§ 1 </a:t>
            </a:r>
            <a:r>
              <a:rPr lang="pl-PL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k.p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rozporządzanie swoim zarobkiem, chyba że sąd opiekuńczy  z ważnych powodów postanowił inaczej,</a:t>
            </a:r>
          </a:p>
          <a:p>
            <a:pPr marL="285750" indent="-285750" algn="just">
              <a:buFontTx/>
              <a:buChar char="-"/>
            </a:pP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rozporządzanie 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przedmiotem majątkowym oddanym przez przedstawiciela ustawowego do swobodnego użytku (wyjątek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przekracza 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zakres zwykłego zarządu).</a:t>
            </a:r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Łącznik prosty ze strzałką 5"/>
          <p:cNvCxnSpPr>
            <a:endCxn id="5" idx="0"/>
          </p:cNvCxnSpPr>
          <p:nvPr/>
        </p:nvCxnSpPr>
        <p:spPr>
          <a:xfrm flipH="1">
            <a:off x="6973089" y="801292"/>
            <a:ext cx="145474" cy="40305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827584" y="1484949"/>
            <a:ext cx="3636321" cy="1512003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PEŁNA ZDOLNOŚĆ DO CZYNNOŚCI PRAWNYCH</a:t>
            </a:r>
          </a:p>
          <a:p>
            <a:pPr algn="ctr">
              <a:defRPr/>
            </a:pP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zakresie:</a:t>
            </a:r>
          </a:p>
        </p:txBody>
      </p:sp>
      <p:sp>
        <p:nvSpPr>
          <p:cNvPr id="8" name="Elipsa 7"/>
          <p:cNvSpPr/>
          <p:nvPr/>
        </p:nvSpPr>
        <p:spPr>
          <a:xfrm>
            <a:off x="602933" y="3490882"/>
            <a:ext cx="4085617" cy="2088232"/>
          </a:xfrm>
          <a:prstGeom prst="ellipse">
            <a:avLst/>
          </a:prstGeom>
          <a:solidFill>
            <a:srgbClr val="FF66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ZGODA PRZEDSTAWICIELA USTAWOWEGO / I SĄDU OPIEKUŃCZEGO</a:t>
            </a:r>
          </a:p>
          <a:p>
            <a:pPr algn="ctr">
              <a:defRPr/>
            </a:pP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(forma, termin)</a:t>
            </a: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Elipsa 8"/>
          <p:cNvSpPr/>
          <p:nvPr/>
        </p:nvSpPr>
        <p:spPr>
          <a:xfrm>
            <a:off x="1115616" y="5947367"/>
            <a:ext cx="2775891" cy="731485"/>
          </a:xfrm>
          <a:prstGeom prst="ellipse">
            <a:avLst/>
          </a:prstGeo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BRAK ZDOLNOŚCI DO CZYNNOŚCI PRAWNYCH</a:t>
            </a:r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4947652" y="4221088"/>
            <a:ext cx="4341822" cy="1064138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zynności zobowiązujące,</a:t>
            </a:r>
          </a:p>
          <a:p>
            <a:pPr marL="285750" indent="-285750" algn="just">
              <a:buFontTx/>
              <a:buChar char="-"/>
            </a:pPr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zynności rozporządzające</a:t>
            </a:r>
          </a:p>
          <a:p>
            <a:pPr algn="just"/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skutek: bezskuteczność zawieszona do czasu wyrażenia zgody.</a:t>
            </a:r>
          </a:p>
        </p:txBody>
      </p:sp>
      <p:sp>
        <p:nvSpPr>
          <p:cNvPr id="15" name="Prostokąt zaokrąglony 14"/>
          <p:cNvSpPr/>
          <p:nvPr/>
        </p:nvSpPr>
        <p:spPr>
          <a:xfrm>
            <a:off x="4947652" y="5616909"/>
            <a:ext cx="4341822" cy="1064138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fizyczna dokonuje sama jednostronnej czynności prawnej, do której wymagana jest zgoda przedstawiciela ustawowego – bezwzględna nieważność</a:t>
            </a:r>
          </a:p>
        </p:txBody>
      </p:sp>
      <p:sp>
        <p:nvSpPr>
          <p:cNvPr id="17" name="Strzałka w prawo 16"/>
          <p:cNvSpPr/>
          <p:nvPr/>
        </p:nvSpPr>
        <p:spPr>
          <a:xfrm>
            <a:off x="4463906" y="2060848"/>
            <a:ext cx="3382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 w prawo 17"/>
          <p:cNvSpPr/>
          <p:nvPr/>
        </p:nvSpPr>
        <p:spPr>
          <a:xfrm>
            <a:off x="4688550" y="4437112"/>
            <a:ext cx="259102" cy="316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trzałka w prawo 18"/>
          <p:cNvSpPr/>
          <p:nvPr/>
        </p:nvSpPr>
        <p:spPr>
          <a:xfrm>
            <a:off x="3891507" y="6148978"/>
            <a:ext cx="1056145" cy="3043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820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BRAK ZDOLNOŚCI DO CZYNNOŚCI PRAWNYCH OSOBY FIZYCZNEJ</a:t>
            </a:r>
            <a:endParaRPr lang="pl-PL" sz="2400" dirty="0"/>
          </a:p>
        </p:txBody>
      </p:sp>
      <p:cxnSp>
        <p:nvCxnSpPr>
          <p:cNvPr id="4" name="Łącznik prosty 12"/>
          <p:cNvCxnSpPr/>
          <p:nvPr/>
        </p:nvCxnSpPr>
        <p:spPr>
          <a:xfrm>
            <a:off x="395535" y="1196752"/>
            <a:ext cx="81367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zaokrąglony 4"/>
          <p:cNvSpPr/>
          <p:nvPr/>
        </p:nvSpPr>
        <p:spPr>
          <a:xfrm>
            <a:off x="2785113" y="2348880"/>
            <a:ext cx="3357586" cy="160675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BRAK MOŻLIWOŚCI DOKONYWANIA CZYNNOŚCI PRAWNYCH POPRZEZ WŁASNE DZIAŁANIA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Łącznik prosty ze strzałką 5"/>
          <p:cNvCxnSpPr>
            <a:endCxn id="5" idx="0"/>
          </p:cNvCxnSpPr>
          <p:nvPr/>
        </p:nvCxnSpPr>
        <p:spPr>
          <a:xfrm>
            <a:off x="4463906" y="1196752"/>
            <a:ext cx="0" cy="115212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stokąt zaokrąglony 2"/>
          <p:cNvSpPr/>
          <p:nvPr/>
        </p:nvSpPr>
        <p:spPr>
          <a:xfrm>
            <a:off x="4211960" y="4509120"/>
            <a:ext cx="4176464" cy="216024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Wyjątek:</a:t>
            </a:r>
            <a:r>
              <a:rPr lang="pl-PL" dirty="0" smtClean="0"/>
              <a:t> umowy powszechnie zawierane w drobnych bieżących sprawach życia codziennego, chyba że są rażąco krzywdzące dla osoby niezdolnej do czynności prawnych – stają się ważne z chwilą ich wykonania art. 14 §2 </a:t>
            </a:r>
            <a:r>
              <a:rPr lang="pl-PL" dirty="0" err="1" smtClean="0"/>
              <a:t>kc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569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2528773" y="1868342"/>
            <a:ext cx="4356484" cy="1512168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b="1" dirty="0" smtClean="0">
              <a:solidFill>
                <a:srgbClr val="FFFFFF"/>
              </a:solidFill>
            </a:endParaRPr>
          </a:p>
          <a:p>
            <a:pPr algn="ctr"/>
            <a:r>
              <a:rPr lang="pl-PL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Dobra niematerialne  przysługujące każdemu człowiekowi, od chwili, kiedy nabywa on zdolność prawną</a:t>
            </a:r>
            <a:endParaRPr lang="pl-PL" sz="2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Łącznik prosty ze strzałką 21"/>
          <p:cNvCxnSpPr>
            <a:stCxn id="5" idx="2"/>
            <a:endCxn id="7" idx="0"/>
          </p:cNvCxnSpPr>
          <p:nvPr/>
        </p:nvCxnSpPr>
        <p:spPr>
          <a:xfrm>
            <a:off x="4707015" y="1196751"/>
            <a:ext cx="0" cy="6715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zaokrąglony 4"/>
          <p:cNvSpPr/>
          <p:nvPr/>
        </p:nvSpPr>
        <p:spPr>
          <a:xfrm>
            <a:off x="3158843" y="260647"/>
            <a:ext cx="3096344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Dobra osobiste </a:t>
            </a:r>
            <a:endParaRPr lang="pl-PL" sz="2400" b="1" dirty="0"/>
          </a:p>
        </p:txBody>
      </p:sp>
      <p:sp>
        <p:nvSpPr>
          <p:cNvPr id="18" name="Prostokąt zaokrąglony 17"/>
          <p:cNvSpPr/>
          <p:nvPr/>
        </p:nvSpPr>
        <p:spPr>
          <a:xfrm>
            <a:off x="3669896" y="4053751"/>
            <a:ext cx="2074237" cy="122413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Prawa podmiotowe</a:t>
            </a:r>
          </a:p>
          <a:p>
            <a:pPr algn="ctr"/>
            <a:r>
              <a:rPr lang="pl-PL" sz="1400" b="1" dirty="0" smtClean="0"/>
              <a:t>NIEMATERIALNE</a:t>
            </a:r>
          </a:p>
          <a:p>
            <a:pPr algn="ctr"/>
            <a:r>
              <a:rPr lang="pl-PL" sz="1400" b="1" dirty="0" smtClean="0"/>
              <a:t>NIEZBYWALNE</a:t>
            </a:r>
          </a:p>
          <a:p>
            <a:pPr algn="ctr"/>
            <a:r>
              <a:rPr lang="pl-PL" sz="1400" b="1" dirty="0" smtClean="0"/>
              <a:t>NIEDZIEDZICZNE</a:t>
            </a:r>
          </a:p>
        </p:txBody>
      </p:sp>
      <p:sp>
        <p:nvSpPr>
          <p:cNvPr id="19" name="Prostokąt zaokrąglony 18"/>
          <p:cNvSpPr/>
          <p:nvPr/>
        </p:nvSpPr>
        <p:spPr>
          <a:xfrm>
            <a:off x="3869538" y="5664515"/>
            <a:ext cx="1674951" cy="72008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UPRAWNIENIA BEZWZGLĘDNE</a:t>
            </a:r>
            <a:endParaRPr lang="pl-PL" sz="1400" b="1" dirty="0" smtClean="0"/>
          </a:p>
        </p:txBody>
      </p:sp>
      <p:cxnSp>
        <p:nvCxnSpPr>
          <p:cNvPr id="14" name="Łącznik prosty 13"/>
          <p:cNvCxnSpPr/>
          <p:nvPr/>
        </p:nvCxnSpPr>
        <p:spPr>
          <a:xfrm>
            <a:off x="4683865" y="5277887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>
            <a:endCxn id="18" idx="0"/>
          </p:cNvCxnSpPr>
          <p:nvPr/>
        </p:nvCxnSpPr>
        <p:spPr>
          <a:xfrm>
            <a:off x="4707014" y="3380510"/>
            <a:ext cx="1" cy="673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zaokrąglony 23"/>
          <p:cNvSpPr/>
          <p:nvPr/>
        </p:nvSpPr>
        <p:spPr>
          <a:xfrm>
            <a:off x="7236296" y="320891"/>
            <a:ext cx="1133976" cy="81561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Brak definicji legalnej</a:t>
            </a:r>
            <a:endParaRPr lang="pl-PL" sz="1400" b="1" dirty="0"/>
          </a:p>
        </p:txBody>
      </p:sp>
      <p:sp>
        <p:nvSpPr>
          <p:cNvPr id="20" name="Strzałka w prawo 19"/>
          <p:cNvSpPr/>
          <p:nvPr/>
        </p:nvSpPr>
        <p:spPr>
          <a:xfrm>
            <a:off x="6444208" y="620688"/>
            <a:ext cx="414046" cy="36004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rostokąt zaokrąglony 25"/>
          <p:cNvSpPr/>
          <p:nvPr/>
        </p:nvSpPr>
        <p:spPr>
          <a:xfrm>
            <a:off x="4921257" y="4103633"/>
            <a:ext cx="1254405" cy="34371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drowie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Prostokąt zaokrąglony 26"/>
          <p:cNvSpPr/>
          <p:nvPr/>
        </p:nvSpPr>
        <p:spPr>
          <a:xfrm>
            <a:off x="5434356" y="2678396"/>
            <a:ext cx="2433747" cy="61196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23 k.c. </a:t>
            </a:r>
          </a:p>
          <a:p>
            <a:pPr algn="ctr"/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iezupełne wyliczenie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Prostokąt zaokrąglony 27"/>
          <p:cNvSpPr/>
          <p:nvPr/>
        </p:nvSpPr>
        <p:spPr>
          <a:xfrm>
            <a:off x="4912691" y="4551503"/>
            <a:ext cx="1229140" cy="352779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Wolność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Prostokąt zaokrąglony 28"/>
          <p:cNvSpPr/>
          <p:nvPr/>
        </p:nvSpPr>
        <p:spPr>
          <a:xfrm>
            <a:off x="4921257" y="4988934"/>
            <a:ext cx="1244638" cy="30990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ześć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Prostokąt zaokrąglony 29"/>
          <p:cNvSpPr/>
          <p:nvPr/>
        </p:nvSpPr>
        <p:spPr>
          <a:xfrm>
            <a:off x="4918399" y="5397887"/>
            <a:ext cx="1247496" cy="54006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Swoboda sumienia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Prostokąt zaokrąglony 30"/>
          <p:cNvSpPr/>
          <p:nvPr/>
        </p:nvSpPr>
        <p:spPr>
          <a:xfrm>
            <a:off x="4912691" y="6038293"/>
            <a:ext cx="1487042" cy="715749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Nazwisko lub pseudonim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Prostokąt zaokrąglony 31"/>
          <p:cNvSpPr/>
          <p:nvPr/>
        </p:nvSpPr>
        <p:spPr>
          <a:xfrm>
            <a:off x="7076861" y="3784452"/>
            <a:ext cx="1293411" cy="325681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Wizerunek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Prostokąt zaokrąglony 32"/>
          <p:cNvSpPr/>
          <p:nvPr/>
        </p:nvSpPr>
        <p:spPr>
          <a:xfrm>
            <a:off x="7034343" y="4189007"/>
            <a:ext cx="1800201" cy="61756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Tajemnica korespondencji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Prostokąt zaokrąglony 33"/>
          <p:cNvSpPr/>
          <p:nvPr/>
        </p:nvSpPr>
        <p:spPr>
          <a:xfrm>
            <a:off x="7034343" y="4904282"/>
            <a:ext cx="1767816" cy="53841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Nietykalność mieszkania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Prostokąt zaokrąglony 34"/>
          <p:cNvSpPr/>
          <p:nvPr/>
        </p:nvSpPr>
        <p:spPr>
          <a:xfrm>
            <a:off x="7034343" y="5521571"/>
            <a:ext cx="2031443" cy="128746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Twórczość naukowa, artystyczna, wynalazcza i racjonalizatorska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Strzałka w dół 37"/>
          <p:cNvSpPr/>
          <p:nvPr/>
        </p:nvSpPr>
        <p:spPr>
          <a:xfrm>
            <a:off x="5989314" y="3510619"/>
            <a:ext cx="1323833" cy="211436"/>
          </a:xfrm>
          <a:prstGeom prst="down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Strzałka w prawo 38"/>
          <p:cNvSpPr/>
          <p:nvPr/>
        </p:nvSpPr>
        <p:spPr>
          <a:xfrm>
            <a:off x="4572000" y="4158076"/>
            <a:ext cx="144016" cy="258342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Strzałka w prawo 39"/>
          <p:cNvSpPr/>
          <p:nvPr/>
        </p:nvSpPr>
        <p:spPr>
          <a:xfrm>
            <a:off x="4587784" y="4988934"/>
            <a:ext cx="144016" cy="258342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Strzałka w prawo 40"/>
          <p:cNvSpPr/>
          <p:nvPr/>
        </p:nvSpPr>
        <p:spPr>
          <a:xfrm>
            <a:off x="4572000" y="5563798"/>
            <a:ext cx="144016" cy="258342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Strzałka w prawo 41"/>
          <p:cNvSpPr/>
          <p:nvPr/>
        </p:nvSpPr>
        <p:spPr>
          <a:xfrm>
            <a:off x="4608623" y="6285614"/>
            <a:ext cx="144016" cy="258342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Strzałka w prawo 42"/>
          <p:cNvSpPr/>
          <p:nvPr/>
        </p:nvSpPr>
        <p:spPr>
          <a:xfrm>
            <a:off x="6714238" y="3822884"/>
            <a:ext cx="144016" cy="258342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Strzałka w prawo 43"/>
          <p:cNvSpPr/>
          <p:nvPr/>
        </p:nvSpPr>
        <p:spPr>
          <a:xfrm>
            <a:off x="6714238" y="4318178"/>
            <a:ext cx="144016" cy="258342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Strzałka w prawo 44"/>
          <p:cNvSpPr/>
          <p:nvPr/>
        </p:nvSpPr>
        <p:spPr>
          <a:xfrm>
            <a:off x="6728034" y="5022748"/>
            <a:ext cx="144016" cy="258342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Strzałka w prawo 45"/>
          <p:cNvSpPr/>
          <p:nvPr/>
        </p:nvSpPr>
        <p:spPr>
          <a:xfrm>
            <a:off x="6714238" y="6027272"/>
            <a:ext cx="144016" cy="258342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Strzałka w prawo 46"/>
          <p:cNvSpPr/>
          <p:nvPr/>
        </p:nvSpPr>
        <p:spPr>
          <a:xfrm>
            <a:off x="4572000" y="4602595"/>
            <a:ext cx="144016" cy="258342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Prostokąt 47"/>
          <p:cNvSpPr/>
          <p:nvPr/>
        </p:nvSpPr>
        <p:spPr>
          <a:xfrm>
            <a:off x="2635257" y="26116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PRZYKŁADY DÓBR OSOBISTYCH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0" name="Łącznik prosty 49"/>
          <p:cNvCxnSpPr/>
          <p:nvPr/>
        </p:nvCxnSpPr>
        <p:spPr>
          <a:xfrm>
            <a:off x="2635257" y="630498"/>
            <a:ext cx="38809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rostokąt zaokrąglony 51"/>
          <p:cNvSpPr/>
          <p:nvPr/>
        </p:nvSpPr>
        <p:spPr>
          <a:xfrm>
            <a:off x="950356" y="1072152"/>
            <a:ext cx="1969169" cy="611966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KONSYTUTCJA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Prostokąt zaokrąglony 52"/>
          <p:cNvSpPr/>
          <p:nvPr/>
        </p:nvSpPr>
        <p:spPr>
          <a:xfrm>
            <a:off x="5615816" y="1515611"/>
            <a:ext cx="2107750" cy="59245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KODEKS CYWILNY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Strzałka w dół 53"/>
          <p:cNvSpPr/>
          <p:nvPr/>
        </p:nvSpPr>
        <p:spPr>
          <a:xfrm>
            <a:off x="6007774" y="2205938"/>
            <a:ext cx="1323833" cy="211436"/>
          </a:xfrm>
          <a:prstGeom prst="down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Prostokąt zaokrąglony 54"/>
          <p:cNvSpPr/>
          <p:nvPr/>
        </p:nvSpPr>
        <p:spPr>
          <a:xfrm>
            <a:off x="683568" y="2169694"/>
            <a:ext cx="2545233" cy="799170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30, art. 31, art. 38, art. 41, art. 47, art. 49, art. 50, art. 53 K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Strzałka w dół 55"/>
          <p:cNvSpPr/>
          <p:nvPr/>
        </p:nvSpPr>
        <p:spPr>
          <a:xfrm>
            <a:off x="1273023" y="1811836"/>
            <a:ext cx="1323833" cy="211436"/>
          </a:xfrm>
          <a:prstGeom prst="down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Strzałka w dół 56"/>
          <p:cNvSpPr/>
          <p:nvPr/>
        </p:nvSpPr>
        <p:spPr>
          <a:xfrm>
            <a:off x="1299323" y="3115286"/>
            <a:ext cx="1323833" cy="211436"/>
          </a:xfrm>
          <a:prstGeom prst="down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Prostokąt zaokrąglony 57"/>
          <p:cNvSpPr/>
          <p:nvPr/>
        </p:nvSpPr>
        <p:spPr>
          <a:xfrm>
            <a:off x="345374" y="4221783"/>
            <a:ext cx="1254405" cy="34371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Wolność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Prostokąt zaokrąglony 58"/>
          <p:cNvSpPr/>
          <p:nvPr/>
        </p:nvSpPr>
        <p:spPr>
          <a:xfrm>
            <a:off x="345374" y="3568919"/>
            <a:ext cx="1209963" cy="47027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Godność człowieka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Prostokąt zaokrąglony 59"/>
          <p:cNvSpPr/>
          <p:nvPr/>
        </p:nvSpPr>
        <p:spPr>
          <a:xfrm>
            <a:off x="345375" y="5225421"/>
            <a:ext cx="1490322" cy="50783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Nietykalność osobista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Prostokąt zaokrąglony 61"/>
          <p:cNvSpPr/>
          <p:nvPr/>
        </p:nvSpPr>
        <p:spPr>
          <a:xfrm>
            <a:off x="345374" y="4732424"/>
            <a:ext cx="1254405" cy="34371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Życie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Prostokąt zaokrąglony 62"/>
          <p:cNvSpPr/>
          <p:nvPr/>
        </p:nvSpPr>
        <p:spPr>
          <a:xfrm>
            <a:off x="334287" y="5882537"/>
            <a:ext cx="1799552" cy="77290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Życie prywatne, rodzinne, cześć i dobre imię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Prostokąt zaokrąglony 63"/>
          <p:cNvSpPr/>
          <p:nvPr/>
        </p:nvSpPr>
        <p:spPr>
          <a:xfrm>
            <a:off x="2172187" y="3579799"/>
            <a:ext cx="1847872" cy="73838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Tajemnica komunikowania się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Prostokąt zaokrąglony 65"/>
          <p:cNvSpPr/>
          <p:nvPr/>
        </p:nvSpPr>
        <p:spPr>
          <a:xfrm>
            <a:off x="2147951" y="4467252"/>
            <a:ext cx="1851642" cy="53841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Nienaruszalność mieszkania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Prostokąt zaokrąglony 66"/>
          <p:cNvSpPr/>
          <p:nvPr/>
        </p:nvSpPr>
        <p:spPr>
          <a:xfrm>
            <a:off x="2179539" y="5225421"/>
            <a:ext cx="1870411" cy="50783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Wolność sumienia i religii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Strzałka w prawo 67"/>
          <p:cNvSpPr/>
          <p:nvPr/>
        </p:nvSpPr>
        <p:spPr>
          <a:xfrm>
            <a:off x="81719" y="3655281"/>
            <a:ext cx="144016" cy="258342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Strzałka w prawo 69"/>
          <p:cNvSpPr/>
          <p:nvPr/>
        </p:nvSpPr>
        <p:spPr>
          <a:xfrm>
            <a:off x="76691" y="4286648"/>
            <a:ext cx="144016" cy="258342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Strzałka w prawo 70"/>
          <p:cNvSpPr/>
          <p:nvPr/>
        </p:nvSpPr>
        <p:spPr>
          <a:xfrm>
            <a:off x="76691" y="4771224"/>
            <a:ext cx="144016" cy="258342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Strzałka w prawo 71"/>
          <p:cNvSpPr/>
          <p:nvPr/>
        </p:nvSpPr>
        <p:spPr>
          <a:xfrm>
            <a:off x="54632" y="5320290"/>
            <a:ext cx="144016" cy="258342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3" name="Strzałka w prawo 72"/>
          <p:cNvSpPr/>
          <p:nvPr/>
        </p:nvSpPr>
        <p:spPr>
          <a:xfrm>
            <a:off x="54632" y="6127304"/>
            <a:ext cx="144016" cy="258342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4" name="Strzałka w prawo 73"/>
          <p:cNvSpPr/>
          <p:nvPr/>
        </p:nvSpPr>
        <p:spPr>
          <a:xfrm>
            <a:off x="1988567" y="5360990"/>
            <a:ext cx="144016" cy="258342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5" name="Strzałka w prawo 74"/>
          <p:cNvSpPr/>
          <p:nvPr/>
        </p:nvSpPr>
        <p:spPr>
          <a:xfrm>
            <a:off x="1895032" y="4598721"/>
            <a:ext cx="144016" cy="258342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6" name="Strzałka w prawo 75"/>
          <p:cNvSpPr/>
          <p:nvPr/>
        </p:nvSpPr>
        <p:spPr>
          <a:xfrm>
            <a:off x="1923722" y="3836452"/>
            <a:ext cx="144016" cy="258342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8" name="Prostokąt zaokrąglony 77"/>
          <p:cNvSpPr/>
          <p:nvPr/>
        </p:nvSpPr>
        <p:spPr>
          <a:xfrm>
            <a:off x="3283086" y="973902"/>
            <a:ext cx="1969169" cy="611966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rgbClr val="FFFF00"/>
            </a:solidFill>
            <a:prstDash val="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INNE DOBRA OSOBISTE</a:t>
            </a:r>
            <a:endParaRPr lang="pl-PL" sz="1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745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5281"/>
            <a:ext cx="86439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Ochrona dóbr osobistych</a:t>
            </a:r>
          </a:p>
          <a:p>
            <a:pPr algn="ctr"/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85546" y="1746171"/>
            <a:ext cx="3564396" cy="120276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Zagrożenie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dobra cudzym działaniem</a:t>
            </a: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2400" dirty="0"/>
          </a:p>
        </p:txBody>
      </p:sp>
      <p:cxnSp>
        <p:nvCxnSpPr>
          <p:cNvPr id="17" name="Łącznik prosty 29"/>
          <p:cNvCxnSpPr/>
          <p:nvPr/>
        </p:nvCxnSpPr>
        <p:spPr>
          <a:xfrm>
            <a:off x="2267744" y="908720"/>
            <a:ext cx="44318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zaokrąglony 13"/>
          <p:cNvSpPr/>
          <p:nvPr/>
        </p:nvSpPr>
        <p:spPr>
          <a:xfrm>
            <a:off x="6981792" y="4816621"/>
            <a:ext cx="2089418" cy="204137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szczególności: złożenia oświadczenia woli odpowiedniej treści i w odpowiedniej formie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1388534" y="3227589"/>
            <a:ext cx="1758419" cy="103937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Żądanie zaniechania tego działania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Prostokąt zaokrąglony 36"/>
          <p:cNvSpPr/>
          <p:nvPr/>
        </p:nvSpPr>
        <p:spPr>
          <a:xfrm>
            <a:off x="3077582" y="1055592"/>
            <a:ext cx="2955341" cy="423664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Bezprawność działania</a:t>
            </a:r>
            <a:endParaRPr lang="pl-PL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4970005" y="1815445"/>
            <a:ext cx="3564396" cy="120276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Naruszenie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dobra cudzym działaniem</a:t>
            </a: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25" name="Prostokąt zaokrąglony 24"/>
          <p:cNvSpPr/>
          <p:nvPr/>
        </p:nvSpPr>
        <p:spPr>
          <a:xfrm>
            <a:off x="27289" y="5999015"/>
            <a:ext cx="3180282" cy="79250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 uchybiają innym uprawnieniom, w tym  przewidzianym w prawie autorskim i prawie wynalazczym</a:t>
            </a:r>
            <a:endParaRPr 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Prostokąt zaokrąglony 26"/>
          <p:cNvSpPr/>
          <p:nvPr/>
        </p:nvSpPr>
        <p:spPr>
          <a:xfrm>
            <a:off x="6872086" y="3243085"/>
            <a:ext cx="2199124" cy="134865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Żądanie podjęcia czynności potrzebnych do usunięcia jego skutków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Prostokąt zaokrąglony 27"/>
          <p:cNvSpPr/>
          <p:nvPr/>
        </p:nvSpPr>
        <p:spPr>
          <a:xfrm>
            <a:off x="3828796" y="3434487"/>
            <a:ext cx="2224510" cy="1039372"/>
          </a:xfrm>
          <a:prstGeom prst="roundRect">
            <a:avLst/>
          </a:prstGeom>
          <a:solidFill>
            <a:srgbClr val="00206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Żądanie zadośćuczynienia pieniężnego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Prostokąt zaokrąglony 29"/>
          <p:cNvSpPr/>
          <p:nvPr/>
        </p:nvSpPr>
        <p:spPr>
          <a:xfrm>
            <a:off x="3422447" y="4639376"/>
            <a:ext cx="2771632" cy="1039372"/>
          </a:xfrm>
          <a:prstGeom prst="roundRect">
            <a:avLst/>
          </a:prstGeom>
          <a:solidFill>
            <a:srgbClr val="00206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Żądanie zapłaty odpowiedniej sumy pieniężnej  na wskazany cel społeczny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3625334" y="4421044"/>
            <a:ext cx="849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lub</a:t>
            </a:r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5796136" y="3018205"/>
            <a:ext cx="504056" cy="325506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7380312" y="2967892"/>
            <a:ext cx="144016" cy="221041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6194079" y="3070437"/>
            <a:ext cx="320052" cy="1521304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Krzyż 11"/>
          <p:cNvSpPr/>
          <p:nvPr/>
        </p:nvSpPr>
        <p:spPr>
          <a:xfrm>
            <a:off x="6390878" y="3831089"/>
            <a:ext cx="123253" cy="141667"/>
          </a:xfrm>
          <a:prstGeom prst="plus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Krzyż 38"/>
          <p:cNvSpPr/>
          <p:nvPr/>
        </p:nvSpPr>
        <p:spPr>
          <a:xfrm>
            <a:off x="6230852" y="5695643"/>
            <a:ext cx="123253" cy="141667"/>
          </a:xfrm>
          <a:prstGeom prst="plus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Prostokąt zaokrąglony 39"/>
          <p:cNvSpPr/>
          <p:nvPr/>
        </p:nvSpPr>
        <p:spPr>
          <a:xfrm>
            <a:off x="4859338" y="5999015"/>
            <a:ext cx="1796783" cy="566341"/>
          </a:xfrm>
          <a:prstGeom prst="roundRect">
            <a:avLst/>
          </a:prstGeom>
          <a:solidFill>
            <a:srgbClr val="00206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Naprawienie szkody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Łącznik prosty ze strzałką 20"/>
          <p:cNvCxnSpPr/>
          <p:nvPr/>
        </p:nvCxnSpPr>
        <p:spPr>
          <a:xfrm flipH="1">
            <a:off x="2411760" y="908720"/>
            <a:ext cx="249216" cy="837451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/>
          <p:cNvCxnSpPr/>
          <p:nvPr/>
        </p:nvCxnSpPr>
        <p:spPr>
          <a:xfrm>
            <a:off x="6354105" y="908720"/>
            <a:ext cx="98399" cy="837451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ze strzałką 42"/>
          <p:cNvCxnSpPr>
            <a:stCxn id="10" idx="4"/>
            <a:endCxn id="18" idx="0"/>
          </p:cNvCxnSpPr>
          <p:nvPr/>
        </p:nvCxnSpPr>
        <p:spPr>
          <a:xfrm>
            <a:off x="2267744" y="2948931"/>
            <a:ext cx="0" cy="278658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trzałka w dół 44"/>
          <p:cNvSpPr/>
          <p:nvPr/>
        </p:nvSpPr>
        <p:spPr>
          <a:xfrm>
            <a:off x="7818113" y="4639376"/>
            <a:ext cx="416776" cy="170697"/>
          </a:xfrm>
          <a:prstGeom prst="downArrow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7" name="Łącznik prosty ze strzałką 46"/>
          <p:cNvCxnSpPr>
            <a:stCxn id="23" idx="4"/>
          </p:cNvCxnSpPr>
          <p:nvPr/>
        </p:nvCxnSpPr>
        <p:spPr>
          <a:xfrm flipH="1">
            <a:off x="6514131" y="3018205"/>
            <a:ext cx="238072" cy="2980810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ole tekstowe 47"/>
          <p:cNvSpPr txBox="1"/>
          <p:nvPr/>
        </p:nvSpPr>
        <p:spPr>
          <a:xfrm>
            <a:off x="3060628" y="6362403"/>
            <a:ext cx="2505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24, art. 415 in., </a:t>
            </a:r>
          </a:p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448 k.c., art. 189 k.p.c.</a:t>
            </a:r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223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 smtClean="0"/>
              <a:t>Dziękuję za uwagę.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Podmioty prawa prywatnego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440830" y="2276872"/>
            <a:ext cx="8429655" cy="4223962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 algn="r">
              <a:defRPr/>
            </a:pPr>
            <a:r>
              <a:rPr lang="pl-PL" sz="2400" dirty="0"/>
              <a:t>a</a:t>
            </a:r>
            <a:r>
              <a:rPr lang="pl-PL" sz="2400" dirty="0" smtClean="0"/>
              <a:t>rt. 1 i art. 33</a:t>
            </a:r>
            <a:r>
              <a:rPr lang="pl-PL" sz="2400" baseline="30000" dirty="0" smtClean="0"/>
              <a:t>1 </a:t>
            </a:r>
            <a:r>
              <a:rPr lang="pl-PL" sz="2400" dirty="0" err="1" smtClean="0"/>
              <a:t>kc</a:t>
            </a:r>
            <a:endParaRPr lang="pl-PL" sz="2400" baseline="30000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25" name="Łącznik prosty ze strzałką 24"/>
          <p:cNvCxnSpPr/>
          <p:nvPr/>
        </p:nvCxnSpPr>
        <p:spPr>
          <a:xfrm rot="5400000">
            <a:off x="2160017" y="1232471"/>
            <a:ext cx="571500" cy="5000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 rot="16200000" flipH="1">
            <a:off x="6228755" y="1268190"/>
            <a:ext cx="571500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>
            <a:off x="539552" y="1196752"/>
            <a:ext cx="78488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zaokrąglony 12"/>
          <p:cNvSpPr/>
          <p:nvPr/>
        </p:nvSpPr>
        <p:spPr>
          <a:xfrm>
            <a:off x="467544" y="1844824"/>
            <a:ext cx="3357586" cy="160675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FIZYCZNA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2646399" y="4293096"/>
            <a:ext cx="3357586" cy="160675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UŁOMNA OSOBA PRAWNA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Prostokąt zaokrąglony 21"/>
          <p:cNvSpPr/>
          <p:nvPr/>
        </p:nvSpPr>
        <p:spPr>
          <a:xfrm>
            <a:off x="4807333" y="1844824"/>
            <a:ext cx="3357586" cy="160675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PRAWNA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Łącznik prosty ze strzałką 22"/>
          <p:cNvCxnSpPr/>
          <p:nvPr/>
        </p:nvCxnSpPr>
        <p:spPr>
          <a:xfrm>
            <a:off x="4325192" y="1482502"/>
            <a:ext cx="0" cy="27363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ipsa 15"/>
          <p:cNvSpPr/>
          <p:nvPr/>
        </p:nvSpPr>
        <p:spPr>
          <a:xfrm>
            <a:off x="166743" y="3012755"/>
            <a:ext cx="3960440" cy="227157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</a:p>
          <a:p>
            <a:pPr algn="ctr">
              <a:defRPr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KONSUMENT</a:t>
            </a: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17" name="Elipsa 16"/>
          <p:cNvSpPr/>
          <p:nvPr/>
        </p:nvSpPr>
        <p:spPr>
          <a:xfrm>
            <a:off x="4910005" y="802655"/>
            <a:ext cx="4104456" cy="2274539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</a:p>
          <a:p>
            <a:pPr algn="ctr">
              <a:defRPr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PRZEDSIĘBIORCA</a:t>
            </a: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6" name="Strzałka w lewo i w górę 5"/>
          <p:cNvSpPr/>
          <p:nvPr/>
        </p:nvSpPr>
        <p:spPr>
          <a:xfrm>
            <a:off x="4427984" y="3139873"/>
            <a:ext cx="1296144" cy="1368151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771597" y="3341856"/>
            <a:ext cx="3168352" cy="1944216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Zdolność do </a:t>
            </a:r>
            <a:r>
              <a:rPr lang="pl-PL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bycia </a:t>
            </a:r>
            <a:r>
              <a:rPr lang="pl-PL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podmiotem praw i obowiązków</a:t>
            </a: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Łącznik prosty ze strzałką 21"/>
          <p:cNvCxnSpPr>
            <a:stCxn id="5" idx="2"/>
            <a:endCxn id="7" idx="0"/>
          </p:cNvCxnSpPr>
          <p:nvPr/>
        </p:nvCxnSpPr>
        <p:spPr>
          <a:xfrm flipH="1">
            <a:off x="2355773" y="2003930"/>
            <a:ext cx="607" cy="13379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>
            <a:endCxn id="17" idx="0"/>
          </p:cNvCxnSpPr>
          <p:nvPr/>
        </p:nvCxnSpPr>
        <p:spPr>
          <a:xfrm>
            <a:off x="6603308" y="2010945"/>
            <a:ext cx="2918" cy="13460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 zaokrąglony 16"/>
          <p:cNvSpPr/>
          <p:nvPr/>
        </p:nvSpPr>
        <p:spPr>
          <a:xfrm>
            <a:off x="5022050" y="3356992"/>
            <a:ext cx="3168352" cy="1944216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Możliwość nabywania prywatnoprawnych praw i obowiązków samodzielnie przez </a:t>
            </a:r>
            <a:r>
              <a:rPr lang="pl-PL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własne</a:t>
            </a:r>
            <a:r>
              <a:rPr lang="pl-PL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</a:t>
            </a:r>
          </a:p>
          <a:p>
            <a:pPr algn="ctr"/>
            <a:endParaRPr lang="pl-PL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808208" y="1067826"/>
            <a:ext cx="3096344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ZDOLNOŚĆ PRAWNA</a:t>
            </a:r>
            <a:endParaRPr lang="pl-PL" dirty="0"/>
          </a:p>
        </p:txBody>
      </p:sp>
      <p:sp>
        <p:nvSpPr>
          <p:cNvPr id="23" name="Prostokąt zaokrąglony 22"/>
          <p:cNvSpPr/>
          <p:nvPr/>
        </p:nvSpPr>
        <p:spPr>
          <a:xfrm>
            <a:off x="5076056" y="1052736"/>
            <a:ext cx="306034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ZDOLNOŚĆ DO CZYNNOŚCI PRAWNYCH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05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5281"/>
            <a:ext cx="864399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FIZYCZNA</a:t>
            </a:r>
          </a:p>
          <a:p>
            <a:pPr algn="ctr"/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lipsa 9"/>
          <p:cNvSpPr/>
          <p:nvPr/>
        </p:nvSpPr>
        <p:spPr>
          <a:xfrm>
            <a:off x="3001524" y="2996952"/>
            <a:ext cx="3096344" cy="1089955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CZŁOWIEK</a:t>
            </a:r>
          </a:p>
          <a:p>
            <a:pPr algn="ctr">
              <a:defRPr/>
            </a:pPr>
            <a:endParaRPr lang="pl-PL" sz="2400" dirty="0"/>
          </a:p>
        </p:txBody>
      </p:sp>
      <p:cxnSp>
        <p:nvCxnSpPr>
          <p:cNvPr id="17" name="Łącznik prosty 29"/>
          <p:cNvCxnSpPr/>
          <p:nvPr/>
        </p:nvCxnSpPr>
        <p:spPr>
          <a:xfrm>
            <a:off x="2771800" y="1772816"/>
            <a:ext cx="35283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4497432" y="1772816"/>
            <a:ext cx="0" cy="10901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Prostokąt zaokrąglony 63"/>
          <p:cNvSpPr/>
          <p:nvPr/>
        </p:nvSpPr>
        <p:spPr>
          <a:xfrm>
            <a:off x="8025824" y="1101214"/>
            <a:ext cx="1133976" cy="81561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Brak definicji legalnej</a:t>
            </a:r>
            <a:endParaRPr lang="pl-PL" sz="1400" b="1" dirty="0"/>
          </a:p>
        </p:txBody>
      </p:sp>
      <p:sp>
        <p:nvSpPr>
          <p:cNvPr id="4" name="Strzałka w prawo 3"/>
          <p:cNvSpPr/>
          <p:nvPr/>
        </p:nvSpPr>
        <p:spPr>
          <a:xfrm>
            <a:off x="7402910" y="1425251"/>
            <a:ext cx="460648" cy="282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0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TOŻSAMOŚĆ</a:t>
            </a:r>
          </a:p>
          <a:p>
            <a:pPr algn="ctr"/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1129316" y="570818"/>
            <a:ext cx="6840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4549696" y="570818"/>
            <a:ext cx="0" cy="2930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zaokrąglony 7"/>
          <p:cNvSpPr/>
          <p:nvPr/>
        </p:nvSpPr>
        <p:spPr>
          <a:xfrm>
            <a:off x="575726" y="1187385"/>
            <a:ext cx="3150996" cy="94547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Tożsamość biologiczna (genetyczna)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717794" y="3654601"/>
            <a:ext cx="3708412" cy="87678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TOŻSAMOŚĆ PRAWNA</a:t>
            </a:r>
            <a:endParaRPr lang="pl-P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5460794" y="1187385"/>
            <a:ext cx="3262969" cy="94547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Tożsamość psychiczna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Łącznik prosty ze strzałką 11"/>
          <p:cNvCxnSpPr>
            <a:endCxn id="8" idx="0"/>
          </p:cNvCxnSpPr>
          <p:nvPr/>
        </p:nvCxnSpPr>
        <p:spPr>
          <a:xfrm>
            <a:off x="2151224" y="570818"/>
            <a:ext cx="0" cy="6165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endCxn id="11" idx="0"/>
          </p:cNvCxnSpPr>
          <p:nvPr/>
        </p:nvCxnSpPr>
        <p:spPr>
          <a:xfrm>
            <a:off x="7092279" y="570818"/>
            <a:ext cx="0" cy="6165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ostokąt zaokrąglony 15"/>
          <p:cNvSpPr/>
          <p:nvPr/>
        </p:nvSpPr>
        <p:spPr>
          <a:xfrm>
            <a:off x="564813" y="2469858"/>
            <a:ext cx="3159674" cy="86743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Historia ciała człowieka</a:t>
            </a: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5508103" y="2437247"/>
            <a:ext cx="3168352" cy="900046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Świadomość, powstająca w czasie rozwoju i życia człowieka</a:t>
            </a: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1374494" y="4869160"/>
            <a:ext cx="6395012" cy="1192867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Cechy/dane człowieka, umożliwiające jego identyfikację, które używane są w treści przepisów prawnych lub widnieją w treści dokumentów urzędowych, co umożliwia zastosowanie tych przepisów</a:t>
            </a:r>
          </a:p>
          <a:p>
            <a:pPr algn="ctr"/>
            <a:endParaRPr lang="pl-P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1763688" y="6278280"/>
            <a:ext cx="2203863" cy="52639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 cywilny</a:t>
            </a: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Prostokąt zaokrąglony 24"/>
          <p:cNvSpPr/>
          <p:nvPr/>
        </p:nvSpPr>
        <p:spPr>
          <a:xfrm>
            <a:off x="5148064" y="6278279"/>
            <a:ext cx="2197627" cy="52639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 osobisty</a:t>
            </a:r>
          </a:p>
          <a:p>
            <a:pPr algn="ctr"/>
            <a:endParaRPr lang="pl-P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Łącznik prostoliniowy 27"/>
          <p:cNvCxnSpPr>
            <a:stCxn id="8" idx="2"/>
            <a:endCxn id="16" idx="0"/>
          </p:cNvCxnSpPr>
          <p:nvPr/>
        </p:nvCxnSpPr>
        <p:spPr>
          <a:xfrm flipH="1">
            <a:off x="2144650" y="2132856"/>
            <a:ext cx="6574" cy="337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oliniowy 29"/>
          <p:cNvCxnSpPr>
            <a:endCxn id="25" idx="0"/>
          </p:cNvCxnSpPr>
          <p:nvPr/>
        </p:nvCxnSpPr>
        <p:spPr>
          <a:xfrm>
            <a:off x="6246877" y="6054903"/>
            <a:ext cx="1" cy="223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oliniowy 30"/>
          <p:cNvCxnSpPr/>
          <p:nvPr/>
        </p:nvCxnSpPr>
        <p:spPr>
          <a:xfrm>
            <a:off x="2877811" y="6062027"/>
            <a:ext cx="0" cy="216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oliniowy 31"/>
          <p:cNvCxnSpPr>
            <a:stCxn id="9" idx="2"/>
            <a:endCxn id="19" idx="0"/>
          </p:cNvCxnSpPr>
          <p:nvPr/>
        </p:nvCxnSpPr>
        <p:spPr>
          <a:xfrm>
            <a:off x="4572000" y="4531383"/>
            <a:ext cx="0" cy="3377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oliniowy 32"/>
          <p:cNvCxnSpPr>
            <a:stCxn id="11" idx="2"/>
            <a:endCxn id="18" idx="0"/>
          </p:cNvCxnSpPr>
          <p:nvPr/>
        </p:nvCxnSpPr>
        <p:spPr>
          <a:xfrm>
            <a:off x="7092279" y="2132856"/>
            <a:ext cx="0" cy="304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rostokąt zaokrąglony 41"/>
          <p:cNvSpPr/>
          <p:nvPr/>
        </p:nvSpPr>
        <p:spPr>
          <a:xfrm>
            <a:off x="8046986" y="3731178"/>
            <a:ext cx="1164319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akta stanu cywilnego</a:t>
            </a:r>
            <a:endParaRPr lang="pl-PL" sz="1400" dirty="0"/>
          </a:p>
        </p:txBody>
      </p:sp>
      <p:sp>
        <p:nvSpPr>
          <p:cNvPr id="56" name="Strzałka w prawo 55"/>
          <p:cNvSpPr/>
          <p:nvPr/>
        </p:nvSpPr>
        <p:spPr>
          <a:xfrm>
            <a:off x="6804248" y="3913883"/>
            <a:ext cx="925646" cy="282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72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0"/>
            <a:ext cx="9196962" cy="8648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ctr">
              <a:defRPr/>
            </a:pPr>
            <a:r>
              <a:rPr lang="pl-PL" sz="2800" dirty="0" smtClean="0"/>
              <a:t>Ustalenie tożsamości prawnej człowieka</a:t>
            </a:r>
          </a:p>
          <a:p>
            <a:pPr marL="514350" indent="-514350" algn="just">
              <a:buAutoNum type="arabicParenR"/>
              <a:defRPr/>
            </a:pPr>
            <a:r>
              <a:rPr lang="pl-PL" sz="2400" dirty="0" smtClean="0"/>
              <a:t>Imię i nazwisko </a:t>
            </a:r>
          </a:p>
          <a:p>
            <a:pPr marL="514350" indent="-514350" algn="just">
              <a:buAutoNum type="arabicParenR"/>
              <a:defRPr/>
            </a:pPr>
            <a:r>
              <a:rPr lang="pl-PL" sz="2400" dirty="0" smtClean="0"/>
              <a:t>Stan cywilny:</a:t>
            </a:r>
          </a:p>
          <a:p>
            <a:pPr marL="971550" lvl="1" indent="-514350" algn="just">
              <a:buAutoNum type="alphaLcParenR"/>
              <a:defRPr/>
            </a:pPr>
            <a:r>
              <a:rPr lang="pl-PL" sz="2400" dirty="0" smtClean="0"/>
              <a:t>sensu stricto – </a:t>
            </a:r>
            <a:r>
              <a:rPr lang="pl-PL" sz="2000" dirty="0" smtClean="0"/>
              <a:t>pozostawanie osoby fizycznej w relacji do małżeństwa: kawaler, panna, żonaty, mężatka, wdowiec, wdowa (</a:t>
            </a:r>
            <a:r>
              <a:rPr lang="pl-PL" sz="2000" i="1" dirty="0" smtClean="0"/>
              <a:t>rozwodnik i rozwódka),</a:t>
            </a:r>
          </a:p>
          <a:p>
            <a:pPr marL="971550" lvl="1" indent="-514350" algn="just">
              <a:buAutoNum type="alphaLcParenR"/>
              <a:defRPr/>
            </a:pPr>
            <a:r>
              <a:rPr lang="pl-PL" sz="2400" dirty="0" smtClean="0"/>
              <a:t>sensu largo – </a:t>
            </a:r>
            <a:r>
              <a:rPr lang="pl-PL" sz="2000" dirty="0" smtClean="0"/>
              <a:t>sytuacja rodzinna osoby fizycznej, definiowana przez pokrewieństwo, małżeństwo i dane osobowe (stan osobisty);</a:t>
            </a:r>
          </a:p>
          <a:p>
            <a:pPr algn="just">
              <a:defRPr/>
            </a:pPr>
            <a:r>
              <a:rPr lang="pl-PL" sz="2400" dirty="0" smtClean="0"/>
              <a:t>3) Stan osobisty – </a:t>
            </a:r>
            <a:r>
              <a:rPr lang="pl-PL" sz="2000" dirty="0" smtClean="0"/>
              <a:t>zespół danych związanych z tożsamością prawną i biologiczną osoby fizycznej: imię i nazwisko, płeć, wiek (data urodzenia) i stan zdrowia psychicznego;</a:t>
            </a:r>
          </a:p>
          <a:p>
            <a:pPr algn="just">
              <a:defRPr/>
            </a:pPr>
            <a:r>
              <a:rPr lang="pl-PL" sz="2400" dirty="0" smtClean="0"/>
              <a:t>4) Zamieszkanie – </a:t>
            </a:r>
            <a:r>
              <a:rPr lang="pl-PL" sz="2000" dirty="0" smtClean="0"/>
              <a:t>miejsce zamieszkania  (art. 25 </a:t>
            </a:r>
            <a:r>
              <a:rPr lang="pl-PL" sz="2000" dirty="0" err="1" smtClean="0"/>
              <a:t>kc</a:t>
            </a:r>
            <a:r>
              <a:rPr lang="pl-PL" sz="2000" dirty="0" smtClean="0"/>
              <a:t>) – miejscowość, w której osoba ta aktualnie faktycznie przebywa (element fizyczny – </a:t>
            </a:r>
            <a:r>
              <a:rPr lang="pl-PL" sz="2000" i="1" dirty="0" err="1" smtClean="0"/>
              <a:t>corpus</a:t>
            </a:r>
            <a:r>
              <a:rPr lang="pl-PL" sz="2000" dirty="0" smtClean="0"/>
              <a:t>) z zamiarem stałego pobytu (element psychiczny – </a:t>
            </a:r>
            <a:r>
              <a:rPr lang="pl-PL" sz="2000" i="1" dirty="0" err="1" smtClean="0"/>
              <a:t>animus</a:t>
            </a:r>
            <a:r>
              <a:rPr lang="pl-PL" sz="2000" dirty="0" smtClean="0"/>
              <a:t>). Ostatnie miejsce zamieszkania, zasada jednego domicylu (art. 28 </a:t>
            </a:r>
            <a:r>
              <a:rPr lang="pl-PL" sz="2000" dirty="0" err="1" smtClean="0"/>
              <a:t>kc</a:t>
            </a:r>
            <a:r>
              <a:rPr lang="pl-PL" sz="2000" dirty="0" smtClean="0"/>
              <a:t>). Tytuł prawny nie jest potrzebny. Art. 26 </a:t>
            </a:r>
            <a:r>
              <a:rPr lang="pl-PL" sz="2000" dirty="0" err="1" smtClean="0"/>
              <a:t>kc</a:t>
            </a:r>
            <a:r>
              <a:rPr lang="pl-PL" sz="2000" dirty="0" smtClean="0"/>
              <a:t> miejsce zamieszkania dziecka. Art. 27 </a:t>
            </a:r>
            <a:r>
              <a:rPr lang="pl-PL" sz="2000" dirty="0" err="1" smtClean="0"/>
              <a:t>kc</a:t>
            </a:r>
            <a:r>
              <a:rPr lang="pl-PL" sz="2000" dirty="0" smtClean="0"/>
              <a:t> miejsce zamieszkania osoby pozostającej pod opieką.</a:t>
            </a:r>
          </a:p>
          <a:p>
            <a:pPr algn="just">
              <a:defRPr/>
            </a:pPr>
            <a:r>
              <a:rPr lang="pl-PL" sz="2000" dirty="0"/>
              <a:t> </a:t>
            </a:r>
          </a:p>
          <a:p>
            <a:pPr algn="just">
              <a:defRPr/>
            </a:pPr>
            <a:r>
              <a:rPr lang="pl-PL" sz="2000" dirty="0" smtClean="0"/>
              <a:t>Miejsce zamieszkania a miejsce zameldowania.</a:t>
            </a:r>
          </a:p>
          <a:p>
            <a:pPr algn="just">
              <a:defRPr/>
            </a:pPr>
            <a:endParaRPr lang="pl-PL" sz="2000" dirty="0"/>
          </a:p>
          <a:p>
            <a:pPr algn="just">
              <a:defRPr/>
            </a:pPr>
            <a:endParaRPr lang="pl-PL" sz="2400" dirty="0" smtClean="0"/>
          </a:p>
          <a:p>
            <a:pPr algn="ctr">
              <a:defRPr/>
            </a:pPr>
            <a:endParaRPr lang="pl-PL" sz="3200" dirty="0"/>
          </a:p>
          <a:p>
            <a:pPr marL="514350" indent="-514350" algn="just">
              <a:defRPr/>
            </a:pPr>
            <a:endParaRPr lang="pl-PL" sz="3200" dirty="0" smtClean="0"/>
          </a:p>
          <a:p>
            <a:pPr marL="514350" indent="-514350" algn="just">
              <a:defRPr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467544" y="1537729"/>
            <a:ext cx="8423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600" dirty="0" smtClean="0"/>
              <a:t> </a:t>
            </a:r>
          </a:p>
          <a:p>
            <a:pPr algn="just"/>
            <a:endParaRPr lang="pl-PL" sz="2800" dirty="0" smtClean="0"/>
          </a:p>
        </p:txBody>
      </p:sp>
      <p:sp>
        <p:nvSpPr>
          <p:cNvPr id="5" name="Elipsa 4"/>
          <p:cNvSpPr/>
          <p:nvPr/>
        </p:nvSpPr>
        <p:spPr>
          <a:xfrm>
            <a:off x="2468317" y="670731"/>
            <a:ext cx="3696233" cy="194421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  <a:r>
              <a:rPr lang="pl-PL" sz="2400" b="1" dirty="0" smtClean="0"/>
              <a:t>NASCITURUS</a:t>
            </a:r>
            <a:endParaRPr lang="pl-PL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13" name="Podtytuł 12"/>
          <p:cNvSpPr>
            <a:spLocks noGrp="1"/>
          </p:cNvSpPr>
          <p:nvPr>
            <p:ph type="subTitle" sz="quarter" idx="1"/>
          </p:nvPr>
        </p:nvSpPr>
        <p:spPr>
          <a:xfrm>
            <a:off x="251520" y="3886200"/>
            <a:ext cx="8640960" cy="2783160"/>
          </a:xfrm>
        </p:spPr>
        <p:txBody>
          <a:bodyPr/>
          <a:lstStyle/>
          <a:p>
            <a:endParaRPr lang="pl-PL" sz="2000" dirty="0" smtClean="0"/>
          </a:p>
          <a:p>
            <a:pPr marL="457200" indent="-457200" algn="just">
              <a:buAutoNum type="arabicParenR"/>
            </a:pPr>
            <a:endParaRPr lang="pl-PL" sz="2000" dirty="0"/>
          </a:p>
        </p:txBody>
      </p:sp>
      <p:sp>
        <p:nvSpPr>
          <p:cNvPr id="8" name="Symbol zastępczy zawartości 3"/>
          <p:cNvSpPr txBox="1">
            <a:spLocks/>
          </p:cNvSpPr>
          <p:nvPr/>
        </p:nvSpPr>
        <p:spPr bwMode="auto">
          <a:xfrm>
            <a:off x="3363552" y="3284984"/>
            <a:ext cx="1905761" cy="150214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l-PL" sz="3600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Wingdings" pitchFamily="2" charset="2"/>
              <a:buNone/>
            </a:pPr>
            <a:endParaRPr lang="pl-PL" sz="2000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Wingdings" pitchFamily="2" charset="2"/>
              <a:buNone/>
            </a:pPr>
            <a:endParaRPr lang="pl-PL" sz="2000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pl-PL" sz="20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Człowiek w fazie rozwoju prenatalnego</a:t>
            </a:r>
          </a:p>
          <a:p>
            <a:pPr marL="0" indent="0" algn="ctr">
              <a:buFont typeface="Wingdings" pitchFamily="2" charset="2"/>
              <a:buNone/>
            </a:pPr>
            <a:endParaRPr lang="pl-PL" sz="1600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Wingdings" pitchFamily="2" charset="2"/>
              <a:buNone/>
            </a:pPr>
            <a:endParaRPr lang="pl-PL" sz="28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Wingdings" pitchFamily="2" charset="2"/>
              <a:buNone/>
            </a:pPr>
            <a:endParaRPr lang="pl-PL" sz="28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680029" y="5144448"/>
            <a:ext cx="7272808" cy="1593923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Zasada: nasciturus jest uznawany za dziecko żywo urodzone w sytuacji, gdy chodzi o jego korzyść.</a:t>
            </a:r>
          </a:p>
          <a:p>
            <a:pPr algn="ctr"/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Uprawnienia są wprost wskazane w przepisach np. art. 446</a:t>
            </a:r>
            <a:r>
              <a:rPr lang="pl-PL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¹ </a:t>
            </a:r>
            <a:r>
              <a:rPr lang="pl-PL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kc</a:t>
            </a:r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art. 927 §2 </a:t>
            </a:r>
            <a:r>
              <a:rPr lang="pl-PL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kc</a:t>
            </a:r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oraz inne przypadki.</a:t>
            </a:r>
          </a:p>
          <a:p>
            <a:pPr algn="ctr"/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Domniemanie prawne żywego urodzenia dziecka art. </a:t>
            </a:r>
            <a:r>
              <a:rPr lang="pl-P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kc</a:t>
            </a:r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endParaRPr lang="pl-P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Łącznik prostoliniowy 9"/>
          <p:cNvCxnSpPr>
            <a:endCxn id="8" idx="0"/>
          </p:cNvCxnSpPr>
          <p:nvPr/>
        </p:nvCxnSpPr>
        <p:spPr>
          <a:xfrm>
            <a:off x="4315507" y="2614947"/>
            <a:ext cx="926" cy="6700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oliniowy 11"/>
          <p:cNvCxnSpPr>
            <a:stCxn id="8" idx="2"/>
            <a:endCxn id="9" idx="0"/>
          </p:cNvCxnSpPr>
          <p:nvPr/>
        </p:nvCxnSpPr>
        <p:spPr>
          <a:xfrm>
            <a:off x="4316433" y="4787129"/>
            <a:ext cx="0" cy="357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sz="3200" dirty="0" smtClean="0"/>
              <a:t>ZDOLNOŚĆ PRAWNA OSOBY FIZYCZNEJ</a:t>
            </a:r>
            <a:endParaRPr lang="pl-PL" sz="3200" dirty="0"/>
          </a:p>
        </p:txBody>
      </p:sp>
      <p:cxnSp>
        <p:nvCxnSpPr>
          <p:cNvPr id="14" name="Łącznik prosty 12"/>
          <p:cNvCxnSpPr/>
          <p:nvPr/>
        </p:nvCxnSpPr>
        <p:spPr>
          <a:xfrm>
            <a:off x="467544" y="764704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>
            <a:off x="4427984" y="764704"/>
            <a:ext cx="0" cy="1656184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 zaokrąglony 16"/>
          <p:cNvSpPr/>
          <p:nvPr/>
        </p:nvSpPr>
        <p:spPr>
          <a:xfrm>
            <a:off x="2123728" y="2420888"/>
            <a:ext cx="4608512" cy="2088232"/>
          </a:xfrm>
          <a:prstGeom prst="roundRect">
            <a:avLst/>
          </a:prstGeom>
          <a:solidFill>
            <a:schemeClr val="accent1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sz="2800" dirty="0" smtClean="0">
                <a:solidFill>
                  <a:srgbClr val="FFFFFF"/>
                </a:solidFill>
              </a:rPr>
              <a:t>MA KAŻDY CZŁOWIEK</a:t>
            </a:r>
          </a:p>
          <a:p>
            <a:pPr algn="ctr"/>
            <a:r>
              <a:rPr lang="pl-PL" sz="2800" dirty="0" smtClean="0">
                <a:solidFill>
                  <a:srgbClr val="FFFFFF"/>
                </a:solidFill>
              </a:rPr>
              <a:t>(nasciturus ma warunkową zdolność prawną)</a:t>
            </a:r>
            <a:endParaRPr lang="pl-PL" sz="2800" dirty="0" smtClean="0"/>
          </a:p>
          <a:p>
            <a:pPr algn="ctr"/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6516215" y="5301208"/>
            <a:ext cx="2408097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ZDOLNOŚĆ DELIKTOWA</a:t>
            </a:r>
            <a:endParaRPr lang="pl-PL" sz="1400" dirty="0"/>
          </a:p>
        </p:txBody>
      </p:sp>
      <p:sp>
        <p:nvSpPr>
          <p:cNvPr id="20" name="Prostokąt zaokrąglony 19"/>
          <p:cNvSpPr/>
          <p:nvPr/>
        </p:nvSpPr>
        <p:spPr>
          <a:xfrm>
            <a:off x="6516215" y="5995527"/>
            <a:ext cx="2408097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OGRANICZENIA ZAKRESU ZDOLNOŚCI PRAWNEJ</a:t>
            </a:r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źwigar">
  <a:themeElements>
    <a:clrScheme name="Dźwigar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Dźwig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źwigar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3042</TotalTime>
  <Words>1042</Words>
  <Application>Microsoft Office PowerPoint</Application>
  <PresentationFormat>Pokaz na ekranie (4:3)</PresentationFormat>
  <Paragraphs>190</Paragraphs>
  <Slides>19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Dźwigar</vt:lpstr>
      <vt:lpstr>Prezentacja programu PowerPoint</vt:lpstr>
      <vt:lpstr>Podmioty prawa prywatnego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ZDOLNOŚĆ PRAWNA OSOBY FIZYCZNEJ</vt:lpstr>
      <vt:lpstr>Prezentacja programu PowerPoint</vt:lpstr>
      <vt:lpstr>Prezentacja programu PowerPoint</vt:lpstr>
      <vt:lpstr>ZDOLNOŚĆ DO CZYNNOŚCI PRAWNYCH OSOBY FIZYCZNEJ</vt:lpstr>
      <vt:lpstr>PEŁNA ZDOLNOŚĆ DO CZYNNOŚCI PRAWNYCH OSOBY FIZYCZNEJ</vt:lpstr>
      <vt:lpstr>OGRANICZONA ZDOLNOŚĆ DO CZYNNOŚCI PRAWNYCH OSOBY FIZYCZNEJ</vt:lpstr>
      <vt:lpstr>BRAK ZDOLNOŚCI DO CZYNNOŚCI PRAWNYCH OSOBY FIZYCZNEJ</vt:lpstr>
      <vt:lpstr>Prezentacja programu PowerPoint</vt:lpstr>
      <vt:lpstr>Prezentacja programu PowerPoint</vt:lpstr>
      <vt:lpstr>Prezentacja programu PowerPoint</vt:lpstr>
      <vt:lpstr>Dziękuję za uwagę.</vt:lpstr>
    </vt:vector>
  </TitlesOfParts>
  <Company>AGH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Największe katastrofy  przemysłowe w Polsce i na świecie. Przyczyny i skutki.</dc:title>
  <dc:creator>Kłapouchy</dc:creator>
  <cp:lastModifiedBy>Wenusi Kr</cp:lastModifiedBy>
  <cp:revision>326</cp:revision>
  <dcterms:created xsi:type="dcterms:W3CDTF">2004-11-17T18:00:27Z</dcterms:created>
  <dcterms:modified xsi:type="dcterms:W3CDTF">2020-04-18T21:07:00Z</dcterms:modified>
</cp:coreProperties>
</file>