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2"/>
  </p:notesMasterIdLst>
  <p:sldIdLst>
    <p:sldId id="324" r:id="rId2"/>
    <p:sldId id="359" r:id="rId3"/>
    <p:sldId id="358" r:id="rId4"/>
    <p:sldId id="257" r:id="rId5"/>
    <p:sldId id="360" r:id="rId6"/>
    <p:sldId id="362" r:id="rId7"/>
    <p:sldId id="361" r:id="rId8"/>
    <p:sldId id="363" r:id="rId9"/>
    <p:sldId id="364" r:id="rId10"/>
    <p:sldId id="365" r:id="rId11"/>
    <p:sldId id="366" r:id="rId12"/>
    <p:sldId id="367" r:id="rId13"/>
    <p:sldId id="368" r:id="rId14"/>
    <p:sldId id="373" r:id="rId15"/>
    <p:sldId id="372" r:id="rId16"/>
    <p:sldId id="369" r:id="rId17"/>
    <p:sldId id="258" r:id="rId18"/>
    <p:sldId id="370" r:id="rId19"/>
    <p:sldId id="371" r:id="rId20"/>
    <p:sldId id="320" r:id="rId2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FF0066"/>
    <a:srgbClr val="FF6699"/>
    <a:srgbClr val="3C1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6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F6EF9-BBF2-4B2F-B3F8-EE50E80D35A2}" type="datetimeFigureOut">
              <a:rPr lang="pl-PL" smtClean="0"/>
              <a:pPr/>
              <a:t>2020-05-24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2A720-37A6-42F3-A23B-7C4411DCED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59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9883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>
                <a:solidFill>
                  <a:prstClr val="black"/>
                </a:solidFill>
              </a:rPr>
              <a:pPr/>
              <a:t>14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200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2545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</p:grpSp>
      </p:grpSp>
      <p:sp>
        <p:nvSpPr>
          <p:cNvPr id="7377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7377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964C7-9409-4011-B9A8-80E4CFFAD47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40F7E-0F53-4575-BECF-5D4A1F2FA10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9A7DA-3B7C-499A-8754-2387F78A97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B854E-4B70-492C-A466-DFB175E266D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ytuł, tekst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246E-CF1E-45C6-A97A-5CBEDEEE6B9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6AA5E-D92E-42AF-B740-75F9FB7B326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DF4DC-1005-484D-A2D7-61B0E4E2B65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F2FC9-3084-4DC7-8A67-82A1A616506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018C6-437C-4884-9950-7AEB637D103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331F6-08D7-42D3-8D9F-84A74A0D65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D20BB-B36C-40D7-8AF0-5C89FB2E0B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A7C3F-0DEC-4EB9-9994-7A780EA3704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9F8D5-46C9-4C2D-B30C-2788A4B364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7270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0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0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4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4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4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7274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7274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</p:grpSp>
      </p:grpSp>
      <p:sp>
        <p:nvSpPr>
          <p:cNvPr id="7274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7274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7274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274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275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2526182-EE95-4E98-9C1D-16A3406A67C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chemat blokowy: taśma dziurkowana 2"/>
          <p:cNvSpPr/>
          <p:nvPr/>
        </p:nvSpPr>
        <p:spPr>
          <a:xfrm>
            <a:off x="395536" y="0"/>
            <a:ext cx="8280920" cy="4077072"/>
          </a:xfrm>
          <a:prstGeom prst="flowChartPunchedTap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PODMIOTY PRAWA PRYWATNEGO</a:t>
            </a:r>
          </a:p>
          <a:p>
            <a:pPr algn="ctr"/>
            <a:r>
              <a:rPr lang="pl-PL" dirty="0" smtClean="0"/>
              <a:t>(KONTYNUACJA)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27433" y="5462647"/>
            <a:ext cx="80335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Literatura:</a:t>
            </a:r>
          </a:p>
          <a:p>
            <a:r>
              <a:rPr lang="pl-PL" sz="1400" dirty="0"/>
              <a:t>red. E. Gniewek, P. Machnikowski, </a:t>
            </a:r>
            <a:r>
              <a:rPr lang="pl-PL" sz="1400" i="1" dirty="0"/>
              <a:t>Zarys prawa cywilnego</a:t>
            </a:r>
            <a:r>
              <a:rPr lang="pl-PL" sz="1400" dirty="0"/>
              <a:t>, </a:t>
            </a:r>
            <a:r>
              <a:rPr lang="pl-PL" sz="1400" dirty="0" smtClean="0"/>
              <a:t>Wydanie 3, Warszawa 2018</a:t>
            </a:r>
            <a:endParaRPr lang="pl-PL" sz="1400" dirty="0"/>
          </a:p>
          <a:p>
            <a:r>
              <a:rPr lang="pl-PL" sz="1400" dirty="0"/>
              <a:t>red. E Gniewek, </a:t>
            </a:r>
            <a:r>
              <a:rPr lang="pl-PL" sz="1400" dirty="0" smtClean="0"/>
              <a:t>P. Machnikowski, </a:t>
            </a:r>
            <a:r>
              <a:rPr lang="pl-PL" sz="1400" i="1" dirty="0" smtClean="0"/>
              <a:t>Kodeks </a:t>
            </a:r>
            <a:r>
              <a:rPr lang="pl-PL" sz="1400" i="1" dirty="0"/>
              <a:t>Cywilny. Komentarz</a:t>
            </a:r>
            <a:r>
              <a:rPr lang="pl-PL" sz="1400" dirty="0"/>
              <a:t>, Wydanie </a:t>
            </a:r>
            <a:r>
              <a:rPr lang="pl-PL" sz="1400" dirty="0" smtClean="0"/>
              <a:t>9, </a:t>
            </a:r>
            <a:r>
              <a:rPr lang="pl-PL" sz="1400" dirty="0"/>
              <a:t>Warszawa </a:t>
            </a:r>
            <a:r>
              <a:rPr lang="pl-PL" sz="1400" dirty="0" smtClean="0"/>
              <a:t>2019</a:t>
            </a:r>
          </a:p>
          <a:p>
            <a:r>
              <a:rPr lang="pl-PL" sz="1400" dirty="0" smtClean="0"/>
              <a:t>Z. Radwański, </a:t>
            </a:r>
            <a:r>
              <a:rPr lang="pl-PL" sz="1400" i="1" dirty="0" smtClean="0"/>
              <a:t>Prawo cywilne – część ogólna</a:t>
            </a:r>
            <a:r>
              <a:rPr lang="pl-PL" sz="1400" dirty="0" smtClean="0"/>
              <a:t>, Wydanie 15, Warszawa 2019</a:t>
            </a:r>
            <a:endParaRPr lang="pl-PL" sz="1400" dirty="0"/>
          </a:p>
          <a:p>
            <a:endParaRPr lang="pl-PL" sz="1400" dirty="0"/>
          </a:p>
          <a:p>
            <a:r>
              <a:rPr lang="pl-PL" sz="1400" dirty="0"/>
              <a:t>Opracowała mgr Irena Krauze – Lisowiec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4877" y="412387"/>
            <a:ext cx="8643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Rodzaje organów osoby prawnej</a:t>
            </a:r>
            <a:endParaRPr lang="pl-PL" sz="3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Łącznik prosty 29"/>
          <p:cNvCxnSpPr/>
          <p:nvPr/>
        </p:nvCxnSpPr>
        <p:spPr>
          <a:xfrm>
            <a:off x="1129316" y="935607"/>
            <a:ext cx="6840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360787" y="1261589"/>
            <a:ext cx="3683158" cy="1800200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>
                <a:solidFill>
                  <a:srgbClr val="FFFFFF"/>
                </a:solidFill>
              </a:rPr>
              <a:t>uchwałodawcze</a:t>
            </a:r>
            <a:endParaRPr lang="pl-PL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0" name="Łącznik prosty ze strzałką 29"/>
          <p:cNvCxnSpPr/>
          <p:nvPr/>
        </p:nvCxnSpPr>
        <p:spPr>
          <a:xfrm flipH="1">
            <a:off x="2401858" y="924835"/>
            <a:ext cx="199492" cy="3367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>
            <a:endCxn id="20" idx="0"/>
          </p:cNvCxnSpPr>
          <p:nvPr/>
        </p:nvCxnSpPr>
        <p:spPr>
          <a:xfrm>
            <a:off x="4432459" y="935607"/>
            <a:ext cx="0" cy="21261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/>
          <p:cNvCxnSpPr/>
          <p:nvPr/>
        </p:nvCxnSpPr>
        <p:spPr>
          <a:xfrm>
            <a:off x="5857187" y="927514"/>
            <a:ext cx="298989" cy="3340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ipsa 18"/>
          <p:cNvSpPr/>
          <p:nvPr/>
        </p:nvSpPr>
        <p:spPr>
          <a:xfrm>
            <a:off x="4769502" y="1261589"/>
            <a:ext cx="3683158" cy="1800200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>
                <a:solidFill>
                  <a:srgbClr val="FFFFFF"/>
                </a:solidFill>
              </a:rPr>
              <a:t>wykonawcze</a:t>
            </a:r>
            <a:endParaRPr lang="pl-PL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Elipsa 19"/>
          <p:cNvSpPr/>
          <p:nvPr/>
        </p:nvSpPr>
        <p:spPr>
          <a:xfrm>
            <a:off x="2590880" y="3061789"/>
            <a:ext cx="3683158" cy="1800200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>
                <a:solidFill>
                  <a:srgbClr val="FFFFFF"/>
                </a:solidFill>
              </a:rPr>
              <a:t>kontrolne</a:t>
            </a:r>
            <a:endParaRPr lang="pl-PL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984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27697" y="5281"/>
            <a:ext cx="86439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BRAK ORGANU </a:t>
            </a:r>
            <a:r>
              <a:rPr lang="pl-PL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powołanego do reprezentowania osoby prawnej</a:t>
            </a:r>
          </a:p>
          <a:p>
            <a:pPr algn="ctr"/>
            <a:endParaRPr lang="pl-PL" sz="3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Łącznik prosty 29"/>
          <p:cNvCxnSpPr/>
          <p:nvPr/>
        </p:nvCxnSpPr>
        <p:spPr>
          <a:xfrm>
            <a:off x="227697" y="1782663"/>
            <a:ext cx="77286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ipsa 8"/>
          <p:cNvSpPr/>
          <p:nvPr/>
        </p:nvSpPr>
        <p:spPr>
          <a:xfrm>
            <a:off x="5076056" y="3032956"/>
            <a:ext cx="3456384" cy="2304256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>
                <a:solidFill>
                  <a:srgbClr val="FFFFFF"/>
                </a:solidFill>
              </a:rPr>
              <a:t>          </a:t>
            </a:r>
            <a:endParaRPr lang="pl-PL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l-PL" sz="2400" dirty="0" smtClean="0">
                <a:solidFill>
                  <a:srgbClr val="FFFFFF"/>
                </a:solidFill>
              </a:rPr>
              <a:t>KURATOR</a:t>
            </a:r>
          </a:p>
          <a:p>
            <a:pPr algn="ctr">
              <a:defRPr/>
            </a:pPr>
            <a:endParaRPr lang="pl-PL" dirty="0" smtClean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pl-PL" dirty="0" smtClean="0">
                <a:solidFill>
                  <a:srgbClr val="FFFFFF"/>
                </a:solidFill>
              </a:rPr>
              <a:t>art. 42 k.c</a:t>
            </a:r>
            <a:r>
              <a:rPr lang="pl-PL" smtClean="0">
                <a:solidFill>
                  <a:srgbClr val="FFFFFF"/>
                </a:solidFill>
              </a:rPr>
              <a:t>., </a:t>
            </a:r>
            <a:r>
              <a:rPr lang="pl-PL" smtClean="0">
                <a:solidFill>
                  <a:srgbClr val="FFFFFF"/>
                </a:solidFill>
              </a:rPr>
              <a:t>art. 69 </a:t>
            </a:r>
            <a:r>
              <a:rPr lang="pl-PL" dirty="0" smtClean="0">
                <a:solidFill>
                  <a:srgbClr val="FFFFFF"/>
                </a:solidFill>
              </a:rPr>
              <a:t>k.p.c., </a:t>
            </a:r>
            <a:r>
              <a:rPr lang="pl-PL" sz="1400" strike="sngStrike" dirty="0" smtClean="0">
                <a:solidFill>
                  <a:srgbClr val="FFFFFF"/>
                </a:solidFill>
              </a:rPr>
              <a:t>art. 26 </a:t>
            </a:r>
            <a:r>
              <a:rPr lang="pl-PL" sz="1400" strike="sngStrike" dirty="0" err="1" smtClean="0">
                <a:solidFill>
                  <a:srgbClr val="FFFFFF"/>
                </a:solidFill>
              </a:rPr>
              <a:t>KrRejSU</a:t>
            </a:r>
            <a:endParaRPr lang="pl-PL" sz="1400" strike="sngStrike" dirty="0">
              <a:solidFill>
                <a:srgbClr val="FFFFFF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637662" y="2636912"/>
            <a:ext cx="3528392" cy="2808312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000" dirty="0" smtClean="0">
                <a:solidFill>
                  <a:srgbClr val="FFFFFF"/>
                </a:solidFill>
              </a:rPr>
              <a:t>          </a:t>
            </a:r>
            <a:endParaRPr lang="pl-PL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l-PL" sz="2000" dirty="0" smtClean="0">
                <a:solidFill>
                  <a:srgbClr val="FFFFFF"/>
                </a:solidFill>
              </a:rPr>
              <a:t>Nie został powołany lub istnieje w kształcie nieodpowiadającym wymaganiom ustawy / statutu</a:t>
            </a:r>
          </a:p>
          <a:p>
            <a:pPr algn="ctr">
              <a:defRPr/>
            </a:pPr>
            <a:endParaRPr lang="pl-PL" sz="2400" dirty="0" smtClean="0">
              <a:solidFill>
                <a:srgbClr val="FFFFFF"/>
              </a:solidFill>
            </a:endParaRPr>
          </a:p>
        </p:txBody>
      </p:sp>
      <p:sp>
        <p:nvSpPr>
          <p:cNvPr id="6" name="Strzałka w prawo 5"/>
          <p:cNvSpPr/>
          <p:nvPr/>
        </p:nvSpPr>
        <p:spPr>
          <a:xfrm>
            <a:off x="4311351" y="3933056"/>
            <a:ext cx="576064" cy="504056"/>
          </a:xfrm>
          <a:prstGeom prst="rightArrow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ze strzałką 7"/>
          <p:cNvCxnSpPr/>
          <p:nvPr/>
        </p:nvCxnSpPr>
        <p:spPr>
          <a:xfrm>
            <a:off x="2401858" y="1782663"/>
            <a:ext cx="0" cy="8542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/>
          <p:cNvCxnSpPr/>
          <p:nvPr/>
        </p:nvCxnSpPr>
        <p:spPr>
          <a:xfrm>
            <a:off x="307420" y="206084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68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27697" y="5281"/>
            <a:ext cx="864399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Fałszywy organ</a:t>
            </a:r>
          </a:p>
          <a:p>
            <a:pPr algn="ctr"/>
            <a:endParaRPr lang="pl-PL" sz="3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Łącznik prosty 29"/>
          <p:cNvCxnSpPr/>
          <p:nvPr/>
        </p:nvCxnSpPr>
        <p:spPr>
          <a:xfrm>
            <a:off x="2785500" y="947665"/>
            <a:ext cx="35283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ipsa 8"/>
          <p:cNvSpPr/>
          <p:nvPr/>
        </p:nvSpPr>
        <p:spPr>
          <a:xfrm>
            <a:off x="311439" y="6094990"/>
            <a:ext cx="1895302" cy="595841"/>
          </a:xfrm>
          <a:prstGeom prst="ellipse">
            <a:avLst/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>
                <a:solidFill>
                  <a:srgbClr val="FFFFFF"/>
                </a:solidFill>
              </a:rPr>
              <a:t>          </a:t>
            </a:r>
            <a:endParaRPr lang="pl-PL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l-PL" sz="1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Bezwzględna nieważność</a:t>
            </a:r>
          </a:p>
          <a:p>
            <a:pPr algn="ctr">
              <a:defRPr/>
            </a:pPr>
            <a:endParaRPr lang="pl-PL" sz="1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200" dirty="0">
              <a:solidFill>
                <a:srgbClr val="FFFFFF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0" y="1762927"/>
            <a:ext cx="2906422" cy="173559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</a:p>
          <a:p>
            <a:pPr algn="ctr">
              <a:defRPr/>
            </a:pPr>
            <a:r>
              <a:rPr lang="pl-PL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Osoba podająca się za organ nieistniejącej osoby prawnej</a:t>
            </a:r>
          </a:p>
          <a:p>
            <a:pPr algn="ctr">
              <a:defRPr/>
            </a:pPr>
            <a:endParaRPr lang="pl-PL" sz="1600" dirty="0" smtClean="0">
              <a:solidFill>
                <a:srgbClr val="FFFFFF"/>
              </a:solidFill>
            </a:endParaRPr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2339752" y="947665"/>
            <a:ext cx="877796" cy="8971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ipsa 11"/>
          <p:cNvSpPr/>
          <p:nvPr/>
        </p:nvSpPr>
        <p:spPr>
          <a:xfrm>
            <a:off x="2987824" y="1762926"/>
            <a:ext cx="2906422" cy="173559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000" dirty="0" smtClean="0">
                <a:solidFill>
                  <a:srgbClr val="FFFFFF"/>
                </a:solidFill>
              </a:rPr>
              <a:t>          </a:t>
            </a:r>
            <a:endParaRPr lang="pl-PL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l-PL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Osoba niebędąca organem istniejącej osoby prawnej</a:t>
            </a:r>
          </a:p>
          <a:p>
            <a:pPr algn="ctr">
              <a:defRPr/>
            </a:pPr>
            <a:r>
              <a:rPr lang="pl-PL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(wadliwie powołana, niepowołana</a:t>
            </a:r>
            <a:r>
              <a:rPr lang="pl-PL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ctr">
              <a:defRPr/>
            </a:pPr>
            <a:endParaRPr lang="pl-PL" sz="1600" dirty="0" smtClean="0">
              <a:solidFill>
                <a:srgbClr val="FFFFFF"/>
              </a:solidFill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5894246" y="1762926"/>
            <a:ext cx="3249754" cy="232449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000" dirty="0" smtClean="0">
                <a:solidFill>
                  <a:srgbClr val="FFFFFF"/>
                </a:solidFill>
              </a:rPr>
              <a:t>          </a:t>
            </a:r>
            <a:endParaRPr lang="pl-PL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l-PL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Osoba będąca organem zarządzającym (wykonawczym) istniejącej osoby prawnej, przekroczyła zakres mocowania</a:t>
            </a:r>
          </a:p>
          <a:p>
            <a:pPr algn="ctr">
              <a:defRPr/>
            </a:pPr>
            <a:endParaRPr lang="pl-PL" sz="1600" dirty="0" smtClean="0">
              <a:solidFill>
                <a:srgbClr val="FFFFFF"/>
              </a:solidFill>
            </a:endParaRPr>
          </a:p>
        </p:txBody>
      </p:sp>
      <p:cxnSp>
        <p:nvCxnSpPr>
          <p:cNvPr id="14" name="Łącznik prosty ze strzałką 13"/>
          <p:cNvCxnSpPr>
            <a:endCxn id="12" idx="0"/>
          </p:cNvCxnSpPr>
          <p:nvPr/>
        </p:nvCxnSpPr>
        <p:spPr>
          <a:xfrm>
            <a:off x="4441035" y="947664"/>
            <a:ext cx="0" cy="8152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5894246" y="947665"/>
            <a:ext cx="1054018" cy="8971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trzałka w dół 18"/>
          <p:cNvSpPr/>
          <p:nvPr/>
        </p:nvSpPr>
        <p:spPr>
          <a:xfrm>
            <a:off x="2773628" y="4274738"/>
            <a:ext cx="3334813" cy="6502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UMOWA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Elipsa 19"/>
          <p:cNvSpPr/>
          <p:nvPr/>
        </p:nvSpPr>
        <p:spPr>
          <a:xfrm>
            <a:off x="2884846" y="5051577"/>
            <a:ext cx="3105820" cy="1238553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>
                <a:solidFill>
                  <a:srgbClr val="FFFFFF"/>
                </a:solidFill>
              </a:rPr>
              <a:t>          </a:t>
            </a:r>
            <a:endParaRPr lang="pl-PL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2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l-PL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Bezskuteczność zawieszona</a:t>
            </a:r>
          </a:p>
          <a:p>
            <a:pPr algn="ctr">
              <a:defRPr/>
            </a:pPr>
            <a:endParaRPr lang="pl-PL" sz="2000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pl-PL" sz="1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Prostokąt zaokrąglony 24"/>
          <p:cNvSpPr/>
          <p:nvPr/>
        </p:nvSpPr>
        <p:spPr>
          <a:xfrm>
            <a:off x="0" y="863843"/>
            <a:ext cx="2050803" cy="81526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39 § 3 k.c. stosowany odpowiednio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7" name="Łącznik prosty 26"/>
          <p:cNvCxnSpPr/>
          <p:nvPr/>
        </p:nvCxnSpPr>
        <p:spPr>
          <a:xfrm>
            <a:off x="580421" y="1679105"/>
            <a:ext cx="1" cy="2285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ipsa 29"/>
          <p:cNvSpPr/>
          <p:nvPr/>
        </p:nvSpPr>
        <p:spPr>
          <a:xfrm>
            <a:off x="6000613" y="5370978"/>
            <a:ext cx="1895302" cy="595841"/>
          </a:xfrm>
          <a:prstGeom prst="ellipse">
            <a:avLst/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>
                <a:solidFill>
                  <a:srgbClr val="FFFFFF"/>
                </a:solidFill>
              </a:rPr>
              <a:t>          </a:t>
            </a:r>
            <a:endParaRPr lang="pl-PL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l-PL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Bezwzględna nieważność</a:t>
            </a:r>
          </a:p>
          <a:p>
            <a:pPr algn="ctr">
              <a:defRPr/>
            </a:pPr>
            <a:endParaRPr lang="pl-PL" sz="1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200" dirty="0">
              <a:solidFill>
                <a:srgbClr val="FFFFFF"/>
              </a:solidFill>
            </a:endParaRPr>
          </a:p>
        </p:txBody>
      </p:sp>
      <p:sp>
        <p:nvSpPr>
          <p:cNvPr id="31" name="Strzałka w dół 30"/>
          <p:cNvSpPr/>
          <p:nvPr/>
        </p:nvSpPr>
        <p:spPr>
          <a:xfrm>
            <a:off x="5017152" y="4630130"/>
            <a:ext cx="3600400" cy="66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Jednostronna czynność prawna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Prostokąt zaokrąglony 34"/>
          <p:cNvSpPr/>
          <p:nvPr/>
        </p:nvSpPr>
        <p:spPr>
          <a:xfrm>
            <a:off x="7218416" y="6176109"/>
            <a:ext cx="1926336" cy="746614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Zgoda drugiej strony na działanie bez umocowania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Strzałka zakrzywiona w prawo 40"/>
          <p:cNvSpPr/>
          <p:nvPr/>
        </p:nvSpPr>
        <p:spPr>
          <a:xfrm rot="7041189">
            <a:off x="6683794" y="2201402"/>
            <a:ext cx="1069243" cy="4976077"/>
          </a:xfrm>
          <a:prstGeom prst="curved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34" name="Strzałka w prawo 33"/>
          <p:cNvSpPr/>
          <p:nvPr/>
        </p:nvSpPr>
        <p:spPr>
          <a:xfrm rot="1574583">
            <a:off x="7901241" y="5586152"/>
            <a:ext cx="887422" cy="487831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Wyjątek</a:t>
            </a:r>
            <a:endParaRPr lang="pl-PL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389408" y="5995198"/>
            <a:ext cx="1739364" cy="7954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 flipH="1">
            <a:off x="580421" y="5966819"/>
            <a:ext cx="1588847" cy="7954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owolny kształt 22"/>
          <p:cNvSpPr/>
          <p:nvPr/>
        </p:nvSpPr>
        <p:spPr>
          <a:xfrm>
            <a:off x="215674" y="5493246"/>
            <a:ext cx="2004365" cy="737073"/>
          </a:xfrm>
          <a:custGeom>
            <a:avLst/>
            <a:gdLst>
              <a:gd name="connsiteX0" fmla="*/ 233777 w 2004365"/>
              <a:gd name="connsiteY0" fmla="*/ 737073 h 737073"/>
              <a:gd name="connsiteX1" fmla="*/ 140787 w 2004365"/>
              <a:gd name="connsiteY1" fmla="*/ 132639 h 737073"/>
              <a:gd name="connsiteX2" fmla="*/ 1892095 w 2004365"/>
              <a:gd name="connsiteY2" fmla="*/ 39649 h 737073"/>
              <a:gd name="connsiteX3" fmla="*/ 1830102 w 2004365"/>
              <a:gd name="connsiteY3" fmla="*/ 644083 h 737073"/>
              <a:gd name="connsiteX4" fmla="*/ 1845601 w 2004365"/>
              <a:gd name="connsiteY4" fmla="*/ 706076 h 737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4365" h="737073">
                <a:moveTo>
                  <a:pt x="233777" y="737073"/>
                </a:moveTo>
                <a:cubicBezTo>
                  <a:pt x="49089" y="492974"/>
                  <a:pt x="-135599" y="248876"/>
                  <a:pt x="140787" y="132639"/>
                </a:cubicBezTo>
                <a:cubicBezTo>
                  <a:pt x="417173" y="16402"/>
                  <a:pt x="1610542" y="-45592"/>
                  <a:pt x="1892095" y="39649"/>
                </a:cubicBezTo>
                <a:cubicBezTo>
                  <a:pt x="2173648" y="124890"/>
                  <a:pt x="1837851" y="533012"/>
                  <a:pt x="1830102" y="644083"/>
                </a:cubicBezTo>
                <a:cubicBezTo>
                  <a:pt x="1822353" y="755154"/>
                  <a:pt x="1833977" y="730615"/>
                  <a:pt x="1845601" y="706076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Prostokąt 31"/>
          <p:cNvSpPr/>
          <p:nvPr/>
        </p:nvSpPr>
        <p:spPr>
          <a:xfrm>
            <a:off x="253862" y="5476893"/>
            <a:ext cx="2010456" cy="652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Zmiana </a:t>
            </a:r>
          </a:p>
          <a:p>
            <a:pPr algn="ctr"/>
            <a:r>
              <a:rPr lang="pl-P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39 k.c.</a:t>
            </a:r>
            <a:endParaRPr lang="pl-PL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9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27697" y="412387"/>
            <a:ext cx="8643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Jeden z podziałów osób prawnych</a:t>
            </a:r>
            <a:endParaRPr lang="pl-PL" sz="3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Łącznik prosty 29"/>
          <p:cNvCxnSpPr/>
          <p:nvPr/>
        </p:nvCxnSpPr>
        <p:spPr>
          <a:xfrm>
            <a:off x="1129316" y="935607"/>
            <a:ext cx="6840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227697" y="1700808"/>
            <a:ext cx="3683158" cy="1800200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>
                <a:solidFill>
                  <a:srgbClr val="FFFFFF"/>
                </a:solidFill>
              </a:rPr>
              <a:t>Publiczne</a:t>
            </a:r>
            <a:endParaRPr lang="pl-PL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0" name="Łącznik prosty ze strzałką 29"/>
          <p:cNvCxnSpPr/>
          <p:nvPr/>
        </p:nvCxnSpPr>
        <p:spPr>
          <a:xfrm flipH="1">
            <a:off x="2195736" y="924835"/>
            <a:ext cx="405614" cy="7759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/>
          <p:cNvCxnSpPr/>
          <p:nvPr/>
        </p:nvCxnSpPr>
        <p:spPr>
          <a:xfrm>
            <a:off x="5857187" y="935607"/>
            <a:ext cx="370997" cy="7652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ipsa 18"/>
          <p:cNvSpPr/>
          <p:nvPr/>
        </p:nvSpPr>
        <p:spPr>
          <a:xfrm>
            <a:off x="4738873" y="1700808"/>
            <a:ext cx="3683158" cy="1800200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>
                <a:solidFill>
                  <a:srgbClr val="FFFFFF"/>
                </a:solidFill>
              </a:rPr>
              <a:t>Prywatne</a:t>
            </a:r>
            <a:endParaRPr lang="pl-PL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Prostokąt zaokrąglony 12"/>
          <p:cNvSpPr/>
          <p:nvPr/>
        </p:nvSpPr>
        <p:spPr>
          <a:xfrm>
            <a:off x="51691" y="3890460"/>
            <a:ext cx="1876909" cy="1224136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SKARB PAŃSTWA</a:t>
            </a: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33 i art. 34 k.c.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Prostokąt zaokrąglony 14"/>
          <p:cNvSpPr/>
          <p:nvPr/>
        </p:nvSpPr>
        <p:spPr>
          <a:xfrm>
            <a:off x="2247134" y="3890460"/>
            <a:ext cx="1876909" cy="1224136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PAŃSTWOWE OSOBY PRAWNE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1166151" y="5373216"/>
            <a:ext cx="2325729" cy="1224136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SAMORZĄDOWE OSOBY PRAWNE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8" name="Łącznik prosty ze strzałką 17"/>
          <p:cNvCxnSpPr/>
          <p:nvPr/>
        </p:nvCxnSpPr>
        <p:spPr>
          <a:xfrm flipH="1">
            <a:off x="899592" y="3429000"/>
            <a:ext cx="266559" cy="4614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/>
          <p:nvPr/>
        </p:nvCxnSpPr>
        <p:spPr>
          <a:xfrm>
            <a:off x="2870317" y="3429000"/>
            <a:ext cx="117507" cy="4614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2126365" y="3492159"/>
            <a:ext cx="0" cy="18460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rostokąt zaokrąglony 24"/>
          <p:cNvSpPr/>
          <p:nvPr/>
        </p:nvSpPr>
        <p:spPr>
          <a:xfrm>
            <a:off x="5857187" y="3722940"/>
            <a:ext cx="1969169" cy="69224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Np. SPÓŁKI KAPITAŁOWE</a:t>
            </a:r>
          </a:p>
        </p:txBody>
      </p:sp>
      <p:sp>
        <p:nvSpPr>
          <p:cNvPr id="26" name="Prostokąt zaokrąglony 25"/>
          <p:cNvSpPr/>
          <p:nvPr/>
        </p:nvSpPr>
        <p:spPr>
          <a:xfrm>
            <a:off x="5857187" y="4502630"/>
            <a:ext cx="1985090" cy="611966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FUNDACJE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Prostokąt zaokrąglony 26"/>
          <p:cNvSpPr/>
          <p:nvPr/>
        </p:nvSpPr>
        <p:spPr>
          <a:xfrm>
            <a:off x="5873108" y="5241033"/>
            <a:ext cx="1969169" cy="611966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SPÓŁDZIELNIE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8" name="Łącznik prosty ze strzałką 27"/>
          <p:cNvCxnSpPr/>
          <p:nvPr/>
        </p:nvCxnSpPr>
        <p:spPr>
          <a:xfrm>
            <a:off x="6724264" y="3501008"/>
            <a:ext cx="0" cy="2219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rostokąt 32"/>
          <p:cNvSpPr/>
          <p:nvPr/>
        </p:nvSpPr>
        <p:spPr>
          <a:xfrm>
            <a:off x="7826356" y="6458852"/>
            <a:ext cx="8755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Są wyjątki</a:t>
            </a:r>
            <a:endParaRPr lang="pl-PL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15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rostokąt zaokrąglony 34"/>
          <p:cNvSpPr/>
          <p:nvPr/>
        </p:nvSpPr>
        <p:spPr>
          <a:xfrm>
            <a:off x="6018621" y="1799594"/>
            <a:ext cx="2031443" cy="675678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Działalność gospodarcza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Prostokąt 47"/>
          <p:cNvSpPr/>
          <p:nvPr/>
        </p:nvSpPr>
        <p:spPr>
          <a:xfrm>
            <a:off x="1443549" y="261672"/>
            <a:ext cx="62569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PRZYKŁADY DÓBR OSOBISTYCH OSÓB PRAWNYCH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0" name="Łącznik prosty 49"/>
          <p:cNvCxnSpPr/>
          <p:nvPr/>
        </p:nvCxnSpPr>
        <p:spPr>
          <a:xfrm>
            <a:off x="1443549" y="631004"/>
            <a:ext cx="63796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Prostokąt zaokrąglony 63"/>
          <p:cNvSpPr/>
          <p:nvPr/>
        </p:nvSpPr>
        <p:spPr>
          <a:xfrm>
            <a:off x="675843" y="1363880"/>
            <a:ext cx="1847872" cy="73838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NAZWA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Prostokąt zaokrąglony 48"/>
          <p:cNvSpPr/>
          <p:nvPr/>
        </p:nvSpPr>
        <p:spPr>
          <a:xfrm>
            <a:off x="665999" y="2450288"/>
            <a:ext cx="1847872" cy="73838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RENOMA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Prostokąt zaokrąglony 50"/>
          <p:cNvSpPr/>
          <p:nvPr/>
        </p:nvSpPr>
        <p:spPr>
          <a:xfrm>
            <a:off x="3648063" y="1333865"/>
            <a:ext cx="1847872" cy="73838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FIRMA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Prostokąt zaokrąglony 60"/>
          <p:cNvSpPr/>
          <p:nvPr/>
        </p:nvSpPr>
        <p:spPr>
          <a:xfrm>
            <a:off x="3630890" y="2321320"/>
            <a:ext cx="1847872" cy="73838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KLIENTELA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rzałka w lewo 3"/>
          <p:cNvSpPr/>
          <p:nvPr/>
        </p:nvSpPr>
        <p:spPr>
          <a:xfrm rot="1391447">
            <a:off x="5530143" y="1699965"/>
            <a:ext cx="389382" cy="325262"/>
          </a:xfrm>
          <a:prstGeom prst="lef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5" name="Strzałka w lewo 64"/>
          <p:cNvSpPr/>
          <p:nvPr/>
        </p:nvSpPr>
        <p:spPr>
          <a:xfrm rot="19748921">
            <a:off x="5590460" y="2439420"/>
            <a:ext cx="389382" cy="325262"/>
          </a:xfrm>
          <a:prstGeom prst="lef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9" name="Prostokąt 68"/>
          <p:cNvSpPr/>
          <p:nvPr/>
        </p:nvSpPr>
        <p:spPr>
          <a:xfrm>
            <a:off x="772318" y="849536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np.</a:t>
            </a:r>
            <a:endParaRPr lang="pl-P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74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27697" y="5281"/>
            <a:ext cx="8643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Ochrona dóbr osobistych osób prawnych</a:t>
            </a:r>
          </a:p>
          <a:p>
            <a:pPr algn="ctr"/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Elipsa 9"/>
          <p:cNvSpPr/>
          <p:nvPr/>
        </p:nvSpPr>
        <p:spPr>
          <a:xfrm>
            <a:off x="61454" y="893859"/>
            <a:ext cx="3564396" cy="161943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2400" dirty="0"/>
          </a:p>
          <a:p>
            <a:pPr algn="ctr">
              <a:defRPr/>
            </a:pPr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Odpowiednie stosowanie przepisów art. 24 w zw. z art. 43 k.c.</a:t>
            </a:r>
            <a:endParaRPr lang="pl-PL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2400" dirty="0"/>
          </a:p>
        </p:txBody>
      </p:sp>
      <p:cxnSp>
        <p:nvCxnSpPr>
          <p:cNvPr id="17" name="Łącznik prosty 29"/>
          <p:cNvCxnSpPr/>
          <p:nvPr/>
        </p:nvCxnSpPr>
        <p:spPr>
          <a:xfrm>
            <a:off x="1032792" y="491715"/>
            <a:ext cx="69127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stokąt zaokrąglony 13"/>
          <p:cNvSpPr/>
          <p:nvPr/>
        </p:nvSpPr>
        <p:spPr>
          <a:xfrm>
            <a:off x="6736426" y="4925540"/>
            <a:ext cx="2089418" cy="1436864"/>
          </a:xfrm>
          <a:prstGeom prst="roundRect">
            <a:avLst/>
          </a:prstGeom>
          <a:solidFill>
            <a:srgbClr val="00206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Żądanie złożenia oświadczenia lub oświadczeń w odpowiedniej treści i formie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Prostokąt zaokrąglony 24"/>
          <p:cNvSpPr/>
          <p:nvPr/>
        </p:nvSpPr>
        <p:spPr>
          <a:xfrm>
            <a:off x="27289" y="6501193"/>
            <a:ext cx="1605293" cy="29032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Inne przepisy</a:t>
            </a:r>
            <a:endParaRPr lang="pl-PL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Prostokąt zaokrąglony 26"/>
          <p:cNvSpPr/>
          <p:nvPr/>
        </p:nvSpPr>
        <p:spPr>
          <a:xfrm>
            <a:off x="6883440" y="3608305"/>
            <a:ext cx="2242865" cy="93355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Żądanie usunięcia jego skutków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Prostokąt zaokrąglony 29"/>
          <p:cNvSpPr/>
          <p:nvPr/>
        </p:nvSpPr>
        <p:spPr>
          <a:xfrm>
            <a:off x="4378201" y="4918647"/>
            <a:ext cx="2091165" cy="1368142"/>
          </a:xfrm>
          <a:prstGeom prst="roundRect">
            <a:avLst/>
          </a:prstGeom>
          <a:solidFill>
            <a:srgbClr val="002060"/>
          </a:solidFill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Wydania korzyści uzyskanej przez osobę, która dopuściła się naruszenia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pole tekstowe 32"/>
          <p:cNvSpPr txBox="1"/>
          <p:nvPr/>
        </p:nvSpPr>
        <p:spPr>
          <a:xfrm>
            <a:off x="6438471" y="4531743"/>
            <a:ext cx="849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lub</a:t>
            </a:r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Łącznik prosty ze strzałką 7"/>
          <p:cNvCxnSpPr/>
          <p:nvPr/>
        </p:nvCxnSpPr>
        <p:spPr>
          <a:xfrm>
            <a:off x="7380312" y="2967892"/>
            <a:ext cx="144016" cy="221041"/>
          </a:xfrm>
          <a:prstGeom prst="straightConnector1">
            <a:avLst/>
          </a:prstGeom>
          <a:ln>
            <a:solidFill>
              <a:schemeClr val="tx1">
                <a:lumMod val="9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Prostokąt zaokrąglony 39"/>
          <p:cNvSpPr/>
          <p:nvPr/>
        </p:nvSpPr>
        <p:spPr>
          <a:xfrm>
            <a:off x="4847644" y="3627588"/>
            <a:ext cx="1796783" cy="1123197"/>
          </a:xfrm>
          <a:prstGeom prst="roundRect">
            <a:avLst/>
          </a:prstGeom>
          <a:solidFill>
            <a:srgbClr val="00206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Żądanie naprawienia szkody majątkowej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1" name="Łącznik prosty ze strzałką 20"/>
          <p:cNvCxnSpPr/>
          <p:nvPr/>
        </p:nvCxnSpPr>
        <p:spPr>
          <a:xfrm flipH="1">
            <a:off x="1455374" y="543890"/>
            <a:ext cx="177208" cy="302333"/>
          </a:xfrm>
          <a:prstGeom prst="straightConnector1">
            <a:avLst/>
          </a:prstGeom>
          <a:ln>
            <a:solidFill>
              <a:schemeClr val="tx1">
                <a:lumMod val="9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ole tekstowe 47"/>
          <p:cNvSpPr txBox="1"/>
          <p:nvPr/>
        </p:nvSpPr>
        <p:spPr>
          <a:xfrm>
            <a:off x="5597403" y="6501193"/>
            <a:ext cx="25051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</a:t>
            </a:r>
            <a:r>
              <a:rPr lang="pl-PL" sz="1600" b="1" dirty="0"/>
              <a:t>43</a:t>
            </a:r>
            <a:r>
              <a:rPr lang="pl-PL" sz="1600" b="1" baseline="30000" dirty="0"/>
              <a:t>10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k.c.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trzałka w prawo 8"/>
          <p:cNvSpPr/>
          <p:nvPr/>
        </p:nvSpPr>
        <p:spPr>
          <a:xfrm rot="20427543">
            <a:off x="4037159" y="1061420"/>
            <a:ext cx="1170130" cy="615006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Wyjątek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Prostokąt zaokrąglony 33"/>
          <p:cNvSpPr/>
          <p:nvPr/>
        </p:nvSpPr>
        <p:spPr>
          <a:xfrm>
            <a:off x="5618601" y="681542"/>
            <a:ext cx="2186725" cy="913399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Prawo przedsiębiorcy do firmy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Elipsa 34"/>
          <p:cNvSpPr/>
          <p:nvPr/>
        </p:nvSpPr>
        <p:spPr>
          <a:xfrm>
            <a:off x="2369735" y="2435024"/>
            <a:ext cx="3139787" cy="977854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2400" dirty="0"/>
          </a:p>
          <a:p>
            <a:pPr algn="ctr">
              <a:defRPr/>
            </a:pPr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Zagrożenie </a:t>
            </a: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dobra cudzym działaniem</a:t>
            </a:r>
          </a:p>
          <a:p>
            <a:pPr algn="ctr">
              <a:defRPr/>
            </a:pPr>
            <a:endParaRPr lang="pl-PL" sz="2400" dirty="0"/>
          </a:p>
        </p:txBody>
      </p:sp>
      <p:sp>
        <p:nvSpPr>
          <p:cNvPr id="36" name="Elipsa 35"/>
          <p:cNvSpPr/>
          <p:nvPr/>
        </p:nvSpPr>
        <p:spPr>
          <a:xfrm>
            <a:off x="6048164" y="2230651"/>
            <a:ext cx="3139787" cy="977854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2400" dirty="0"/>
          </a:p>
          <a:p>
            <a:pPr algn="ctr">
              <a:defRPr/>
            </a:pPr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Naruszenie </a:t>
            </a: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dobra cudzym działaniem</a:t>
            </a:r>
          </a:p>
          <a:p>
            <a:pPr algn="ctr">
              <a:defRPr/>
            </a:pPr>
            <a:endParaRPr lang="pl-PL" sz="2400" dirty="0"/>
          </a:p>
        </p:txBody>
      </p:sp>
      <p:sp>
        <p:nvSpPr>
          <p:cNvPr id="38" name="Prostokąt zaokrąglony 37"/>
          <p:cNvSpPr/>
          <p:nvPr/>
        </p:nvSpPr>
        <p:spPr>
          <a:xfrm>
            <a:off x="5083551" y="1857831"/>
            <a:ext cx="2534506" cy="342918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Bezprawność działania</a:t>
            </a:r>
            <a:endParaRPr lang="pl-PL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Prostokąt zaokrąglony 41"/>
          <p:cNvSpPr/>
          <p:nvPr/>
        </p:nvSpPr>
        <p:spPr>
          <a:xfrm>
            <a:off x="2369735" y="3773117"/>
            <a:ext cx="1758419" cy="1039372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Żądanie zaniechania tego działania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4" name="Łącznik prosty ze strzałką 23"/>
          <p:cNvCxnSpPr/>
          <p:nvPr/>
        </p:nvCxnSpPr>
        <p:spPr>
          <a:xfrm flipH="1">
            <a:off x="4285558" y="1507945"/>
            <a:ext cx="1338488" cy="8212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>
            <a:stCxn id="34" idx="3"/>
          </p:cNvCxnSpPr>
          <p:nvPr/>
        </p:nvCxnSpPr>
        <p:spPr>
          <a:xfrm>
            <a:off x="7805326" y="1138242"/>
            <a:ext cx="199546" cy="11571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trzałka w dół 31"/>
          <p:cNvSpPr/>
          <p:nvPr/>
        </p:nvSpPr>
        <p:spPr>
          <a:xfrm>
            <a:off x="6185067" y="3310644"/>
            <a:ext cx="1267253" cy="159580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4" name="Strzałka w dół 43"/>
          <p:cNvSpPr/>
          <p:nvPr/>
        </p:nvSpPr>
        <p:spPr>
          <a:xfrm>
            <a:off x="3009026" y="3444057"/>
            <a:ext cx="616824" cy="255758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505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27697" y="412387"/>
            <a:ext cx="8643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UŁOMNE OSOBY PRAWNE</a:t>
            </a:r>
            <a:endParaRPr lang="pl-PL" sz="3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Łącznik prosty 29"/>
          <p:cNvCxnSpPr/>
          <p:nvPr/>
        </p:nvCxnSpPr>
        <p:spPr>
          <a:xfrm>
            <a:off x="1129316" y="935607"/>
            <a:ext cx="6840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0" y="2790605"/>
            <a:ext cx="3587326" cy="1652364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2400" dirty="0" smtClean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pl-PL" sz="2400" dirty="0" smtClean="0">
                <a:solidFill>
                  <a:srgbClr val="FFFFFF"/>
                </a:solidFill>
              </a:rPr>
              <a:t>Zdolność prawna</a:t>
            </a:r>
          </a:p>
          <a:p>
            <a:pPr algn="ctr">
              <a:defRPr/>
            </a:pPr>
            <a:endParaRPr lang="pl-PL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l-PL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33¹ k.c. na mocy ustawy</a:t>
            </a:r>
          </a:p>
        </p:txBody>
      </p:sp>
      <p:cxnSp>
        <p:nvCxnSpPr>
          <p:cNvPr id="30" name="Łącznik prosty ze strzałką 29"/>
          <p:cNvCxnSpPr/>
          <p:nvPr/>
        </p:nvCxnSpPr>
        <p:spPr>
          <a:xfrm flipH="1">
            <a:off x="1907704" y="924835"/>
            <a:ext cx="693646" cy="18657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ipsa 18"/>
          <p:cNvSpPr/>
          <p:nvPr/>
        </p:nvSpPr>
        <p:spPr>
          <a:xfrm>
            <a:off x="5000192" y="2642769"/>
            <a:ext cx="3683158" cy="1800200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>
                <a:solidFill>
                  <a:srgbClr val="FFFFFF"/>
                </a:solidFill>
              </a:rPr>
              <a:t>Pełna zdolność do czynności prawnych</a:t>
            </a:r>
            <a:endParaRPr lang="pl-PL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1" name="Łącznik prosty ze strzałką 20"/>
          <p:cNvCxnSpPr/>
          <p:nvPr/>
        </p:nvCxnSpPr>
        <p:spPr>
          <a:xfrm>
            <a:off x="4283968" y="980778"/>
            <a:ext cx="0" cy="4909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rostokąt zaokrąglony 24"/>
          <p:cNvSpPr/>
          <p:nvPr/>
        </p:nvSpPr>
        <p:spPr>
          <a:xfrm>
            <a:off x="2418255" y="5261071"/>
            <a:ext cx="1969169" cy="69224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Spółki kapitałowe w organizacji</a:t>
            </a:r>
          </a:p>
        </p:txBody>
      </p:sp>
      <p:sp>
        <p:nvSpPr>
          <p:cNvPr id="26" name="Prostokąt zaokrąglony 25"/>
          <p:cNvSpPr/>
          <p:nvPr/>
        </p:nvSpPr>
        <p:spPr>
          <a:xfrm>
            <a:off x="115990" y="5301208"/>
            <a:ext cx="1985090" cy="611966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Spółki osobowe prawa handlowego</a:t>
            </a:r>
            <a:endParaRPr lang="pl-PL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Prostokąt zaokrąglony 26"/>
          <p:cNvSpPr/>
          <p:nvPr/>
        </p:nvSpPr>
        <p:spPr>
          <a:xfrm>
            <a:off x="4710637" y="5301208"/>
            <a:ext cx="1969169" cy="611966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Wspólnoty mieszkaniowe</a:t>
            </a:r>
            <a:endParaRPr lang="pl-PL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8" name="Łącznik prosty ze strzałką 27"/>
          <p:cNvCxnSpPr/>
          <p:nvPr/>
        </p:nvCxnSpPr>
        <p:spPr>
          <a:xfrm>
            <a:off x="6724264" y="3501008"/>
            <a:ext cx="0" cy="2219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rostokąt 32"/>
          <p:cNvSpPr/>
          <p:nvPr/>
        </p:nvSpPr>
        <p:spPr>
          <a:xfrm>
            <a:off x="6876256" y="6165304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Są wyjątki</a:t>
            </a:r>
            <a:endParaRPr lang="pl-PL" dirty="0">
              <a:solidFill>
                <a:srgbClr val="FFFFFF"/>
              </a:solidFill>
            </a:endParaRPr>
          </a:p>
        </p:txBody>
      </p:sp>
      <p:sp>
        <p:nvSpPr>
          <p:cNvPr id="20" name="Elipsa 19"/>
          <p:cNvSpPr/>
          <p:nvPr/>
        </p:nvSpPr>
        <p:spPr>
          <a:xfrm>
            <a:off x="3030926" y="1541004"/>
            <a:ext cx="2664296" cy="1431776"/>
          </a:xfrm>
          <a:prstGeom prst="ellipse">
            <a:avLst/>
          </a:prstGeom>
          <a:solidFill>
            <a:srgbClr val="C0000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strike="sngStrike" dirty="0" smtClean="0">
                <a:solidFill>
                  <a:srgbClr val="FFFFFF"/>
                </a:solidFill>
              </a:rPr>
              <a:t>Osobowość prawna</a:t>
            </a:r>
            <a:endParaRPr lang="pl-PL" sz="1600" strike="sngStrike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Strzałka w prawo 22"/>
          <p:cNvSpPr/>
          <p:nvPr/>
        </p:nvSpPr>
        <p:spPr>
          <a:xfrm>
            <a:off x="4080528" y="3535897"/>
            <a:ext cx="576064" cy="504056"/>
          </a:xfrm>
          <a:prstGeom prst="rightArrow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894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lipsa 15"/>
          <p:cNvSpPr/>
          <p:nvPr/>
        </p:nvSpPr>
        <p:spPr>
          <a:xfrm>
            <a:off x="166743" y="3012755"/>
            <a:ext cx="3960440" cy="227157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/>
              <a:t>           </a:t>
            </a:r>
          </a:p>
          <a:p>
            <a:pPr algn="ctr">
              <a:defRPr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KONSUMENT</a:t>
            </a:r>
          </a:p>
          <a:p>
            <a:pPr algn="ctr">
              <a:defRPr/>
            </a:pPr>
            <a:endParaRPr lang="pl-PL" sz="2400" dirty="0"/>
          </a:p>
        </p:txBody>
      </p:sp>
      <p:sp>
        <p:nvSpPr>
          <p:cNvPr id="17" name="Elipsa 16"/>
          <p:cNvSpPr/>
          <p:nvPr/>
        </p:nvSpPr>
        <p:spPr>
          <a:xfrm>
            <a:off x="4910005" y="802655"/>
            <a:ext cx="4104456" cy="2274539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/>
              <a:t>           </a:t>
            </a:r>
          </a:p>
          <a:p>
            <a:pPr algn="ctr">
              <a:defRPr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PRZEDSIĘBIORCA</a:t>
            </a:r>
          </a:p>
          <a:p>
            <a:pPr algn="ctr">
              <a:defRPr/>
            </a:pPr>
            <a:endParaRPr lang="pl-PL" sz="2400" dirty="0"/>
          </a:p>
        </p:txBody>
      </p:sp>
      <p:sp>
        <p:nvSpPr>
          <p:cNvPr id="6" name="Strzałka w lewo i w górę 5"/>
          <p:cNvSpPr/>
          <p:nvPr/>
        </p:nvSpPr>
        <p:spPr>
          <a:xfrm>
            <a:off x="4427984" y="3139873"/>
            <a:ext cx="1296144" cy="1368151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sz="4400" dirty="0" smtClean="0"/>
              <a:t>KONSUMENT</a:t>
            </a:r>
            <a:endParaRPr lang="pl-PL" sz="4400" dirty="0"/>
          </a:p>
        </p:txBody>
      </p:sp>
      <p:sp>
        <p:nvSpPr>
          <p:cNvPr id="5" name="Podtytuł 4"/>
          <p:cNvSpPr>
            <a:spLocks noGrp="1"/>
          </p:cNvSpPr>
          <p:nvPr>
            <p:ph type="subTitle" sz="quarter" idx="1"/>
          </p:nvPr>
        </p:nvSpPr>
        <p:spPr>
          <a:xfrm>
            <a:off x="75523" y="32949"/>
            <a:ext cx="8429655" cy="4223962"/>
          </a:xfrm>
        </p:spPr>
        <p:txBody>
          <a:bodyPr/>
          <a:lstStyle/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</p:txBody>
      </p:sp>
      <p:cxnSp>
        <p:nvCxnSpPr>
          <p:cNvPr id="25" name="Łącznik prosty ze strzałką 24"/>
          <p:cNvCxnSpPr/>
          <p:nvPr/>
        </p:nvCxnSpPr>
        <p:spPr>
          <a:xfrm flipH="1">
            <a:off x="4340230" y="1212979"/>
            <a:ext cx="1" cy="4878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29"/>
          <p:cNvCxnSpPr/>
          <p:nvPr/>
        </p:nvCxnSpPr>
        <p:spPr>
          <a:xfrm flipV="1">
            <a:off x="2483768" y="1172817"/>
            <a:ext cx="4036302" cy="23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rostokąt zaokrąglony 12"/>
          <p:cNvSpPr/>
          <p:nvPr/>
        </p:nvSpPr>
        <p:spPr>
          <a:xfrm>
            <a:off x="2483768" y="1772816"/>
            <a:ext cx="3773575" cy="2088232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Osoba fizyczna dokonująca z </a:t>
            </a:r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przedsiębiorcą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czynności prawnej niezwiązanej bezpośrednio z jej działalnością gospodarczą lub zawodową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smtClean="0"/>
              <a:t>art</a:t>
            </a:r>
            <a:r>
              <a:rPr lang="pl-PL" b="1" dirty="0"/>
              <a:t>. 22¹</a:t>
            </a:r>
            <a:r>
              <a:rPr lang="pl-PL" b="1" baseline="30000" dirty="0"/>
              <a:t> </a:t>
            </a:r>
            <a:r>
              <a:rPr lang="pl-PL" b="1" dirty="0" smtClean="0"/>
              <a:t>k.c.</a:t>
            </a:r>
            <a:endParaRPr lang="pl-PL" b="1" baseline="30000" dirty="0"/>
          </a:p>
          <a:p>
            <a:pPr algn="ctr"/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6052233" y="3802157"/>
            <a:ext cx="3030674" cy="2160240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1600" dirty="0"/>
              <a:t>Działalnością </a:t>
            </a:r>
            <a:r>
              <a:rPr lang="pl-PL" sz="1600" dirty="0" smtClean="0"/>
              <a:t>zawodowa – profesjonalna aktywność podmiotu niebędąca wykonywaniem działalności gospodarczej we własnym imieniu, np. wykonywanie wolnego zawodu</a:t>
            </a:r>
            <a:endParaRPr lang="pl-PL" sz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107504" y="4221088"/>
            <a:ext cx="5341730" cy="1440160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1600" u="sng" dirty="0"/>
              <a:t>Działalnością gospodarczą </a:t>
            </a:r>
            <a:r>
              <a:rPr lang="pl-PL" sz="1600" dirty="0"/>
              <a:t>jest </a:t>
            </a:r>
            <a:r>
              <a:rPr lang="pl-PL" sz="1600" dirty="0" smtClean="0"/>
              <a:t>zorganizowana działalność zarobkowa, wykonywana we własnym imieniu i w sposób ciągły.</a:t>
            </a:r>
          </a:p>
          <a:p>
            <a:pPr algn="just"/>
            <a:r>
              <a:rPr lang="pl-PL" sz="1600" dirty="0" smtClean="0"/>
              <a:t> </a:t>
            </a:r>
          </a:p>
          <a:p>
            <a:pPr algn="just"/>
            <a:r>
              <a:rPr lang="pl-PL" sz="1200" dirty="0" smtClean="0"/>
              <a:t>art. 3 ustawy z dnia 6 marca 2018 r. – Prawo przedsiębiorców (</a:t>
            </a:r>
            <a:r>
              <a:rPr lang="pl-PL" sz="1200" dirty="0" err="1" smtClean="0"/>
              <a:t>t.j</a:t>
            </a:r>
            <a:r>
              <a:rPr lang="pl-PL" sz="1200" dirty="0" smtClean="0"/>
              <a:t>. Dz. U. z 2019 r. poz. 1292 ze zm.), art. 3 –wyłączenia zastosowania ustawy</a:t>
            </a:r>
            <a:endParaRPr lang="pl-PL" sz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7628663" y="6447929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88 k.s.h.</a:t>
            </a:r>
            <a:endParaRPr lang="pl-PL" dirty="0">
              <a:solidFill>
                <a:srgbClr val="FFFFFF"/>
              </a:solidFill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0" y="5787642"/>
            <a:ext cx="6257343" cy="1029619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rzychód należny z działalności osoby fizycznej w żadnym miesiącu nie przekracza 50 % kwoty minimalnego wynagrodzenia, w okresie ostatnich 60 miesięcy działalność gospodarcza nie była wykonywana (ale </a:t>
            </a:r>
            <a:r>
              <a:rPr lang="pl-PL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można zarejestrować </a:t>
            </a:r>
            <a:r>
              <a:rPr lang="pl-PL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działalność)</a:t>
            </a:r>
            <a:endParaRPr lang="pl-PL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5 ustawy – Prawo przedsiębiorców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trzałka zakrzywiona w prawo 2"/>
          <p:cNvSpPr/>
          <p:nvPr/>
        </p:nvSpPr>
        <p:spPr>
          <a:xfrm rot="20439271">
            <a:off x="19285" y="4493585"/>
            <a:ext cx="456670" cy="1439711"/>
          </a:xfrm>
          <a:prstGeom prst="curvedRightArrow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cxnSp>
        <p:nvCxnSpPr>
          <p:cNvPr id="7" name="Łącznik prosty 6"/>
          <p:cNvCxnSpPr/>
          <p:nvPr/>
        </p:nvCxnSpPr>
        <p:spPr>
          <a:xfrm>
            <a:off x="-29037" y="4438689"/>
            <a:ext cx="553314" cy="136825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/>
          <p:cNvCxnSpPr/>
          <p:nvPr/>
        </p:nvCxnSpPr>
        <p:spPr>
          <a:xfrm flipH="1">
            <a:off x="75523" y="4445449"/>
            <a:ext cx="136007" cy="121579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935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sz="4400" dirty="0" smtClean="0"/>
              <a:t>PRZEDSIĘBIORCA</a:t>
            </a:r>
            <a:endParaRPr lang="pl-PL" sz="4400" dirty="0"/>
          </a:p>
        </p:txBody>
      </p:sp>
      <p:sp>
        <p:nvSpPr>
          <p:cNvPr id="5" name="Podtytuł 4"/>
          <p:cNvSpPr>
            <a:spLocks noGrp="1"/>
          </p:cNvSpPr>
          <p:nvPr>
            <p:ph type="subTitle" sz="quarter" idx="1"/>
          </p:nvPr>
        </p:nvSpPr>
        <p:spPr>
          <a:xfrm>
            <a:off x="440830" y="2276872"/>
            <a:ext cx="8429655" cy="4223962"/>
          </a:xfrm>
        </p:spPr>
        <p:txBody>
          <a:bodyPr/>
          <a:lstStyle/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</p:txBody>
      </p:sp>
      <p:cxnSp>
        <p:nvCxnSpPr>
          <p:cNvPr id="30" name="Łącznik prosty 29"/>
          <p:cNvCxnSpPr/>
          <p:nvPr/>
        </p:nvCxnSpPr>
        <p:spPr>
          <a:xfrm>
            <a:off x="1979712" y="1172818"/>
            <a:ext cx="51125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rostokąt zaokrąglony 12"/>
          <p:cNvSpPr/>
          <p:nvPr/>
        </p:nvSpPr>
        <p:spPr>
          <a:xfrm>
            <a:off x="1289956" y="1604971"/>
            <a:ext cx="6492080" cy="1920283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Osoba fizyczna, osoba prawna i tzw. ułomna osoba prawna, prowadząca we własnym imieniu działalność gospodarczą lub zawodową</a:t>
            </a: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43¹ k.c., art. 4 ust. 1 w zw. z art. 3 ustawy – Prawo przedsiębiorców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rostokąt zaokrąglony 8"/>
          <p:cNvSpPr/>
          <p:nvPr/>
        </p:nvSpPr>
        <p:spPr>
          <a:xfrm>
            <a:off x="5580112" y="3669166"/>
            <a:ext cx="3456385" cy="3188834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pl-PL" sz="1400" dirty="0">
              <a:solidFill>
                <a:srgbClr val="FFFFFF"/>
              </a:solidFill>
            </a:endParaRPr>
          </a:p>
          <a:p>
            <a:pPr lvl="0" algn="ctr"/>
            <a:r>
              <a:rPr lang="pl-PL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Przedsiębiorca działa pod firmą art</a:t>
            </a:r>
            <a:r>
              <a:rPr lang="pl-PL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l-PL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43</a:t>
            </a:r>
            <a:r>
              <a:rPr lang="pl-PL" sz="1600" baseline="30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l-PL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art. 43</a:t>
            </a:r>
            <a:r>
              <a:rPr lang="pl-PL" sz="1600" baseline="30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k.c.</a:t>
            </a:r>
            <a:endParaRPr lang="pl-PL" sz="1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Firma osoby fizycznej art. 43</a:t>
            </a:r>
            <a:r>
              <a:rPr lang="pl-PL" sz="1600" baseline="30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pl-PL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k.c.</a:t>
            </a:r>
          </a:p>
          <a:p>
            <a:pPr algn="ctr"/>
            <a:r>
              <a:rPr lang="pl-PL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Firma osoby prawnej </a:t>
            </a:r>
            <a:r>
              <a:rPr 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43</a:t>
            </a:r>
            <a:r>
              <a:rPr lang="pl-PL" sz="1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5-8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k.c.</a:t>
            </a:r>
          </a:p>
          <a:p>
            <a:pPr algn="ctr"/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Firma ułomnej osoby prawnej art. 8 §2 k.s.h. (spółki osobowe)</a:t>
            </a:r>
          </a:p>
          <a:p>
            <a:pPr algn="ctr"/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Niezbywalność firmy </a:t>
            </a:r>
            <a:r>
              <a:rPr 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43</a:t>
            </a:r>
            <a:r>
              <a:rPr lang="pl-PL" sz="16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k.c.</a:t>
            </a:r>
          </a:p>
          <a:p>
            <a:pPr algn="ctr"/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Zmiana firmy, przekształcenie osoby prawnej i inne 43</a:t>
            </a:r>
            <a:r>
              <a:rPr lang="pl-PL" sz="1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art. 43</a:t>
            </a:r>
            <a:r>
              <a:rPr lang="pl-PL" sz="1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k.c.</a:t>
            </a:r>
            <a:endParaRPr lang="pl-PL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53376" y="4518968"/>
            <a:ext cx="3420380" cy="96825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Wspólnicy spółki cywilnej </a:t>
            </a:r>
          </a:p>
          <a:p>
            <a:pPr algn="ctr"/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4 ust. 2 ustawy – Prawo przedsiębiorców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53376" y="6261453"/>
            <a:ext cx="1040814" cy="596545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CEIDG </a:t>
            </a:r>
          </a:p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KRS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Łącznik prosty ze strzałką 13"/>
          <p:cNvCxnSpPr/>
          <p:nvPr/>
        </p:nvCxnSpPr>
        <p:spPr>
          <a:xfrm>
            <a:off x="4535996" y="1172818"/>
            <a:ext cx="0" cy="3839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04014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27697" y="5281"/>
            <a:ext cx="864399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OSOBA PRAWNA</a:t>
            </a:r>
          </a:p>
          <a:p>
            <a:pPr algn="ctr"/>
            <a:endParaRPr lang="pl-PL" sz="3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Łącznik prosty 29"/>
          <p:cNvCxnSpPr/>
          <p:nvPr/>
        </p:nvCxnSpPr>
        <p:spPr>
          <a:xfrm>
            <a:off x="2733236" y="908720"/>
            <a:ext cx="35283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/>
          <p:nvPr/>
        </p:nvCxnSpPr>
        <p:spPr>
          <a:xfrm flipH="1">
            <a:off x="4497432" y="908720"/>
            <a:ext cx="2560" cy="6046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rostokąt zaokrąglony 2"/>
          <p:cNvSpPr/>
          <p:nvPr/>
        </p:nvSpPr>
        <p:spPr>
          <a:xfrm>
            <a:off x="1689120" y="1513386"/>
            <a:ext cx="5616624" cy="2376264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Wyodrębniona strukturalnie i majątkowo jednostka, posiadająca własne organy, której ustawodawca przyznaje osobowość prawną przepisem rangi ustawowej</a:t>
            </a: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372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dirty="0" smtClean="0"/>
              <a:t>Dziękuję za uwagę.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27697" y="5281"/>
            <a:ext cx="864399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OSOBA PRAWNA</a:t>
            </a:r>
          </a:p>
          <a:p>
            <a:pPr algn="ctr"/>
            <a:endParaRPr lang="pl-PL" sz="3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Łącznik prosty 29"/>
          <p:cNvCxnSpPr/>
          <p:nvPr/>
        </p:nvCxnSpPr>
        <p:spPr>
          <a:xfrm>
            <a:off x="863588" y="1772816"/>
            <a:ext cx="35283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ipsa 8"/>
          <p:cNvSpPr/>
          <p:nvPr/>
        </p:nvSpPr>
        <p:spPr>
          <a:xfrm>
            <a:off x="4948624" y="3356992"/>
            <a:ext cx="3456384" cy="2304256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>
                <a:solidFill>
                  <a:srgbClr val="FFFFFF"/>
                </a:solidFill>
              </a:rPr>
              <a:t>          </a:t>
            </a:r>
            <a:endParaRPr lang="pl-PL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l-PL" sz="2400" dirty="0" smtClean="0">
                <a:solidFill>
                  <a:srgbClr val="FFFFFF"/>
                </a:solidFill>
              </a:rPr>
              <a:t>PEŁNA ZDOLNOŚĆ DO CZYNNOŚCI PRAWNYCH</a:t>
            </a:r>
          </a:p>
          <a:p>
            <a:pPr algn="ctr">
              <a:defRPr/>
            </a:pPr>
            <a:endParaRPr lang="pl-PL" sz="2400" dirty="0">
              <a:solidFill>
                <a:srgbClr val="FFFFFF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611560" y="3356992"/>
            <a:ext cx="3456384" cy="2304256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>
                <a:solidFill>
                  <a:srgbClr val="FFFFFF"/>
                </a:solidFill>
              </a:rPr>
              <a:t>          </a:t>
            </a:r>
            <a:endParaRPr lang="pl-PL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l-PL" sz="2400" dirty="0" smtClean="0">
                <a:solidFill>
                  <a:srgbClr val="FFFFFF"/>
                </a:solidFill>
              </a:rPr>
              <a:t>ZDOLNOŚĆ PRAWNA </a:t>
            </a:r>
          </a:p>
          <a:p>
            <a:pPr algn="ctr">
              <a:defRPr/>
            </a:pPr>
            <a:endParaRPr lang="pl-PL" sz="2400" dirty="0" smtClean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pl-PL" sz="2000" dirty="0" smtClean="0">
                <a:solidFill>
                  <a:srgbClr val="FFFFFF"/>
                </a:solidFill>
              </a:rPr>
              <a:t>od chwili powstania do ustania bytu</a:t>
            </a:r>
            <a:endParaRPr lang="pl-PL" sz="2000" dirty="0">
              <a:solidFill>
                <a:srgbClr val="FFFFFF"/>
              </a:solidFill>
            </a:endParaRPr>
          </a:p>
        </p:txBody>
      </p:sp>
      <p:sp>
        <p:nvSpPr>
          <p:cNvPr id="6" name="Strzałka w prawo 5"/>
          <p:cNvSpPr/>
          <p:nvPr/>
        </p:nvSpPr>
        <p:spPr>
          <a:xfrm>
            <a:off x="4283968" y="4293096"/>
            <a:ext cx="576064" cy="504056"/>
          </a:xfrm>
          <a:prstGeom prst="rightArrow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 w dół 12"/>
          <p:cNvSpPr/>
          <p:nvPr/>
        </p:nvSpPr>
        <p:spPr>
          <a:xfrm>
            <a:off x="2123728" y="1916832"/>
            <a:ext cx="504056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323528" y="6303317"/>
            <a:ext cx="2787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Zakres zdolności prawnej</a:t>
            </a:r>
            <a:endParaRPr lang="pl-P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58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sz="4400" dirty="0" smtClean="0"/>
              <a:t>OSOBA PRAWNA</a:t>
            </a:r>
            <a:endParaRPr lang="pl-PL" sz="4400" dirty="0"/>
          </a:p>
        </p:txBody>
      </p:sp>
      <p:sp>
        <p:nvSpPr>
          <p:cNvPr id="5" name="Podtytuł 4"/>
          <p:cNvSpPr>
            <a:spLocks noGrp="1"/>
          </p:cNvSpPr>
          <p:nvPr>
            <p:ph type="subTitle" sz="quarter" idx="1"/>
          </p:nvPr>
        </p:nvSpPr>
        <p:spPr>
          <a:xfrm>
            <a:off x="440830" y="2276872"/>
            <a:ext cx="8429655" cy="4223962"/>
          </a:xfrm>
        </p:spPr>
        <p:txBody>
          <a:bodyPr/>
          <a:lstStyle/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 algn="r">
              <a:defRPr/>
            </a:pPr>
            <a:r>
              <a:rPr lang="pl-PL" sz="2400" dirty="0" smtClean="0"/>
              <a:t>Art. 33</a:t>
            </a:r>
            <a:r>
              <a:rPr lang="pl-PL" sz="2400" baseline="30000" dirty="0" smtClean="0"/>
              <a:t> </a:t>
            </a:r>
            <a:r>
              <a:rPr lang="pl-PL" sz="2400" dirty="0" smtClean="0"/>
              <a:t>k.c.</a:t>
            </a:r>
            <a:endParaRPr lang="pl-PL" sz="2400" baseline="30000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</p:txBody>
      </p:sp>
      <p:cxnSp>
        <p:nvCxnSpPr>
          <p:cNvPr id="25" name="Łącznik prosty ze strzałką 24"/>
          <p:cNvCxnSpPr/>
          <p:nvPr/>
        </p:nvCxnSpPr>
        <p:spPr>
          <a:xfrm flipH="1">
            <a:off x="2195736" y="1196752"/>
            <a:ext cx="500062" cy="1800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>
            <a:endCxn id="22" idx="0"/>
          </p:cNvCxnSpPr>
          <p:nvPr/>
        </p:nvCxnSpPr>
        <p:spPr>
          <a:xfrm>
            <a:off x="6300192" y="1196753"/>
            <a:ext cx="409439" cy="18001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29"/>
          <p:cNvCxnSpPr/>
          <p:nvPr/>
        </p:nvCxnSpPr>
        <p:spPr>
          <a:xfrm>
            <a:off x="539552" y="1196752"/>
            <a:ext cx="78488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rostokąt zaokrąglony 12"/>
          <p:cNvSpPr/>
          <p:nvPr/>
        </p:nvSpPr>
        <p:spPr>
          <a:xfrm>
            <a:off x="571043" y="2996952"/>
            <a:ext cx="3357586" cy="160675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SKARB PAŃSTWA</a:t>
            </a:r>
            <a:endParaRPr lang="pl-P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Prostokąt zaokrąglony 21"/>
          <p:cNvSpPr/>
          <p:nvPr/>
        </p:nvSpPr>
        <p:spPr>
          <a:xfrm>
            <a:off x="5030838" y="2996952"/>
            <a:ext cx="3357586" cy="160675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JEDNOSTKI ORGANIZACYJNE, 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którym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ustawa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przyznaje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osobowość prawną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47392" y="71620"/>
            <a:ext cx="8643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Zasadnicze sposoby powstania osób prawnych</a:t>
            </a:r>
          </a:p>
          <a:p>
            <a:pPr algn="ctr"/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Łącznik prosty 29"/>
          <p:cNvCxnSpPr/>
          <p:nvPr/>
        </p:nvCxnSpPr>
        <p:spPr>
          <a:xfrm>
            <a:off x="683568" y="538609"/>
            <a:ext cx="7704856" cy="32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/>
          <p:nvPr/>
        </p:nvCxnSpPr>
        <p:spPr>
          <a:xfrm>
            <a:off x="4693656" y="570818"/>
            <a:ext cx="0" cy="3476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 flipH="1">
            <a:off x="1833127" y="562188"/>
            <a:ext cx="1" cy="13363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7571421" y="610229"/>
            <a:ext cx="0" cy="12882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rostokąt zaokrąglony 15"/>
          <p:cNvSpPr/>
          <p:nvPr/>
        </p:nvSpPr>
        <p:spPr>
          <a:xfrm>
            <a:off x="136222" y="4012725"/>
            <a:ext cx="3336808" cy="1495333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000" dirty="0" smtClean="0">
              <a:solidFill>
                <a:srgbClr val="FFFFFF"/>
              </a:solidFill>
            </a:endParaRPr>
          </a:p>
          <a:p>
            <a:pPr algn="ctr"/>
            <a:r>
              <a:rPr lang="pl-P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 państwowy </a:t>
            </a:r>
            <a:r>
              <a:rPr lang="pl-PL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organizuje strukturę i tworzy osobę prawną</a:t>
            </a:r>
          </a:p>
          <a:p>
            <a:pPr algn="ctr"/>
            <a:r>
              <a:rPr lang="pl-PL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drodze:</a:t>
            </a:r>
            <a:r>
              <a:rPr lang="pl-PL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endParaRPr lang="pl-PL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6235643" y="3879804"/>
            <a:ext cx="2584829" cy="2789556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000" dirty="0" smtClean="0">
              <a:solidFill>
                <a:srgbClr val="FFFFFF"/>
              </a:solidFill>
            </a:endParaRPr>
          </a:p>
          <a:p>
            <a:pPr algn="ctr"/>
            <a:r>
              <a:rPr lang="pl-PL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Osoby fizyczne/osoby prawne tworzą osobę prawną przy spełnieniu warunków wskazanych </a:t>
            </a:r>
            <a:r>
              <a:rPr lang="pl-PL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ustawie</a:t>
            </a:r>
            <a:r>
              <a:rPr lang="pl-PL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bez konieczności zgody organu państwowego,  </a:t>
            </a:r>
            <a:r>
              <a:rPr lang="pl-PL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wpis do Rejestru </a:t>
            </a:r>
            <a:r>
              <a:rPr lang="pl-PL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kontrola spełnienia warunków ustawowych</a:t>
            </a:r>
            <a:endParaRPr lang="pl-PL" sz="1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1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Prostokąt zaokrąglony 22"/>
          <p:cNvSpPr/>
          <p:nvPr/>
        </p:nvSpPr>
        <p:spPr>
          <a:xfrm>
            <a:off x="3559602" y="2836098"/>
            <a:ext cx="2418668" cy="2726546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000" dirty="0" smtClean="0">
              <a:solidFill>
                <a:srgbClr val="FFFFFF"/>
              </a:solidFill>
            </a:endParaRPr>
          </a:p>
          <a:p>
            <a:pPr algn="ctr"/>
            <a:r>
              <a:rPr lang="pl-PL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Założyciele </a:t>
            </a:r>
            <a:r>
              <a:rPr lang="pl-PL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(osoby fizyczne/ osoby prawne) tworzą osobę prawną aktem założycielskim za </a:t>
            </a:r>
            <a:r>
              <a:rPr lang="pl-PL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zgodą organu administracji państwowej </a:t>
            </a:r>
            <a:r>
              <a:rPr lang="pl-PL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(akt administracyjny)</a:t>
            </a:r>
            <a:endParaRPr lang="pl-PL" sz="1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309060" y="2010874"/>
            <a:ext cx="2991129" cy="1618233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/>
              <a:t>           </a:t>
            </a:r>
          </a:p>
          <a:p>
            <a:pPr algn="ctr">
              <a:defRPr/>
            </a:pPr>
            <a:r>
              <a:rPr lang="pl-PL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AKTÓW ORGANÓW PAŃSTWA</a:t>
            </a:r>
          </a:p>
          <a:p>
            <a:pPr algn="ctr">
              <a:defRPr/>
            </a:pPr>
            <a:endParaRPr lang="pl-PL" sz="2400" dirty="0"/>
          </a:p>
        </p:txBody>
      </p:sp>
      <p:sp>
        <p:nvSpPr>
          <p:cNvPr id="34" name="Elipsa 33"/>
          <p:cNvSpPr/>
          <p:nvPr/>
        </p:nvSpPr>
        <p:spPr>
          <a:xfrm>
            <a:off x="3264503" y="918512"/>
            <a:ext cx="3001076" cy="1618233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/>
              <a:t>           </a:t>
            </a:r>
          </a:p>
          <a:p>
            <a:pPr algn="ctr">
              <a:defRPr/>
            </a:pPr>
            <a:r>
              <a:rPr lang="pl-P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</a:t>
            </a:r>
            <a:r>
              <a:rPr lang="pl-PL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KONCESYJNY</a:t>
            </a:r>
          </a:p>
          <a:p>
            <a:pPr algn="ctr">
              <a:defRPr/>
            </a:pPr>
            <a:endParaRPr lang="pl-PL" sz="2400" dirty="0"/>
          </a:p>
        </p:txBody>
      </p:sp>
      <p:sp>
        <p:nvSpPr>
          <p:cNvPr id="35" name="Elipsa 34"/>
          <p:cNvSpPr/>
          <p:nvPr/>
        </p:nvSpPr>
        <p:spPr>
          <a:xfrm>
            <a:off x="6235644" y="1985899"/>
            <a:ext cx="2655746" cy="1618233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/>
              <a:t>           </a:t>
            </a:r>
          </a:p>
          <a:p>
            <a:pPr algn="ctr">
              <a:defRPr/>
            </a:pPr>
            <a:r>
              <a:rPr lang="pl-P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NORMATYWNY</a:t>
            </a:r>
            <a:endParaRPr lang="pl-PL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2400" dirty="0"/>
          </a:p>
        </p:txBody>
      </p:sp>
      <p:sp>
        <p:nvSpPr>
          <p:cNvPr id="38" name="Prostokąt zaokrąglony 37"/>
          <p:cNvSpPr/>
          <p:nvPr/>
        </p:nvSpPr>
        <p:spPr>
          <a:xfrm>
            <a:off x="0" y="5872155"/>
            <a:ext cx="1662284" cy="97328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 normatywny</a:t>
            </a:r>
          </a:p>
          <a:p>
            <a:pPr algn="ctr"/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(ustawa, rozporządzenie)</a:t>
            </a:r>
          </a:p>
          <a:p>
            <a:pPr algn="ctr"/>
            <a:endParaRPr lang="pl-PL" sz="1400" dirty="0"/>
          </a:p>
        </p:txBody>
      </p:sp>
      <p:sp>
        <p:nvSpPr>
          <p:cNvPr id="39" name="Prostokąt zaokrąglony 38"/>
          <p:cNvSpPr/>
          <p:nvPr/>
        </p:nvSpPr>
        <p:spPr>
          <a:xfrm>
            <a:off x="1692580" y="5860521"/>
            <a:ext cx="1755304" cy="97328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 administracyjny (akt 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erekcyjny)</a:t>
            </a:r>
            <a:endParaRPr lang="pl-PL" sz="1400" b="1" dirty="0"/>
          </a:p>
        </p:txBody>
      </p:sp>
      <p:sp>
        <p:nvSpPr>
          <p:cNvPr id="13" name="Strzałka w dół 12"/>
          <p:cNvSpPr/>
          <p:nvPr/>
        </p:nvSpPr>
        <p:spPr>
          <a:xfrm>
            <a:off x="577662" y="5506610"/>
            <a:ext cx="360040" cy="337324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0" name="Strzałka w dół 39"/>
          <p:cNvSpPr/>
          <p:nvPr/>
        </p:nvSpPr>
        <p:spPr>
          <a:xfrm>
            <a:off x="2468838" y="5489964"/>
            <a:ext cx="360040" cy="337324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1" name="Łącznik prosty ze strzałką 40"/>
          <p:cNvCxnSpPr>
            <a:endCxn id="16" idx="0"/>
          </p:cNvCxnSpPr>
          <p:nvPr/>
        </p:nvCxnSpPr>
        <p:spPr>
          <a:xfrm>
            <a:off x="1804625" y="3629107"/>
            <a:ext cx="1" cy="3836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/>
          <p:nvPr/>
        </p:nvCxnSpPr>
        <p:spPr>
          <a:xfrm>
            <a:off x="4765041" y="2541816"/>
            <a:ext cx="0" cy="253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ze strzałką 41"/>
          <p:cNvCxnSpPr/>
          <p:nvPr/>
        </p:nvCxnSpPr>
        <p:spPr>
          <a:xfrm>
            <a:off x="7571421" y="3590998"/>
            <a:ext cx="0" cy="253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rostokąt zaokrąglony 19"/>
          <p:cNvSpPr/>
          <p:nvPr/>
        </p:nvSpPr>
        <p:spPr>
          <a:xfrm>
            <a:off x="3858294" y="6193735"/>
            <a:ext cx="1112155" cy="640068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Wpis do Rejestru</a:t>
            </a:r>
            <a:endParaRPr lang="pl-PL" sz="1400" b="1" dirty="0"/>
          </a:p>
        </p:txBody>
      </p:sp>
      <p:sp>
        <p:nvSpPr>
          <p:cNvPr id="3" name="Strzałka w prawo 2"/>
          <p:cNvSpPr/>
          <p:nvPr/>
        </p:nvSpPr>
        <p:spPr>
          <a:xfrm>
            <a:off x="3447884" y="6358796"/>
            <a:ext cx="257373" cy="310564"/>
          </a:xfrm>
          <a:prstGeom prst="rightArrow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rostokąt zaokrąglony 21"/>
          <p:cNvSpPr/>
          <p:nvPr/>
        </p:nvSpPr>
        <p:spPr>
          <a:xfrm>
            <a:off x="6569728" y="5827288"/>
            <a:ext cx="1916657" cy="248488"/>
          </a:xfrm>
          <a:prstGeom prst="round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Wpis do Rejestru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8621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27697" y="0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Powstanie, ustrój i ustanie osoby prawnej określają:</a:t>
            </a:r>
            <a:r>
              <a:rPr lang="pl-PL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pl-PL" sz="3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Łącznik prosty 29"/>
          <p:cNvCxnSpPr/>
          <p:nvPr/>
        </p:nvCxnSpPr>
        <p:spPr>
          <a:xfrm>
            <a:off x="1043608" y="1204588"/>
            <a:ext cx="6840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3092296" y="1200329"/>
            <a:ext cx="0" cy="3828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rostokąt zaokrąglony 11"/>
          <p:cNvSpPr/>
          <p:nvPr/>
        </p:nvSpPr>
        <p:spPr>
          <a:xfrm>
            <a:off x="1115616" y="1614874"/>
            <a:ext cx="5040560" cy="3614325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000" dirty="0" smtClean="0">
              <a:solidFill>
                <a:srgbClr val="FFFFFF"/>
              </a:solidFill>
            </a:endParaRPr>
          </a:p>
          <a:p>
            <a:pPr algn="ctr"/>
            <a:r>
              <a:rPr lang="pl-PL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WŁAŚCIWE PRZEPISY</a:t>
            </a:r>
          </a:p>
          <a:p>
            <a:pPr algn="ctr"/>
            <a:endParaRPr lang="pl-PL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rzałka zakrzywiona w prawo 5"/>
          <p:cNvSpPr/>
          <p:nvPr/>
        </p:nvSpPr>
        <p:spPr>
          <a:xfrm rot="20631565">
            <a:off x="1716297" y="3234671"/>
            <a:ext cx="2092715" cy="1319313"/>
          </a:xfrm>
          <a:prstGeom prst="curvedRightArrow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tym w wypadkach i w zakresie w nich wskazanych organizację i sposób działania osoby prawnej określa</a:t>
            </a:r>
            <a:endParaRPr lang="pl-PL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876256" y="6165304"/>
            <a:ext cx="137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</a:t>
            </a:r>
            <a:r>
              <a:rPr lang="pl-P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 k.c. </a:t>
            </a:r>
            <a:endParaRPr lang="pl-PL" b="1" dirty="0">
              <a:solidFill>
                <a:srgbClr val="FFFFFF"/>
              </a:solidFill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4067944" y="3789040"/>
            <a:ext cx="1876909" cy="1224136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STATUT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960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27697" y="0"/>
            <a:ext cx="864399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CHWILA UZYSKANIA OSOBOWOŚCI PRAWNEJ PRZEZ JEDNOSTKĘ ORGANIZACYJNĄ</a:t>
            </a:r>
          </a:p>
          <a:p>
            <a:pPr algn="ctr"/>
            <a:r>
              <a:rPr lang="pl-PL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pl-PL" sz="3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Łącznik prosty 29"/>
          <p:cNvCxnSpPr/>
          <p:nvPr/>
        </p:nvCxnSpPr>
        <p:spPr>
          <a:xfrm>
            <a:off x="1129316" y="908720"/>
            <a:ext cx="6840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3122317" y="935607"/>
            <a:ext cx="0" cy="506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rostokąt zaokrąglony 23"/>
          <p:cNvSpPr/>
          <p:nvPr/>
        </p:nvSpPr>
        <p:spPr>
          <a:xfrm>
            <a:off x="4549696" y="3429584"/>
            <a:ext cx="2900896" cy="1439576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Przepisy szczególne stanowią inaczej</a:t>
            </a:r>
          </a:p>
          <a:p>
            <a:pPr algn="ctr"/>
            <a:r>
              <a:rPr lang="pl-PL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np. wejście w życie aktu normatywnego</a:t>
            </a:r>
          </a:p>
          <a:p>
            <a:pPr algn="ctr"/>
            <a:endParaRPr lang="pl-PL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Prostokąt zaokrąglony 11"/>
          <p:cNvSpPr/>
          <p:nvPr/>
        </p:nvSpPr>
        <p:spPr>
          <a:xfrm>
            <a:off x="899592" y="1442007"/>
            <a:ext cx="4445451" cy="1656184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000" dirty="0" smtClean="0">
              <a:solidFill>
                <a:srgbClr val="FFFFFF"/>
              </a:solidFill>
            </a:endParaRPr>
          </a:p>
          <a:p>
            <a:pPr algn="ctr"/>
            <a:r>
              <a:rPr lang="pl-PL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WPIS DO WŁAŚCIWEGO REJESTRU</a:t>
            </a:r>
          </a:p>
          <a:p>
            <a:pPr algn="ctr"/>
            <a:endParaRPr lang="pl-PL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rzałka zakrzywiona w prawo 5"/>
          <p:cNvSpPr/>
          <p:nvPr/>
        </p:nvSpPr>
        <p:spPr>
          <a:xfrm rot="20114979">
            <a:off x="3040148" y="3338698"/>
            <a:ext cx="936104" cy="1156915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Chyba że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876256" y="6049078"/>
            <a:ext cx="1697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37 §1 </a:t>
            </a:r>
            <a:r>
              <a:rPr lang="pl-PL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k.c.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2613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4877" y="412387"/>
            <a:ext cx="8643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INDYWIDUALIZACJA OSOBY PRAWNEJ</a:t>
            </a:r>
            <a:endParaRPr lang="pl-PL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Łącznik prosty 29"/>
          <p:cNvCxnSpPr/>
          <p:nvPr/>
        </p:nvCxnSpPr>
        <p:spPr>
          <a:xfrm>
            <a:off x="1129316" y="935607"/>
            <a:ext cx="6840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rostokąt zaokrąglony 8"/>
          <p:cNvSpPr/>
          <p:nvPr/>
        </p:nvSpPr>
        <p:spPr>
          <a:xfrm>
            <a:off x="6516216" y="1340768"/>
            <a:ext cx="2074237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FIRMA LUB NAZWA</a:t>
            </a:r>
          </a:p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43</a:t>
            </a:r>
            <a:r>
              <a:rPr lang="pl-PL" sz="1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43</a:t>
            </a:r>
            <a:r>
              <a:rPr lang="pl-PL" sz="1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5-8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k.c.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6516216" y="2132856"/>
            <a:ext cx="2074237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FORMA PRAWNA</a:t>
            </a:r>
            <a:endParaRPr lang="pl-PL" sz="1400" b="1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6516216" y="2925147"/>
            <a:ext cx="2074237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SIEDZIBA I ADRES art. 41 k.c.</a:t>
            </a:r>
            <a:endParaRPr lang="pl-PL" sz="1400" b="1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6516216" y="3717032"/>
            <a:ext cx="2074237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NUMER NIP</a:t>
            </a:r>
            <a:endParaRPr lang="pl-PL" sz="1400" b="1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6516216" y="4509120"/>
            <a:ext cx="2074237" cy="864096"/>
          </a:xfrm>
          <a:prstGeom prst="roundRect">
            <a:avLst/>
          </a:prstGeom>
          <a:solidFill>
            <a:srgbClr val="00B050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SĄD REJESTROWY I NUMER W REJESTRZE</a:t>
            </a:r>
            <a:endParaRPr lang="pl-PL" sz="1400" b="1" dirty="0"/>
          </a:p>
        </p:txBody>
      </p:sp>
      <p:sp>
        <p:nvSpPr>
          <p:cNvPr id="16" name="Strzałka w prawo 15"/>
          <p:cNvSpPr/>
          <p:nvPr/>
        </p:nvSpPr>
        <p:spPr>
          <a:xfrm>
            <a:off x="5220072" y="1523473"/>
            <a:ext cx="925646" cy="2826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Strzałka w prawo 17"/>
          <p:cNvSpPr/>
          <p:nvPr/>
        </p:nvSpPr>
        <p:spPr>
          <a:xfrm>
            <a:off x="5220072" y="2315561"/>
            <a:ext cx="925646" cy="2826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Strzałka w prawo 18"/>
          <p:cNvSpPr/>
          <p:nvPr/>
        </p:nvSpPr>
        <p:spPr>
          <a:xfrm>
            <a:off x="5220072" y="3899737"/>
            <a:ext cx="925646" cy="2826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Strzałka w prawo 19"/>
          <p:cNvSpPr/>
          <p:nvPr/>
        </p:nvSpPr>
        <p:spPr>
          <a:xfrm>
            <a:off x="5220072" y="3107851"/>
            <a:ext cx="925646" cy="2826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Strzałka w prawo 20"/>
          <p:cNvSpPr/>
          <p:nvPr/>
        </p:nvSpPr>
        <p:spPr>
          <a:xfrm>
            <a:off x="5220072" y="4806144"/>
            <a:ext cx="925646" cy="2826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76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4877" y="412387"/>
            <a:ext cx="8643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DZIAŁANIE OSOBY PRAWNEJ</a:t>
            </a:r>
            <a:endParaRPr lang="pl-PL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Łącznik prosty 29"/>
          <p:cNvCxnSpPr/>
          <p:nvPr/>
        </p:nvCxnSpPr>
        <p:spPr>
          <a:xfrm>
            <a:off x="1129316" y="935607"/>
            <a:ext cx="6840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3209722" y="1571700"/>
            <a:ext cx="2885196" cy="1800200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>
                <a:solidFill>
                  <a:srgbClr val="FFFFFF"/>
                </a:solidFill>
              </a:rPr>
              <a:t>ORGANY</a:t>
            </a:r>
          </a:p>
          <a:p>
            <a:pPr algn="ctr">
              <a:defRPr/>
            </a:pPr>
            <a:r>
              <a:rPr lang="pl-PL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38 k.c.</a:t>
            </a:r>
          </a:p>
        </p:txBody>
      </p:sp>
      <p:sp>
        <p:nvSpPr>
          <p:cNvPr id="22" name="Elipsa 21"/>
          <p:cNvSpPr/>
          <p:nvPr/>
        </p:nvSpPr>
        <p:spPr>
          <a:xfrm>
            <a:off x="906222" y="3573016"/>
            <a:ext cx="2441644" cy="1707357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/>
              <a:t>           </a:t>
            </a:r>
          </a:p>
          <a:p>
            <a:pPr algn="ctr">
              <a:defRPr/>
            </a:pP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 indywidualny</a:t>
            </a:r>
          </a:p>
          <a:p>
            <a:pPr algn="ctr">
              <a:defRPr/>
            </a:pPr>
            <a:endParaRPr lang="pl-PL" sz="2400" dirty="0"/>
          </a:p>
        </p:txBody>
      </p:sp>
      <p:sp>
        <p:nvSpPr>
          <p:cNvPr id="23" name="Elipsa 22"/>
          <p:cNvSpPr/>
          <p:nvPr/>
        </p:nvSpPr>
        <p:spPr>
          <a:xfrm>
            <a:off x="1393303" y="5712090"/>
            <a:ext cx="1237396" cy="900100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Osoba fizyczna</a:t>
            </a:r>
          </a:p>
        </p:txBody>
      </p:sp>
      <p:sp>
        <p:nvSpPr>
          <p:cNvPr id="24" name="Elipsa 23"/>
          <p:cNvSpPr/>
          <p:nvPr/>
        </p:nvSpPr>
        <p:spPr>
          <a:xfrm>
            <a:off x="5976156" y="3573016"/>
            <a:ext cx="2232248" cy="1707357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 smtClean="0"/>
              <a:t>           </a:t>
            </a:r>
          </a:p>
          <a:p>
            <a:pPr algn="ctr">
              <a:defRPr/>
            </a:pP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 kolegialny</a:t>
            </a:r>
          </a:p>
          <a:p>
            <a:pPr algn="ctr">
              <a:defRPr/>
            </a:pPr>
            <a:endParaRPr lang="pl-PL" sz="2400" dirty="0"/>
          </a:p>
        </p:txBody>
      </p:sp>
      <p:sp>
        <p:nvSpPr>
          <p:cNvPr id="25" name="Elipsa 24"/>
          <p:cNvSpPr/>
          <p:nvPr/>
        </p:nvSpPr>
        <p:spPr>
          <a:xfrm>
            <a:off x="5076056" y="5288408"/>
            <a:ext cx="1237396" cy="900100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Osoba fizyczna</a:t>
            </a:r>
          </a:p>
        </p:txBody>
      </p:sp>
      <p:sp>
        <p:nvSpPr>
          <p:cNvPr id="26" name="Elipsa 25"/>
          <p:cNvSpPr/>
          <p:nvPr/>
        </p:nvSpPr>
        <p:spPr>
          <a:xfrm>
            <a:off x="5992383" y="5672306"/>
            <a:ext cx="1237396" cy="900100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Osoba fizyczna</a:t>
            </a:r>
          </a:p>
        </p:txBody>
      </p:sp>
      <p:sp>
        <p:nvSpPr>
          <p:cNvPr id="27" name="Elipsa 26"/>
          <p:cNvSpPr/>
          <p:nvPr/>
        </p:nvSpPr>
        <p:spPr>
          <a:xfrm>
            <a:off x="7092280" y="5672306"/>
            <a:ext cx="1237396" cy="900100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Osoba fizyczna</a:t>
            </a:r>
          </a:p>
        </p:txBody>
      </p:sp>
      <p:sp>
        <p:nvSpPr>
          <p:cNvPr id="29" name="Elipsa 28"/>
          <p:cNvSpPr/>
          <p:nvPr/>
        </p:nvSpPr>
        <p:spPr>
          <a:xfrm>
            <a:off x="7960754" y="5312742"/>
            <a:ext cx="1237396" cy="900100"/>
          </a:xfrm>
          <a:prstGeom prst="ellipse">
            <a:avLst/>
          </a:prstGeom>
          <a:solidFill>
            <a:srgbClr val="3C1BFF"/>
          </a:solidFill>
          <a:ln>
            <a:solidFill>
              <a:schemeClr val="tx2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Osoba fizyczna</a:t>
            </a:r>
          </a:p>
        </p:txBody>
      </p:sp>
      <p:cxnSp>
        <p:nvCxnSpPr>
          <p:cNvPr id="30" name="Łącznik prosty ze strzałką 29"/>
          <p:cNvCxnSpPr>
            <a:endCxn id="14" idx="0"/>
          </p:cNvCxnSpPr>
          <p:nvPr/>
        </p:nvCxnSpPr>
        <p:spPr>
          <a:xfrm flipH="1">
            <a:off x="4652320" y="951478"/>
            <a:ext cx="1" cy="6202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/>
          <p:nvPr/>
        </p:nvCxnSpPr>
        <p:spPr>
          <a:xfrm flipH="1">
            <a:off x="2497028" y="2904865"/>
            <a:ext cx="850838" cy="7401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/>
          <p:cNvCxnSpPr/>
          <p:nvPr/>
        </p:nvCxnSpPr>
        <p:spPr>
          <a:xfrm>
            <a:off x="5970546" y="2904865"/>
            <a:ext cx="833702" cy="6681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trzałka w dół 32"/>
          <p:cNvSpPr/>
          <p:nvPr/>
        </p:nvSpPr>
        <p:spPr>
          <a:xfrm>
            <a:off x="1842326" y="5354632"/>
            <a:ext cx="36004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Strzałka w dół 33"/>
          <p:cNvSpPr/>
          <p:nvPr/>
        </p:nvSpPr>
        <p:spPr>
          <a:xfrm>
            <a:off x="6912260" y="5384274"/>
            <a:ext cx="36004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203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źwigar">
  <a:themeElements>
    <a:clrScheme name="Dźwigar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Dźwiga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źwigar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3633</TotalTime>
  <Words>888</Words>
  <Application>Microsoft Office PowerPoint</Application>
  <PresentationFormat>Pokaz na ekranie (4:3)</PresentationFormat>
  <Paragraphs>219</Paragraphs>
  <Slides>20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Dźwigar</vt:lpstr>
      <vt:lpstr>Prezentacja programu PowerPoint</vt:lpstr>
      <vt:lpstr>Prezentacja programu PowerPoint</vt:lpstr>
      <vt:lpstr>Prezentacja programu PowerPoint</vt:lpstr>
      <vt:lpstr>OSOBA PRAWNA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KONSUMENT</vt:lpstr>
      <vt:lpstr>PRZEDSIĘBIORCA</vt:lpstr>
      <vt:lpstr>Dziękuję za uwagę.</vt:lpstr>
    </vt:vector>
  </TitlesOfParts>
  <Company>AGH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Największe katastrofy  przemysłowe w Polsce i na świecie. Przyczyny i skutki.</dc:title>
  <dc:creator>Kłapouchy</dc:creator>
  <cp:lastModifiedBy>Wenusi Kr</cp:lastModifiedBy>
  <cp:revision>382</cp:revision>
  <dcterms:created xsi:type="dcterms:W3CDTF">2004-11-17T18:00:27Z</dcterms:created>
  <dcterms:modified xsi:type="dcterms:W3CDTF">2020-05-24T07:48:23Z</dcterms:modified>
</cp:coreProperties>
</file>