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E26774-FA22-4521-890A-BC019EFF7A0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A29D39F-EECF-466F-AAF7-B7B4232E7F8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3FAA23-5562-45D0-A642-D7EF95C6C81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7D36AA-DAA7-4BA2-92B6-3E06F254AAEB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0A1196-D590-4CE6-AAEF-B0EBEB611CE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211FD8-62C5-4253-BAB1-EF09D1DFCE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ADB75D-F2F3-4DF4-918F-8B0F027BE13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931730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1653A2-0A39-4BD6-B7B3-F27A71CDDA8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A86EBDC-A40B-4E03-AE08-B20F0D949CC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22E7E4B-8091-483C-B341-94AF61BC5A1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F68332-E662-47B6-BF0C-4C4291207AA0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634A9E0-9544-4EC2-8333-B69F590A3CE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80DD9B1-36A8-4089-9B5C-3C07B6848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66F6A7-4EFA-43DE-BA7D-5874E172011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1399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751CAF0-EAC7-433B-8313-0ECBAC92E42D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FC5F4DF-D8AE-4A1F-A92E-220A87C6673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2E6286C-2C12-49BF-AEC0-8F7205F1D7B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9296BA-578B-485E-8DF9-5E78C2BBCD35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4B65EC-FA62-49A2-8825-775B00E6CEF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627502-D2C2-40B7-8AB6-35FB16BC62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61DDC9-BF2D-4EC1-897D-9E9694F35CF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168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09798A-B0A3-4AFB-8CC8-030A54381CE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2E6B98-509C-4151-A5C1-8D07FD919F0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4DB7E56-ECA8-4BA3-A5B0-CF7979D84B0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D832FE-9065-464C-B8F8-9C317461F9CE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45881EB-137B-488A-8DB6-6FA3246AE61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37C8F6-EFFF-4810-8F3B-4F51CD28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95D40E-8A8A-4426-B1E6-A749C02B0D2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840112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E95E23-8027-40CC-A0DD-6C4E244E1C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046542-D201-4962-B84C-BC7BADEABD8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A837C87-E539-41B5-86B9-2CF196D65FB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81EFB3-0E61-42B2-A120-165D1487D43C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1D5893-4E26-4443-8177-AF5989842F0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B9994EE-29B4-405F-AEB1-FFAB3E712D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8C9897-B39D-4643-8EB1-127B153E3BC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232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D19F66-F794-41D9-8129-0A9F68B31D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AF50A3-EBC2-42C3-9D6F-54FC184A0C5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03511D3-B416-488B-8E56-11F2A401062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4840FC7-E740-456B-B0C8-53066FCBAEA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49220A-930F-4E3E-9AA7-9165E2F8314A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9D716BA-E7C6-4CB1-B4AB-4F3725E2DDF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48B637-EB3D-409D-848A-978CC609B5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A7E4AA-46A5-45C2-95CB-F8EDAE39587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48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C3DDE1-445E-4B0A-A6DA-B53E788428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399EBDA-6D8E-4976-869D-CAEA8523F09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9C2E482-EE71-4B84-8634-A8130129E06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D75B592-377F-4D66-9398-822EFF3E667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2E3AA44-7129-4802-90E2-A40C4B93D6CB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99FC27B-7404-47DA-8AB0-C2855B1792E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440740-61DB-46A6-9325-F2E069FC9ABC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890EB1A-0876-4FC7-AE6F-978A7ADA31B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6E9355F-A043-407E-8A79-9117E6B1E5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BB0ECB-A1FF-47CD-8E5D-2C67E6A9B918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454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D4AA0B-1A88-4576-BAB7-823EC7EC167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B8916D8-4E57-468D-B6B4-06F125DC5C4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B6AAF0-1A51-4A47-8326-4B7E506E5E7E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014CE40-9D71-4161-93D2-F880B71913A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2B5E1FD-A819-4F76-84E7-C22239049A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ACF5AF-2C9D-4F26-90F9-DF6EDA619B3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237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683913B-C018-453B-891A-AD6BDFDC0F7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215393-880B-4A88-863B-24B4BC718A52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86ABDC4-6E3C-4126-AEB3-7E1797DC1A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7EB42C5-DAFD-479D-A9DD-319FD58D96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AC0C5F-EFCA-4CBA-9072-45CBE32FB9C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44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1C329F-2826-49C0-8645-847F11E9CA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24A4CC-C6F4-427E-B40A-BA9B98AA7AA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E896B3F-2327-4D0B-BC2A-6885F6E9E6D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8B0D04F-632C-4911-B97D-29DDBD50C4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1FEA8F-55F3-4727-AA1C-27B75759B762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B48ADA1-3784-4696-8B5A-390B2B840B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6AEE485-6FFA-4BD1-A8CA-7052E8EA6A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ED3097-DE7A-4694-B559-92FF8D4FB096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70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0710C4-2B8F-4514-B837-B989CD0602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E0FDC30-840C-453D-BACC-36CCAA73681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9206818-CA43-4FFD-9D15-AE94D756884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7F15D55-C2C1-4AB8-944A-E982D8599F9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D6202B-2457-41E8-AE85-BD010F614487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69F9719-86B5-4FC9-B938-6F5078C1072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7748720-5E05-4A68-A54F-E4CC350F17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C12D1C-3B87-415B-8BAF-6C99A37C5FA9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666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4A17F1B-E5A5-4741-B0BE-1FB5F1AAF21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B787621-1AFC-40FC-AB7D-E0934E7D3F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78EF43-029A-4272-A5A8-60B7ED326A4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035953C-92A2-4A7D-93B9-7613BD85C62B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F269265-3B4E-471E-9274-F5B1CEA03CB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974394-018A-479D-8B42-BDFA42D928F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4C1238FD-7FFD-4C74-A589-D12904AACA39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pl-PL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pl-PL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A9E3A4-B16F-44DA-83DF-C63169C837FC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pl-PL"/>
              <a:t>Pojęcie działalności gospodarczej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1785C8A-56B1-4F0B-AE6A-299D446B781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F74802-0387-4AAD-99EC-5DD3DC14D03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Podstawa prawna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D6A33A-66C8-47D7-9C1D-BC2EF7B4694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Wiele definicji legalnych w różnych aktach prawnych</a:t>
            </a:r>
          </a:p>
          <a:p>
            <a:pPr lvl="0"/>
            <a:r>
              <a:rPr lang="pl-PL"/>
              <a:t>Definicja podstawowa dla publicznego prawa gospodarczego – art. 2 ustawy – Prawo przedsiębiorców</a:t>
            </a:r>
          </a:p>
          <a:p>
            <a:pPr marL="0" lvl="0" indent="0">
              <a:buNone/>
            </a:pPr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B9BD54-78B9-4EEC-8E89-75CDB2F78E0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Zarobkowy charakter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C36BF2-9BE4-4ECC-B122-2F20182CC42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działalność nastawiona na osiągnięcie zysku</a:t>
            </a:r>
          </a:p>
          <a:p>
            <a:pPr lvl="0"/>
            <a:r>
              <a:rPr lang="pl-PL"/>
              <a:t>chodzi o cel (zamiar), a nie rezultat (może ona przynosić stratę)</a:t>
            </a:r>
          </a:p>
          <a:p>
            <a:pPr lvl="0"/>
            <a:r>
              <a:rPr lang="pl-PL"/>
              <a:t>nie ma znaczenia, czy ma to być główne czy też uboczne źródło dochodu </a:t>
            </a:r>
          </a:p>
          <a:p>
            <a:pPr lvl="0"/>
            <a:r>
              <a:rPr lang="pl-PL"/>
              <a:t>osiągnięcie zysku nie musi być również celem samym w sobie, może być także celem ubocznym, środkiem do celu głównego (akcesoryjna działalność gospodarcza); </a:t>
            </a:r>
          </a:p>
          <a:p>
            <a:pPr lvl="0"/>
            <a:r>
              <a:rPr lang="pl-PL"/>
              <a:t>wyklucza działalność o charakterze charytatywnym albo </a:t>
            </a:r>
            <a:r>
              <a:rPr lang="pl-PL" i="1"/>
              <a:t>pro publico bono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F68661-E77D-443C-B0E2-E5617FF6B1D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Zorganizowanie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50197B-5147-4D2E-AE9C-BB10E1E2905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Odpowiednie rozplanowanie działalności; przesądza o jej profesjonalnym charakterze</a:t>
            </a:r>
          </a:p>
          <a:p>
            <a:pPr lvl="0"/>
            <a:r>
              <a:rPr lang="pl-PL"/>
              <a:t>Wyklucza działalności przypadkową</a:t>
            </a:r>
          </a:p>
          <a:p>
            <a:pPr lvl="0"/>
            <a:r>
              <a:rPr lang="pl-PL"/>
              <a:t>Aspekt formalny (jego przejawem będzie wypełnienie obowiązków o charakterze formalnoprawnym, np. zarejestrowanie działalności, dokonanie niezbędnych zgłoszeń podatkowych, do ubezpieczeń społecznych itp.)</a:t>
            </a:r>
          </a:p>
          <a:p>
            <a:pPr lvl="0"/>
            <a:r>
              <a:rPr lang="pl-PL"/>
              <a:t>Aspekt materialny (jego wyrazem będzie nabycie potrzebnego sprzętu, uzyskanie tytułu prawnego do lokalu, zatrudnianie pracowników, pozyskiwanie kapitału itp.)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EE4887-F97F-46D1-A1EA-D60CC8BE291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Ciągłość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B187F1-CE4A-4349-A0C5-B509BC3660F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Wyklucza działalność o charakterze incydentalnym, sporadycznym</a:t>
            </a:r>
          </a:p>
          <a:p>
            <a:pPr lvl="0"/>
            <a:r>
              <a:rPr lang="pl-PL"/>
              <a:t>Działalność ma cechować się powtarzalności pewnych czynności</a:t>
            </a:r>
          </a:p>
          <a:p>
            <a:pPr lvl="0"/>
            <a:r>
              <a:rPr lang="pl-PL"/>
              <a:t>Założenie o nieokreślonym terminie zakończenia wykonywania działalności, a przynajmniej o terminie odpowiednio odległym czasowo</a:t>
            </a:r>
          </a:p>
          <a:p>
            <a:pPr lvl="0"/>
            <a:r>
              <a:rPr lang="pl-PL"/>
              <a:t>Nie jest wykluczona działalność sezonowa </a:t>
            </a:r>
          </a:p>
          <a:p>
            <a:pPr lvl="0"/>
            <a:r>
              <a:rPr lang="pl-PL"/>
              <a:t>Nie wyklucza jej również instytucja zawieszenia działalności gospodarczej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D2DB3D-1A59-4A08-A12E-9B80A2B79DA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 sz="4000"/>
              <a:t>Wykonywanie działalności we własnym imieniu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078735-2D45-4CB0-849D-E5DBBA75D1E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Przesłanka przedmiotowa, służy jednak określeniu podmiotu wykonywanej działalności</a:t>
            </a:r>
          </a:p>
          <a:p>
            <a:pPr lvl="0"/>
            <a:r>
              <a:rPr lang="pl-PL"/>
              <a:t>Nie przesądza, że działalność ma być wykonywana osobiście przez przedsiębiorcę</a:t>
            </a:r>
          </a:p>
          <a:p>
            <a:pPr lvl="0"/>
            <a:r>
              <a:rPr lang="pl-PL"/>
              <a:t>Odnosi się do dwóch aspektów:</a:t>
            </a:r>
          </a:p>
          <a:p>
            <a:pPr lvl="0"/>
            <a:r>
              <a:rPr lang="pl-PL"/>
              <a:t>Bezpośrednie nabywanie praw i obowiązków przez podmiot, w którego imieniu czynność jest dokonywana</a:t>
            </a:r>
          </a:p>
          <a:p>
            <a:pPr lvl="0"/>
            <a:r>
              <a:rPr lang="pl-PL"/>
              <a:t>Stanowi o odrębności prawnej podmiotu prowadzącego działalność gospodarczą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256</Words>
  <Application>Microsoft Office PowerPoint</Application>
  <PresentationFormat>Panoramiczny</PresentationFormat>
  <Paragraphs>27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Pojęcie działalności gospodarczej</vt:lpstr>
      <vt:lpstr>Podstawa prawna</vt:lpstr>
      <vt:lpstr>Zarobkowy charakter</vt:lpstr>
      <vt:lpstr>Zorganizowanie</vt:lpstr>
      <vt:lpstr>Ciągłość</vt:lpstr>
      <vt:lpstr>Wykonywanie działalności we własnym imieniu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działalności gospodarczej</dc:title>
  <dc:creator>Konrad Kopystyński</dc:creator>
  <cp:lastModifiedBy>Konrad Kopystyński</cp:lastModifiedBy>
  <cp:revision>2</cp:revision>
  <dcterms:created xsi:type="dcterms:W3CDTF">2020-09-27T17:31:55Z</dcterms:created>
  <dcterms:modified xsi:type="dcterms:W3CDTF">2020-09-27T19:25:44Z</dcterms:modified>
</cp:coreProperties>
</file>