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sldIdLst>
    <p:sldId id="256" r:id="rId2"/>
    <p:sldId id="257" r:id="rId3"/>
    <p:sldId id="262" r:id="rId4"/>
    <p:sldId id="258" r:id="rId5"/>
    <p:sldId id="259" r:id="rId6"/>
    <p:sldId id="260" r:id="rId7"/>
    <p:sldId id="261" r:id="rId8"/>
    <p:sldId id="265" r:id="rId9"/>
    <p:sldId id="263" r:id="rId10"/>
    <p:sldId id="264" r:id="rId11"/>
    <p:sldId id="266" r:id="rId12"/>
    <p:sldId id="267" r:id="rId13"/>
    <p:sldId id="270" r:id="rId14"/>
    <p:sldId id="268" r:id="rId15"/>
    <p:sldId id="269" r:id="rId16"/>
    <p:sldId id="271" r:id="rId17"/>
    <p:sldId id="272" r:id="rId1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3"/>
    <p:restoredTop sz="95859"/>
  </p:normalViewPr>
  <p:slideViewPr>
    <p:cSldViewPr snapToGrid="0" snapToObjects="1">
      <p:cViewPr>
        <p:scale>
          <a:sx n="87" d="100"/>
          <a:sy n="87" d="100"/>
        </p:scale>
        <p:origin x="1288" y="7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EC5518-EFF0-984C-BD1C-FDF4D82EF6AC}" type="doc">
      <dgm:prSet loTypeId="urn:microsoft.com/office/officeart/2005/8/layout/equation1" loCatId="" qsTypeId="urn:microsoft.com/office/officeart/2005/8/quickstyle/simple1" qsCatId="simple" csTypeId="urn:microsoft.com/office/officeart/2005/8/colors/accent1_2" csCatId="accent1" phldr="1"/>
      <dgm:spPr/>
    </dgm:pt>
    <dgm:pt modelId="{A6A0ADF9-BA38-DD4D-B3C0-03E27C4051A0}">
      <dgm:prSet phldrT="[Text]"/>
      <dgm:spPr/>
      <dgm:t>
        <a:bodyPr/>
        <a:lstStyle/>
        <a:p>
          <a:r>
            <a:rPr lang="en-US" dirty="0" err="1"/>
            <a:t>kompleks</a:t>
          </a:r>
          <a:r>
            <a:rPr lang="en-US" dirty="0"/>
            <a:t> </a:t>
          </a:r>
          <a:r>
            <a:rPr lang="en-US" dirty="0" err="1"/>
            <a:t>ruchów</a:t>
          </a:r>
          <a:r>
            <a:rPr lang="en-US" dirty="0"/>
            <a:t> </a:t>
          </a:r>
          <a:r>
            <a:rPr lang="en-US" dirty="0" err="1"/>
            <a:t>fizycznych</a:t>
          </a:r>
          <a:endParaRPr lang="en-US" dirty="0"/>
        </a:p>
      </dgm:t>
    </dgm:pt>
    <dgm:pt modelId="{7C3E5505-A439-1D4F-A877-5CFCC6DB7B3F}" type="parTrans" cxnId="{4CF9F9DE-D4B5-5147-B698-132EE4BC5286}">
      <dgm:prSet/>
      <dgm:spPr/>
      <dgm:t>
        <a:bodyPr/>
        <a:lstStyle/>
        <a:p>
          <a:endParaRPr lang="en-US"/>
        </a:p>
      </dgm:t>
    </dgm:pt>
    <dgm:pt modelId="{2EDCB1CD-8D0D-5646-8CB0-E841CDB6D4FC}" type="sibTrans" cxnId="{4CF9F9DE-D4B5-5147-B698-132EE4BC5286}">
      <dgm:prSet/>
      <dgm:spPr/>
      <dgm:t>
        <a:bodyPr/>
        <a:lstStyle/>
        <a:p>
          <a:endParaRPr lang="en-US"/>
        </a:p>
      </dgm:t>
    </dgm:pt>
    <dgm:pt modelId="{C1848D5F-AEB4-274B-8BC6-0FD708DD63D7}">
      <dgm:prSet phldrT="[Text]"/>
      <dgm:spPr/>
      <dgm:t>
        <a:bodyPr/>
        <a:lstStyle/>
        <a:p>
          <a:r>
            <a:rPr lang="en-US" dirty="0" err="1"/>
            <a:t>przeżycia</a:t>
          </a:r>
          <a:r>
            <a:rPr lang="en-US" dirty="0"/>
            <a:t> </a:t>
          </a:r>
          <a:r>
            <a:rPr lang="en-US" dirty="0" err="1"/>
            <a:t>psychiczne</a:t>
          </a:r>
          <a:endParaRPr lang="en-US" dirty="0"/>
        </a:p>
      </dgm:t>
    </dgm:pt>
    <dgm:pt modelId="{E31A83E5-528D-2C40-AE2E-151D1C02535C}" type="parTrans" cxnId="{DCABB1CE-0C2D-C14E-82FE-8CC908590869}">
      <dgm:prSet/>
      <dgm:spPr/>
      <dgm:t>
        <a:bodyPr/>
        <a:lstStyle/>
        <a:p>
          <a:endParaRPr lang="en-US"/>
        </a:p>
      </dgm:t>
    </dgm:pt>
    <dgm:pt modelId="{F53505AE-B09D-6F42-B987-7A0DF7763465}" type="sibTrans" cxnId="{DCABB1CE-0C2D-C14E-82FE-8CC908590869}">
      <dgm:prSet/>
      <dgm:spPr/>
      <dgm:t>
        <a:bodyPr/>
        <a:lstStyle/>
        <a:p>
          <a:endParaRPr lang="en-US"/>
        </a:p>
      </dgm:t>
    </dgm:pt>
    <dgm:pt modelId="{6FA0E733-4F61-B646-A87F-68A2E4DDF772}">
      <dgm:prSet phldrT="[Text]"/>
      <dgm:spPr/>
      <dgm:t>
        <a:bodyPr/>
        <a:lstStyle/>
        <a:p>
          <a:r>
            <a:rPr lang="en-US" dirty="0" err="1"/>
            <a:t>czyn</a:t>
          </a:r>
          <a:endParaRPr lang="en-US" dirty="0"/>
        </a:p>
      </dgm:t>
    </dgm:pt>
    <dgm:pt modelId="{A5BDD54A-13C6-554F-AAE1-84D9693EE891}" type="parTrans" cxnId="{8C5A806B-FD49-A94C-912E-A8F437044507}">
      <dgm:prSet/>
      <dgm:spPr/>
      <dgm:t>
        <a:bodyPr/>
        <a:lstStyle/>
        <a:p>
          <a:endParaRPr lang="en-US"/>
        </a:p>
      </dgm:t>
    </dgm:pt>
    <dgm:pt modelId="{57BFFEBF-FE80-9C42-9B6E-189F2725A0BB}" type="sibTrans" cxnId="{8C5A806B-FD49-A94C-912E-A8F437044507}">
      <dgm:prSet/>
      <dgm:spPr/>
      <dgm:t>
        <a:bodyPr/>
        <a:lstStyle/>
        <a:p>
          <a:endParaRPr lang="en-US"/>
        </a:p>
      </dgm:t>
    </dgm:pt>
    <dgm:pt modelId="{E1BA0401-C14A-A642-A9CD-E2D79B5AA7BF}" type="pres">
      <dgm:prSet presAssocID="{E8EC5518-EFF0-984C-BD1C-FDF4D82EF6AC}" presName="linearFlow" presStyleCnt="0">
        <dgm:presLayoutVars>
          <dgm:dir/>
          <dgm:resizeHandles val="exact"/>
        </dgm:presLayoutVars>
      </dgm:prSet>
      <dgm:spPr/>
    </dgm:pt>
    <dgm:pt modelId="{BE51BB20-B253-244B-831B-38DB8510A37F}" type="pres">
      <dgm:prSet presAssocID="{A6A0ADF9-BA38-DD4D-B3C0-03E27C4051A0}" presName="node" presStyleLbl="node1" presStyleIdx="0" presStyleCnt="3">
        <dgm:presLayoutVars>
          <dgm:bulletEnabled val="1"/>
        </dgm:presLayoutVars>
      </dgm:prSet>
      <dgm:spPr/>
    </dgm:pt>
    <dgm:pt modelId="{1FD25976-93FA-1E4C-AB32-DEDAD230DD8F}" type="pres">
      <dgm:prSet presAssocID="{2EDCB1CD-8D0D-5646-8CB0-E841CDB6D4FC}" presName="spacerL" presStyleCnt="0"/>
      <dgm:spPr/>
    </dgm:pt>
    <dgm:pt modelId="{6ED55341-7CCF-0C40-9534-AA0F930628D6}" type="pres">
      <dgm:prSet presAssocID="{2EDCB1CD-8D0D-5646-8CB0-E841CDB6D4FC}" presName="sibTrans" presStyleLbl="sibTrans2D1" presStyleIdx="0" presStyleCnt="2"/>
      <dgm:spPr/>
    </dgm:pt>
    <dgm:pt modelId="{62972656-19C7-A94E-8C3D-43F4A0E758B1}" type="pres">
      <dgm:prSet presAssocID="{2EDCB1CD-8D0D-5646-8CB0-E841CDB6D4FC}" presName="spacerR" presStyleCnt="0"/>
      <dgm:spPr/>
    </dgm:pt>
    <dgm:pt modelId="{A6E63014-B742-614E-8802-83B51DD0C84B}" type="pres">
      <dgm:prSet presAssocID="{C1848D5F-AEB4-274B-8BC6-0FD708DD63D7}" presName="node" presStyleLbl="node1" presStyleIdx="1" presStyleCnt="3">
        <dgm:presLayoutVars>
          <dgm:bulletEnabled val="1"/>
        </dgm:presLayoutVars>
      </dgm:prSet>
      <dgm:spPr/>
    </dgm:pt>
    <dgm:pt modelId="{C429DB14-24B2-924C-A817-CE27715B76D5}" type="pres">
      <dgm:prSet presAssocID="{F53505AE-B09D-6F42-B987-7A0DF7763465}" presName="spacerL" presStyleCnt="0"/>
      <dgm:spPr/>
    </dgm:pt>
    <dgm:pt modelId="{C67C9600-0D88-F54A-BC1D-3113A037B2EB}" type="pres">
      <dgm:prSet presAssocID="{F53505AE-B09D-6F42-B987-7A0DF7763465}" presName="sibTrans" presStyleLbl="sibTrans2D1" presStyleIdx="1" presStyleCnt="2"/>
      <dgm:spPr/>
    </dgm:pt>
    <dgm:pt modelId="{B90714A9-F189-A846-8DED-2BFCF76976D5}" type="pres">
      <dgm:prSet presAssocID="{F53505AE-B09D-6F42-B987-7A0DF7763465}" presName="spacerR" presStyleCnt="0"/>
      <dgm:spPr/>
    </dgm:pt>
    <dgm:pt modelId="{67542F34-FA01-664C-AA3E-EA657536D5DD}" type="pres">
      <dgm:prSet presAssocID="{6FA0E733-4F61-B646-A87F-68A2E4DDF772}" presName="node" presStyleLbl="node1" presStyleIdx="2" presStyleCnt="3">
        <dgm:presLayoutVars>
          <dgm:bulletEnabled val="1"/>
        </dgm:presLayoutVars>
      </dgm:prSet>
      <dgm:spPr/>
    </dgm:pt>
  </dgm:ptLst>
  <dgm:cxnLst>
    <dgm:cxn modelId="{3C39FC1C-DB52-774E-A47B-B0B6D7986E26}" type="presOf" srcId="{F53505AE-B09D-6F42-B987-7A0DF7763465}" destId="{C67C9600-0D88-F54A-BC1D-3113A037B2EB}" srcOrd="0" destOrd="0" presId="urn:microsoft.com/office/officeart/2005/8/layout/equation1"/>
    <dgm:cxn modelId="{8E148939-BD90-C441-81A0-DB35F8541100}" type="presOf" srcId="{6FA0E733-4F61-B646-A87F-68A2E4DDF772}" destId="{67542F34-FA01-664C-AA3E-EA657536D5DD}" srcOrd="0" destOrd="0" presId="urn:microsoft.com/office/officeart/2005/8/layout/equation1"/>
    <dgm:cxn modelId="{8C5A806B-FD49-A94C-912E-A8F437044507}" srcId="{E8EC5518-EFF0-984C-BD1C-FDF4D82EF6AC}" destId="{6FA0E733-4F61-B646-A87F-68A2E4DDF772}" srcOrd="2" destOrd="0" parTransId="{A5BDD54A-13C6-554F-AAE1-84D9693EE891}" sibTransId="{57BFFEBF-FE80-9C42-9B6E-189F2725A0BB}"/>
    <dgm:cxn modelId="{7FE5067C-9881-E047-9495-5CD10542D2FC}" type="presOf" srcId="{2EDCB1CD-8D0D-5646-8CB0-E841CDB6D4FC}" destId="{6ED55341-7CCF-0C40-9534-AA0F930628D6}" srcOrd="0" destOrd="0" presId="urn:microsoft.com/office/officeart/2005/8/layout/equation1"/>
    <dgm:cxn modelId="{B58A71A6-9189-C949-BD5D-BE036F59C4DD}" type="presOf" srcId="{E8EC5518-EFF0-984C-BD1C-FDF4D82EF6AC}" destId="{E1BA0401-C14A-A642-A9CD-E2D79B5AA7BF}" srcOrd="0" destOrd="0" presId="urn:microsoft.com/office/officeart/2005/8/layout/equation1"/>
    <dgm:cxn modelId="{09FF04C2-241E-0348-B757-E83868BC02F3}" type="presOf" srcId="{A6A0ADF9-BA38-DD4D-B3C0-03E27C4051A0}" destId="{BE51BB20-B253-244B-831B-38DB8510A37F}" srcOrd="0" destOrd="0" presId="urn:microsoft.com/office/officeart/2005/8/layout/equation1"/>
    <dgm:cxn modelId="{DCABB1CE-0C2D-C14E-82FE-8CC908590869}" srcId="{E8EC5518-EFF0-984C-BD1C-FDF4D82EF6AC}" destId="{C1848D5F-AEB4-274B-8BC6-0FD708DD63D7}" srcOrd="1" destOrd="0" parTransId="{E31A83E5-528D-2C40-AE2E-151D1C02535C}" sibTransId="{F53505AE-B09D-6F42-B987-7A0DF7763465}"/>
    <dgm:cxn modelId="{8D06C7D4-DFF5-174C-89C5-3A8488EB7CEC}" type="presOf" srcId="{C1848D5F-AEB4-274B-8BC6-0FD708DD63D7}" destId="{A6E63014-B742-614E-8802-83B51DD0C84B}" srcOrd="0" destOrd="0" presId="urn:microsoft.com/office/officeart/2005/8/layout/equation1"/>
    <dgm:cxn modelId="{4CF9F9DE-D4B5-5147-B698-132EE4BC5286}" srcId="{E8EC5518-EFF0-984C-BD1C-FDF4D82EF6AC}" destId="{A6A0ADF9-BA38-DD4D-B3C0-03E27C4051A0}" srcOrd="0" destOrd="0" parTransId="{7C3E5505-A439-1D4F-A877-5CFCC6DB7B3F}" sibTransId="{2EDCB1CD-8D0D-5646-8CB0-E841CDB6D4FC}"/>
    <dgm:cxn modelId="{76A1A672-4386-5947-BBB5-7F54EBE0A308}" type="presParOf" srcId="{E1BA0401-C14A-A642-A9CD-E2D79B5AA7BF}" destId="{BE51BB20-B253-244B-831B-38DB8510A37F}" srcOrd="0" destOrd="0" presId="urn:microsoft.com/office/officeart/2005/8/layout/equation1"/>
    <dgm:cxn modelId="{31B7CBA2-B281-9342-9F90-5B9E8BE72660}" type="presParOf" srcId="{E1BA0401-C14A-A642-A9CD-E2D79B5AA7BF}" destId="{1FD25976-93FA-1E4C-AB32-DEDAD230DD8F}" srcOrd="1" destOrd="0" presId="urn:microsoft.com/office/officeart/2005/8/layout/equation1"/>
    <dgm:cxn modelId="{A5097693-065B-7840-BC03-FFBE8E857AC6}" type="presParOf" srcId="{E1BA0401-C14A-A642-A9CD-E2D79B5AA7BF}" destId="{6ED55341-7CCF-0C40-9534-AA0F930628D6}" srcOrd="2" destOrd="0" presId="urn:microsoft.com/office/officeart/2005/8/layout/equation1"/>
    <dgm:cxn modelId="{D1AA2F2B-0927-D84D-A42C-562A95A06073}" type="presParOf" srcId="{E1BA0401-C14A-A642-A9CD-E2D79B5AA7BF}" destId="{62972656-19C7-A94E-8C3D-43F4A0E758B1}" srcOrd="3" destOrd="0" presId="urn:microsoft.com/office/officeart/2005/8/layout/equation1"/>
    <dgm:cxn modelId="{A06F8C54-AE9C-8C4B-B35E-95EAE26EA016}" type="presParOf" srcId="{E1BA0401-C14A-A642-A9CD-E2D79B5AA7BF}" destId="{A6E63014-B742-614E-8802-83B51DD0C84B}" srcOrd="4" destOrd="0" presId="urn:microsoft.com/office/officeart/2005/8/layout/equation1"/>
    <dgm:cxn modelId="{EAF8F941-E46B-DD4D-AE1A-48A8A94C425B}" type="presParOf" srcId="{E1BA0401-C14A-A642-A9CD-E2D79B5AA7BF}" destId="{C429DB14-24B2-924C-A817-CE27715B76D5}" srcOrd="5" destOrd="0" presId="urn:microsoft.com/office/officeart/2005/8/layout/equation1"/>
    <dgm:cxn modelId="{76BC6267-3E09-6746-B32A-4DEF56612E16}" type="presParOf" srcId="{E1BA0401-C14A-A642-A9CD-E2D79B5AA7BF}" destId="{C67C9600-0D88-F54A-BC1D-3113A037B2EB}" srcOrd="6" destOrd="0" presId="urn:microsoft.com/office/officeart/2005/8/layout/equation1"/>
    <dgm:cxn modelId="{8BE059C1-8FD9-DF40-A0F5-BE7992C66ED9}" type="presParOf" srcId="{E1BA0401-C14A-A642-A9CD-E2D79B5AA7BF}" destId="{B90714A9-F189-A846-8DED-2BFCF76976D5}" srcOrd="7" destOrd="0" presId="urn:microsoft.com/office/officeart/2005/8/layout/equation1"/>
    <dgm:cxn modelId="{E64B6F09-65A5-884C-9E59-0531D221F96D}" type="presParOf" srcId="{E1BA0401-C14A-A642-A9CD-E2D79B5AA7BF}" destId="{67542F34-FA01-664C-AA3E-EA657536D5DD}"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51BB20-B253-244B-831B-38DB8510A37F}">
      <dsp:nvSpPr>
        <dsp:cNvPr id="0" name=""/>
        <dsp:cNvSpPr/>
      </dsp:nvSpPr>
      <dsp:spPr>
        <a:xfrm>
          <a:off x="1366" y="1803466"/>
          <a:ext cx="1811734" cy="181173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err="1"/>
            <a:t>kompleks</a:t>
          </a:r>
          <a:r>
            <a:rPr lang="en-US" sz="2200" kern="1200" dirty="0"/>
            <a:t> </a:t>
          </a:r>
          <a:r>
            <a:rPr lang="en-US" sz="2200" kern="1200" dirty="0" err="1"/>
            <a:t>ruchów</a:t>
          </a:r>
          <a:r>
            <a:rPr lang="en-US" sz="2200" kern="1200" dirty="0"/>
            <a:t> </a:t>
          </a:r>
          <a:r>
            <a:rPr lang="en-US" sz="2200" kern="1200" dirty="0" err="1"/>
            <a:t>fizycznych</a:t>
          </a:r>
          <a:endParaRPr lang="en-US" sz="2200" kern="1200" dirty="0"/>
        </a:p>
      </dsp:txBody>
      <dsp:txXfrm>
        <a:off x="266688" y="2068788"/>
        <a:ext cx="1281090" cy="1281090"/>
      </dsp:txXfrm>
    </dsp:sp>
    <dsp:sp modelId="{6ED55341-7CCF-0C40-9534-AA0F930628D6}">
      <dsp:nvSpPr>
        <dsp:cNvPr id="0" name=""/>
        <dsp:cNvSpPr/>
      </dsp:nvSpPr>
      <dsp:spPr>
        <a:xfrm>
          <a:off x="1960214" y="2183930"/>
          <a:ext cx="1050805" cy="1050805"/>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2099498" y="2585758"/>
        <a:ext cx="772237" cy="247149"/>
      </dsp:txXfrm>
    </dsp:sp>
    <dsp:sp modelId="{A6E63014-B742-614E-8802-83B51DD0C84B}">
      <dsp:nvSpPr>
        <dsp:cNvPr id="0" name=""/>
        <dsp:cNvSpPr/>
      </dsp:nvSpPr>
      <dsp:spPr>
        <a:xfrm>
          <a:off x="3158132" y="1803466"/>
          <a:ext cx="1811734" cy="181173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err="1"/>
            <a:t>przeżycia</a:t>
          </a:r>
          <a:r>
            <a:rPr lang="en-US" sz="2200" kern="1200" dirty="0"/>
            <a:t> </a:t>
          </a:r>
          <a:r>
            <a:rPr lang="en-US" sz="2200" kern="1200" dirty="0" err="1"/>
            <a:t>psychiczne</a:t>
          </a:r>
          <a:endParaRPr lang="en-US" sz="2200" kern="1200" dirty="0"/>
        </a:p>
      </dsp:txBody>
      <dsp:txXfrm>
        <a:off x="3423454" y="2068788"/>
        <a:ext cx="1281090" cy="1281090"/>
      </dsp:txXfrm>
    </dsp:sp>
    <dsp:sp modelId="{C67C9600-0D88-F54A-BC1D-3113A037B2EB}">
      <dsp:nvSpPr>
        <dsp:cNvPr id="0" name=""/>
        <dsp:cNvSpPr/>
      </dsp:nvSpPr>
      <dsp:spPr>
        <a:xfrm>
          <a:off x="5116980" y="2183930"/>
          <a:ext cx="1050805" cy="1050805"/>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5256264" y="2400396"/>
        <a:ext cx="772237" cy="617873"/>
      </dsp:txXfrm>
    </dsp:sp>
    <dsp:sp modelId="{67542F34-FA01-664C-AA3E-EA657536D5DD}">
      <dsp:nvSpPr>
        <dsp:cNvPr id="0" name=""/>
        <dsp:cNvSpPr/>
      </dsp:nvSpPr>
      <dsp:spPr>
        <a:xfrm>
          <a:off x="6314898" y="1803466"/>
          <a:ext cx="1811734" cy="181173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err="1"/>
            <a:t>czyn</a:t>
          </a:r>
          <a:endParaRPr lang="en-US" sz="2200" kern="1200" dirty="0"/>
        </a:p>
      </dsp:txBody>
      <dsp:txXfrm>
        <a:off x="6580220" y="2068788"/>
        <a:ext cx="1281090" cy="1281090"/>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574B3A-AF5F-2A43-9CF8-39B03608CC9A}" type="datetimeFigureOut">
              <a:rPr lang="pl-PL" smtClean="0"/>
              <a:t>09.10.2020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7E50DFE-3888-CE4E-AF09-A0AA44D997EF}" type="slidenum">
              <a:rPr lang="pl-PL" smtClean="0"/>
              <a:t>‹#›</a:t>
            </a:fld>
            <a:endParaRPr lang="pl-PL"/>
          </a:p>
        </p:txBody>
      </p:sp>
    </p:spTree>
    <p:extLst>
      <p:ext uri="{BB962C8B-B14F-4D97-AF65-F5344CB8AC3E}">
        <p14:creationId xmlns:p14="http://schemas.microsoft.com/office/powerpoint/2010/main" val="1431778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574B3A-AF5F-2A43-9CF8-39B03608CC9A}" type="datetimeFigureOut">
              <a:rPr lang="pl-PL" smtClean="0"/>
              <a:t>09.10.2020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7E50DFE-3888-CE4E-AF09-A0AA44D997EF}" type="slidenum">
              <a:rPr lang="pl-PL" smtClean="0"/>
              <a:t>‹#›</a:t>
            </a:fld>
            <a:endParaRPr lang="pl-PL"/>
          </a:p>
        </p:txBody>
      </p:sp>
    </p:spTree>
    <p:extLst>
      <p:ext uri="{BB962C8B-B14F-4D97-AF65-F5344CB8AC3E}">
        <p14:creationId xmlns:p14="http://schemas.microsoft.com/office/powerpoint/2010/main" val="1112270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574B3A-AF5F-2A43-9CF8-39B03608CC9A}" type="datetimeFigureOut">
              <a:rPr lang="pl-PL" smtClean="0"/>
              <a:t>09.10.2020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7E50DFE-3888-CE4E-AF09-A0AA44D997EF}" type="slidenum">
              <a:rPr lang="pl-PL" smtClean="0"/>
              <a:t>‹#›</a:t>
            </a:fld>
            <a:endParaRPr lang="pl-PL"/>
          </a:p>
        </p:txBody>
      </p:sp>
    </p:spTree>
    <p:extLst>
      <p:ext uri="{BB962C8B-B14F-4D97-AF65-F5344CB8AC3E}">
        <p14:creationId xmlns:p14="http://schemas.microsoft.com/office/powerpoint/2010/main" val="3570487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9574B3A-AF5F-2A43-9CF8-39B03608CC9A}" type="datetimeFigureOut">
              <a:rPr lang="pl-PL" smtClean="0"/>
              <a:t>09.10.2020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7E50DFE-3888-CE4E-AF09-A0AA44D997EF}" type="slidenum">
              <a:rPr lang="pl-PL" smtClean="0"/>
              <a:t>‹#›</a:t>
            </a:fld>
            <a:endParaRPr lang="pl-PL"/>
          </a:p>
        </p:txBody>
      </p:sp>
    </p:spTree>
    <p:extLst>
      <p:ext uri="{BB962C8B-B14F-4D97-AF65-F5344CB8AC3E}">
        <p14:creationId xmlns:p14="http://schemas.microsoft.com/office/powerpoint/2010/main" val="2750042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9574B3A-AF5F-2A43-9CF8-39B03608CC9A}" type="datetimeFigureOut">
              <a:rPr lang="pl-PL" smtClean="0"/>
              <a:t>09.10.2020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7E50DFE-3888-CE4E-AF09-A0AA44D997EF}" type="slidenum">
              <a:rPr lang="pl-PL" smtClean="0"/>
              <a:t>‹#›</a:t>
            </a:fld>
            <a:endParaRPr lang="pl-PL"/>
          </a:p>
        </p:txBody>
      </p:sp>
    </p:spTree>
    <p:extLst>
      <p:ext uri="{BB962C8B-B14F-4D97-AF65-F5344CB8AC3E}">
        <p14:creationId xmlns:p14="http://schemas.microsoft.com/office/powerpoint/2010/main" val="4276980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9574B3A-AF5F-2A43-9CF8-39B03608CC9A}" type="datetimeFigureOut">
              <a:rPr lang="pl-PL" smtClean="0"/>
              <a:t>09.10.2020</a:t>
            </a:fld>
            <a:endParaRPr lang="pl-PL"/>
          </a:p>
        </p:txBody>
      </p:sp>
      <p:sp>
        <p:nvSpPr>
          <p:cNvPr id="9" name="Footer Placeholder 8"/>
          <p:cNvSpPr>
            <a:spLocks noGrp="1"/>
          </p:cNvSpPr>
          <p:nvPr>
            <p:ph type="ftr" sz="quarter" idx="11"/>
          </p:nvPr>
        </p:nvSpPr>
        <p:spPr/>
        <p:txBody>
          <a:bodyPr/>
          <a:lstStyle/>
          <a:p>
            <a:endParaRPr lang="pl-PL"/>
          </a:p>
        </p:txBody>
      </p:sp>
      <p:sp>
        <p:nvSpPr>
          <p:cNvPr id="10" name="Slide Number Placeholder 9"/>
          <p:cNvSpPr>
            <a:spLocks noGrp="1"/>
          </p:cNvSpPr>
          <p:nvPr>
            <p:ph type="sldNum" sz="quarter" idx="12"/>
          </p:nvPr>
        </p:nvSpPr>
        <p:spPr/>
        <p:txBody>
          <a:bodyPr/>
          <a:lstStyle/>
          <a:p>
            <a:fld id="{A7E50DFE-3888-CE4E-AF09-A0AA44D997EF}" type="slidenum">
              <a:rPr lang="pl-PL" smtClean="0"/>
              <a:t>‹#›</a:t>
            </a:fld>
            <a:endParaRPr lang="pl-PL"/>
          </a:p>
        </p:txBody>
      </p:sp>
    </p:spTree>
    <p:extLst>
      <p:ext uri="{BB962C8B-B14F-4D97-AF65-F5344CB8AC3E}">
        <p14:creationId xmlns:p14="http://schemas.microsoft.com/office/powerpoint/2010/main" val="4047992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59574B3A-AF5F-2A43-9CF8-39B03608CC9A}" type="datetimeFigureOut">
              <a:rPr lang="pl-PL" smtClean="0"/>
              <a:t>09.10.2020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7E50DFE-3888-CE4E-AF09-A0AA44D997EF}" type="slidenum">
              <a:rPr lang="pl-PL" smtClean="0"/>
              <a:t>‹#›</a:t>
            </a:fld>
            <a:endParaRPr lang="pl-PL"/>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862480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9574B3A-AF5F-2A43-9CF8-39B03608CC9A}" type="datetimeFigureOut">
              <a:rPr lang="pl-PL" smtClean="0"/>
              <a:t>09.10.2020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7E50DFE-3888-CE4E-AF09-A0AA44D997EF}" type="slidenum">
              <a:rPr lang="pl-PL" smtClean="0"/>
              <a:t>‹#›</a:t>
            </a:fld>
            <a:endParaRPr lang="pl-PL"/>
          </a:p>
        </p:txBody>
      </p:sp>
    </p:spTree>
    <p:extLst>
      <p:ext uri="{BB962C8B-B14F-4D97-AF65-F5344CB8AC3E}">
        <p14:creationId xmlns:p14="http://schemas.microsoft.com/office/powerpoint/2010/main" val="4189497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574B3A-AF5F-2A43-9CF8-39B03608CC9A}" type="datetimeFigureOut">
              <a:rPr lang="pl-PL" smtClean="0"/>
              <a:t>09.10.2020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7E50DFE-3888-CE4E-AF09-A0AA44D997EF}" type="slidenum">
              <a:rPr lang="pl-PL" smtClean="0"/>
              <a:t>‹#›</a:t>
            </a:fld>
            <a:endParaRPr lang="pl-PL"/>
          </a:p>
        </p:txBody>
      </p:sp>
    </p:spTree>
    <p:extLst>
      <p:ext uri="{BB962C8B-B14F-4D97-AF65-F5344CB8AC3E}">
        <p14:creationId xmlns:p14="http://schemas.microsoft.com/office/powerpoint/2010/main" val="2723134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59574B3A-AF5F-2A43-9CF8-39B03608CC9A}" type="datetimeFigureOut">
              <a:rPr lang="pl-PL" smtClean="0"/>
              <a:t>09.10.2020</a:t>
            </a:fld>
            <a:endParaRPr lang="pl-PL"/>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pl-PL"/>
          </a:p>
        </p:txBody>
      </p:sp>
      <p:sp>
        <p:nvSpPr>
          <p:cNvPr id="11" name="Slide Number Placeholder 10"/>
          <p:cNvSpPr>
            <a:spLocks noGrp="1"/>
          </p:cNvSpPr>
          <p:nvPr>
            <p:ph type="sldNum" sz="quarter" idx="12"/>
          </p:nvPr>
        </p:nvSpPr>
        <p:spPr/>
        <p:txBody>
          <a:bodyPr/>
          <a:lstStyle/>
          <a:p>
            <a:fld id="{A7E50DFE-3888-CE4E-AF09-A0AA44D997EF}" type="slidenum">
              <a:rPr lang="pl-PL" smtClean="0"/>
              <a:t>‹#›</a:t>
            </a:fld>
            <a:endParaRPr lang="pl-PL"/>
          </a:p>
        </p:txBody>
      </p:sp>
    </p:spTree>
    <p:extLst>
      <p:ext uri="{BB962C8B-B14F-4D97-AF65-F5344CB8AC3E}">
        <p14:creationId xmlns:p14="http://schemas.microsoft.com/office/powerpoint/2010/main" val="1273872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59574B3A-AF5F-2A43-9CF8-39B03608CC9A}" type="datetimeFigureOut">
              <a:rPr lang="pl-PL" smtClean="0"/>
              <a:t>09.10.2020</a:t>
            </a:fld>
            <a:endParaRPr lang="pl-PL"/>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pl-PL"/>
          </a:p>
        </p:txBody>
      </p:sp>
      <p:sp>
        <p:nvSpPr>
          <p:cNvPr id="10" name="Slide Number Placeholder 9"/>
          <p:cNvSpPr>
            <a:spLocks noGrp="1"/>
          </p:cNvSpPr>
          <p:nvPr>
            <p:ph type="sldNum" sz="quarter" idx="12"/>
          </p:nvPr>
        </p:nvSpPr>
        <p:spPr/>
        <p:txBody>
          <a:bodyPr/>
          <a:lstStyle/>
          <a:p>
            <a:fld id="{A7E50DFE-3888-CE4E-AF09-A0AA44D997EF}" type="slidenum">
              <a:rPr lang="pl-PL" smtClean="0"/>
              <a:t>‹#›</a:t>
            </a:fld>
            <a:endParaRPr lang="pl-PL"/>
          </a:p>
        </p:txBody>
      </p:sp>
    </p:spTree>
    <p:extLst>
      <p:ext uri="{BB962C8B-B14F-4D97-AF65-F5344CB8AC3E}">
        <p14:creationId xmlns:p14="http://schemas.microsoft.com/office/powerpoint/2010/main" val="214060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59574B3A-AF5F-2A43-9CF8-39B03608CC9A}" type="datetimeFigureOut">
              <a:rPr lang="pl-PL" smtClean="0"/>
              <a:t>09.10.2020</a:t>
            </a:fld>
            <a:endParaRPr lang="pl-P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pl-P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A7E50DFE-3888-CE4E-AF09-A0AA44D997EF}" type="slidenum">
              <a:rPr lang="pl-PL" smtClean="0"/>
              <a:t>‹#›</a:t>
            </a:fld>
            <a:endParaRPr lang="pl-PL"/>
          </a:p>
        </p:txBody>
      </p:sp>
    </p:spTree>
    <p:extLst>
      <p:ext uri="{BB962C8B-B14F-4D97-AF65-F5344CB8AC3E}">
        <p14:creationId xmlns:p14="http://schemas.microsoft.com/office/powerpoint/2010/main" val="20915250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A302F-87E0-2B46-9EF6-32999AB0BA37}"/>
              </a:ext>
            </a:extLst>
          </p:cNvPr>
          <p:cNvSpPr>
            <a:spLocks noGrp="1"/>
          </p:cNvSpPr>
          <p:nvPr>
            <p:ph type="ctrTitle"/>
          </p:nvPr>
        </p:nvSpPr>
        <p:spPr/>
        <p:txBody>
          <a:bodyPr>
            <a:normAutofit/>
          </a:bodyPr>
          <a:lstStyle/>
          <a:p>
            <a:r>
              <a:rPr lang="pl-PL" dirty="0"/>
              <a:t>Pojęcie przestępstwa i jego struktura. </a:t>
            </a:r>
          </a:p>
        </p:txBody>
      </p:sp>
      <p:sp>
        <p:nvSpPr>
          <p:cNvPr id="3" name="Subtitle 2">
            <a:extLst>
              <a:ext uri="{FF2B5EF4-FFF2-40B4-BE49-F238E27FC236}">
                <a16:creationId xmlns:a16="http://schemas.microsoft.com/office/drawing/2014/main" id="{1784F93A-4951-4843-9FE9-DB9E57D091F0}"/>
              </a:ext>
            </a:extLst>
          </p:cNvPr>
          <p:cNvSpPr>
            <a:spLocks noGrp="1"/>
          </p:cNvSpPr>
          <p:nvPr>
            <p:ph type="subTitle" idx="1"/>
          </p:nvPr>
        </p:nvSpPr>
        <p:spPr/>
        <p:txBody>
          <a:bodyPr/>
          <a:lstStyle/>
          <a:p>
            <a:r>
              <a:rPr lang="pl-PL" dirty="0"/>
              <a:t>mgr Aleksandra Skotnicka</a:t>
            </a:r>
          </a:p>
        </p:txBody>
      </p:sp>
    </p:spTree>
    <p:extLst>
      <p:ext uri="{BB962C8B-B14F-4D97-AF65-F5344CB8AC3E}">
        <p14:creationId xmlns:p14="http://schemas.microsoft.com/office/powerpoint/2010/main" val="1804529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8E82A-07F0-C644-9F84-9254A0A6CC34}"/>
              </a:ext>
            </a:extLst>
          </p:cNvPr>
          <p:cNvSpPr>
            <a:spLocks noGrp="1"/>
          </p:cNvSpPr>
          <p:nvPr>
            <p:ph type="title"/>
          </p:nvPr>
        </p:nvSpPr>
        <p:spPr/>
        <p:txBody>
          <a:bodyPr/>
          <a:lstStyle/>
          <a:p>
            <a:r>
              <a:rPr lang="pl-PL" dirty="0"/>
              <a:t>Materialna cecha przestępstwa (karygodność)</a:t>
            </a:r>
          </a:p>
        </p:txBody>
      </p:sp>
      <p:sp>
        <p:nvSpPr>
          <p:cNvPr id="3" name="Content Placeholder 2">
            <a:extLst>
              <a:ext uri="{FF2B5EF4-FFF2-40B4-BE49-F238E27FC236}">
                <a16:creationId xmlns:a16="http://schemas.microsoft.com/office/drawing/2014/main" id="{2DCCCDCB-8DEF-A048-8C11-C31AEA43CA1C}"/>
              </a:ext>
            </a:extLst>
          </p:cNvPr>
          <p:cNvSpPr>
            <a:spLocks noGrp="1"/>
          </p:cNvSpPr>
          <p:nvPr>
            <p:ph idx="1"/>
          </p:nvPr>
        </p:nvSpPr>
        <p:spPr/>
        <p:txBody>
          <a:bodyPr/>
          <a:lstStyle/>
          <a:p>
            <a:pPr marL="0" indent="0">
              <a:buNone/>
            </a:pPr>
            <a:r>
              <a:rPr lang="pl-PL" dirty="0"/>
              <a:t>art. 115 § 2 kk.</a:t>
            </a:r>
          </a:p>
          <a:p>
            <a:pPr marL="0" indent="0" algn="just">
              <a:buNone/>
            </a:pPr>
            <a:r>
              <a:rPr lang="pl-PL" dirty="0"/>
              <a:t>Przy ocenie stopnia społecznej szkodliwości czynu sąd bierze pod uwagę rodzaj i charakter naruszonego dobra, rozmiary wyrządzonej lub grożącej szkody, sposób i okoliczności popełnienia czynu, wagę naruszonych przez sprawcę obowiązków, jak również postać zamiaru, motywację sprawcy, rodzaj naruszonych reguł ostrożności i stopień ich naruszenia.</a:t>
            </a:r>
          </a:p>
          <a:p>
            <a:pPr marL="0" indent="0">
              <a:buNone/>
            </a:pPr>
            <a:br>
              <a:rPr lang="pl-PL" dirty="0"/>
            </a:br>
            <a:endParaRPr lang="pl-PL" dirty="0"/>
          </a:p>
        </p:txBody>
      </p:sp>
    </p:spTree>
    <p:extLst>
      <p:ext uri="{BB962C8B-B14F-4D97-AF65-F5344CB8AC3E}">
        <p14:creationId xmlns:p14="http://schemas.microsoft.com/office/powerpoint/2010/main" val="334439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4E66C-045D-2645-A504-7A43076E4020}"/>
              </a:ext>
            </a:extLst>
          </p:cNvPr>
          <p:cNvSpPr>
            <a:spLocks noGrp="1"/>
          </p:cNvSpPr>
          <p:nvPr>
            <p:ph type="title"/>
          </p:nvPr>
        </p:nvSpPr>
        <p:spPr/>
        <p:txBody>
          <a:bodyPr/>
          <a:lstStyle/>
          <a:p>
            <a:r>
              <a:rPr lang="pl-PL" dirty="0"/>
              <a:t>Materialna cecha przestępstwa (karygodność)</a:t>
            </a:r>
          </a:p>
        </p:txBody>
      </p:sp>
      <p:sp>
        <p:nvSpPr>
          <p:cNvPr id="3" name="Content Placeholder 2">
            <a:extLst>
              <a:ext uri="{FF2B5EF4-FFF2-40B4-BE49-F238E27FC236}">
                <a16:creationId xmlns:a16="http://schemas.microsoft.com/office/drawing/2014/main" id="{96702CD7-53EB-214B-9942-24230E813408}"/>
              </a:ext>
            </a:extLst>
          </p:cNvPr>
          <p:cNvSpPr>
            <a:spLocks noGrp="1"/>
          </p:cNvSpPr>
          <p:nvPr>
            <p:ph idx="1"/>
          </p:nvPr>
        </p:nvSpPr>
        <p:spPr/>
        <p:txBody>
          <a:bodyPr>
            <a:normAutofit fontScale="85000" lnSpcReduction="20000"/>
          </a:bodyPr>
          <a:lstStyle/>
          <a:p>
            <a:pPr marL="0" indent="0">
              <a:buNone/>
            </a:pPr>
            <a:r>
              <a:rPr lang="pl-PL" dirty="0"/>
              <a:t>Postanowienie Sądu Najwyższego V KK 41/15, LEX nr 1765633</a:t>
            </a:r>
          </a:p>
          <a:p>
            <a:pPr marL="0" indent="0" algn="just">
              <a:buNone/>
            </a:pPr>
            <a:r>
              <a:rPr lang="pl-PL" dirty="0"/>
              <a:t>,,Nie ulega wątpliwości, że zachowanie oskarżonych w sprawie niniejszej naruszyło dyspozycję art. 193 k.k., jednak </a:t>
            </a:r>
            <a:r>
              <a:rPr lang="pl-PL" b="1" dirty="0"/>
              <a:t>samo formalne naruszenie przepisów prawa jest niewystarczające do przypisania odpowiedzialności karnej</a:t>
            </a:r>
            <a:r>
              <a:rPr lang="pl-PL" dirty="0"/>
              <a:t>. Zgodnie bowiem z ustawową definicją, przestępstwem jest czyn społecznie szkodliwy, zabroniony przez ustawę pod groźbą kary (art. 1 § 1 k.k.). Dla uznania jakiegoś czynu za przestępstwo konieczne jest wykazanie, że narusza on istotne wartości społeczne, ale w stopniu wyższym niż znikomy (art. 1 § 2 k.k.). Element karygodności jako niezbędny składnik struktury przestępstwa wprowadził ustawodawca w § 2 art. 1 k.k. Karygodność wiąże się z wyższym niż znikomy stopniem społecznej szkodliwości, co z kolei stanowi rację dla sankcji karnej. W tej sprawie Sąd Okręgowy zmieniając wyrok Sądu Rejonowego, nie pominął żadnej z okoliczności składających się na ocenę stopnia społecznej szkodliwości czynu, wymienionych w art. 115 § 2 k.k. i wyraził trafny pogląd, że czyn oskarżonych nie osiągnął takiego stopnia społecznej szkodliwości, który winien wywołać sankcję karną.”</a:t>
            </a:r>
          </a:p>
          <a:p>
            <a:pPr marL="0" indent="0">
              <a:buNone/>
            </a:pPr>
            <a:br>
              <a:rPr lang="pl-PL" dirty="0"/>
            </a:br>
            <a:endParaRPr lang="pl-PL" dirty="0"/>
          </a:p>
        </p:txBody>
      </p:sp>
    </p:spTree>
    <p:extLst>
      <p:ext uri="{BB962C8B-B14F-4D97-AF65-F5344CB8AC3E}">
        <p14:creationId xmlns:p14="http://schemas.microsoft.com/office/powerpoint/2010/main" val="3049535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19B60-22C0-F647-9780-97877E8C2C50}"/>
              </a:ext>
            </a:extLst>
          </p:cNvPr>
          <p:cNvSpPr>
            <a:spLocks noGrp="1"/>
          </p:cNvSpPr>
          <p:nvPr>
            <p:ph type="title"/>
          </p:nvPr>
        </p:nvSpPr>
        <p:spPr/>
        <p:txBody>
          <a:bodyPr/>
          <a:lstStyle/>
          <a:p>
            <a:r>
              <a:rPr lang="pl-PL" dirty="0"/>
              <a:t>PRZESTĘPSTWO JAKO CZYN ZABRONIONY</a:t>
            </a:r>
          </a:p>
        </p:txBody>
      </p:sp>
      <p:sp>
        <p:nvSpPr>
          <p:cNvPr id="3" name="Content Placeholder 2">
            <a:extLst>
              <a:ext uri="{FF2B5EF4-FFF2-40B4-BE49-F238E27FC236}">
                <a16:creationId xmlns:a16="http://schemas.microsoft.com/office/drawing/2014/main" id="{B13FAEB8-C072-C949-B523-360CCAFB22D3}"/>
              </a:ext>
            </a:extLst>
          </p:cNvPr>
          <p:cNvSpPr>
            <a:spLocks noGrp="1"/>
          </p:cNvSpPr>
          <p:nvPr>
            <p:ph idx="1"/>
          </p:nvPr>
        </p:nvSpPr>
        <p:spPr/>
        <p:txBody>
          <a:bodyPr>
            <a:normAutofit fontScale="92500" lnSpcReduction="20000"/>
          </a:bodyPr>
          <a:lstStyle/>
          <a:p>
            <a:pPr marL="0" indent="0" algn="just">
              <a:buNone/>
            </a:pPr>
            <a:r>
              <a:rPr lang="pl-PL" dirty="0"/>
              <a:t>art. 115 § 1 k.k.</a:t>
            </a:r>
          </a:p>
          <a:p>
            <a:pPr marL="0" indent="0" algn="just">
              <a:buNone/>
            </a:pPr>
            <a:r>
              <a:rPr lang="pl-PL" dirty="0"/>
              <a:t>Czynem zabronionym jest zachowanie o znamionach określonych w ustawie karnej.</a:t>
            </a:r>
          </a:p>
          <a:p>
            <a:pPr marL="0" indent="0" algn="just">
              <a:buNone/>
            </a:pPr>
            <a:r>
              <a:rPr lang="pl-PL" dirty="0"/>
              <a:t>,,Sprzeczny z normą sankcjonowaną będzie tylko taki czyn, który naraża na niebezpieczeństwo dobro prawne lub je narusza i jednocześnie narusza wykształconą przez wiedzę i doświadczenie regułę postępowania z tym dobrem prawnym. Sprzeczność z normą sankcjonowaną jest koniecznym warunkiem do uznania bezprawności czynu. Nie jest to jeszcze warunek wystarczający, gdyż mogą wystąpić okoliczności usprawiedliwiające poświęcenie danego dobra prawnego dla ratowania innego dobra (kontratypy). Brak sprzeczności z normą sankcjonowaną prowadzi do tzw. pierwotnej legalności, podczas gdy w sytuacji </a:t>
            </a:r>
            <a:r>
              <a:rPr lang="pl-PL" dirty="0" err="1"/>
              <a:t>kontratypowej</a:t>
            </a:r>
            <a:r>
              <a:rPr lang="pl-PL" dirty="0"/>
              <a:t> zachodzi tzw. legalność wtórna” (A. Zoll [w:] </a:t>
            </a:r>
            <a:r>
              <a:rPr lang="pl-PL" i="1" dirty="0"/>
              <a:t>Kodeks karny. Część ogólna. Tom I. Cześć I. Komentarz do art. 1-52, wyd. V</a:t>
            </a:r>
            <a:r>
              <a:rPr lang="pl-PL" dirty="0"/>
              <a:t>, red. W. Wróbel, Warszawa 2016, art. 1.)</a:t>
            </a:r>
          </a:p>
        </p:txBody>
      </p:sp>
    </p:spTree>
    <p:extLst>
      <p:ext uri="{BB962C8B-B14F-4D97-AF65-F5344CB8AC3E}">
        <p14:creationId xmlns:p14="http://schemas.microsoft.com/office/powerpoint/2010/main" val="492928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43F20-8834-C34C-BAE4-A948FB0E5E19}"/>
              </a:ext>
            </a:extLst>
          </p:cNvPr>
          <p:cNvSpPr>
            <a:spLocks noGrp="1"/>
          </p:cNvSpPr>
          <p:nvPr>
            <p:ph type="title"/>
          </p:nvPr>
        </p:nvSpPr>
        <p:spPr/>
        <p:txBody>
          <a:bodyPr/>
          <a:lstStyle/>
          <a:p>
            <a:r>
              <a:rPr lang="pl-PL" dirty="0"/>
              <a:t>Przestępstwo jako czyn zawiniony</a:t>
            </a:r>
          </a:p>
        </p:txBody>
      </p:sp>
      <p:sp>
        <p:nvSpPr>
          <p:cNvPr id="3" name="Content Placeholder 2">
            <a:extLst>
              <a:ext uri="{FF2B5EF4-FFF2-40B4-BE49-F238E27FC236}">
                <a16:creationId xmlns:a16="http://schemas.microsoft.com/office/drawing/2014/main" id="{411A1ADC-C0CF-F047-8797-2789726ADDB5}"/>
              </a:ext>
            </a:extLst>
          </p:cNvPr>
          <p:cNvSpPr>
            <a:spLocks noGrp="1"/>
          </p:cNvSpPr>
          <p:nvPr>
            <p:ph idx="1"/>
          </p:nvPr>
        </p:nvSpPr>
        <p:spPr/>
        <p:txBody>
          <a:bodyPr>
            <a:normAutofit lnSpcReduction="10000"/>
          </a:bodyPr>
          <a:lstStyle/>
          <a:p>
            <a:r>
              <a:rPr lang="pl-PL" dirty="0" err="1"/>
              <a:t>Nullum</a:t>
            </a:r>
            <a:r>
              <a:rPr lang="pl-PL" dirty="0"/>
              <a:t> </a:t>
            </a:r>
            <a:r>
              <a:rPr lang="pl-PL" dirty="0" err="1"/>
              <a:t>crimen</a:t>
            </a:r>
            <a:r>
              <a:rPr lang="pl-PL" dirty="0"/>
              <a:t> sine culpa</a:t>
            </a:r>
          </a:p>
          <a:p>
            <a:r>
              <a:rPr lang="pl-PL" dirty="0"/>
              <a:t>Wina stanowi legitymację do stosowania kary wobec sprawcy przestępstwa</a:t>
            </a:r>
          </a:p>
          <a:p>
            <a:pPr algn="just"/>
            <a:r>
              <a:rPr lang="pl-PL" dirty="0"/>
              <a:t>Stopień winy pełni funkcję limitującą wymiar kary (art. 53 § 1 k.k. - Sąd wymierza karę według swojego uznania, w granicach przewidzianych przez ustawę, bacząc, by jej dolegliwość nie przekraczała stopnia winy)</a:t>
            </a:r>
          </a:p>
          <a:p>
            <a:pPr algn="just"/>
            <a:r>
              <a:rPr lang="pl-PL" b="1" dirty="0"/>
              <a:t>Należy odróżnić stronę podmiotową czynu zabronionego od winy</a:t>
            </a:r>
            <a:r>
              <a:rPr lang="pl-PL" dirty="0"/>
              <a:t>. Umyślność oraz nieumyślność stanowią znamiona typu czynu zabronionego. Decydują o karalności i karygodności czynu. </a:t>
            </a:r>
            <a:r>
              <a:rPr lang="pl-PL" b="1" dirty="0"/>
              <a:t>Wina stanowi odrębny element struktury przestępstwa</a:t>
            </a:r>
            <a:r>
              <a:rPr lang="pl-PL" dirty="0"/>
              <a:t>, który powinien być też ustalany według specjalnych reguł przypisywania. </a:t>
            </a:r>
          </a:p>
        </p:txBody>
      </p:sp>
    </p:spTree>
    <p:extLst>
      <p:ext uri="{BB962C8B-B14F-4D97-AF65-F5344CB8AC3E}">
        <p14:creationId xmlns:p14="http://schemas.microsoft.com/office/powerpoint/2010/main" val="2038096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AA4DC-E62D-CE43-BF42-0A1F58008B6F}"/>
              </a:ext>
            </a:extLst>
          </p:cNvPr>
          <p:cNvSpPr>
            <a:spLocks noGrp="1"/>
          </p:cNvSpPr>
          <p:nvPr>
            <p:ph type="title"/>
          </p:nvPr>
        </p:nvSpPr>
        <p:spPr/>
        <p:txBody>
          <a:bodyPr/>
          <a:lstStyle/>
          <a:p>
            <a:r>
              <a:rPr lang="pl-PL" dirty="0"/>
              <a:t>Przestępstwo jako czyn zawiniony</a:t>
            </a:r>
          </a:p>
        </p:txBody>
      </p:sp>
      <p:sp>
        <p:nvSpPr>
          <p:cNvPr id="3" name="Content Placeholder 2">
            <a:extLst>
              <a:ext uri="{FF2B5EF4-FFF2-40B4-BE49-F238E27FC236}">
                <a16:creationId xmlns:a16="http://schemas.microsoft.com/office/drawing/2014/main" id="{0AE06955-87EF-B84C-9EC3-AB7D9007029A}"/>
              </a:ext>
            </a:extLst>
          </p:cNvPr>
          <p:cNvSpPr>
            <a:spLocks noGrp="1"/>
          </p:cNvSpPr>
          <p:nvPr>
            <p:ph idx="1"/>
          </p:nvPr>
        </p:nvSpPr>
        <p:spPr/>
        <p:txBody>
          <a:bodyPr>
            <a:normAutofit lnSpcReduction="10000"/>
          </a:bodyPr>
          <a:lstStyle/>
          <a:p>
            <a:pPr marL="0" indent="0">
              <a:buNone/>
            </a:pPr>
            <a:r>
              <a:rPr lang="pl-PL" dirty="0"/>
              <a:t>Przesłanki przypisywania winy:</a:t>
            </a:r>
          </a:p>
          <a:p>
            <a:pPr marL="342900" indent="-342900">
              <a:buAutoNum type="arabicParenR"/>
            </a:pPr>
            <a:r>
              <a:rPr lang="pl-PL" dirty="0"/>
              <a:t>Podmiotowa zdolność sprawcy do ponoszenia odpowiedzialności karnej, warunkowana osiągnięciem odpowiedniego wieku (art. 10 k.k.) i niezakłócona patologicznymi czynnikami zdolność do rozpoznania znaczenia czynu lub pokierowania swym postępowaniem (art. 31 k.k.)</a:t>
            </a:r>
          </a:p>
          <a:p>
            <a:pPr marL="342900" indent="-342900">
              <a:buAutoNum type="arabicParenR"/>
            </a:pPr>
            <a:r>
              <a:rPr lang="pl-PL" dirty="0"/>
              <a:t>Rozpoznawalność bezprawności (art. 30 k.k.) oraz brak usprawiedliwionego błędu co do okoliczności wyłączającej bezprawność albo winę (art. 29 k.k.) </a:t>
            </a:r>
          </a:p>
          <a:p>
            <a:pPr marL="342900" indent="-342900">
              <a:buAutoNum type="arabicParenR"/>
            </a:pPr>
            <a:r>
              <a:rPr lang="pl-PL" dirty="0"/>
              <a:t>Wymagalność zgodnego z prawem zachowania, odpadająca w anormalnej sytuacji motywacyjnej, leżącej u podłoża wyłączającego winę stanu wyższej konieczności (art. 26 § 2 k.k.) </a:t>
            </a:r>
          </a:p>
        </p:txBody>
      </p:sp>
    </p:spTree>
    <p:extLst>
      <p:ext uri="{BB962C8B-B14F-4D97-AF65-F5344CB8AC3E}">
        <p14:creationId xmlns:p14="http://schemas.microsoft.com/office/powerpoint/2010/main" val="3538801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B74B6-1AA0-3E43-ACD9-48F78A5DDD46}"/>
              </a:ext>
            </a:extLst>
          </p:cNvPr>
          <p:cNvSpPr>
            <a:spLocks noGrp="1"/>
          </p:cNvSpPr>
          <p:nvPr>
            <p:ph type="title"/>
          </p:nvPr>
        </p:nvSpPr>
        <p:spPr/>
        <p:txBody>
          <a:bodyPr/>
          <a:lstStyle/>
          <a:p>
            <a:r>
              <a:rPr lang="pl-PL" dirty="0"/>
              <a:t>Pojęcie dobra prawnego</a:t>
            </a:r>
          </a:p>
        </p:txBody>
      </p:sp>
      <p:sp>
        <p:nvSpPr>
          <p:cNvPr id="3" name="Content Placeholder 2">
            <a:extLst>
              <a:ext uri="{FF2B5EF4-FFF2-40B4-BE49-F238E27FC236}">
                <a16:creationId xmlns:a16="http://schemas.microsoft.com/office/drawing/2014/main" id="{6DA8C0D3-7A38-7449-9358-DC592577AFF8}"/>
              </a:ext>
            </a:extLst>
          </p:cNvPr>
          <p:cNvSpPr>
            <a:spLocks noGrp="1"/>
          </p:cNvSpPr>
          <p:nvPr>
            <p:ph idx="1"/>
          </p:nvPr>
        </p:nvSpPr>
        <p:spPr/>
        <p:txBody>
          <a:bodyPr>
            <a:normAutofit lnSpcReduction="10000"/>
          </a:bodyPr>
          <a:lstStyle/>
          <a:p>
            <a:pPr marL="0" indent="0" algn="just">
              <a:buNone/>
            </a:pPr>
            <a:r>
              <a:rPr lang="pl-PL" dirty="0"/>
              <a:t>Zadaniem prawa karnego jest ochrona dóbr prawnych (dóbr przedstawiających wartość społeczną)</a:t>
            </a:r>
          </a:p>
          <a:p>
            <a:pPr algn="just"/>
            <a:r>
              <a:rPr lang="pl-PL" dirty="0"/>
              <a:t>Dobro prawne – pojęcie występujące także w innych dziedzinach prawa. Są to pewne przedmioty (rzeczy), które ze względu na ich znaczenie dla prawidłowego funkcjonowania społeczeństwa wartościowane są pozytywnie. Mogą to być także stany rzeczy, zdarzenia, idee, interesy, stosunki społeczne</a:t>
            </a:r>
          </a:p>
          <a:p>
            <a:pPr algn="just"/>
            <a:endParaRPr lang="pl-PL" dirty="0"/>
          </a:p>
          <a:p>
            <a:pPr marL="0" indent="0" algn="just">
              <a:buNone/>
            </a:pPr>
            <a:r>
              <a:rPr lang="pl-PL" dirty="0"/>
              <a:t>Czy dobra prawne mają charakter obiektywny (niezależny od ocen ustawodawcy)? Czy być może ich byt zależy od wcześniejszego ich uznania przez ustawodawcę za dobro?</a:t>
            </a:r>
          </a:p>
        </p:txBody>
      </p:sp>
    </p:spTree>
    <p:extLst>
      <p:ext uri="{BB962C8B-B14F-4D97-AF65-F5344CB8AC3E}">
        <p14:creationId xmlns:p14="http://schemas.microsoft.com/office/powerpoint/2010/main" val="3162587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641CC-A4F6-2549-9E0A-4BF1046CA963}"/>
              </a:ext>
            </a:extLst>
          </p:cNvPr>
          <p:cNvSpPr>
            <a:spLocks noGrp="1"/>
          </p:cNvSpPr>
          <p:nvPr>
            <p:ph type="title"/>
          </p:nvPr>
        </p:nvSpPr>
        <p:spPr/>
        <p:txBody>
          <a:bodyPr/>
          <a:lstStyle/>
          <a:p>
            <a:r>
              <a:rPr lang="pl-PL" dirty="0"/>
              <a:t>Naruszenie dobra prawnego a narażenie na niebezpieczeństwo</a:t>
            </a:r>
          </a:p>
        </p:txBody>
      </p:sp>
      <p:sp>
        <p:nvSpPr>
          <p:cNvPr id="3" name="Content Placeholder 2">
            <a:extLst>
              <a:ext uri="{FF2B5EF4-FFF2-40B4-BE49-F238E27FC236}">
                <a16:creationId xmlns:a16="http://schemas.microsoft.com/office/drawing/2014/main" id="{C0F6DAA9-5252-F04A-B29D-73FDCDC67F0A}"/>
              </a:ext>
            </a:extLst>
          </p:cNvPr>
          <p:cNvSpPr>
            <a:spLocks noGrp="1"/>
          </p:cNvSpPr>
          <p:nvPr>
            <p:ph idx="1"/>
          </p:nvPr>
        </p:nvSpPr>
        <p:spPr/>
        <p:txBody>
          <a:bodyPr/>
          <a:lstStyle/>
          <a:p>
            <a:pPr marL="0" indent="0">
              <a:buNone/>
            </a:pPr>
            <a:r>
              <a:rPr lang="pl-PL" dirty="0"/>
              <a:t>Współcześnie przestępstwa z narażenia na niebezpieczeństwo znajdują się we wszystkich systemach prawa karnego, a ich rola i znaczenie ciągle wzrastają (regulacje dot. ruchu drogowego, ochrona środowiska, przepisy przeciwko narkomanii). </a:t>
            </a:r>
          </a:p>
          <a:p>
            <a:pPr marL="0" indent="0">
              <a:buNone/>
            </a:pPr>
            <a:r>
              <a:rPr lang="pl-PL" dirty="0"/>
              <a:t>Podział na </a:t>
            </a:r>
            <a:r>
              <a:rPr lang="pl-PL" b="1" dirty="0"/>
              <a:t>niebezpieczeństwo konkretne </a:t>
            </a:r>
            <a:r>
              <a:rPr lang="pl-PL" dirty="0"/>
              <a:t>i </a:t>
            </a:r>
            <a:r>
              <a:rPr lang="pl-PL" b="1" dirty="0"/>
              <a:t>niebezpieczeństwo abstrakcyjne</a:t>
            </a:r>
            <a:r>
              <a:rPr lang="pl-PL" dirty="0"/>
              <a:t>.</a:t>
            </a:r>
          </a:p>
          <a:p>
            <a:pPr marL="0" indent="0">
              <a:buNone/>
            </a:pPr>
            <a:r>
              <a:rPr lang="pl-PL" dirty="0"/>
              <a:t>Niebezpieczeństwo abstrakcyjne jest bardziej oddalone od skutku (naruszenia dobra prawnego) niż niebezpieczeństwo konkretne. </a:t>
            </a:r>
          </a:p>
          <a:p>
            <a:pPr marL="0" indent="0">
              <a:buNone/>
            </a:pPr>
            <a:r>
              <a:rPr lang="pl-PL" dirty="0"/>
              <a:t>Niebezpieczeństwo abstrakcyjne nie jest przez ustawodawcę typizowane</a:t>
            </a:r>
          </a:p>
        </p:txBody>
      </p:sp>
    </p:spTree>
    <p:extLst>
      <p:ext uri="{BB962C8B-B14F-4D97-AF65-F5344CB8AC3E}">
        <p14:creationId xmlns:p14="http://schemas.microsoft.com/office/powerpoint/2010/main" val="2737163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99A35-504D-B742-A0FE-419237FDB97D}"/>
              </a:ext>
            </a:extLst>
          </p:cNvPr>
          <p:cNvSpPr>
            <a:spLocks noGrp="1"/>
          </p:cNvSpPr>
          <p:nvPr>
            <p:ph type="title"/>
          </p:nvPr>
        </p:nvSpPr>
        <p:spPr/>
        <p:txBody>
          <a:bodyPr/>
          <a:lstStyle/>
          <a:p>
            <a:r>
              <a:rPr lang="pl-PL" dirty="0"/>
              <a:t>Naruszenie dobra prawnego a narażenie na niebezpieczeństwo</a:t>
            </a:r>
          </a:p>
        </p:txBody>
      </p:sp>
      <p:sp>
        <p:nvSpPr>
          <p:cNvPr id="3" name="Content Placeholder 2">
            <a:extLst>
              <a:ext uri="{FF2B5EF4-FFF2-40B4-BE49-F238E27FC236}">
                <a16:creationId xmlns:a16="http://schemas.microsoft.com/office/drawing/2014/main" id="{517EDA92-7FEA-034F-8A37-B566F6F619AA}"/>
              </a:ext>
            </a:extLst>
          </p:cNvPr>
          <p:cNvSpPr>
            <a:spLocks noGrp="1"/>
          </p:cNvSpPr>
          <p:nvPr>
            <p:ph idx="1"/>
          </p:nvPr>
        </p:nvSpPr>
        <p:spPr/>
        <p:txBody>
          <a:bodyPr/>
          <a:lstStyle/>
          <a:p>
            <a:pPr marL="0" indent="0" algn="just">
              <a:buNone/>
            </a:pPr>
            <a:r>
              <a:rPr lang="pl-PL" dirty="0"/>
              <a:t>Przykłady: nielegalne posiadanie broni, prowadzenie pojazdu w stanie nietrzeźwości.</a:t>
            </a:r>
          </a:p>
          <a:p>
            <a:pPr algn="just"/>
            <a:r>
              <a:rPr lang="pl-PL" dirty="0"/>
              <a:t>Pewne zachowania prowadzą z określoną częstotliwością do powstania niebezpieczeństwa dla dóbr prawem chronionych </a:t>
            </a:r>
          </a:p>
          <a:p>
            <a:pPr marL="0" indent="0" algn="just">
              <a:buNone/>
            </a:pPr>
            <a:r>
              <a:rPr lang="pl-PL" b="1" dirty="0"/>
              <a:t>Przestępstwa z narażenia konkretnego </a:t>
            </a:r>
            <a:r>
              <a:rPr lang="pl-PL" dirty="0"/>
              <a:t>– ustawodawca określa w przepisie karnym charakter niebezpieczeństwa, tzn. wskazuje wyraźnie chronione dobro prawne – np. przestępstwa przeciwko życiu i zdrowiu, przestępstwa przeciwko bezpieczeństwu powszechnemu, przestępstwa przeciwko bezpieczeństwu w komunikacji </a:t>
            </a:r>
          </a:p>
        </p:txBody>
      </p:sp>
    </p:spTree>
    <p:extLst>
      <p:ext uri="{BB962C8B-B14F-4D97-AF65-F5344CB8AC3E}">
        <p14:creationId xmlns:p14="http://schemas.microsoft.com/office/powerpoint/2010/main" val="743156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70565-1493-EA49-9051-207C3DE9A022}"/>
              </a:ext>
            </a:extLst>
          </p:cNvPr>
          <p:cNvSpPr>
            <a:spLocks noGrp="1"/>
          </p:cNvSpPr>
          <p:nvPr>
            <p:ph type="title"/>
          </p:nvPr>
        </p:nvSpPr>
        <p:spPr/>
        <p:txBody>
          <a:bodyPr/>
          <a:lstStyle/>
          <a:p>
            <a:r>
              <a:rPr lang="pl-PL" dirty="0"/>
              <a:t>Definicja przestępstwa</a:t>
            </a:r>
          </a:p>
        </p:txBody>
      </p:sp>
      <p:sp>
        <p:nvSpPr>
          <p:cNvPr id="3" name="Content Placeholder 2">
            <a:extLst>
              <a:ext uri="{FF2B5EF4-FFF2-40B4-BE49-F238E27FC236}">
                <a16:creationId xmlns:a16="http://schemas.microsoft.com/office/drawing/2014/main" id="{E320DB19-FEA5-B941-9590-2DFA7FCDDC86}"/>
              </a:ext>
            </a:extLst>
          </p:cNvPr>
          <p:cNvSpPr>
            <a:spLocks noGrp="1"/>
          </p:cNvSpPr>
          <p:nvPr>
            <p:ph idx="1"/>
          </p:nvPr>
        </p:nvSpPr>
        <p:spPr/>
        <p:txBody>
          <a:bodyPr/>
          <a:lstStyle/>
          <a:p>
            <a:pPr marL="0" indent="0">
              <a:buNone/>
            </a:pPr>
            <a:r>
              <a:rPr lang="pl-PL" dirty="0"/>
              <a:t>art. 1 § 1 k.k. i art. 115 § 1 k.k. </a:t>
            </a:r>
          </a:p>
          <a:p>
            <a:pPr marL="0" indent="0">
              <a:buNone/>
            </a:pPr>
            <a:endParaRPr lang="pl-PL" dirty="0"/>
          </a:p>
          <a:p>
            <a:pPr marL="0" indent="0" algn="just">
              <a:buNone/>
            </a:pPr>
            <a:r>
              <a:rPr lang="pl-PL" dirty="0"/>
              <a:t>Przestępstwo – zachowanie się człowieka będące czynem realizującym znamiona określone w ustawie karnej, naruszającym – przy braku jakichkolwiek okoliczności usprawiedliwiających – normę sankcjonowaną (formalnie bezprawnym), społecznie szkodliwym w stopniu wyższym niż znikomy (karygodnym), zawinionym, zagrożonym karą w ustawie.</a:t>
            </a:r>
          </a:p>
        </p:txBody>
      </p:sp>
    </p:spTree>
    <p:extLst>
      <p:ext uri="{BB962C8B-B14F-4D97-AF65-F5344CB8AC3E}">
        <p14:creationId xmlns:p14="http://schemas.microsoft.com/office/powerpoint/2010/main" val="411671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A05E7-41EF-CC47-BA9E-3DF2EAAC5510}"/>
              </a:ext>
            </a:extLst>
          </p:cNvPr>
          <p:cNvSpPr>
            <a:spLocks noGrp="1"/>
          </p:cNvSpPr>
          <p:nvPr>
            <p:ph type="title"/>
          </p:nvPr>
        </p:nvSpPr>
        <p:spPr/>
        <p:txBody>
          <a:bodyPr/>
          <a:lstStyle/>
          <a:p>
            <a:r>
              <a:rPr lang="pl-PL" dirty="0"/>
              <a:t>Definicja przestępstwa</a:t>
            </a:r>
          </a:p>
        </p:txBody>
      </p:sp>
      <p:sp>
        <p:nvSpPr>
          <p:cNvPr id="3" name="Content Placeholder 2">
            <a:extLst>
              <a:ext uri="{FF2B5EF4-FFF2-40B4-BE49-F238E27FC236}">
                <a16:creationId xmlns:a16="http://schemas.microsoft.com/office/drawing/2014/main" id="{7929DC5F-D16B-E941-ACB4-A7BDA297AE62}"/>
              </a:ext>
            </a:extLst>
          </p:cNvPr>
          <p:cNvSpPr>
            <a:spLocks noGrp="1"/>
          </p:cNvSpPr>
          <p:nvPr>
            <p:ph idx="1"/>
          </p:nvPr>
        </p:nvSpPr>
        <p:spPr/>
        <p:txBody>
          <a:bodyPr>
            <a:normAutofit/>
          </a:bodyPr>
          <a:lstStyle/>
          <a:p>
            <a:pPr marL="0" indent="0">
              <a:buNone/>
            </a:pPr>
            <a:r>
              <a:rPr lang="pl-PL" b="1" dirty="0"/>
              <a:t>art. 7 kk</a:t>
            </a:r>
          </a:p>
          <a:p>
            <a:pPr marL="0" indent="0">
              <a:buNone/>
            </a:pPr>
            <a:r>
              <a:rPr lang="pl-PL" b="1" dirty="0"/>
              <a:t>§  1.  </a:t>
            </a:r>
            <a:r>
              <a:rPr lang="pl-PL" dirty="0"/>
              <a:t>Przestępstwo jest zbrodnią albo występkiem.</a:t>
            </a:r>
          </a:p>
          <a:p>
            <a:pPr marL="0" indent="0">
              <a:buNone/>
            </a:pPr>
            <a:r>
              <a:rPr lang="pl-PL" b="1" dirty="0"/>
              <a:t>§  2.  </a:t>
            </a:r>
            <a:r>
              <a:rPr lang="pl-PL" dirty="0"/>
              <a:t>Zbrodnią jest czyn zabroniony zagrożony karą pozbawienia wolności na czas nie krótszy od lat 3 albo karą surowszą.</a:t>
            </a:r>
          </a:p>
          <a:p>
            <a:pPr marL="0" indent="0">
              <a:buNone/>
            </a:pPr>
            <a:r>
              <a:rPr lang="pl-PL" b="1" dirty="0"/>
              <a:t>§  3.  </a:t>
            </a:r>
            <a:r>
              <a:rPr lang="pl-PL" dirty="0"/>
              <a:t>Występkiem jest czyn zabroniony zagrożony grzywną powyżej 30 stawek dziennych albo powyżej 5000 złotych, karą ograniczenia wolności przekraczającą miesiąc albo karą pozbawienia wolności przekraczającą miesiąc.</a:t>
            </a:r>
          </a:p>
          <a:p>
            <a:pPr marL="0" indent="0">
              <a:buNone/>
            </a:pPr>
            <a:br>
              <a:rPr lang="pl-PL" dirty="0"/>
            </a:br>
            <a:r>
              <a:rPr lang="pl-PL" dirty="0"/>
              <a:t>ćwiczenie: art. 148 § 1 k.k., art. 155 k.k.,  art. 156 § 1 k.k., art. 280 § 1 i § 2 k.k. </a:t>
            </a:r>
          </a:p>
          <a:p>
            <a:pPr marL="0" indent="0">
              <a:buNone/>
            </a:pPr>
            <a:endParaRPr lang="pl-PL" dirty="0"/>
          </a:p>
        </p:txBody>
      </p:sp>
    </p:spTree>
    <p:extLst>
      <p:ext uri="{BB962C8B-B14F-4D97-AF65-F5344CB8AC3E}">
        <p14:creationId xmlns:p14="http://schemas.microsoft.com/office/powerpoint/2010/main" val="208575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6764-73B6-DC46-886E-6439774EFF74}"/>
              </a:ext>
            </a:extLst>
          </p:cNvPr>
          <p:cNvSpPr>
            <a:spLocks noGrp="1"/>
          </p:cNvSpPr>
          <p:nvPr>
            <p:ph type="title"/>
          </p:nvPr>
        </p:nvSpPr>
        <p:spPr/>
        <p:txBody>
          <a:bodyPr/>
          <a:lstStyle/>
          <a:p>
            <a:r>
              <a:rPr lang="pl-PL" dirty="0"/>
              <a:t>PRZESTĘPSTWO JAKO CZYN CZŁOWIEKA</a:t>
            </a:r>
          </a:p>
        </p:txBody>
      </p:sp>
      <p:sp>
        <p:nvSpPr>
          <p:cNvPr id="3" name="Content Placeholder 2">
            <a:extLst>
              <a:ext uri="{FF2B5EF4-FFF2-40B4-BE49-F238E27FC236}">
                <a16:creationId xmlns:a16="http://schemas.microsoft.com/office/drawing/2014/main" id="{47A6531E-71EA-394B-B785-A4F13CDA859D}"/>
              </a:ext>
            </a:extLst>
          </p:cNvPr>
          <p:cNvSpPr>
            <a:spLocks noGrp="1"/>
          </p:cNvSpPr>
          <p:nvPr>
            <p:ph idx="1"/>
          </p:nvPr>
        </p:nvSpPr>
        <p:spPr/>
        <p:txBody>
          <a:bodyPr>
            <a:normAutofit fontScale="77500" lnSpcReduction="20000"/>
          </a:bodyPr>
          <a:lstStyle/>
          <a:p>
            <a:pPr algn="just"/>
            <a:r>
              <a:rPr lang="pl-PL" dirty="0"/>
              <a:t>odpowiedzialności karnej, w znaczeniu przyjętym przez kodeks karny, nie podlegają osoby prawne i inne podmioty zbiorowe (zob. ustawa o odpowiedzialności podmiotów zbiorowych za czyny zabronione pod groźbą kary)</a:t>
            </a:r>
          </a:p>
          <a:p>
            <a:r>
              <a:rPr lang="pl-PL" dirty="0"/>
              <a:t>Prawo karne czynu a prawo karne sprawcy</a:t>
            </a:r>
          </a:p>
          <a:p>
            <a:pPr marL="0" indent="0">
              <a:buNone/>
            </a:pPr>
            <a:r>
              <a:rPr lang="pl-PL" dirty="0"/>
              <a:t>Czyn: </a:t>
            </a:r>
          </a:p>
          <a:p>
            <a:pPr algn="just"/>
            <a:r>
              <a:rPr lang="pl-PL" b="1" dirty="0"/>
              <a:t>Koncepcja naturalistyczno-kauzalna </a:t>
            </a:r>
            <a:r>
              <a:rPr lang="pl-PL" dirty="0"/>
              <a:t>– postrzegany jako wynikające z impulsu woli zachowanie się człowieka; jest psychicznie kierowaną aktywnością woli w postaci albo kompleksu ruchów zewnętrznych (działanie) albo w postaci zahamowanych ruchów zewnętrznych (zaniechanie) </a:t>
            </a:r>
          </a:p>
          <a:p>
            <a:pPr algn="just"/>
            <a:r>
              <a:rPr lang="pl-PL" b="1" dirty="0"/>
              <a:t>Koncepcja socjologiczna </a:t>
            </a:r>
            <a:r>
              <a:rPr lang="pl-PL" dirty="0"/>
              <a:t>– czyn musi być rozpatrywany z punktu widzenia jego społecznej oceny jako fragment aktywności sprawcy wyodrębnionej z całokształtu jego </a:t>
            </a:r>
            <a:r>
              <a:rPr lang="pl-PL" dirty="0" err="1"/>
              <a:t>zachowań</a:t>
            </a:r>
            <a:r>
              <a:rPr lang="pl-PL" dirty="0"/>
              <a:t> w społeczeństwie. Mówiąc inaczej – jako kontakt sprawcy z otaczającym go życiem społecznym. Nie jest ważna sama zmiana w fizykalnym świecie zewnętrznym, ważny jest jej stosunek do społecznego środowiska. </a:t>
            </a:r>
          </a:p>
        </p:txBody>
      </p:sp>
    </p:spTree>
    <p:extLst>
      <p:ext uri="{BB962C8B-B14F-4D97-AF65-F5344CB8AC3E}">
        <p14:creationId xmlns:p14="http://schemas.microsoft.com/office/powerpoint/2010/main" val="2364512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95BEE-5A74-6448-86A3-ADCFE4322862}"/>
              </a:ext>
            </a:extLst>
          </p:cNvPr>
          <p:cNvSpPr>
            <a:spLocks noGrp="1"/>
          </p:cNvSpPr>
          <p:nvPr>
            <p:ph type="title"/>
          </p:nvPr>
        </p:nvSpPr>
        <p:spPr/>
        <p:txBody>
          <a:bodyPr/>
          <a:lstStyle/>
          <a:p>
            <a:r>
              <a:rPr lang="pl-PL" dirty="0"/>
              <a:t>PRZESTĘPSTWO JAKO CZYN CZŁOWIEKA</a:t>
            </a:r>
          </a:p>
        </p:txBody>
      </p:sp>
      <p:sp>
        <p:nvSpPr>
          <p:cNvPr id="3" name="Content Placeholder 2">
            <a:extLst>
              <a:ext uri="{FF2B5EF4-FFF2-40B4-BE49-F238E27FC236}">
                <a16:creationId xmlns:a16="http://schemas.microsoft.com/office/drawing/2014/main" id="{A5CFF834-92D6-3D4E-BD65-3186EC4A9541}"/>
              </a:ext>
            </a:extLst>
          </p:cNvPr>
          <p:cNvSpPr>
            <a:spLocks noGrp="1"/>
          </p:cNvSpPr>
          <p:nvPr>
            <p:ph idx="1"/>
          </p:nvPr>
        </p:nvSpPr>
        <p:spPr/>
        <p:txBody>
          <a:bodyPr/>
          <a:lstStyle/>
          <a:p>
            <a:r>
              <a:rPr lang="pl-PL" b="1" dirty="0"/>
              <a:t>Koncepcja finalistyczna </a:t>
            </a:r>
            <a:r>
              <a:rPr lang="pl-PL" dirty="0"/>
              <a:t>– na pierwszym planie eksponowana jest celowość ludzkiego zachowania. Czyn to takie ludzkie zachowanie, które powstało pod wpływem aktywnej roli świadomości i jako jej produkt przeszło przez stadium decyzji podjętej ze względu na określony cel, a następnie uzewnętrzniło się w postaci działania  </a:t>
            </a:r>
          </a:p>
          <a:p>
            <a:pPr marL="0" indent="0">
              <a:buNone/>
            </a:pPr>
            <a:endParaRPr lang="pl-PL" dirty="0"/>
          </a:p>
        </p:txBody>
      </p:sp>
    </p:spTree>
    <p:extLst>
      <p:ext uri="{BB962C8B-B14F-4D97-AF65-F5344CB8AC3E}">
        <p14:creationId xmlns:p14="http://schemas.microsoft.com/office/powerpoint/2010/main" val="887134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0F3380E0-4A42-EA46-B600-B7840EF0D3CA}"/>
              </a:ext>
            </a:extLst>
          </p:cNvPr>
          <p:cNvGraphicFramePr/>
          <p:nvPr>
            <p:extLst>
              <p:ext uri="{D42A27DB-BD31-4B8C-83A1-F6EECF244321}">
                <p14:modId xmlns:p14="http://schemas.microsoft.com/office/powerpoint/2010/main" val="656720246"/>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F6171676-6791-154D-BF3A-8A1A0AE3BE8F}"/>
              </a:ext>
            </a:extLst>
          </p:cNvPr>
          <p:cNvSpPr txBox="1"/>
          <p:nvPr/>
        </p:nvSpPr>
        <p:spPr>
          <a:xfrm>
            <a:off x="1487715" y="1741715"/>
            <a:ext cx="9681028" cy="369332"/>
          </a:xfrm>
          <a:prstGeom prst="rect">
            <a:avLst/>
          </a:prstGeom>
          <a:noFill/>
        </p:spPr>
        <p:txBody>
          <a:bodyPr wrap="square" rtlCol="0">
            <a:spAutoFit/>
          </a:bodyPr>
          <a:lstStyle/>
          <a:p>
            <a:r>
              <a:rPr lang="pl-PL" dirty="0"/>
              <a:t>Jakie kryteria decydują o tym, że określone fragmenty ludzkiego zachowania traktowane są jako czyn?</a:t>
            </a:r>
          </a:p>
        </p:txBody>
      </p:sp>
      <p:sp>
        <p:nvSpPr>
          <p:cNvPr id="8" name="TextBox 7">
            <a:extLst>
              <a:ext uri="{FF2B5EF4-FFF2-40B4-BE49-F238E27FC236}">
                <a16:creationId xmlns:a16="http://schemas.microsoft.com/office/drawing/2014/main" id="{08674AC8-1E2C-B040-861A-1280AC62E0E3}"/>
              </a:ext>
            </a:extLst>
          </p:cNvPr>
          <p:cNvSpPr txBox="1"/>
          <p:nvPr/>
        </p:nvSpPr>
        <p:spPr>
          <a:xfrm>
            <a:off x="2735944" y="4601029"/>
            <a:ext cx="6654799" cy="646331"/>
          </a:xfrm>
          <a:prstGeom prst="rect">
            <a:avLst/>
          </a:prstGeom>
          <a:noFill/>
        </p:spPr>
        <p:txBody>
          <a:bodyPr wrap="square" rtlCol="0">
            <a:spAutoFit/>
          </a:bodyPr>
          <a:lstStyle/>
          <a:p>
            <a:r>
              <a:rPr lang="pl-PL" dirty="0"/>
              <a:t>Czyn – psychicznie sterowane zewnętrzne zachowanie się człowieka.</a:t>
            </a:r>
          </a:p>
          <a:p>
            <a:endParaRPr lang="pl-PL" dirty="0"/>
          </a:p>
        </p:txBody>
      </p:sp>
    </p:spTree>
    <p:extLst>
      <p:ext uri="{BB962C8B-B14F-4D97-AF65-F5344CB8AC3E}">
        <p14:creationId xmlns:p14="http://schemas.microsoft.com/office/powerpoint/2010/main" val="3375053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F4400-A540-6040-A4F1-6D35C7DADA82}"/>
              </a:ext>
            </a:extLst>
          </p:cNvPr>
          <p:cNvSpPr>
            <a:spLocks noGrp="1"/>
          </p:cNvSpPr>
          <p:nvPr>
            <p:ph type="title"/>
          </p:nvPr>
        </p:nvSpPr>
        <p:spPr/>
        <p:txBody>
          <a:bodyPr/>
          <a:lstStyle/>
          <a:p>
            <a:r>
              <a:rPr lang="pl-PL" dirty="0"/>
              <a:t>PRZESTĘPSTWO JAKO CZYN CZŁOWIEKA</a:t>
            </a:r>
          </a:p>
        </p:txBody>
      </p:sp>
      <p:sp>
        <p:nvSpPr>
          <p:cNvPr id="3" name="Content Placeholder 2">
            <a:extLst>
              <a:ext uri="{FF2B5EF4-FFF2-40B4-BE49-F238E27FC236}">
                <a16:creationId xmlns:a16="http://schemas.microsoft.com/office/drawing/2014/main" id="{1FDD5CAA-FB11-9149-A91B-B66367A922C6}"/>
              </a:ext>
            </a:extLst>
          </p:cNvPr>
          <p:cNvSpPr>
            <a:spLocks noGrp="1"/>
          </p:cNvSpPr>
          <p:nvPr>
            <p:ph idx="1"/>
          </p:nvPr>
        </p:nvSpPr>
        <p:spPr/>
        <p:txBody>
          <a:bodyPr/>
          <a:lstStyle/>
          <a:p>
            <a:pPr algn="just"/>
            <a:r>
              <a:rPr lang="pl-PL" dirty="0"/>
              <a:t>Czyn może polegać zarówno </a:t>
            </a:r>
            <a:r>
              <a:rPr lang="pl-PL" b="1" dirty="0"/>
              <a:t>na</a:t>
            </a:r>
            <a:r>
              <a:rPr lang="pl-PL" dirty="0"/>
              <a:t> </a:t>
            </a:r>
            <a:r>
              <a:rPr lang="pl-PL" b="1" dirty="0"/>
              <a:t>działaniu</a:t>
            </a:r>
            <a:r>
              <a:rPr lang="pl-PL" dirty="0"/>
              <a:t>, jak i </a:t>
            </a:r>
            <a:r>
              <a:rPr lang="pl-PL" b="1" dirty="0"/>
              <a:t>na</a:t>
            </a:r>
            <a:r>
              <a:rPr lang="pl-PL" dirty="0"/>
              <a:t> </a:t>
            </a:r>
            <a:r>
              <a:rPr lang="pl-PL" b="1" dirty="0"/>
              <a:t>zaniechaniu</a:t>
            </a:r>
            <a:r>
              <a:rPr lang="pl-PL" dirty="0"/>
              <a:t>. </a:t>
            </a:r>
          </a:p>
          <a:p>
            <a:pPr marL="0" indent="0" algn="just">
              <a:buNone/>
            </a:pPr>
            <a:r>
              <a:rPr lang="pl-PL" dirty="0"/>
              <a:t>Działanie – istotę można ograniczyć wyłącznie do płaszczyzny ontologicznej (istnieje ono obiektywnie, niezależnie od podmiotu, który je postrzega) </a:t>
            </a:r>
          </a:p>
          <a:p>
            <a:pPr marL="0" indent="0" algn="just">
              <a:buNone/>
            </a:pPr>
            <a:r>
              <a:rPr lang="pl-PL" dirty="0"/>
              <a:t>Zaniechanie – wyodrębnienie zaniechania jest możliwe dopiero po uwzględnieniu płaszczyzny normatywnej (</a:t>
            </a:r>
            <a:r>
              <a:rPr lang="pl-PL" dirty="0" err="1"/>
              <a:t>ocennej</a:t>
            </a:r>
            <a:r>
              <a:rPr lang="pl-PL" dirty="0"/>
              <a:t>); postrzegamy zaniechanie przez pryzmat naszych oczekiwań oraz powinności ciążącej na sprawcy. </a:t>
            </a:r>
          </a:p>
        </p:txBody>
      </p:sp>
    </p:spTree>
    <p:extLst>
      <p:ext uri="{BB962C8B-B14F-4D97-AF65-F5344CB8AC3E}">
        <p14:creationId xmlns:p14="http://schemas.microsoft.com/office/powerpoint/2010/main" val="3011804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4116C-803C-8446-AA9C-EF38C7DEBA0A}"/>
              </a:ext>
            </a:extLst>
          </p:cNvPr>
          <p:cNvSpPr>
            <a:spLocks noGrp="1"/>
          </p:cNvSpPr>
          <p:nvPr>
            <p:ph type="title"/>
          </p:nvPr>
        </p:nvSpPr>
        <p:spPr/>
        <p:txBody>
          <a:bodyPr/>
          <a:lstStyle/>
          <a:p>
            <a:r>
              <a:rPr lang="pl-PL" dirty="0"/>
              <a:t>PRZESTĘPSTWO JAKO CZYN CZŁOWIEKA</a:t>
            </a:r>
          </a:p>
        </p:txBody>
      </p:sp>
      <p:sp>
        <p:nvSpPr>
          <p:cNvPr id="3" name="Content Placeholder 2">
            <a:extLst>
              <a:ext uri="{FF2B5EF4-FFF2-40B4-BE49-F238E27FC236}">
                <a16:creationId xmlns:a16="http://schemas.microsoft.com/office/drawing/2014/main" id="{CB8F6128-9D7E-8A47-9C2A-77FA690B598A}"/>
              </a:ext>
            </a:extLst>
          </p:cNvPr>
          <p:cNvSpPr>
            <a:spLocks noGrp="1"/>
          </p:cNvSpPr>
          <p:nvPr>
            <p:ph idx="1"/>
          </p:nvPr>
        </p:nvSpPr>
        <p:spPr/>
        <p:txBody>
          <a:bodyPr>
            <a:normAutofit fontScale="92500" lnSpcReduction="20000"/>
          </a:bodyPr>
          <a:lstStyle/>
          <a:p>
            <a:pPr marL="0" indent="0">
              <a:buNone/>
            </a:pPr>
            <a:r>
              <a:rPr lang="pl-PL" dirty="0"/>
              <a:t>Nie są czynami:</a:t>
            </a:r>
          </a:p>
          <a:p>
            <a:r>
              <a:rPr lang="pl-PL" dirty="0"/>
              <a:t>przeżycia wewnętrzne, stany psychiczne, dopóki nie zostają uzewnętrznione w postaci ruchów skierowanych na osiągnięcie określonego celu (</a:t>
            </a:r>
            <a:r>
              <a:rPr lang="pl-PL" b="1" i="1" dirty="0" err="1"/>
              <a:t>cogitationis</a:t>
            </a:r>
            <a:r>
              <a:rPr lang="pl-PL" b="1" i="1" dirty="0"/>
              <a:t> </a:t>
            </a:r>
            <a:r>
              <a:rPr lang="pl-PL" b="1" i="1" dirty="0" err="1"/>
              <a:t>poenam</a:t>
            </a:r>
            <a:r>
              <a:rPr lang="pl-PL" b="1" i="1" dirty="0"/>
              <a:t> </a:t>
            </a:r>
            <a:r>
              <a:rPr lang="pl-PL" b="1" i="1" dirty="0" err="1"/>
              <a:t>nemo</a:t>
            </a:r>
            <a:r>
              <a:rPr lang="pl-PL" b="1" i="1" dirty="0"/>
              <a:t> </a:t>
            </a:r>
            <a:r>
              <a:rPr lang="pl-PL" b="1" i="1" dirty="0" err="1"/>
              <a:t>patitur</a:t>
            </a:r>
            <a:r>
              <a:rPr lang="pl-PL" dirty="0"/>
              <a:t>)</a:t>
            </a:r>
          </a:p>
          <a:p>
            <a:r>
              <a:rPr lang="pl-PL" dirty="0"/>
              <a:t>Ruchy refleksyjne (np. odruchy bezwarunkowe, atak epileptyczny)</a:t>
            </a:r>
          </a:p>
          <a:p>
            <a:r>
              <a:rPr lang="pl-PL" dirty="0"/>
              <a:t>Zachowania człowieka, gdzie jego organizm jest jedynie narzędziem w rękach drugiej osoby (np. popchnięcie)</a:t>
            </a:r>
          </a:p>
          <a:p>
            <a:r>
              <a:rPr lang="pl-PL" dirty="0"/>
              <a:t>Dokonanie ruchu pod wpływem przymusu fizycznego (vis </a:t>
            </a:r>
            <a:r>
              <a:rPr lang="pl-PL" dirty="0" err="1"/>
              <a:t>absoluta</a:t>
            </a:r>
            <a:r>
              <a:rPr lang="pl-PL" dirty="0"/>
              <a:t>), ale przymus względny (vis </a:t>
            </a:r>
            <a:r>
              <a:rPr lang="pl-PL" dirty="0" err="1"/>
              <a:t>compulsiva</a:t>
            </a:r>
            <a:r>
              <a:rPr lang="pl-PL" dirty="0"/>
              <a:t>) już stanowi czyn. </a:t>
            </a:r>
          </a:p>
          <a:p>
            <a:r>
              <a:rPr lang="pl-PL" dirty="0"/>
              <a:t>Brak ruchu z przyczyn fizjologicznych (np. skrajne zmęczenie, kontuzja) lub technicznych (brak odpowiednich narzędzi) </a:t>
            </a:r>
          </a:p>
          <a:p>
            <a:endParaRPr lang="pl-PL" dirty="0"/>
          </a:p>
        </p:txBody>
      </p:sp>
    </p:spTree>
    <p:extLst>
      <p:ext uri="{BB962C8B-B14F-4D97-AF65-F5344CB8AC3E}">
        <p14:creationId xmlns:p14="http://schemas.microsoft.com/office/powerpoint/2010/main" val="1877713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E9D75-E63A-074C-98B0-02BAD0FB8212}"/>
              </a:ext>
            </a:extLst>
          </p:cNvPr>
          <p:cNvSpPr>
            <a:spLocks noGrp="1"/>
          </p:cNvSpPr>
          <p:nvPr>
            <p:ph type="title"/>
          </p:nvPr>
        </p:nvSpPr>
        <p:spPr/>
        <p:txBody>
          <a:bodyPr/>
          <a:lstStyle/>
          <a:p>
            <a:r>
              <a:rPr lang="pl-PL" dirty="0"/>
              <a:t>Materialna cecha przestępstwa (karygodność)</a:t>
            </a:r>
          </a:p>
        </p:txBody>
      </p:sp>
      <p:sp>
        <p:nvSpPr>
          <p:cNvPr id="3" name="Content Placeholder 2">
            <a:extLst>
              <a:ext uri="{FF2B5EF4-FFF2-40B4-BE49-F238E27FC236}">
                <a16:creationId xmlns:a16="http://schemas.microsoft.com/office/drawing/2014/main" id="{58B45818-CE05-D346-AF22-AD6278DF684A}"/>
              </a:ext>
            </a:extLst>
          </p:cNvPr>
          <p:cNvSpPr>
            <a:spLocks noGrp="1"/>
          </p:cNvSpPr>
          <p:nvPr>
            <p:ph idx="1"/>
          </p:nvPr>
        </p:nvSpPr>
        <p:spPr/>
        <p:txBody>
          <a:bodyPr>
            <a:normAutofit fontScale="92500" lnSpcReduction="20000"/>
          </a:bodyPr>
          <a:lstStyle/>
          <a:p>
            <a:pPr algn="just"/>
            <a:r>
              <a:rPr lang="pl-PL" dirty="0"/>
              <a:t>Społeczna szkodliwość czynu (w k.k. z 1969 r. ,,społeczne niebezpieczeństwo”) jest elementem struktury przestępstwa podlegającym </a:t>
            </a:r>
            <a:r>
              <a:rPr lang="pl-PL" b="1" dirty="0"/>
              <a:t>stopniowaniu</a:t>
            </a:r>
            <a:r>
              <a:rPr lang="pl-PL" dirty="0"/>
              <a:t>.</a:t>
            </a:r>
          </a:p>
          <a:p>
            <a:pPr marL="0" indent="0" algn="just">
              <a:buNone/>
            </a:pPr>
            <a:r>
              <a:rPr lang="pl-PL" dirty="0"/>
              <a:t>,,znikoma” (art. 1 § 2 k.k.); ,,nieznaczna” (art. 66 § 1 k.k.), konieczność uwzględnienia przy wymiarze kary (art. 53 § 1 k.k.) </a:t>
            </a:r>
          </a:p>
          <a:p>
            <a:pPr algn="just"/>
            <a:r>
              <a:rPr lang="pl-PL" b="1" dirty="0"/>
              <a:t>Koncepcja przedmiotowa </a:t>
            </a:r>
            <a:r>
              <a:rPr lang="pl-PL" dirty="0"/>
              <a:t>– ocena powinna się opierać na okolicznościach zewnętrznych </a:t>
            </a:r>
          </a:p>
          <a:p>
            <a:pPr algn="just"/>
            <a:r>
              <a:rPr lang="pl-PL" b="1" dirty="0"/>
              <a:t>Koncepcja przedmiotowo-podmiotowa </a:t>
            </a:r>
            <a:r>
              <a:rPr lang="pl-PL" dirty="0"/>
              <a:t>– wzbogaca katalog o to, co tkwi we wnętrzu sprawcy – odwołuje się do treści przeżyć psychicznych, jakie towarzyszą sprawcy przy popełnianiu czynu zabronionego</a:t>
            </a:r>
          </a:p>
          <a:p>
            <a:pPr algn="just"/>
            <a:r>
              <a:rPr lang="pl-PL" b="1" dirty="0"/>
              <a:t>Koncepcja całościowa </a:t>
            </a:r>
            <a:r>
              <a:rPr lang="pl-PL" dirty="0"/>
              <a:t>– dodatkowo także te elementy, które dotyczą samego sprawcy, ale nie pozostają w bezpośrednim związku z popełnionym przez niego czynem</a:t>
            </a:r>
          </a:p>
        </p:txBody>
      </p:sp>
    </p:spTree>
    <p:extLst>
      <p:ext uri="{BB962C8B-B14F-4D97-AF65-F5344CB8AC3E}">
        <p14:creationId xmlns:p14="http://schemas.microsoft.com/office/powerpoint/2010/main" val="3736068272"/>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docProps/app.xml><?xml version="1.0" encoding="utf-8"?>
<Properties xmlns="http://schemas.openxmlformats.org/officeDocument/2006/extended-properties" xmlns:vt="http://schemas.openxmlformats.org/officeDocument/2006/docPropsVTypes">
  <Template>{2D724320-F58D-6B48-BE47-D88360F54FDC}tf10001120</Template>
  <TotalTime>1846</TotalTime>
  <Words>1610</Words>
  <Application>Microsoft Macintosh PowerPoint</Application>
  <PresentationFormat>Widescreen</PresentationFormat>
  <Paragraphs>78</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Gill Sans MT</vt:lpstr>
      <vt:lpstr>Parcel</vt:lpstr>
      <vt:lpstr>Pojęcie przestępstwa i jego struktura. </vt:lpstr>
      <vt:lpstr>Definicja przestępstwa</vt:lpstr>
      <vt:lpstr>Definicja przestępstwa</vt:lpstr>
      <vt:lpstr>PRZESTĘPSTWO JAKO CZYN CZŁOWIEKA</vt:lpstr>
      <vt:lpstr>PRZESTĘPSTWO JAKO CZYN CZŁOWIEKA</vt:lpstr>
      <vt:lpstr>PowerPoint Presentation</vt:lpstr>
      <vt:lpstr>PRZESTĘPSTWO JAKO CZYN CZŁOWIEKA</vt:lpstr>
      <vt:lpstr>PRZESTĘPSTWO JAKO CZYN CZŁOWIEKA</vt:lpstr>
      <vt:lpstr>Materialna cecha przestępstwa (karygodność)</vt:lpstr>
      <vt:lpstr>Materialna cecha przestępstwa (karygodność)</vt:lpstr>
      <vt:lpstr>Materialna cecha przestępstwa (karygodność)</vt:lpstr>
      <vt:lpstr>PRZESTĘPSTWO JAKO CZYN ZABRONIONY</vt:lpstr>
      <vt:lpstr>Przestępstwo jako czyn zawiniony</vt:lpstr>
      <vt:lpstr>Przestępstwo jako czyn zawiniony</vt:lpstr>
      <vt:lpstr>Pojęcie dobra prawnego</vt:lpstr>
      <vt:lpstr>Naruszenie dobra prawnego a narażenie na niebezpieczeństwo</vt:lpstr>
      <vt:lpstr>Naruszenie dobra prawnego a narażenie na niebezpieczeństwo</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Pojęcie przestępstwa i jego struktura. </dc:title>
  <dc:creator>Microsoft Office User</dc:creator>
  <cp:lastModifiedBy>Microsoft Office User</cp:lastModifiedBy>
  <cp:revision>24</cp:revision>
  <dcterms:created xsi:type="dcterms:W3CDTF">2020-10-09T14:14:44Z</dcterms:created>
  <dcterms:modified xsi:type="dcterms:W3CDTF">2020-10-10T21:00:46Z</dcterms:modified>
</cp:coreProperties>
</file>