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8" r:id="rId4"/>
    <p:sldId id="301" r:id="rId5"/>
    <p:sldId id="258" r:id="rId6"/>
    <p:sldId id="261" r:id="rId7"/>
    <p:sldId id="306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9" r:id="rId18"/>
    <p:sldId id="321" r:id="rId19"/>
    <p:sldId id="318" r:id="rId20"/>
    <p:sldId id="320" r:id="rId21"/>
    <p:sldId id="272" r:id="rId22"/>
    <p:sldId id="273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72448-983E-469C-96FB-615F4B5D47D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2BA3307-A5ED-4B82-995C-DE77B8F7EBA7}">
      <dgm:prSet phldrT="[Text]"/>
      <dgm:spPr/>
      <dgm:t>
        <a:bodyPr/>
        <a:lstStyle/>
        <a:p>
          <a:r>
            <a:rPr lang="pl-PL" dirty="0"/>
            <a:t>Prokurator</a:t>
          </a:r>
        </a:p>
      </dgm:t>
    </dgm:pt>
    <dgm:pt modelId="{762DDFCC-601B-48DE-8265-A143DB70AD48}" type="parTrans" cxnId="{4F15051F-EF12-4974-BC73-3D222A99B832}">
      <dgm:prSet/>
      <dgm:spPr/>
      <dgm:t>
        <a:bodyPr/>
        <a:lstStyle/>
        <a:p>
          <a:endParaRPr lang="pl-PL"/>
        </a:p>
      </dgm:t>
    </dgm:pt>
    <dgm:pt modelId="{3F318275-2CA6-41F8-9DB4-080CF7A4B45D}" type="sibTrans" cxnId="{4F15051F-EF12-4974-BC73-3D222A99B832}">
      <dgm:prSet/>
      <dgm:spPr/>
      <dgm:t>
        <a:bodyPr/>
        <a:lstStyle/>
        <a:p>
          <a:endParaRPr lang="pl-PL"/>
        </a:p>
      </dgm:t>
    </dgm:pt>
    <dgm:pt modelId="{60A5283A-7CF0-4DAD-8E01-CBE3D1B379CC}">
      <dgm:prSet phldrT="[Text]"/>
      <dgm:spPr/>
      <dgm:t>
        <a:bodyPr/>
        <a:lstStyle/>
        <a:p>
          <a:r>
            <a:rPr lang="pl-PL" dirty="0"/>
            <a:t>Organ postępowania przygotowawczego</a:t>
          </a:r>
        </a:p>
      </dgm:t>
    </dgm:pt>
    <dgm:pt modelId="{1F053215-2E57-45CA-A61F-B322F24ABB7A}" type="parTrans" cxnId="{328165B7-F777-4CE1-BF9C-3F2729448C5E}">
      <dgm:prSet/>
      <dgm:spPr/>
      <dgm:t>
        <a:bodyPr/>
        <a:lstStyle/>
        <a:p>
          <a:endParaRPr lang="pl-PL"/>
        </a:p>
      </dgm:t>
    </dgm:pt>
    <dgm:pt modelId="{E74BB218-435B-483A-BC76-2F2331E68297}" type="sibTrans" cxnId="{328165B7-F777-4CE1-BF9C-3F2729448C5E}">
      <dgm:prSet/>
      <dgm:spPr/>
      <dgm:t>
        <a:bodyPr/>
        <a:lstStyle/>
        <a:p>
          <a:endParaRPr lang="pl-PL"/>
        </a:p>
      </dgm:t>
    </dgm:pt>
    <dgm:pt modelId="{B1D3ECA0-8207-436E-A147-C5FAA933B4A8}">
      <dgm:prSet phldrT="[Text]"/>
      <dgm:spPr/>
      <dgm:t>
        <a:bodyPr/>
        <a:lstStyle/>
        <a:p>
          <a:r>
            <a:rPr lang="pl-PL" dirty="0"/>
            <a:t>Rzecznik interesu społecznego</a:t>
          </a:r>
        </a:p>
      </dgm:t>
    </dgm:pt>
    <dgm:pt modelId="{DAA373B6-AC60-41B6-8742-C658898E4922}" type="parTrans" cxnId="{B5523107-AE60-4EEF-B1A9-7B8A7FFB4160}">
      <dgm:prSet/>
      <dgm:spPr/>
      <dgm:t>
        <a:bodyPr/>
        <a:lstStyle/>
        <a:p>
          <a:endParaRPr lang="pl-PL"/>
        </a:p>
      </dgm:t>
    </dgm:pt>
    <dgm:pt modelId="{95F1B686-900A-4A7B-B58F-775F937F6DA5}" type="sibTrans" cxnId="{B5523107-AE60-4EEF-B1A9-7B8A7FFB4160}">
      <dgm:prSet/>
      <dgm:spPr/>
      <dgm:t>
        <a:bodyPr/>
        <a:lstStyle/>
        <a:p>
          <a:endParaRPr lang="pl-PL"/>
        </a:p>
      </dgm:t>
    </dgm:pt>
    <dgm:pt modelId="{30D91371-F6CE-4DCC-9FB4-869E648CDC4B}">
      <dgm:prSet phldrT="[Text]"/>
      <dgm:spPr/>
      <dgm:t>
        <a:bodyPr/>
        <a:lstStyle/>
        <a:p>
          <a:r>
            <a:rPr lang="pl-PL" dirty="0"/>
            <a:t>Oskarżyciel publiczny</a:t>
          </a:r>
        </a:p>
      </dgm:t>
    </dgm:pt>
    <dgm:pt modelId="{74DEC9DF-292B-4698-BB18-1568C4D38796}" type="parTrans" cxnId="{555FFED4-80FD-4835-8DE4-75A14D555309}">
      <dgm:prSet/>
      <dgm:spPr/>
      <dgm:t>
        <a:bodyPr/>
        <a:lstStyle/>
        <a:p>
          <a:endParaRPr lang="pl-PL"/>
        </a:p>
      </dgm:t>
    </dgm:pt>
    <dgm:pt modelId="{408B346B-09E5-4AF1-BCE5-828FBD3ED3F0}" type="sibTrans" cxnId="{555FFED4-80FD-4835-8DE4-75A14D555309}">
      <dgm:prSet/>
      <dgm:spPr/>
      <dgm:t>
        <a:bodyPr/>
        <a:lstStyle/>
        <a:p>
          <a:endParaRPr lang="pl-PL"/>
        </a:p>
      </dgm:t>
    </dgm:pt>
    <dgm:pt modelId="{CBABFFE8-BCEB-4FEC-937A-16282520974A}" type="pres">
      <dgm:prSet presAssocID="{55072448-983E-469C-96FB-615F4B5D47D2}" presName="composite" presStyleCnt="0">
        <dgm:presLayoutVars>
          <dgm:chMax val="1"/>
          <dgm:dir/>
          <dgm:resizeHandles val="exact"/>
        </dgm:presLayoutVars>
      </dgm:prSet>
      <dgm:spPr/>
    </dgm:pt>
    <dgm:pt modelId="{5B0F055D-A843-43F5-87A4-F568E5EE1F8A}" type="pres">
      <dgm:prSet presAssocID="{72BA3307-A5ED-4B82-995C-DE77B8F7EBA7}" presName="roof" presStyleLbl="dkBgShp" presStyleIdx="0" presStyleCnt="2"/>
      <dgm:spPr/>
    </dgm:pt>
    <dgm:pt modelId="{216F0496-9558-459B-B9C7-29F935E40CC5}" type="pres">
      <dgm:prSet presAssocID="{72BA3307-A5ED-4B82-995C-DE77B8F7EBA7}" presName="pillars" presStyleCnt="0"/>
      <dgm:spPr/>
    </dgm:pt>
    <dgm:pt modelId="{B5C5E892-AA55-43DA-BAB7-167EAE8D50AA}" type="pres">
      <dgm:prSet presAssocID="{72BA3307-A5ED-4B82-995C-DE77B8F7EBA7}" presName="pillar1" presStyleLbl="node1" presStyleIdx="0" presStyleCnt="3">
        <dgm:presLayoutVars>
          <dgm:bulletEnabled val="1"/>
        </dgm:presLayoutVars>
      </dgm:prSet>
      <dgm:spPr/>
    </dgm:pt>
    <dgm:pt modelId="{1F005497-C478-4B27-8DCB-8CB41AF97BF9}" type="pres">
      <dgm:prSet presAssocID="{B1D3ECA0-8207-436E-A147-C5FAA933B4A8}" presName="pillarX" presStyleLbl="node1" presStyleIdx="1" presStyleCnt="3">
        <dgm:presLayoutVars>
          <dgm:bulletEnabled val="1"/>
        </dgm:presLayoutVars>
      </dgm:prSet>
      <dgm:spPr/>
    </dgm:pt>
    <dgm:pt modelId="{6447A299-B2C1-4D3C-B7D5-36DBBE0A1CB7}" type="pres">
      <dgm:prSet presAssocID="{30D91371-F6CE-4DCC-9FB4-869E648CDC4B}" presName="pillarX" presStyleLbl="node1" presStyleIdx="2" presStyleCnt="3">
        <dgm:presLayoutVars>
          <dgm:bulletEnabled val="1"/>
        </dgm:presLayoutVars>
      </dgm:prSet>
      <dgm:spPr/>
    </dgm:pt>
    <dgm:pt modelId="{2FE78649-AF93-44A5-B727-F212B64E1F7A}" type="pres">
      <dgm:prSet presAssocID="{72BA3307-A5ED-4B82-995C-DE77B8F7EBA7}" presName="base" presStyleLbl="dkBgShp" presStyleIdx="1" presStyleCnt="2"/>
      <dgm:spPr/>
    </dgm:pt>
  </dgm:ptLst>
  <dgm:cxnLst>
    <dgm:cxn modelId="{B5523107-AE60-4EEF-B1A9-7B8A7FFB4160}" srcId="{72BA3307-A5ED-4B82-995C-DE77B8F7EBA7}" destId="{B1D3ECA0-8207-436E-A147-C5FAA933B4A8}" srcOrd="1" destOrd="0" parTransId="{DAA373B6-AC60-41B6-8742-C658898E4922}" sibTransId="{95F1B686-900A-4A7B-B58F-775F937F6DA5}"/>
    <dgm:cxn modelId="{9E00E011-F413-4DE0-9B27-0F9BA7264418}" type="presOf" srcId="{30D91371-F6CE-4DCC-9FB4-869E648CDC4B}" destId="{6447A299-B2C1-4D3C-B7D5-36DBBE0A1CB7}" srcOrd="0" destOrd="0" presId="urn:microsoft.com/office/officeart/2005/8/layout/hList3"/>
    <dgm:cxn modelId="{4F15051F-EF12-4974-BC73-3D222A99B832}" srcId="{55072448-983E-469C-96FB-615F4B5D47D2}" destId="{72BA3307-A5ED-4B82-995C-DE77B8F7EBA7}" srcOrd="0" destOrd="0" parTransId="{762DDFCC-601B-48DE-8265-A143DB70AD48}" sibTransId="{3F318275-2CA6-41F8-9DB4-080CF7A4B45D}"/>
    <dgm:cxn modelId="{58CB8546-53C7-4A4A-AB59-EACBBC55504D}" type="presOf" srcId="{72BA3307-A5ED-4B82-995C-DE77B8F7EBA7}" destId="{5B0F055D-A843-43F5-87A4-F568E5EE1F8A}" srcOrd="0" destOrd="0" presId="urn:microsoft.com/office/officeart/2005/8/layout/hList3"/>
    <dgm:cxn modelId="{21A3FE9C-B36C-47F2-88FA-F1D5B08CACC0}" type="presOf" srcId="{B1D3ECA0-8207-436E-A147-C5FAA933B4A8}" destId="{1F005497-C478-4B27-8DCB-8CB41AF97BF9}" srcOrd="0" destOrd="0" presId="urn:microsoft.com/office/officeart/2005/8/layout/hList3"/>
    <dgm:cxn modelId="{328165B7-F777-4CE1-BF9C-3F2729448C5E}" srcId="{72BA3307-A5ED-4B82-995C-DE77B8F7EBA7}" destId="{60A5283A-7CF0-4DAD-8E01-CBE3D1B379CC}" srcOrd="0" destOrd="0" parTransId="{1F053215-2E57-45CA-A61F-B322F24ABB7A}" sibTransId="{E74BB218-435B-483A-BC76-2F2331E68297}"/>
    <dgm:cxn modelId="{9AB1E4C6-A4A5-4122-B952-FCB385E34E0A}" type="presOf" srcId="{60A5283A-7CF0-4DAD-8E01-CBE3D1B379CC}" destId="{B5C5E892-AA55-43DA-BAB7-167EAE8D50AA}" srcOrd="0" destOrd="0" presId="urn:microsoft.com/office/officeart/2005/8/layout/hList3"/>
    <dgm:cxn modelId="{555FFED4-80FD-4835-8DE4-75A14D555309}" srcId="{72BA3307-A5ED-4B82-995C-DE77B8F7EBA7}" destId="{30D91371-F6CE-4DCC-9FB4-869E648CDC4B}" srcOrd="2" destOrd="0" parTransId="{74DEC9DF-292B-4698-BB18-1568C4D38796}" sibTransId="{408B346B-09E5-4AF1-BCE5-828FBD3ED3F0}"/>
    <dgm:cxn modelId="{C6289AD6-7028-41F8-BC66-4BDDA6B1C220}" type="presOf" srcId="{55072448-983E-469C-96FB-615F4B5D47D2}" destId="{CBABFFE8-BCEB-4FEC-937A-16282520974A}" srcOrd="0" destOrd="0" presId="urn:microsoft.com/office/officeart/2005/8/layout/hList3"/>
    <dgm:cxn modelId="{77F80B5C-9D06-4F72-8621-DAFA384ED0D6}" type="presParOf" srcId="{CBABFFE8-BCEB-4FEC-937A-16282520974A}" destId="{5B0F055D-A843-43F5-87A4-F568E5EE1F8A}" srcOrd="0" destOrd="0" presId="urn:microsoft.com/office/officeart/2005/8/layout/hList3"/>
    <dgm:cxn modelId="{62A1DDEE-0857-43FD-B889-524E4F400202}" type="presParOf" srcId="{CBABFFE8-BCEB-4FEC-937A-16282520974A}" destId="{216F0496-9558-459B-B9C7-29F935E40CC5}" srcOrd="1" destOrd="0" presId="urn:microsoft.com/office/officeart/2005/8/layout/hList3"/>
    <dgm:cxn modelId="{D3478CE2-994D-47AB-952B-35F313D5D12D}" type="presParOf" srcId="{216F0496-9558-459B-B9C7-29F935E40CC5}" destId="{B5C5E892-AA55-43DA-BAB7-167EAE8D50AA}" srcOrd="0" destOrd="0" presId="urn:microsoft.com/office/officeart/2005/8/layout/hList3"/>
    <dgm:cxn modelId="{F35E739B-72A9-48BD-A30F-5E9848385A06}" type="presParOf" srcId="{216F0496-9558-459B-B9C7-29F935E40CC5}" destId="{1F005497-C478-4B27-8DCB-8CB41AF97BF9}" srcOrd="1" destOrd="0" presId="urn:microsoft.com/office/officeart/2005/8/layout/hList3"/>
    <dgm:cxn modelId="{DE5F4E72-0EA7-44C5-AFF3-EE625441E64C}" type="presParOf" srcId="{216F0496-9558-459B-B9C7-29F935E40CC5}" destId="{6447A299-B2C1-4D3C-B7D5-36DBBE0A1CB7}" srcOrd="2" destOrd="0" presId="urn:microsoft.com/office/officeart/2005/8/layout/hList3"/>
    <dgm:cxn modelId="{26820268-B8AF-4338-9F11-1F89F1E8569F}" type="presParOf" srcId="{CBABFFE8-BCEB-4FEC-937A-16282520974A}" destId="{2FE78649-AF93-44A5-B727-F212B64E1F7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F8BCD3-2829-4FDC-A68D-ED2A73C9A4DD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696E7029-E90D-49DC-AB08-6861A871C612}">
      <dgm:prSet phldrT="[Tekst]"/>
      <dgm:spPr/>
      <dgm:t>
        <a:bodyPr/>
        <a:lstStyle/>
        <a:p>
          <a:r>
            <a:rPr lang="pl-PL" dirty="0"/>
            <a:t>osoba podejrzana</a:t>
          </a:r>
        </a:p>
      </dgm:t>
    </dgm:pt>
    <dgm:pt modelId="{5CED4C7F-7BF6-45FE-AC3E-B16AB9D320E6}" type="parTrans" cxnId="{F5E03990-BF08-47B6-8966-C238DF8A50E9}">
      <dgm:prSet/>
      <dgm:spPr/>
      <dgm:t>
        <a:bodyPr/>
        <a:lstStyle/>
        <a:p>
          <a:endParaRPr lang="pl-PL"/>
        </a:p>
      </dgm:t>
    </dgm:pt>
    <dgm:pt modelId="{62B2E5B9-E64B-4A3A-A4E8-561CF7502259}" type="sibTrans" cxnId="{F5E03990-BF08-47B6-8966-C238DF8A50E9}">
      <dgm:prSet/>
      <dgm:spPr/>
      <dgm:t>
        <a:bodyPr/>
        <a:lstStyle/>
        <a:p>
          <a:endParaRPr lang="pl-PL"/>
        </a:p>
      </dgm:t>
    </dgm:pt>
    <dgm:pt modelId="{697FE558-2522-4734-B25C-1C5E2097EF63}">
      <dgm:prSet phldrT="[Tekst]"/>
      <dgm:spPr/>
      <dgm:t>
        <a:bodyPr/>
        <a:lstStyle/>
        <a:p>
          <a:r>
            <a:rPr lang="pl-PL" dirty="0"/>
            <a:t>podejrzany</a:t>
          </a:r>
        </a:p>
      </dgm:t>
    </dgm:pt>
    <dgm:pt modelId="{5C64E35F-7B6E-40A6-B857-F8A561051782}" type="parTrans" cxnId="{C42D6A23-A669-4982-8950-79804AB0362D}">
      <dgm:prSet/>
      <dgm:spPr/>
      <dgm:t>
        <a:bodyPr/>
        <a:lstStyle/>
        <a:p>
          <a:endParaRPr lang="pl-PL"/>
        </a:p>
      </dgm:t>
    </dgm:pt>
    <dgm:pt modelId="{271C1098-F6A1-4850-8AA1-6403FBA01AE6}" type="sibTrans" cxnId="{C42D6A23-A669-4982-8950-79804AB0362D}">
      <dgm:prSet/>
      <dgm:spPr/>
      <dgm:t>
        <a:bodyPr/>
        <a:lstStyle/>
        <a:p>
          <a:endParaRPr lang="pl-PL"/>
        </a:p>
      </dgm:t>
    </dgm:pt>
    <dgm:pt modelId="{51EE96BE-17B0-4900-83A9-9C31F89E2A6A}">
      <dgm:prSet phldrT="[Tekst]"/>
      <dgm:spPr/>
      <dgm:t>
        <a:bodyPr/>
        <a:lstStyle/>
        <a:p>
          <a:r>
            <a:rPr lang="pl-PL" dirty="0"/>
            <a:t>oskarżony </a:t>
          </a:r>
        </a:p>
      </dgm:t>
    </dgm:pt>
    <dgm:pt modelId="{9C4A90AD-E63D-40D5-8A25-000E70E287C2}" type="parTrans" cxnId="{B075D557-149D-4CFE-9A8E-18E2C4C9A888}">
      <dgm:prSet/>
      <dgm:spPr/>
      <dgm:t>
        <a:bodyPr/>
        <a:lstStyle/>
        <a:p>
          <a:endParaRPr lang="pl-PL"/>
        </a:p>
      </dgm:t>
    </dgm:pt>
    <dgm:pt modelId="{AE2982FD-DA70-43B0-9CCC-0CEBFC064F90}" type="sibTrans" cxnId="{B075D557-149D-4CFE-9A8E-18E2C4C9A888}">
      <dgm:prSet/>
      <dgm:spPr/>
      <dgm:t>
        <a:bodyPr/>
        <a:lstStyle/>
        <a:p>
          <a:endParaRPr lang="pl-PL"/>
        </a:p>
      </dgm:t>
    </dgm:pt>
    <dgm:pt modelId="{246A69D3-2B0C-418C-82AD-66729FA32B77}" type="pres">
      <dgm:prSet presAssocID="{60F8BCD3-2829-4FDC-A68D-ED2A73C9A4DD}" presName="Name0" presStyleCnt="0">
        <dgm:presLayoutVars>
          <dgm:dir/>
          <dgm:resizeHandles val="exact"/>
        </dgm:presLayoutVars>
      </dgm:prSet>
      <dgm:spPr/>
    </dgm:pt>
    <dgm:pt modelId="{625D5423-8780-4362-B896-E0779E017ED4}" type="pres">
      <dgm:prSet presAssocID="{696E7029-E90D-49DC-AB08-6861A871C612}" presName="node" presStyleLbl="node1" presStyleIdx="0" presStyleCnt="3" custScaleX="61746" custScaleY="55180">
        <dgm:presLayoutVars>
          <dgm:bulletEnabled val="1"/>
        </dgm:presLayoutVars>
      </dgm:prSet>
      <dgm:spPr/>
    </dgm:pt>
    <dgm:pt modelId="{3A3CD4FB-7025-48F8-8843-C573FDB240AB}" type="pres">
      <dgm:prSet presAssocID="{62B2E5B9-E64B-4A3A-A4E8-561CF7502259}" presName="sibTrans" presStyleLbl="sibTrans2D1" presStyleIdx="0" presStyleCnt="2"/>
      <dgm:spPr/>
    </dgm:pt>
    <dgm:pt modelId="{0AE22E0F-E7A8-423E-BF5A-8409B2048A8D}" type="pres">
      <dgm:prSet presAssocID="{62B2E5B9-E64B-4A3A-A4E8-561CF7502259}" presName="connectorText" presStyleLbl="sibTrans2D1" presStyleIdx="0" presStyleCnt="2"/>
      <dgm:spPr/>
    </dgm:pt>
    <dgm:pt modelId="{2FBF3C6A-8A86-4ED1-805D-29C3331B9636}" type="pres">
      <dgm:prSet presAssocID="{697FE558-2522-4734-B25C-1C5E2097EF63}" presName="node" presStyleLbl="node1" presStyleIdx="1" presStyleCnt="3" custScaleX="61746" custScaleY="55180">
        <dgm:presLayoutVars>
          <dgm:bulletEnabled val="1"/>
        </dgm:presLayoutVars>
      </dgm:prSet>
      <dgm:spPr/>
    </dgm:pt>
    <dgm:pt modelId="{17234832-0262-4783-B24B-0D5B4EA7AF1A}" type="pres">
      <dgm:prSet presAssocID="{271C1098-F6A1-4850-8AA1-6403FBA01AE6}" presName="sibTrans" presStyleLbl="sibTrans2D1" presStyleIdx="1" presStyleCnt="2"/>
      <dgm:spPr/>
    </dgm:pt>
    <dgm:pt modelId="{908740A1-D74A-4668-A418-B832B9CC1DD5}" type="pres">
      <dgm:prSet presAssocID="{271C1098-F6A1-4850-8AA1-6403FBA01AE6}" presName="connectorText" presStyleLbl="sibTrans2D1" presStyleIdx="1" presStyleCnt="2"/>
      <dgm:spPr/>
    </dgm:pt>
    <dgm:pt modelId="{00189F8B-D5F3-4022-BC48-B9BC4A89A1C0}" type="pres">
      <dgm:prSet presAssocID="{51EE96BE-17B0-4900-83A9-9C31F89E2A6A}" presName="node" presStyleLbl="node1" presStyleIdx="2" presStyleCnt="3" custScaleX="61746" custScaleY="55180">
        <dgm:presLayoutVars>
          <dgm:bulletEnabled val="1"/>
        </dgm:presLayoutVars>
      </dgm:prSet>
      <dgm:spPr/>
    </dgm:pt>
  </dgm:ptLst>
  <dgm:cxnLst>
    <dgm:cxn modelId="{40CC5609-D674-4C22-931E-08FF9626D172}" type="presOf" srcId="{51EE96BE-17B0-4900-83A9-9C31F89E2A6A}" destId="{00189F8B-D5F3-4022-BC48-B9BC4A89A1C0}" srcOrd="0" destOrd="0" presId="urn:microsoft.com/office/officeart/2005/8/layout/process1"/>
    <dgm:cxn modelId="{C42D6A23-A669-4982-8950-79804AB0362D}" srcId="{60F8BCD3-2829-4FDC-A68D-ED2A73C9A4DD}" destId="{697FE558-2522-4734-B25C-1C5E2097EF63}" srcOrd="1" destOrd="0" parTransId="{5C64E35F-7B6E-40A6-B857-F8A561051782}" sibTransId="{271C1098-F6A1-4850-8AA1-6403FBA01AE6}"/>
    <dgm:cxn modelId="{B62FD32F-5FAF-4033-B5EE-FD93B744D4D5}" type="presOf" srcId="{62B2E5B9-E64B-4A3A-A4E8-561CF7502259}" destId="{3A3CD4FB-7025-48F8-8843-C573FDB240AB}" srcOrd="0" destOrd="0" presId="urn:microsoft.com/office/officeart/2005/8/layout/process1"/>
    <dgm:cxn modelId="{541DC563-7388-4CE0-B7DE-1CF463A8EA63}" type="presOf" srcId="{271C1098-F6A1-4850-8AA1-6403FBA01AE6}" destId="{908740A1-D74A-4668-A418-B832B9CC1DD5}" srcOrd="1" destOrd="0" presId="urn:microsoft.com/office/officeart/2005/8/layout/process1"/>
    <dgm:cxn modelId="{B075D557-149D-4CFE-9A8E-18E2C4C9A888}" srcId="{60F8BCD3-2829-4FDC-A68D-ED2A73C9A4DD}" destId="{51EE96BE-17B0-4900-83A9-9C31F89E2A6A}" srcOrd="2" destOrd="0" parTransId="{9C4A90AD-E63D-40D5-8A25-000E70E287C2}" sibTransId="{AE2982FD-DA70-43B0-9CCC-0CEBFC064F90}"/>
    <dgm:cxn modelId="{F5E03990-BF08-47B6-8966-C238DF8A50E9}" srcId="{60F8BCD3-2829-4FDC-A68D-ED2A73C9A4DD}" destId="{696E7029-E90D-49DC-AB08-6861A871C612}" srcOrd="0" destOrd="0" parTransId="{5CED4C7F-7BF6-45FE-AC3E-B16AB9D320E6}" sibTransId="{62B2E5B9-E64B-4A3A-A4E8-561CF7502259}"/>
    <dgm:cxn modelId="{1D0B6D92-A85C-4E87-B217-11DBC00C0604}" type="presOf" srcId="{697FE558-2522-4734-B25C-1C5E2097EF63}" destId="{2FBF3C6A-8A86-4ED1-805D-29C3331B9636}" srcOrd="0" destOrd="0" presId="urn:microsoft.com/office/officeart/2005/8/layout/process1"/>
    <dgm:cxn modelId="{3E55A3D3-DC4E-45EC-AB56-F19FE13D4B19}" type="presOf" srcId="{60F8BCD3-2829-4FDC-A68D-ED2A73C9A4DD}" destId="{246A69D3-2B0C-418C-82AD-66729FA32B77}" srcOrd="0" destOrd="0" presId="urn:microsoft.com/office/officeart/2005/8/layout/process1"/>
    <dgm:cxn modelId="{F52B56EB-C6D9-4846-A4EC-9C5ABE947B9E}" type="presOf" srcId="{62B2E5B9-E64B-4A3A-A4E8-561CF7502259}" destId="{0AE22E0F-E7A8-423E-BF5A-8409B2048A8D}" srcOrd="1" destOrd="0" presId="urn:microsoft.com/office/officeart/2005/8/layout/process1"/>
    <dgm:cxn modelId="{2BE38AED-8431-41CE-A128-086C40B03A36}" type="presOf" srcId="{696E7029-E90D-49DC-AB08-6861A871C612}" destId="{625D5423-8780-4362-B896-E0779E017ED4}" srcOrd="0" destOrd="0" presId="urn:microsoft.com/office/officeart/2005/8/layout/process1"/>
    <dgm:cxn modelId="{2634E7F2-690E-4CC0-B985-0CB3C4543DC3}" type="presOf" srcId="{271C1098-F6A1-4850-8AA1-6403FBA01AE6}" destId="{17234832-0262-4783-B24B-0D5B4EA7AF1A}" srcOrd="0" destOrd="0" presId="urn:microsoft.com/office/officeart/2005/8/layout/process1"/>
    <dgm:cxn modelId="{8C47C532-E953-4FDA-BBC1-281FFE0C59CA}" type="presParOf" srcId="{246A69D3-2B0C-418C-82AD-66729FA32B77}" destId="{625D5423-8780-4362-B896-E0779E017ED4}" srcOrd="0" destOrd="0" presId="urn:microsoft.com/office/officeart/2005/8/layout/process1"/>
    <dgm:cxn modelId="{83074AA8-9C2D-489D-8170-AC6E55905735}" type="presParOf" srcId="{246A69D3-2B0C-418C-82AD-66729FA32B77}" destId="{3A3CD4FB-7025-48F8-8843-C573FDB240AB}" srcOrd="1" destOrd="0" presId="urn:microsoft.com/office/officeart/2005/8/layout/process1"/>
    <dgm:cxn modelId="{9BE7CCE4-9703-4EAE-8278-E2FE2824C1DF}" type="presParOf" srcId="{3A3CD4FB-7025-48F8-8843-C573FDB240AB}" destId="{0AE22E0F-E7A8-423E-BF5A-8409B2048A8D}" srcOrd="0" destOrd="0" presId="urn:microsoft.com/office/officeart/2005/8/layout/process1"/>
    <dgm:cxn modelId="{C9EA9AFC-8C42-4AF0-896D-EFF5106218F5}" type="presParOf" srcId="{246A69D3-2B0C-418C-82AD-66729FA32B77}" destId="{2FBF3C6A-8A86-4ED1-805D-29C3331B9636}" srcOrd="2" destOrd="0" presId="urn:microsoft.com/office/officeart/2005/8/layout/process1"/>
    <dgm:cxn modelId="{8B92DBB6-6D90-466C-922B-794752543808}" type="presParOf" srcId="{246A69D3-2B0C-418C-82AD-66729FA32B77}" destId="{17234832-0262-4783-B24B-0D5B4EA7AF1A}" srcOrd="3" destOrd="0" presId="urn:microsoft.com/office/officeart/2005/8/layout/process1"/>
    <dgm:cxn modelId="{0F3F0745-CB1D-4202-8DFC-A9F65B347647}" type="presParOf" srcId="{17234832-0262-4783-B24B-0D5B4EA7AF1A}" destId="{908740A1-D74A-4668-A418-B832B9CC1DD5}" srcOrd="0" destOrd="0" presId="urn:microsoft.com/office/officeart/2005/8/layout/process1"/>
    <dgm:cxn modelId="{855643F3-BBC1-4305-8D5B-D21D2F5D89F0}" type="presParOf" srcId="{246A69D3-2B0C-418C-82AD-66729FA32B77}" destId="{00189F8B-D5F3-4022-BC48-B9BC4A89A1C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F055D-A843-43F5-87A4-F568E5EE1F8A}">
      <dsp:nvSpPr>
        <dsp:cNvPr id="0" name=""/>
        <dsp:cNvSpPr/>
      </dsp:nvSpPr>
      <dsp:spPr>
        <a:xfrm>
          <a:off x="0" y="0"/>
          <a:ext cx="8291264" cy="152951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Prokurator</a:t>
          </a:r>
        </a:p>
      </dsp:txBody>
      <dsp:txXfrm>
        <a:off x="0" y="0"/>
        <a:ext cx="8291264" cy="1529514"/>
      </dsp:txXfrm>
    </dsp:sp>
    <dsp:sp modelId="{B5C5E892-AA55-43DA-BAB7-167EAE8D50AA}">
      <dsp:nvSpPr>
        <dsp:cNvPr id="0" name=""/>
        <dsp:cNvSpPr/>
      </dsp:nvSpPr>
      <dsp:spPr>
        <a:xfrm>
          <a:off x="4048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Organ postępowania przygotowawczego</a:t>
          </a:r>
        </a:p>
      </dsp:txBody>
      <dsp:txXfrm>
        <a:off x="4048" y="1529514"/>
        <a:ext cx="2761055" cy="3211979"/>
      </dsp:txXfrm>
    </dsp:sp>
    <dsp:sp modelId="{1F005497-C478-4B27-8DCB-8CB41AF97BF9}">
      <dsp:nvSpPr>
        <dsp:cNvPr id="0" name=""/>
        <dsp:cNvSpPr/>
      </dsp:nvSpPr>
      <dsp:spPr>
        <a:xfrm>
          <a:off x="2765104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Rzecznik interesu społecznego</a:t>
          </a:r>
        </a:p>
      </dsp:txBody>
      <dsp:txXfrm>
        <a:off x="2765104" y="1529514"/>
        <a:ext cx="2761055" cy="3211979"/>
      </dsp:txXfrm>
    </dsp:sp>
    <dsp:sp modelId="{6447A299-B2C1-4D3C-B7D5-36DBBE0A1CB7}">
      <dsp:nvSpPr>
        <dsp:cNvPr id="0" name=""/>
        <dsp:cNvSpPr/>
      </dsp:nvSpPr>
      <dsp:spPr>
        <a:xfrm>
          <a:off x="5526159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Oskarżyciel publiczny</a:t>
          </a:r>
        </a:p>
      </dsp:txBody>
      <dsp:txXfrm>
        <a:off x="5526159" y="1529514"/>
        <a:ext cx="2761055" cy="3211979"/>
      </dsp:txXfrm>
    </dsp:sp>
    <dsp:sp modelId="{2FE78649-AF93-44A5-B727-F212B64E1F7A}">
      <dsp:nvSpPr>
        <dsp:cNvPr id="0" name=""/>
        <dsp:cNvSpPr/>
      </dsp:nvSpPr>
      <dsp:spPr>
        <a:xfrm>
          <a:off x="0" y="4741493"/>
          <a:ext cx="8291264" cy="35688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D5423-8780-4362-B896-E0779E017ED4}">
      <dsp:nvSpPr>
        <dsp:cNvPr id="0" name=""/>
        <dsp:cNvSpPr/>
      </dsp:nvSpPr>
      <dsp:spPr>
        <a:xfrm>
          <a:off x="800" y="2397922"/>
          <a:ext cx="2105019" cy="1128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osoba podejrzana</a:t>
          </a:r>
        </a:p>
      </dsp:txBody>
      <dsp:txXfrm>
        <a:off x="33859" y="2430981"/>
        <a:ext cx="2038901" cy="1062586"/>
      </dsp:txXfrm>
    </dsp:sp>
    <dsp:sp modelId="{3A3CD4FB-7025-48F8-8843-C573FDB240AB}">
      <dsp:nvSpPr>
        <dsp:cNvPr id="0" name=""/>
        <dsp:cNvSpPr/>
      </dsp:nvSpPr>
      <dsp:spPr>
        <a:xfrm>
          <a:off x="2446736" y="2539538"/>
          <a:ext cx="722741" cy="8454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2446736" y="2708632"/>
        <a:ext cx="505919" cy="507283"/>
      </dsp:txXfrm>
    </dsp:sp>
    <dsp:sp modelId="{2FBF3C6A-8A86-4ED1-805D-29C3331B9636}">
      <dsp:nvSpPr>
        <dsp:cNvPr id="0" name=""/>
        <dsp:cNvSpPr/>
      </dsp:nvSpPr>
      <dsp:spPr>
        <a:xfrm>
          <a:off x="3469484" y="2397922"/>
          <a:ext cx="2105019" cy="1128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podejrzany</a:t>
          </a:r>
        </a:p>
      </dsp:txBody>
      <dsp:txXfrm>
        <a:off x="3502543" y="2430981"/>
        <a:ext cx="2038901" cy="1062586"/>
      </dsp:txXfrm>
    </dsp:sp>
    <dsp:sp modelId="{17234832-0262-4783-B24B-0D5B4EA7AF1A}">
      <dsp:nvSpPr>
        <dsp:cNvPr id="0" name=""/>
        <dsp:cNvSpPr/>
      </dsp:nvSpPr>
      <dsp:spPr>
        <a:xfrm>
          <a:off x="5915419" y="2539538"/>
          <a:ext cx="722741" cy="8454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915419" y="2708632"/>
        <a:ext cx="505919" cy="507283"/>
      </dsp:txXfrm>
    </dsp:sp>
    <dsp:sp modelId="{00189F8B-D5F3-4022-BC48-B9BC4A89A1C0}">
      <dsp:nvSpPr>
        <dsp:cNvPr id="0" name=""/>
        <dsp:cNvSpPr/>
      </dsp:nvSpPr>
      <dsp:spPr>
        <a:xfrm>
          <a:off x="6938167" y="2397922"/>
          <a:ext cx="2105019" cy="1128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oskarżony </a:t>
          </a:r>
        </a:p>
      </dsp:txBody>
      <dsp:txXfrm>
        <a:off x="6971226" y="2430981"/>
        <a:ext cx="2038901" cy="106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2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71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10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823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760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14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254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610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5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4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31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313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44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4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7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19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7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349025-EA25-4E1C-82C9-A702B272EC6A}" type="datetimeFigureOut">
              <a:rPr lang="pl-PL" smtClean="0"/>
              <a:t>05.10.2021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69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2608" y="292608"/>
            <a:ext cx="9984733" cy="4305150"/>
          </a:xfrm>
        </p:spPr>
        <p:txBody>
          <a:bodyPr/>
          <a:lstStyle/>
          <a:p>
            <a:pPr algn="ctr"/>
            <a:r>
              <a:rPr lang="pl-PL" sz="6600" dirty="0"/>
              <a:t>Poradnia prawna</a:t>
            </a:r>
            <a:br>
              <a:rPr lang="pl-PL" sz="6600" dirty="0"/>
            </a:br>
            <a:r>
              <a:rPr lang="pl-PL" sz="4000" dirty="0"/>
              <a:t>Sekcja prawa karnego</a:t>
            </a:r>
            <a:br>
              <a:rPr lang="pl-PL" dirty="0"/>
            </a:br>
            <a:r>
              <a:rPr lang="pl-PL" sz="3200" dirty="0"/>
              <a:t>Zajęcia nr 1: Zajęcia organizacyjne. </a:t>
            </a:r>
            <a:br>
              <a:rPr lang="pl-PL" sz="3200" dirty="0"/>
            </a:br>
            <a:r>
              <a:rPr lang="pl-PL" sz="3200" dirty="0"/>
              <a:t>Metodyka rozwiązywania kazusów</a:t>
            </a:r>
            <a:br>
              <a:rPr lang="pl-PL" sz="3200" dirty="0"/>
            </a:br>
            <a:r>
              <a:rPr lang="pl-PL" sz="3200" dirty="0"/>
              <a:t>Uczestnicy procesu karnego</a:t>
            </a:r>
            <a:br>
              <a:rPr lang="pl-PL" sz="3200" dirty="0"/>
            </a:br>
            <a:r>
              <a:rPr lang="pl-PL" sz="3200" dirty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54955" y="4739425"/>
            <a:ext cx="9375306" cy="1697865"/>
          </a:xfrm>
        </p:spPr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MGR Karol Jarząbek</a:t>
            </a:r>
          </a:p>
          <a:p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Katedra Postępowania karnego</a:t>
            </a:r>
          </a:p>
          <a:p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Wydział Prawa, Administracji i Ekonomii</a:t>
            </a:r>
          </a:p>
          <a:p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Uniwersytet Wrocławski</a:t>
            </a:r>
          </a:p>
        </p:txBody>
      </p:sp>
    </p:spTree>
    <p:extLst>
      <p:ext uri="{BB962C8B-B14F-4D97-AF65-F5344CB8AC3E}">
        <p14:creationId xmlns:p14="http://schemas.microsoft.com/office/powerpoint/2010/main" val="1788042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793" y="1316736"/>
            <a:ext cx="10076688" cy="4498848"/>
          </a:xfrm>
        </p:spPr>
        <p:txBody>
          <a:bodyPr/>
          <a:lstStyle/>
          <a:p>
            <a:pPr algn="ctr"/>
            <a:r>
              <a:rPr lang="pl-PL" sz="5500" b="1" dirty="0"/>
              <a:t>Elementy metodyki sporządzania pism procesowych zostaną omówione na następnych zajęciach (20.10.2021 r.)</a:t>
            </a:r>
          </a:p>
        </p:txBody>
      </p:sp>
    </p:spTree>
    <p:extLst>
      <p:ext uri="{BB962C8B-B14F-4D97-AF65-F5344CB8AC3E}">
        <p14:creationId xmlns:p14="http://schemas.microsoft.com/office/powerpoint/2010/main" val="3499499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8096" y="1188720"/>
            <a:ext cx="9592653" cy="48585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8000" b="1" dirty="0"/>
              <a:t>Uczestnicy postępowania karnego - przypomnienie</a:t>
            </a:r>
          </a:p>
        </p:txBody>
      </p:sp>
    </p:spTree>
    <p:extLst>
      <p:ext uri="{BB962C8B-B14F-4D97-AF65-F5344CB8AC3E}">
        <p14:creationId xmlns:p14="http://schemas.microsoft.com/office/powerpoint/2010/main" val="406746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1570" y="69776"/>
            <a:ext cx="4152302" cy="3591094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Uczestnicy </a:t>
            </a:r>
            <a:r>
              <a:rPr lang="pl-PL" dirty="0">
                <a:latin typeface="+mn-lt"/>
              </a:rPr>
              <a:t>procesu</a:t>
            </a:r>
            <a:r>
              <a:rPr lang="pl-PL" dirty="0"/>
              <a:t> karnego</a:t>
            </a:r>
          </a:p>
        </p:txBody>
      </p:sp>
      <p:sp>
        <p:nvSpPr>
          <p:cNvPr id="5" name="Rectangle 4"/>
          <p:cNvSpPr/>
          <p:nvPr/>
        </p:nvSpPr>
        <p:spPr>
          <a:xfrm>
            <a:off x="5379041" y="946884"/>
            <a:ext cx="4461374" cy="681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STRONY PROCESOWE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5921" y="1916832"/>
            <a:ext cx="446449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PRZEDSTAWICIELE PROCESOWI STRON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358795" y="2913438"/>
            <a:ext cx="4447195" cy="747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PRZEDSTAWICIEL SPOŁECZNY</a:t>
            </a:r>
          </a:p>
        </p:txBody>
      </p:sp>
      <p:sp>
        <p:nvSpPr>
          <p:cNvPr id="9" name="Rectangle 8"/>
          <p:cNvSpPr/>
          <p:nvPr/>
        </p:nvSpPr>
        <p:spPr>
          <a:xfrm>
            <a:off x="5341493" y="4105348"/>
            <a:ext cx="4464496" cy="691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OSOBOWE ŹRÓDŁA DOWODOWE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58795" y="5139446"/>
            <a:ext cx="4447195" cy="593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POMOCNICY ORGANÓW PROCESOWYCH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41671" y="0"/>
            <a:ext cx="4498745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ORGANY PROCESOWE</a:t>
            </a:r>
          </a:p>
        </p:txBody>
      </p:sp>
      <p:sp>
        <p:nvSpPr>
          <p:cNvPr id="13" name="Frame 12"/>
          <p:cNvSpPr/>
          <p:nvPr/>
        </p:nvSpPr>
        <p:spPr>
          <a:xfrm>
            <a:off x="1037230" y="3660870"/>
            <a:ext cx="3906642" cy="3193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1556" y="4105348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Uczestnik procesu - </a:t>
            </a:r>
            <a:r>
              <a:rPr lang="pl-PL" dirty="0"/>
              <a:t>osoba biorąca udział w postępowaniu karnym w roli określonej przez przepisy prawa.</a:t>
            </a:r>
          </a:p>
        </p:txBody>
      </p:sp>
      <p:sp>
        <p:nvSpPr>
          <p:cNvPr id="12" name="Rectangle 9"/>
          <p:cNvSpPr/>
          <p:nvPr/>
        </p:nvSpPr>
        <p:spPr>
          <a:xfrm>
            <a:off x="5341494" y="6132512"/>
            <a:ext cx="4447195" cy="593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PODMIOT ZOBOWIĄZANY  </a:t>
            </a:r>
          </a:p>
          <a:p>
            <a:pPr algn="ctr"/>
            <a:r>
              <a:rPr lang="pl-PL" b="1" dirty="0"/>
              <a:t>i WŁAŚCICIEL PRZEDSIĘBIORSTWA</a:t>
            </a:r>
          </a:p>
        </p:txBody>
      </p:sp>
    </p:spTree>
    <p:extLst>
      <p:ext uri="{BB962C8B-B14F-4D97-AF65-F5344CB8AC3E}">
        <p14:creationId xmlns:p14="http://schemas.microsoft.com/office/powerpoint/2010/main" val="1262817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91544" y="692696"/>
          <a:ext cx="8291264" cy="509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145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Strony procesowe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POSTĘPOWANIA PRZYGOTOWAWCZEGO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pokrzywdzony</a:t>
            </a:r>
          </a:p>
          <a:p>
            <a:endParaRPr lang="pl-PL" dirty="0"/>
          </a:p>
          <a:p>
            <a:r>
              <a:rPr lang="pl-PL" dirty="0"/>
              <a:t>podejrzany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POSTĘPOWANIA SĄDOWEGO</a:t>
            </a:r>
          </a:p>
          <a:p>
            <a:pPr marL="109728" indent="0">
              <a:buNone/>
            </a:pPr>
            <a:endParaRPr lang="pl-PL" b="1" dirty="0"/>
          </a:p>
          <a:p>
            <a:r>
              <a:rPr lang="pl-PL" dirty="0"/>
              <a:t>Oskarżyciel publiczny, posiłkowy, prywatny</a:t>
            </a:r>
          </a:p>
          <a:p>
            <a:endParaRPr lang="pl-PL" dirty="0"/>
          </a:p>
          <a:p>
            <a:r>
              <a:rPr lang="pl-PL" dirty="0"/>
              <a:t>oskarżony</a:t>
            </a:r>
          </a:p>
        </p:txBody>
      </p:sp>
    </p:spTree>
    <p:extLst>
      <p:ext uri="{BB962C8B-B14F-4D97-AF65-F5344CB8AC3E}">
        <p14:creationId xmlns:p14="http://schemas.microsoft.com/office/powerpoint/2010/main" val="2577208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624012" y="-1323974"/>
          <a:ext cx="9043988" cy="5924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894080" y="2291815"/>
            <a:ext cx="31402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Osoba podejrzana to tzw. faktycznie podejrzany, czyli osoba w stosunku do której podjęto w postępowaniu przygotowawczym określone czynności procesowe (art. 219, 237 § 4, art. 243, 244, 308), ale nie zostały jej przedstawione zarzuty. Osoba podejrzana to osoba znajdująca się „w kręgu zainteresowania” organów postępowania. 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120878" y="2615417"/>
            <a:ext cx="20681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art. 71 § 1 – </a:t>
            </a:r>
            <a:r>
              <a:rPr lang="pl-PL" b="1" dirty="0"/>
              <a:t>podejrzany to osoba, co do której wydano postanowienie o przedstawieniu zarzutów albo bez wydania takiego postanowienia przesłuchano w charakterze podejrzanego </a:t>
            </a:r>
          </a:p>
          <a:p>
            <a:pPr algn="just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752185" y="2615417"/>
            <a:ext cx="2915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art. 71 § 2 – </a:t>
            </a:r>
            <a:r>
              <a:rPr lang="pl-PL" b="1" dirty="0"/>
              <a:t>oskarżony to osoba, przeciwko której wniesiono oskarżenie do sądu, a także osoba, co do której prokurator złożył wniosek o warunkowe umorzenie postępowania albo wniosek w trybie art. 335 § 1 k.p.k. </a:t>
            </a:r>
          </a:p>
          <a:p>
            <a:pPr algn="just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388520" y="133351"/>
            <a:ext cx="2563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PRZEDSTAWIENIE ZARZUTÓW – ART. 313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456040" y="25630"/>
            <a:ext cx="4180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WNIESIENIE DO SĄDU OSKARŻENIA/WNIOSKU O WARUNKOWE UMORZENIE/WNIOSKU W TRYBIE ART. 335 k.p.k.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217195" y="6150114"/>
            <a:ext cx="6419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PODEJRZANY I OSOBA PODEJRZANA TO NIE JEST TO SAMO!!!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35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6111" y="386366"/>
            <a:ext cx="9837292" cy="1466882"/>
          </a:xfrm>
        </p:spPr>
        <p:txBody>
          <a:bodyPr/>
          <a:lstStyle/>
          <a:p>
            <a:pPr algn="ctr"/>
            <a:r>
              <a:rPr lang="pl-PL" dirty="0"/>
              <a:t>REPREZENTANCI STRON PROCESOWYCH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746976" y="1997839"/>
            <a:ext cx="109985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działające </a:t>
            </a:r>
            <a:r>
              <a:rPr lang="pl-PL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stronę i w jej imieniu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mocy odpowiedniego </a:t>
            </a:r>
            <a:r>
              <a:rPr lang="pl-PL" sz="28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tytułu prawnego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Reprezentanci stron procesowych to:</a:t>
            </a:r>
          </a:p>
          <a:p>
            <a:pPr lvl="1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obrońcy</a:t>
            </a:r>
          </a:p>
          <a:p>
            <a:pPr lvl="1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pełnomocnicy </a:t>
            </a:r>
          </a:p>
          <a:p>
            <a:pPr lvl="1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przedstawiciele ustawowi</a:t>
            </a: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awias klamrowy zamykający 4"/>
          <p:cNvSpPr/>
          <p:nvPr/>
        </p:nvSpPr>
        <p:spPr>
          <a:xfrm rot="5400000">
            <a:off x="8970403" y="1715373"/>
            <a:ext cx="685800" cy="2609851"/>
          </a:xfrm>
          <a:prstGeom prst="rightBrace">
            <a:avLst>
              <a:gd name="adj1" fmla="val 45833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7044743" y="3573591"/>
            <a:ext cx="45591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pełnomocnictwo udzielone przez stronę lub jej przedstawiciela ustawowego 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zarządzenie prezesa sądu, referendarza sądowego, (np. art. 81, 378), 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sądu (por. 387)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 ustawy  </a:t>
            </a:r>
          </a:p>
        </p:txBody>
      </p:sp>
    </p:spTree>
    <p:extLst>
      <p:ext uri="{BB962C8B-B14F-4D97-AF65-F5344CB8AC3E}">
        <p14:creationId xmlns:p14="http://schemas.microsoft.com/office/powerpoint/2010/main" val="51543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CE444A-07EC-4308-8CCE-50586A32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Kluczowe 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64FCF-9BC1-4824-8F35-3ABD947E7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b="1" dirty="0"/>
              <a:t>Problemy materialnoprawne:</a:t>
            </a:r>
          </a:p>
          <a:p>
            <a:pPr algn="just"/>
            <a:r>
              <a:rPr lang="pl-PL" sz="2400" dirty="0"/>
              <a:t>Odpowiedzialność karna lekarza za zaniechanie</a:t>
            </a:r>
          </a:p>
          <a:p>
            <a:pPr algn="just"/>
            <a:r>
              <a:rPr lang="pl-PL" sz="2400" dirty="0"/>
              <a:t>Dopuszczalność kumulatywnej kwalifikacji – art. 160 § 3 i 2 i art. 155 k.k. w zw. z art. 11 § 2 k.k.</a:t>
            </a:r>
          </a:p>
          <a:p>
            <a:pPr marL="0" indent="0" algn="just">
              <a:buNone/>
            </a:pPr>
            <a:r>
              <a:rPr lang="pl-PL" sz="2400" b="1" dirty="0"/>
              <a:t>Problemy procesowe: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/>
              <a:t>dowodowa dopuszczalność wykorzystania zeznań byłej żony Piotra P.,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/>
              <a:t>dowodowa dopuszczalność wykorzystania notatki funkcjonariusza Policji,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6762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BAD1C8-CC3D-423E-A2A3-7E6608C4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Kluczowe 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D9A30A-683B-4693-9E9D-9EF2DBC1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PROBLEMY PROCESOWE:</a:t>
            </a:r>
          </a:p>
          <a:p>
            <a:pPr algn="just"/>
            <a:r>
              <a:rPr lang="pl-PL" sz="2400" dirty="0"/>
              <a:t>dowodowa dopuszczalność wykorzystania zeznań Piotra P. po uzyskaniu statusu podejrzanego</a:t>
            </a:r>
          </a:p>
          <a:p>
            <a:pPr algn="just"/>
            <a:r>
              <a:rPr lang="pl-PL" sz="2400" dirty="0"/>
              <a:t>drogi wzruszenia drugiego postanowienia o umorzeniu postępowania przygotowawczego </a:t>
            </a:r>
          </a:p>
        </p:txBody>
      </p:sp>
    </p:spTree>
    <p:extLst>
      <p:ext uri="{BB962C8B-B14F-4D97-AF65-F5344CB8AC3E}">
        <p14:creationId xmlns:p14="http://schemas.microsoft.com/office/powerpoint/2010/main" val="3765365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056469-CCF6-4AFE-8EDF-5BBAE5A9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pl-PL" dirty="0"/>
            </a:br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E5C6EF-82C5-4678-8416-123165733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Wyrok Sądu Najwyższego  z dnia 27 września 2010 r. V KK 34/10</a:t>
            </a:r>
            <a:endParaRPr lang="pl-PL" b="1" i="1" dirty="0"/>
          </a:p>
          <a:p>
            <a:pPr marL="0" indent="0" algn="just">
              <a:buNone/>
            </a:pPr>
            <a:r>
              <a:rPr lang="pl-PL" i="1" dirty="0"/>
              <a:t>Skoro ochrona życia dziecka nienarodzonego, zdolnego do życia poza organizmem matki, aktualizuje się także z chwilą zaistnienia medycznych wskazań do niezwłocznego zakończenia ciąży cesarskim cięciem, to obowiązek sprawowania tej ochrony przez lekarza rozpoczyna się w chwili wystąpienia zagrożenia płodu w stopniu uzasadniającym prawdopodobieństwo zaistnienia konieczności dokonania zabiegu, a więc w procesie diagnostycznym, i trwa do czasu ustania zagrożenia.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80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 err="1"/>
              <a:t>Iiczba</a:t>
            </a:r>
            <a:r>
              <a:rPr lang="pl-PL" dirty="0"/>
              <a:t> zajęć</a:t>
            </a:r>
            <a:r>
              <a:rPr lang="pl-PL"/>
              <a:t>: 16 godzin (8 </a:t>
            </a:r>
            <a:r>
              <a:rPr lang="pl-PL" dirty="0"/>
              <a:t>zajęć)</a:t>
            </a:r>
          </a:p>
          <a:p>
            <a:pPr algn="just"/>
            <a:r>
              <a:rPr lang="pl-PL" dirty="0"/>
              <a:t>Prowadzący: </a:t>
            </a:r>
            <a:r>
              <a:rPr lang="pl-PL" b="1" dirty="0"/>
              <a:t>mgr Karol Jarząbek</a:t>
            </a:r>
          </a:p>
          <a:p>
            <a:pPr algn="just"/>
            <a:r>
              <a:rPr lang="pl-PL" dirty="0"/>
              <a:t>Kontakt: karol.jarzabek@uwr.edu.pl</a:t>
            </a:r>
          </a:p>
          <a:p>
            <a:pPr algn="just"/>
            <a:r>
              <a:rPr lang="pl-PL" dirty="0"/>
              <a:t>Konsultacje: każda środa 9:15 – 11:15</a:t>
            </a:r>
          </a:p>
          <a:p>
            <a:pPr algn="just"/>
            <a:r>
              <a:rPr lang="pl-PL" dirty="0"/>
              <a:t>W każdej sprawie zachęcam do kontaktu mailowego.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6189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F40D39-A8B7-4829-AF9C-4D5515834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 komentarza do art. 148 k.k. pod red. A. Zolla: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05F138-0530-414F-9F0E-66ABA4229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Przedmiotem ochrony, jako znamienia typów czynów zabronionych określonych w art. 148 § 1–4, jest </a:t>
            </a:r>
            <a:r>
              <a:rPr lang="pl-PL" b="1" dirty="0"/>
              <a:t>życie człowieka w jego aspekcie egzystencjalnym (biologicznym)</a:t>
            </a:r>
            <a:r>
              <a:rPr lang="pl-PL" dirty="0"/>
              <a:t>. Z kontekstu, w jakim znajduje się art. 148, a zwłaszcza z art. 152, wynika, że w art. 148 § 1–4 przedmiotem ochrony jest </a:t>
            </a:r>
            <a:r>
              <a:rPr lang="pl-PL" b="1" dirty="0"/>
              <a:t>życie „narodzone”</a:t>
            </a:r>
            <a:r>
              <a:rPr lang="pl-PL" dirty="0"/>
              <a:t>, tzn. w fazie od początku porodu (początek bólów porodowych – rozwierających, zaistnienia przesłanek medycznych do przeprowadzenia cesarskiego cięcia albo w wypadku cesarskiego cięcia bez wskazań medycznych – od podjęcia czynności zmierzających do przeprowadzenia zabiegu, zob. uchwała SN z 26.10.2006 r., I KZP 18/06; postanowienie SN z 25.11.2009 r., V KK 150/09, LEX nr 553756; wyrok SN z 27.09.2010 r., V KK 34/10, OSNKW 2010/12, poz. 105), aż do śmierci</a:t>
            </a:r>
          </a:p>
        </p:txBody>
      </p:sp>
    </p:spTree>
    <p:extLst>
      <p:ext uri="{BB962C8B-B14F-4D97-AF65-F5344CB8AC3E}">
        <p14:creationId xmlns:p14="http://schemas.microsoft.com/office/powerpoint/2010/main" val="2764237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75" y="1010211"/>
            <a:ext cx="11725275" cy="1042707"/>
          </a:xfrm>
        </p:spPr>
        <p:txBody>
          <a:bodyPr/>
          <a:lstStyle/>
          <a:p>
            <a:r>
              <a:rPr lang="pl-PL" b="1" dirty="0"/>
              <a:t>Kazus z postępowania przygotowawczego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885950"/>
            <a:ext cx="9496425" cy="4429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Zasadnicza problematyka:</a:t>
            </a:r>
          </a:p>
          <a:p>
            <a:pPr marL="514350" indent="-514350">
              <a:buAutoNum type="arabicParenR"/>
            </a:pPr>
            <a:r>
              <a:rPr lang="pl-PL" sz="2400" dirty="0"/>
              <a:t>postępowanie sprawdzające w trybie art. 307 k.p.k.;</a:t>
            </a:r>
          </a:p>
          <a:p>
            <a:pPr marL="514350" indent="-514350">
              <a:buAutoNum type="arabicParenR"/>
            </a:pPr>
            <a:r>
              <a:rPr lang="pl-PL" sz="2400" dirty="0"/>
              <a:t>zakres czynności, które należy wykonać w postępowaniu przygotowawczym;</a:t>
            </a:r>
          </a:p>
          <a:p>
            <a:pPr marL="514350" indent="-514350">
              <a:buAutoNum type="arabicParenR"/>
            </a:pPr>
            <a:r>
              <a:rPr lang="pl-PL" sz="2400" dirty="0"/>
              <a:t>wybór właściwej podstawy umorzenia postępowania przygotowawczego;</a:t>
            </a:r>
          </a:p>
          <a:p>
            <a:pPr marL="514350" indent="-514350">
              <a:buAutoNum type="arabicParenR"/>
            </a:pPr>
            <a:r>
              <a:rPr lang="pl-PL" sz="2400" dirty="0"/>
              <a:t>matactwo procesowe, fałszywe oskarżenie.</a:t>
            </a:r>
          </a:p>
        </p:txBody>
      </p:sp>
    </p:spTree>
    <p:extLst>
      <p:ext uri="{BB962C8B-B14F-4D97-AF65-F5344CB8AC3E}">
        <p14:creationId xmlns:p14="http://schemas.microsoft.com/office/powerpoint/2010/main" val="3767423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7516" y="1062318"/>
            <a:ext cx="11258550" cy="1400530"/>
          </a:xfrm>
        </p:spPr>
        <p:txBody>
          <a:bodyPr/>
          <a:lstStyle/>
          <a:p>
            <a:r>
              <a:rPr lang="pl-PL" b="1" dirty="0"/>
              <a:t>Kazus z postępowania przygotowawczego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7516" y="1853248"/>
            <a:ext cx="9813318" cy="52051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2500" b="1" dirty="0"/>
          </a:p>
          <a:p>
            <a:pPr marL="0" indent="0" algn="just">
              <a:buNone/>
            </a:pPr>
            <a:r>
              <a:rPr lang="pl-PL" sz="2500" b="1" dirty="0"/>
              <a:t>Zwróć uwagę na:</a:t>
            </a:r>
          </a:p>
          <a:p>
            <a:pPr marL="514350" indent="-514350" algn="just">
              <a:buAutoNum type="arabicParenR"/>
            </a:pPr>
            <a:r>
              <a:rPr lang="pl-PL" sz="2500" dirty="0"/>
              <a:t>art. 307 k.p.k.;</a:t>
            </a:r>
          </a:p>
          <a:p>
            <a:pPr marL="514350" indent="-514350" algn="just">
              <a:buAutoNum type="arabicParenR"/>
            </a:pPr>
            <a:r>
              <a:rPr lang="pl-PL" sz="2500" dirty="0"/>
              <a:t>art. 190 k.k.;</a:t>
            </a:r>
          </a:p>
          <a:p>
            <a:pPr marL="514350" indent="-514350" algn="just">
              <a:buAutoNum type="arabicParenR"/>
            </a:pPr>
            <a:r>
              <a:rPr lang="pl-PL" sz="2500" dirty="0"/>
              <a:t>przestępstwa względnie i bezwzględnie wnioskowe, art. 12 k.p.k.</a:t>
            </a:r>
          </a:p>
          <a:p>
            <a:pPr marL="514350" indent="-514350" algn="just">
              <a:buAutoNum type="arabicParenR"/>
            </a:pPr>
            <a:r>
              <a:rPr lang="pl-PL" sz="2500" dirty="0"/>
              <a:t>art. 233 k.k., przestępstwa przeciwko wymiarowi sprawiedliwości</a:t>
            </a:r>
          </a:p>
          <a:p>
            <a:pPr marL="0" indent="0" algn="just">
              <a:buNone/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311756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14625" cy="1485810"/>
          </a:xfrm>
        </p:spPr>
        <p:txBody>
          <a:bodyPr/>
          <a:lstStyle/>
          <a:p>
            <a:pPr algn="ctr"/>
            <a:r>
              <a:rPr lang="pl-PL" dirty="0"/>
              <a:t>Materiały do nauki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232" y="1298448"/>
            <a:ext cx="10844784" cy="5230368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pl-PL" b="1" u="sng" dirty="0"/>
              <a:t>Akty prawne</a:t>
            </a:r>
            <a:r>
              <a:rPr lang="pl-PL" dirty="0"/>
              <a:t>: k.p.k., k.k., k.w., k.p.w., k.k.w., inne</a:t>
            </a:r>
          </a:p>
          <a:p>
            <a:pPr marL="457200" indent="-457200" algn="just">
              <a:buAutoNum type="arabicPeriod"/>
            </a:pPr>
            <a:r>
              <a:rPr lang="pl-PL" dirty="0"/>
              <a:t>Komentarze:</a:t>
            </a:r>
          </a:p>
          <a:p>
            <a:pPr marL="0" indent="0" algn="just">
              <a:buNone/>
            </a:pPr>
            <a:r>
              <a:rPr lang="pl-PL" dirty="0"/>
              <a:t>	a) D. Świecki (red. naukowa), Kodeks postępowania karnego. Komentarz. Tom I </a:t>
            </a:r>
            <a:r>
              <a:rPr lang="pl-PL" dirty="0" err="1"/>
              <a:t>i</a:t>
            </a:r>
            <a:r>
              <a:rPr lang="pl-PL" dirty="0"/>
              <a:t> II, Wolters Kluwer 2021 (komentarz dostępny w bazie LEX)</a:t>
            </a:r>
          </a:p>
          <a:p>
            <a:pPr marL="0" indent="0" algn="just">
              <a:buNone/>
            </a:pPr>
            <a:r>
              <a:rPr lang="pl-PL" dirty="0"/>
              <a:t>	b)J. Skorupka (red.), Kodeks postępowania karnego. Komentarz, C.H. Beck 2021 (komentarz dostępny w bazie Legalis)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l-PL" dirty="0"/>
              <a:t>System Prawa Karnego Procesowego (wydanie wielotomowe, różni autorzy i redaktorzy).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l-PL" dirty="0"/>
              <a:t>Prezentacje multimedialne.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l-PL" dirty="0"/>
              <a:t>Kazusy, orzecznictwo, teksty naukowe i wzory pism procesowych – udostępniane przez prowadzącego. </a:t>
            </a:r>
          </a:p>
        </p:txBody>
      </p:sp>
    </p:spTree>
    <p:extLst>
      <p:ext uri="{BB962C8B-B14F-4D97-AF65-F5344CB8AC3E}">
        <p14:creationId xmlns:p14="http://schemas.microsoft.com/office/powerpoint/2010/main" val="277428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Harmonogram zajęć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71599"/>
            <a:ext cx="12115800" cy="45624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Osobny plik – materiały dydaktyczne.</a:t>
            </a:r>
          </a:p>
        </p:txBody>
      </p:sp>
    </p:spTree>
    <p:extLst>
      <p:ext uri="{BB962C8B-B14F-4D97-AF65-F5344CB8AC3E}">
        <p14:creationId xmlns:p14="http://schemas.microsoft.com/office/powerpoint/2010/main" val="305648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89824"/>
            <a:ext cx="12067504" cy="5205919"/>
          </a:xfrm>
        </p:spPr>
        <p:txBody>
          <a:bodyPr>
            <a:normAutofit/>
          </a:bodyPr>
          <a:lstStyle/>
          <a:p>
            <a:pPr algn="just"/>
            <a:r>
              <a:rPr lang="pl-PL" sz="3600" dirty="0"/>
              <a:t>Obecność na zajęciach.</a:t>
            </a:r>
          </a:p>
          <a:p>
            <a:pPr algn="just"/>
            <a:r>
              <a:rPr lang="pl-PL" sz="3600" dirty="0"/>
              <a:t>Aktywność</a:t>
            </a:r>
          </a:p>
          <a:p>
            <a:pPr algn="just"/>
            <a:r>
              <a:rPr lang="pl-PL" sz="3600" dirty="0"/>
              <a:t>Sporządzanie pism procesowych</a:t>
            </a:r>
          </a:p>
          <a:p>
            <a:pPr algn="just"/>
            <a:r>
              <a:rPr lang="pl-PL" sz="3600" dirty="0"/>
              <a:t>Ocena końcowa:</a:t>
            </a:r>
          </a:p>
          <a:p>
            <a:pPr lvl="1" algn="just"/>
            <a:r>
              <a:rPr lang="pl-PL" sz="2600" dirty="0"/>
              <a:t>3 oceny z pism procesowych (75 % oceny końcowej, waga oceny za każde pismo to 25%)</a:t>
            </a:r>
          </a:p>
          <a:p>
            <a:pPr lvl="1" algn="just"/>
            <a:r>
              <a:rPr lang="pl-PL" sz="2600" dirty="0"/>
              <a:t>Aktywność – 25%. </a:t>
            </a:r>
          </a:p>
          <a:p>
            <a:pPr marL="457200" lvl="1" indent="0" algn="just">
              <a:buNone/>
            </a:pPr>
            <a:r>
              <a:rPr lang="pl-PL" sz="2600" dirty="0"/>
              <a:t>		</a:t>
            </a:r>
          </a:p>
          <a:p>
            <a:pPr marL="457200" lvl="1" indent="0" algn="just">
              <a:buNone/>
            </a:pPr>
            <a:r>
              <a:rPr lang="pl-PL" dirty="0"/>
              <a:t>		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665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312" y="2011680"/>
            <a:ext cx="9558592" cy="4236719"/>
          </a:xfrm>
        </p:spPr>
        <p:txBody>
          <a:bodyPr>
            <a:normAutofit/>
          </a:bodyPr>
          <a:lstStyle/>
          <a:p>
            <a:pPr algn="just"/>
            <a:r>
              <a:rPr lang="pl-PL" sz="2500" dirty="0"/>
              <a:t>Aktywność na zajęciach:</a:t>
            </a:r>
          </a:p>
          <a:p>
            <a:pPr lvl="1" algn="just"/>
            <a:r>
              <a:rPr lang="pl-PL" sz="2500" dirty="0"/>
              <a:t>aktywność podczas rozwiązywania kazusów i pracy w grupach, 25 % oceny końcowej</a:t>
            </a:r>
          </a:p>
          <a:p>
            <a:pPr lvl="1" algn="just"/>
            <a:endParaRPr lang="pl-PL" sz="2500" dirty="0"/>
          </a:p>
          <a:p>
            <a:pPr marL="0" indent="0" algn="just">
              <a:buNone/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167458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OBECNOŚCI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312" y="2052918"/>
            <a:ext cx="9576880" cy="42564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/>
              <a:t>Dozwolona jedna nieobecność, każda kolejna podlega zaliczeniu (dodatkowy jeden lub dwa kazusy). Nieobecność nie zwalnia z obowiązku przygotowania zadanej pracy.</a:t>
            </a:r>
          </a:p>
        </p:txBody>
      </p:sp>
    </p:spTree>
    <p:extLst>
      <p:ext uri="{BB962C8B-B14F-4D97-AF65-F5344CB8AC3E}">
        <p14:creationId xmlns:p14="http://schemas.microsoft.com/office/powerpoint/2010/main" val="1705200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93583" y="269838"/>
            <a:ext cx="9404723" cy="1400530"/>
          </a:xfrm>
        </p:spPr>
        <p:txBody>
          <a:bodyPr/>
          <a:lstStyle/>
          <a:p>
            <a:r>
              <a:rPr lang="pl-PL" b="1" dirty="0"/>
              <a:t>Metodyka rozwiązywania kazusów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9184" y="1444752"/>
            <a:ext cx="11576304" cy="51755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Rozwiązując kazus należy mieć pod ręką odpowiednie kodeksy, ewentualnie inne akty prawne i na bieżąco do nich zaglądać.</a:t>
            </a:r>
          </a:p>
          <a:p>
            <a:pPr algn="just"/>
            <a:r>
              <a:rPr lang="pl-PL" dirty="0"/>
              <a:t>Sposób rozwiązania kazusu różni się w zależności od tego jakie jest końcowe polecenie.</a:t>
            </a:r>
          </a:p>
          <a:p>
            <a:pPr algn="just"/>
            <a:r>
              <a:rPr lang="pl-PL" dirty="0"/>
              <a:t>Jeśli mamy polecenie ogólne, np. „wskaż błędy prokuratora” – zaznaczamy sobie w treści wszystkie błędy jakie popełnił prokurator, wypisujemy je i piszemy – np. „dochodzenie wszczęto dnia 15 marca 2019 roku, a zakończyło się dnia 15 czerwca 2019 roku. Prokurator nie wydał postanowienia o przedłużeniu dochodzenia, a powinien zrobić to przed upływem dwóch miesięcy, co wynika z brzmienia art. 325i  § 1 k.p.k.” albo mamy polecenie typu „wskaż propozycję zarzutu w przedmiotowej sprawie” – wówczas zasadniczą kwestią jest sformułowanie zarzutu, np. piszemy – „na podstawie stanu faktycznego zaprezentowanego w kazusie można zaproponować następujący zarzut – Jan Kowalski jest podejrzany o to, że w dniu 10 kwietnia 2019 roku we Wrocławiu dokonał zaboru w celu przywłaszczenia kurtki koloru czarnego marki Armani o wartości 1500 złotych na szkodę Anny Nowak, tj. o przestępstwo z art. 278 § 1 k.k.”. W razie potrzeby można napisać kilka zdań wyjaśniających podstawę prawną, np. dlaczego zastosowaliśmy art. 12  § 1 k.k. albo art. 11 § 2 k.k. albo dlaczego przyjęliśmy np. kwalifikację z art. 155 k.k. (nieumyślne spowodowanie śmierci), a nie z art. 148 k.k. (zabójstwo). </a:t>
            </a:r>
          </a:p>
        </p:txBody>
      </p:sp>
    </p:spTree>
    <p:extLst>
      <p:ext uri="{BB962C8B-B14F-4D97-AF65-F5344CB8AC3E}">
        <p14:creationId xmlns:p14="http://schemas.microsoft.com/office/powerpoint/2010/main" val="371726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199" y="306414"/>
            <a:ext cx="9404723" cy="1400530"/>
          </a:xfrm>
        </p:spPr>
        <p:txBody>
          <a:bodyPr/>
          <a:lstStyle/>
          <a:p>
            <a:r>
              <a:rPr lang="pl-PL" b="1" dirty="0"/>
              <a:t>Metodyka rozwiązywania kazusów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880" y="1883664"/>
            <a:ext cx="11228832" cy="4364735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Jeśli mamy kilka pytań konkretnych odpowiadamy na każde z nich po kolei. Często odpowiedź na jedno pytanie może wynikać z odpowiedzi na inne, np. 1. Czy prokurator podjął właściwą decyzję? 2. Co powinien zrobić Sąd? – wówczas odpowiadamy np. 1. Prokurator prawidłowo umorzył postępowanie, gdyż zaistniała negatywna przesłanka procesowa z art. 17 § 1 pkt 2 k.p.k. 2. Sąd powinien utrzymać w mocy zaskarżone postanowienie. / Oczywiście – w zależności od problematyki kazusu – wypowiedź można bardziej rozbudować.</a:t>
            </a:r>
          </a:p>
          <a:p>
            <a:pPr algn="just"/>
            <a:r>
              <a:rPr lang="pl-PL" dirty="0"/>
              <a:t>Pamiętamy o zasadzie – piszemy uchybienie i podajemy podstawę prawną, wskazując jak powinno być prawidłowo (np. oskarżony miał 4 obrońców, w sytuacji, gdy zgodnie z brzmieniem art. 77 k.p.k. oskarżony może mieć jednocześnie nie więcej niż 3 obrońców). Niekiedy zamiast właściwej podstawy prawnej może być konieczne powołanie się na orzecznictwo albo doktrynę.</a:t>
            </a:r>
          </a:p>
          <a:p>
            <a:pPr algn="just"/>
            <a:r>
              <a:rPr lang="pl-PL" dirty="0"/>
              <a:t>Odpowiadamy konkretnie na pytania albo zgodnie z poleceniem, </a:t>
            </a:r>
            <a:r>
              <a:rPr lang="pl-PL" b="1" u="sng" dirty="0"/>
              <a:t>nie dopowiadamy sobie stanu faktycznego.</a:t>
            </a:r>
            <a:endParaRPr lang="pl-PL" dirty="0"/>
          </a:p>
          <a:p>
            <a:pPr marL="457200" indent="-457200" algn="just">
              <a:buFont typeface="+mj-lt"/>
              <a:buAutoNum type="arabicPeriod" startAt="9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8853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2421</TotalTime>
  <Words>1504</Words>
  <Application>Microsoft Office PowerPoint</Application>
  <PresentationFormat>Panoramiczny</PresentationFormat>
  <Paragraphs>122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Jon</vt:lpstr>
      <vt:lpstr>Poradnia prawna Sekcja prawa karnego Zajęcia nr 1: Zajęcia organizacyjne.  Metodyka rozwiązywania kazusów Uczestnicy procesu karnego  </vt:lpstr>
      <vt:lpstr>Zasady uczestniczenia w zajęciach. Zaliczanie przedmiotu</vt:lpstr>
      <vt:lpstr>Materiały do nauki</vt:lpstr>
      <vt:lpstr>Harmonogram zajęć</vt:lpstr>
      <vt:lpstr>Zasady uczestniczenia w zajęciach. Zaliczanie przedmiotu</vt:lpstr>
      <vt:lpstr>Zasady uczestniczenia w zajęciach. Zaliczanie przedmiotu</vt:lpstr>
      <vt:lpstr>OBECNOŚCI</vt:lpstr>
      <vt:lpstr>Metodyka rozwiązywania kazusów</vt:lpstr>
      <vt:lpstr>Metodyka rozwiązywania kazusów</vt:lpstr>
      <vt:lpstr>Elementy metodyki sporządzania pism procesowych zostaną omówione na następnych zajęciach (20.10.2021 r.)</vt:lpstr>
      <vt:lpstr>Prezentacja programu PowerPoint</vt:lpstr>
      <vt:lpstr>Uczestnicy procesu karnego</vt:lpstr>
      <vt:lpstr>Prezentacja programu PowerPoint</vt:lpstr>
      <vt:lpstr>Strony procesowe</vt:lpstr>
      <vt:lpstr>Prezentacja programu PowerPoint</vt:lpstr>
      <vt:lpstr>REPREZENTANCI STRON PROCESOWYCH</vt:lpstr>
      <vt:lpstr>Kluczowe problemy</vt:lpstr>
      <vt:lpstr>Kluczowe problemy</vt:lpstr>
      <vt:lpstr> KAZUS</vt:lpstr>
      <vt:lpstr>Z komentarza do art. 148 k.k. pod red. A. Zolla:</vt:lpstr>
      <vt:lpstr>Kazus z postępowania przygotowawczego</vt:lpstr>
      <vt:lpstr>Kazus z postępowania przygotowawczego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  Zajęcia nr 1: Zajęcia organizacyjne. Wstęp do procesu karnego</dc:title>
  <dc:creator>Blazej</dc:creator>
  <cp:lastModifiedBy>Karol Jarząbek</cp:lastModifiedBy>
  <cp:revision>64</cp:revision>
  <dcterms:created xsi:type="dcterms:W3CDTF">2017-02-21T23:28:17Z</dcterms:created>
  <dcterms:modified xsi:type="dcterms:W3CDTF">2021-10-06T11:16:07Z</dcterms:modified>
</cp:coreProperties>
</file>