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8" r:id="rId2"/>
    <p:sldId id="319" r:id="rId3"/>
    <p:sldId id="320" r:id="rId4"/>
    <p:sldId id="321" r:id="rId5"/>
    <p:sldId id="322" r:id="rId6"/>
    <p:sldId id="323" r:id="rId7"/>
    <p:sldId id="378" r:id="rId8"/>
    <p:sldId id="324" r:id="rId9"/>
    <p:sldId id="325" r:id="rId10"/>
    <p:sldId id="327" r:id="rId11"/>
    <p:sldId id="326" r:id="rId12"/>
    <p:sldId id="328" r:id="rId13"/>
    <p:sldId id="380" r:id="rId14"/>
    <p:sldId id="329" r:id="rId15"/>
    <p:sldId id="330" r:id="rId16"/>
    <p:sldId id="331" r:id="rId17"/>
    <p:sldId id="332" r:id="rId18"/>
    <p:sldId id="375" r:id="rId19"/>
    <p:sldId id="292" r:id="rId20"/>
    <p:sldId id="294" r:id="rId21"/>
    <p:sldId id="295" r:id="rId22"/>
    <p:sldId id="296" r:id="rId23"/>
    <p:sldId id="297" r:id="rId24"/>
    <p:sldId id="298" r:id="rId25"/>
    <p:sldId id="299" r:id="rId26"/>
    <p:sldId id="343" r:id="rId27"/>
    <p:sldId id="300" r:id="rId28"/>
    <p:sldId id="348" r:id="rId29"/>
    <p:sldId id="301" r:id="rId30"/>
    <p:sldId id="302" r:id="rId31"/>
    <p:sldId id="303" r:id="rId32"/>
    <p:sldId id="344" r:id="rId33"/>
    <p:sldId id="304" r:id="rId34"/>
    <p:sldId id="339" r:id="rId35"/>
    <p:sldId id="340" r:id="rId36"/>
    <p:sldId id="381" r:id="rId37"/>
    <p:sldId id="314" r:id="rId38"/>
    <p:sldId id="315" r:id="rId39"/>
    <p:sldId id="316" r:id="rId40"/>
    <p:sldId id="317" r:id="rId41"/>
    <p:sldId id="379" r:id="rId4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DF647B-F937-44B2-8B6D-5D10A2596704}" type="doc">
      <dgm:prSet loTypeId="urn:microsoft.com/office/officeart/2005/8/layout/default" loCatId="list" qsTypeId="urn:microsoft.com/office/officeart/2005/8/quickstyle/simple2" qsCatId="simple" csTypeId="urn:microsoft.com/office/officeart/2005/8/colors/colorful2" csCatId="colorful"/>
      <dgm:spPr/>
      <dgm:t>
        <a:bodyPr/>
        <a:lstStyle/>
        <a:p>
          <a:endParaRPr lang="en-US"/>
        </a:p>
      </dgm:t>
    </dgm:pt>
    <dgm:pt modelId="{E55E1D2E-B710-44ED-AEED-31CA09A23C83}">
      <dgm:prSet/>
      <dgm:spPr/>
      <dgm:t>
        <a:bodyPr/>
        <a:lstStyle/>
        <a:p>
          <a:r>
            <a:rPr lang="pl-PL" b="1"/>
            <a:t>Art. 169 § 1. We wniosku dowodowym należy podać oznaczenie dowodu oraz okoliczności, które mają być udowodnione. Można także określić sposób przeprowadzenia dowodu.</a:t>
          </a:r>
          <a:endParaRPr lang="en-US"/>
        </a:p>
      </dgm:t>
    </dgm:pt>
    <dgm:pt modelId="{FC539BDF-B1F4-4C76-B6AF-72653C8E8A7D}" type="parTrans" cxnId="{08D1AF8A-F27C-4234-AEA6-3AE1988BC4BF}">
      <dgm:prSet/>
      <dgm:spPr/>
      <dgm:t>
        <a:bodyPr/>
        <a:lstStyle/>
        <a:p>
          <a:endParaRPr lang="en-US"/>
        </a:p>
      </dgm:t>
    </dgm:pt>
    <dgm:pt modelId="{F2212782-260C-48C8-9C66-915CB60D7662}" type="sibTrans" cxnId="{08D1AF8A-F27C-4234-AEA6-3AE1988BC4BF}">
      <dgm:prSet/>
      <dgm:spPr/>
      <dgm:t>
        <a:bodyPr/>
        <a:lstStyle/>
        <a:p>
          <a:endParaRPr lang="en-US"/>
        </a:p>
      </dgm:t>
    </dgm:pt>
    <dgm:pt modelId="{8DB03627-F780-42CF-9CDA-2F5B093550BB}">
      <dgm:prSet/>
      <dgm:spPr/>
      <dgm:t>
        <a:bodyPr/>
        <a:lstStyle/>
        <a:p>
          <a:r>
            <a:rPr lang="pl-PL" b="1"/>
            <a:t>§ 2. Wniosek dowodowy może zmierzać do wykrycia lub oceny właściwego dowodu.</a:t>
          </a:r>
          <a:endParaRPr lang="en-US"/>
        </a:p>
      </dgm:t>
    </dgm:pt>
    <dgm:pt modelId="{9636E48C-7C7B-4D9D-A907-98A06E466131}" type="parTrans" cxnId="{39297091-6F00-4CC6-8B43-8F7B7170D3C7}">
      <dgm:prSet/>
      <dgm:spPr/>
      <dgm:t>
        <a:bodyPr/>
        <a:lstStyle/>
        <a:p>
          <a:endParaRPr lang="en-US"/>
        </a:p>
      </dgm:t>
    </dgm:pt>
    <dgm:pt modelId="{CF98D22F-60E7-4CA4-8111-FF1620FC3678}" type="sibTrans" cxnId="{39297091-6F00-4CC6-8B43-8F7B7170D3C7}">
      <dgm:prSet/>
      <dgm:spPr/>
      <dgm:t>
        <a:bodyPr/>
        <a:lstStyle/>
        <a:p>
          <a:endParaRPr lang="en-US"/>
        </a:p>
      </dgm:t>
    </dgm:pt>
    <dgm:pt modelId="{29ECA289-7638-4D4A-9E7E-97CFADEAC015}" type="pres">
      <dgm:prSet presAssocID="{3EDF647B-F937-44B2-8B6D-5D10A2596704}" presName="diagram" presStyleCnt="0">
        <dgm:presLayoutVars>
          <dgm:dir/>
          <dgm:resizeHandles val="exact"/>
        </dgm:presLayoutVars>
      </dgm:prSet>
      <dgm:spPr/>
    </dgm:pt>
    <dgm:pt modelId="{5D38A138-3368-4560-A1BD-89A4107112A0}" type="pres">
      <dgm:prSet presAssocID="{E55E1D2E-B710-44ED-AEED-31CA09A23C83}" presName="node" presStyleLbl="node1" presStyleIdx="0" presStyleCnt="2">
        <dgm:presLayoutVars>
          <dgm:bulletEnabled val="1"/>
        </dgm:presLayoutVars>
      </dgm:prSet>
      <dgm:spPr/>
    </dgm:pt>
    <dgm:pt modelId="{7B0B21E5-3F20-4F2F-853E-C6057F06E77F}" type="pres">
      <dgm:prSet presAssocID="{F2212782-260C-48C8-9C66-915CB60D7662}" presName="sibTrans" presStyleCnt="0"/>
      <dgm:spPr/>
    </dgm:pt>
    <dgm:pt modelId="{26A4907D-5308-4739-89BC-56C6976A9BE6}" type="pres">
      <dgm:prSet presAssocID="{8DB03627-F780-42CF-9CDA-2F5B093550BB}" presName="node" presStyleLbl="node1" presStyleIdx="1" presStyleCnt="2">
        <dgm:presLayoutVars>
          <dgm:bulletEnabled val="1"/>
        </dgm:presLayoutVars>
      </dgm:prSet>
      <dgm:spPr/>
    </dgm:pt>
  </dgm:ptLst>
  <dgm:cxnLst>
    <dgm:cxn modelId="{E525511B-8CF7-49B9-9561-7CA872B353FD}" type="presOf" srcId="{8DB03627-F780-42CF-9CDA-2F5B093550BB}" destId="{26A4907D-5308-4739-89BC-56C6976A9BE6}" srcOrd="0" destOrd="0" presId="urn:microsoft.com/office/officeart/2005/8/layout/default"/>
    <dgm:cxn modelId="{3973801B-67B9-4176-A639-49A59DE4BFD3}" type="presOf" srcId="{E55E1D2E-B710-44ED-AEED-31CA09A23C83}" destId="{5D38A138-3368-4560-A1BD-89A4107112A0}" srcOrd="0" destOrd="0" presId="urn:microsoft.com/office/officeart/2005/8/layout/default"/>
    <dgm:cxn modelId="{08D1AF8A-F27C-4234-AEA6-3AE1988BC4BF}" srcId="{3EDF647B-F937-44B2-8B6D-5D10A2596704}" destId="{E55E1D2E-B710-44ED-AEED-31CA09A23C83}" srcOrd="0" destOrd="0" parTransId="{FC539BDF-B1F4-4C76-B6AF-72653C8E8A7D}" sibTransId="{F2212782-260C-48C8-9C66-915CB60D7662}"/>
    <dgm:cxn modelId="{39297091-6F00-4CC6-8B43-8F7B7170D3C7}" srcId="{3EDF647B-F937-44B2-8B6D-5D10A2596704}" destId="{8DB03627-F780-42CF-9CDA-2F5B093550BB}" srcOrd="1" destOrd="0" parTransId="{9636E48C-7C7B-4D9D-A907-98A06E466131}" sibTransId="{CF98D22F-60E7-4CA4-8111-FF1620FC3678}"/>
    <dgm:cxn modelId="{B021C2EC-59F3-430B-AEAF-E8407C863BED}" type="presOf" srcId="{3EDF647B-F937-44B2-8B6D-5D10A2596704}" destId="{29ECA289-7638-4D4A-9E7E-97CFADEAC015}" srcOrd="0" destOrd="0" presId="urn:microsoft.com/office/officeart/2005/8/layout/default"/>
    <dgm:cxn modelId="{22F3629A-A5B5-4586-8648-AA02E91D20D4}" type="presParOf" srcId="{29ECA289-7638-4D4A-9E7E-97CFADEAC015}" destId="{5D38A138-3368-4560-A1BD-89A4107112A0}" srcOrd="0" destOrd="0" presId="urn:microsoft.com/office/officeart/2005/8/layout/default"/>
    <dgm:cxn modelId="{03DEE95A-3F97-45E9-9194-380CAA76FBE7}" type="presParOf" srcId="{29ECA289-7638-4D4A-9E7E-97CFADEAC015}" destId="{7B0B21E5-3F20-4F2F-853E-C6057F06E77F}" srcOrd="1" destOrd="0" presId="urn:microsoft.com/office/officeart/2005/8/layout/default"/>
    <dgm:cxn modelId="{31770B79-B067-42EF-97F3-72BAE961EDE7}" type="presParOf" srcId="{29ECA289-7638-4D4A-9E7E-97CFADEAC015}" destId="{26A4907D-5308-4739-89BC-56C6976A9BE6}"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CF3486-C1E2-4E3C-A557-93DB0D2CB7C2}" type="doc">
      <dgm:prSet loTypeId="urn:microsoft.com/office/officeart/2005/8/layout/process4" loCatId="process" qsTypeId="urn:microsoft.com/office/officeart/2005/8/quickstyle/simple5" qsCatId="simple" csTypeId="urn:microsoft.com/office/officeart/2005/8/colors/colorful5" csCatId="colorful"/>
      <dgm:spPr/>
      <dgm:t>
        <a:bodyPr/>
        <a:lstStyle/>
        <a:p>
          <a:endParaRPr lang="en-US"/>
        </a:p>
      </dgm:t>
    </dgm:pt>
    <dgm:pt modelId="{7A88F274-7181-41AF-8163-EE2AB68F4084}">
      <dgm:prSet/>
      <dgm:spPr/>
      <dgm:t>
        <a:bodyPr/>
        <a:lstStyle/>
        <a:p>
          <a:r>
            <a:rPr lang="pl-PL"/>
            <a:t>Jest to oświadczenie postulatywne, kierowane przez uprawniony podmiot do organu procesowego, a </a:t>
          </a:r>
          <a:r>
            <a:rPr lang="pl-PL" b="1"/>
            <a:t>zawierającym żądanie przeprowadzenia dowodu</a:t>
          </a:r>
          <a:r>
            <a:rPr lang="pl-PL"/>
            <a:t> w celu ustalenia określonego faktu lub okoliczności (</a:t>
          </a:r>
          <a:r>
            <a:rPr lang="pl-PL" i="1"/>
            <a:t>J. Skorupka</a:t>
          </a:r>
          <a:r>
            <a:rPr lang="pl-PL"/>
            <a:t> (red.), Kodeks postępowania karnego. Komentarz, Wyd. 3. Warszawa 2018);</a:t>
          </a:r>
          <a:endParaRPr lang="en-US"/>
        </a:p>
      </dgm:t>
    </dgm:pt>
    <dgm:pt modelId="{DF04314F-7075-4662-A708-1E8C55502EE1}" type="parTrans" cxnId="{5C525145-19A9-4312-AFEA-DDF4151060CE}">
      <dgm:prSet/>
      <dgm:spPr/>
      <dgm:t>
        <a:bodyPr/>
        <a:lstStyle/>
        <a:p>
          <a:endParaRPr lang="en-US"/>
        </a:p>
      </dgm:t>
    </dgm:pt>
    <dgm:pt modelId="{297B05C4-95BD-4F32-A480-B55D2973EB8D}" type="sibTrans" cxnId="{5C525145-19A9-4312-AFEA-DDF4151060CE}">
      <dgm:prSet/>
      <dgm:spPr/>
      <dgm:t>
        <a:bodyPr/>
        <a:lstStyle/>
        <a:p>
          <a:endParaRPr lang="en-US"/>
        </a:p>
      </dgm:t>
    </dgm:pt>
    <dgm:pt modelId="{A9EB9AEE-2089-442E-ABD4-17FA62C26DF7}">
      <dgm:prSet/>
      <dgm:spPr/>
      <dgm:t>
        <a:bodyPr/>
        <a:lstStyle/>
        <a:p>
          <a:r>
            <a:rPr lang="pl-PL"/>
            <a:t>Podział wniosków dowodowych:</a:t>
          </a:r>
          <a:endParaRPr lang="en-US"/>
        </a:p>
      </dgm:t>
    </dgm:pt>
    <dgm:pt modelId="{C4C2E522-8011-4802-A813-5457107A2A0C}" type="parTrans" cxnId="{55EABA88-170D-46AE-B606-597C27B0E114}">
      <dgm:prSet/>
      <dgm:spPr/>
      <dgm:t>
        <a:bodyPr/>
        <a:lstStyle/>
        <a:p>
          <a:endParaRPr lang="en-US"/>
        </a:p>
      </dgm:t>
    </dgm:pt>
    <dgm:pt modelId="{908E4C0E-78C4-40FD-806F-0B548F6CD991}" type="sibTrans" cxnId="{55EABA88-170D-46AE-B606-597C27B0E114}">
      <dgm:prSet/>
      <dgm:spPr/>
      <dgm:t>
        <a:bodyPr/>
        <a:lstStyle/>
        <a:p>
          <a:endParaRPr lang="en-US"/>
        </a:p>
      </dgm:t>
    </dgm:pt>
    <dgm:pt modelId="{EBEA9BB0-F0D2-44AE-A599-9B7DBBBAC089}">
      <dgm:prSet/>
      <dgm:spPr/>
      <dgm:t>
        <a:bodyPr/>
        <a:lstStyle/>
        <a:p>
          <a:r>
            <a:rPr lang="pl-PL"/>
            <a:t>W znaczeniu ścisłym: oznacza po prostu żądanie przeprowadzenia dowodu, wskazanego przez stronę;</a:t>
          </a:r>
          <a:endParaRPr lang="en-US"/>
        </a:p>
      </dgm:t>
    </dgm:pt>
    <dgm:pt modelId="{708DD741-DC9B-4764-98A3-CF2867BA6BEF}" type="parTrans" cxnId="{10E393EE-D2B9-449E-9898-D503990BC48F}">
      <dgm:prSet/>
      <dgm:spPr/>
      <dgm:t>
        <a:bodyPr/>
        <a:lstStyle/>
        <a:p>
          <a:endParaRPr lang="en-US"/>
        </a:p>
      </dgm:t>
    </dgm:pt>
    <dgm:pt modelId="{5FAF4A0C-0A49-41DC-A891-85CEBB08502B}" type="sibTrans" cxnId="{10E393EE-D2B9-449E-9898-D503990BC48F}">
      <dgm:prSet/>
      <dgm:spPr/>
      <dgm:t>
        <a:bodyPr/>
        <a:lstStyle/>
        <a:p>
          <a:endParaRPr lang="en-US"/>
        </a:p>
      </dgm:t>
    </dgm:pt>
    <dgm:pt modelId="{D2CEC9B1-7A2A-4974-9D1D-CE502FF35D38}">
      <dgm:prSet/>
      <dgm:spPr/>
      <dgm:t>
        <a:bodyPr/>
        <a:lstStyle/>
        <a:p>
          <a:r>
            <a:rPr lang="pl-PL"/>
            <a:t>W znaczeniu szerokim: wnioski o wyszukiwanie dowodu- np. w sytuacji w której wnioskodawca nie jest w stanie podać konkretnego źródła dowodu (wniosek o odszukanie świadka)</a:t>
          </a:r>
          <a:endParaRPr lang="en-US"/>
        </a:p>
      </dgm:t>
    </dgm:pt>
    <dgm:pt modelId="{CC41855C-4088-4CCC-823A-35574F89A3A5}" type="parTrans" cxnId="{506A88CB-F815-49F7-B3CC-82A2956ECE9F}">
      <dgm:prSet/>
      <dgm:spPr/>
      <dgm:t>
        <a:bodyPr/>
        <a:lstStyle/>
        <a:p>
          <a:endParaRPr lang="en-US"/>
        </a:p>
      </dgm:t>
    </dgm:pt>
    <dgm:pt modelId="{627D2F4A-350B-4CF1-A7B5-33DA77257E40}" type="sibTrans" cxnId="{506A88CB-F815-49F7-B3CC-82A2956ECE9F}">
      <dgm:prSet/>
      <dgm:spPr/>
      <dgm:t>
        <a:bodyPr/>
        <a:lstStyle/>
        <a:p>
          <a:endParaRPr lang="en-US"/>
        </a:p>
      </dgm:t>
    </dgm:pt>
    <dgm:pt modelId="{DB0F36EE-CB17-4290-BD70-D01AC15EE608}" type="pres">
      <dgm:prSet presAssocID="{87CF3486-C1E2-4E3C-A557-93DB0D2CB7C2}" presName="Name0" presStyleCnt="0">
        <dgm:presLayoutVars>
          <dgm:dir/>
          <dgm:animLvl val="lvl"/>
          <dgm:resizeHandles val="exact"/>
        </dgm:presLayoutVars>
      </dgm:prSet>
      <dgm:spPr/>
    </dgm:pt>
    <dgm:pt modelId="{242043CE-1A4A-45C4-A7B1-843037090651}" type="pres">
      <dgm:prSet presAssocID="{A9EB9AEE-2089-442E-ABD4-17FA62C26DF7}" presName="boxAndChildren" presStyleCnt="0"/>
      <dgm:spPr/>
    </dgm:pt>
    <dgm:pt modelId="{FFCCA59E-E7DF-4796-828A-1F8B0E529A12}" type="pres">
      <dgm:prSet presAssocID="{A9EB9AEE-2089-442E-ABD4-17FA62C26DF7}" presName="parentTextBox" presStyleLbl="node1" presStyleIdx="0" presStyleCnt="2"/>
      <dgm:spPr/>
    </dgm:pt>
    <dgm:pt modelId="{98063A03-8D1D-4E70-BB48-19874D18D99F}" type="pres">
      <dgm:prSet presAssocID="{A9EB9AEE-2089-442E-ABD4-17FA62C26DF7}" presName="entireBox" presStyleLbl="node1" presStyleIdx="0" presStyleCnt="2"/>
      <dgm:spPr/>
    </dgm:pt>
    <dgm:pt modelId="{EF59D8B0-8529-4618-AC2E-CFB02A89EF00}" type="pres">
      <dgm:prSet presAssocID="{A9EB9AEE-2089-442E-ABD4-17FA62C26DF7}" presName="descendantBox" presStyleCnt="0"/>
      <dgm:spPr/>
    </dgm:pt>
    <dgm:pt modelId="{F9D83A95-5FB0-415D-A4C3-ADA7B3B63320}" type="pres">
      <dgm:prSet presAssocID="{EBEA9BB0-F0D2-44AE-A599-9B7DBBBAC089}" presName="childTextBox" presStyleLbl="fgAccFollowNode1" presStyleIdx="0" presStyleCnt="2">
        <dgm:presLayoutVars>
          <dgm:bulletEnabled val="1"/>
        </dgm:presLayoutVars>
      </dgm:prSet>
      <dgm:spPr/>
    </dgm:pt>
    <dgm:pt modelId="{DE44FCA0-E7A7-4594-8FBC-804DD7667E26}" type="pres">
      <dgm:prSet presAssocID="{D2CEC9B1-7A2A-4974-9D1D-CE502FF35D38}" presName="childTextBox" presStyleLbl="fgAccFollowNode1" presStyleIdx="1" presStyleCnt="2">
        <dgm:presLayoutVars>
          <dgm:bulletEnabled val="1"/>
        </dgm:presLayoutVars>
      </dgm:prSet>
      <dgm:spPr/>
    </dgm:pt>
    <dgm:pt modelId="{2966BA5B-01D0-489F-A008-E3C5EF4D529B}" type="pres">
      <dgm:prSet presAssocID="{297B05C4-95BD-4F32-A480-B55D2973EB8D}" presName="sp" presStyleCnt="0"/>
      <dgm:spPr/>
    </dgm:pt>
    <dgm:pt modelId="{5E704D6A-77F8-433D-AC2D-CC2B0B3058FE}" type="pres">
      <dgm:prSet presAssocID="{7A88F274-7181-41AF-8163-EE2AB68F4084}" presName="arrowAndChildren" presStyleCnt="0"/>
      <dgm:spPr/>
    </dgm:pt>
    <dgm:pt modelId="{B9AF764A-5904-4BA4-98CE-2CE55EF7F074}" type="pres">
      <dgm:prSet presAssocID="{7A88F274-7181-41AF-8163-EE2AB68F4084}" presName="parentTextArrow" presStyleLbl="node1" presStyleIdx="1" presStyleCnt="2"/>
      <dgm:spPr/>
    </dgm:pt>
  </dgm:ptLst>
  <dgm:cxnLst>
    <dgm:cxn modelId="{7C86B834-0A9E-4CBA-9437-1CC4C8D98F15}" type="presOf" srcId="{EBEA9BB0-F0D2-44AE-A599-9B7DBBBAC089}" destId="{F9D83A95-5FB0-415D-A4C3-ADA7B3B63320}" srcOrd="0" destOrd="0" presId="urn:microsoft.com/office/officeart/2005/8/layout/process4"/>
    <dgm:cxn modelId="{5C525145-19A9-4312-AFEA-DDF4151060CE}" srcId="{87CF3486-C1E2-4E3C-A557-93DB0D2CB7C2}" destId="{7A88F274-7181-41AF-8163-EE2AB68F4084}" srcOrd="0" destOrd="0" parTransId="{DF04314F-7075-4662-A708-1E8C55502EE1}" sibTransId="{297B05C4-95BD-4F32-A480-B55D2973EB8D}"/>
    <dgm:cxn modelId="{A74F9976-857C-471D-A495-1A94738717B9}" type="presOf" srcId="{D2CEC9B1-7A2A-4974-9D1D-CE502FF35D38}" destId="{DE44FCA0-E7A7-4594-8FBC-804DD7667E26}" srcOrd="0" destOrd="0" presId="urn:microsoft.com/office/officeart/2005/8/layout/process4"/>
    <dgm:cxn modelId="{55EABA88-170D-46AE-B606-597C27B0E114}" srcId="{87CF3486-C1E2-4E3C-A557-93DB0D2CB7C2}" destId="{A9EB9AEE-2089-442E-ABD4-17FA62C26DF7}" srcOrd="1" destOrd="0" parTransId="{C4C2E522-8011-4802-A813-5457107A2A0C}" sibTransId="{908E4C0E-78C4-40FD-806F-0B548F6CD991}"/>
    <dgm:cxn modelId="{31156890-B5A4-4A2C-A3FD-DD5C3C5175B5}" type="presOf" srcId="{A9EB9AEE-2089-442E-ABD4-17FA62C26DF7}" destId="{FFCCA59E-E7DF-4796-828A-1F8B0E529A12}" srcOrd="0" destOrd="0" presId="urn:microsoft.com/office/officeart/2005/8/layout/process4"/>
    <dgm:cxn modelId="{B2BAE4A5-BC4C-4F62-812D-439DF4A45F08}" type="presOf" srcId="{A9EB9AEE-2089-442E-ABD4-17FA62C26DF7}" destId="{98063A03-8D1D-4E70-BB48-19874D18D99F}" srcOrd="1" destOrd="0" presId="urn:microsoft.com/office/officeart/2005/8/layout/process4"/>
    <dgm:cxn modelId="{F1DFEAB4-F639-45B9-AFCD-7934CFA5030B}" type="presOf" srcId="{87CF3486-C1E2-4E3C-A557-93DB0D2CB7C2}" destId="{DB0F36EE-CB17-4290-BD70-D01AC15EE608}" srcOrd="0" destOrd="0" presId="urn:microsoft.com/office/officeart/2005/8/layout/process4"/>
    <dgm:cxn modelId="{655F1DCB-0FAD-4386-8F2C-82827538DAF8}" type="presOf" srcId="{7A88F274-7181-41AF-8163-EE2AB68F4084}" destId="{B9AF764A-5904-4BA4-98CE-2CE55EF7F074}" srcOrd="0" destOrd="0" presId="urn:microsoft.com/office/officeart/2005/8/layout/process4"/>
    <dgm:cxn modelId="{506A88CB-F815-49F7-B3CC-82A2956ECE9F}" srcId="{A9EB9AEE-2089-442E-ABD4-17FA62C26DF7}" destId="{D2CEC9B1-7A2A-4974-9D1D-CE502FF35D38}" srcOrd="1" destOrd="0" parTransId="{CC41855C-4088-4CCC-823A-35574F89A3A5}" sibTransId="{627D2F4A-350B-4CF1-A7B5-33DA77257E40}"/>
    <dgm:cxn modelId="{10E393EE-D2B9-449E-9898-D503990BC48F}" srcId="{A9EB9AEE-2089-442E-ABD4-17FA62C26DF7}" destId="{EBEA9BB0-F0D2-44AE-A599-9B7DBBBAC089}" srcOrd="0" destOrd="0" parTransId="{708DD741-DC9B-4764-98A3-CF2867BA6BEF}" sibTransId="{5FAF4A0C-0A49-41DC-A891-85CEBB08502B}"/>
    <dgm:cxn modelId="{AB591FD5-6D9D-40EE-A852-745B7D37134A}" type="presParOf" srcId="{DB0F36EE-CB17-4290-BD70-D01AC15EE608}" destId="{242043CE-1A4A-45C4-A7B1-843037090651}" srcOrd="0" destOrd="0" presId="urn:microsoft.com/office/officeart/2005/8/layout/process4"/>
    <dgm:cxn modelId="{EB1C7AFF-5686-42D2-BF57-3E15880E8455}" type="presParOf" srcId="{242043CE-1A4A-45C4-A7B1-843037090651}" destId="{FFCCA59E-E7DF-4796-828A-1F8B0E529A12}" srcOrd="0" destOrd="0" presId="urn:microsoft.com/office/officeart/2005/8/layout/process4"/>
    <dgm:cxn modelId="{7428F631-72B1-4C31-B2ED-56D7ACF2A706}" type="presParOf" srcId="{242043CE-1A4A-45C4-A7B1-843037090651}" destId="{98063A03-8D1D-4E70-BB48-19874D18D99F}" srcOrd="1" destOrd="0" presId="urn:microsoft.com/office/officeart/2005/8/layout/process4"/>
    <dgm:cxn modelId="{00D429B9-F641-4559-8E06-F42BFF2B350F}" type="presParOf" srcId="{242043CE-1A4A-45C4-A7B1-843037090651}" destId="{EF59D8B0-8529-4618-AC2E-CFB02A89EF00}" srcOrd="2" destOrd="0" presId="urn:microsoft.com/office/officeart/2005/8/layout/process4"/>
    <dgm:cxn modelId="{05F1ED3A-B629-48A9-A455-30D9F717D933}" type="presParOf" srcId="{EF59D8B0-8529-4618-AC2E-CFB02A89EF00}" destId="{F9D83A95-5FB0-415D-A4C3-ADA7B3B63320}" srcOrd="0" destOrd="0" presId="urn:microsoft.com/office/officeart/2005/8/layout/process4"/>
    <dgm:cxn modelId="{EFF498B4-EBBA-41A3-96B5-ABFBCBAD9D5F}" type="presParOf" srcId="{EF59D8B0-8529-4618-AC2E-CFB02A89EF00}" destId="{DE44FCA0-E7A7-4594-8FBC-804DD7667E26}" srcOrd="1" destOrd="0" presId="urn:microsoft.com/office/officeart/2005/8/layout/process4"/>
    <dgm:cxn modelId="{E8707EE7-DDBB-46B1-BA91-B0749C41D009}" type="presParOf" srcId="{DB0F36EE-CB17-4290-BD70-D01AC15EE608}" destId="{2966BA5B-01D0-489F-A008-E3C5EF4D529B}" srcOrd="1" destOrd="0" presId="urn:microsoft.com/office/officeart/2005/8/layout/process4"/>
    <dgm:cxn modelId="{B57F8734-AA01-4593-9632-74E01B13AE3C}" type="presParOf" srcId="{DB0F36EE-CB17-4290-BD70-D01AC15EE608}" destId="{5E704D6A-77F8-433D-AC2D-CC2B0B3058FE}" srcOrd="2" destOrd="0" presId="urn:microsoft.com/office/officeart/2005/8/layout/process4"/>
    <dgm:cxn modelId="{8E340EAD-0DFD-4506-90AA-4FD2FE551E4F}" type="presParOf" srcId="{5E704D6A-77F8-433D-AC2D-CC2B0B3058FE}" destId="{B9AF764A-5904-4BA4-98CE-2CE55EF7F07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720513-1674-46D1-ACBC-A85E0BC0A5E6}"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C1BC84C3-250A-4936-85A0-DECB7A24F32F}">
      <dgm:prSet/>
      <dgm:spPr/>
      <dgm:t>
        <a:bodyPr/>
        <a:lstStyle/>
        <a:p>
          <a:r>
            <a:rPr lang="pl-PL"/>
            <a:t>W zależności od etapu postępowania- w przedmiocie wniosku dowodowego będzie decyzje podejmować bądź prokurator (na etapie postępowania przygotowawczego) lub sąd (na etapie postępowania sądowego);</a:t>
          </a:r>
          <a:endParaRPr lang="en-US"/>
        </a:p>
      </dgm:t>
    </dgm:pt>
    <dgm:pt modelId="{73650575-46FA-45AB-A802-AA7A4FEE40BA}" type="parTrans" cxnId="{3751DB75-5FED-457F-898B-8C2F9CBD9995}">
      <dgm:prSet/>
      <dgm:spPr/>
      <dgm:t>
        <a:bodyPr/>
        <a:lstStyle/>
        <a:p>
          <a:endParaRPr lang="en-US"/>
        </a:p>
      </dgm:t>
    </dgm:pt>
    <dgm:pt modelId="{A832648D-E9CC-4617-AE7C-6AAA749A8F75}" type="sibTrans" cxnId="{3751DB75-5FED-457F-898B-8C2F9CBD9995}">
      <dgm:prSet/>
      <dgm:spPr/>
      <dgm:t>
        <a:bodyPr/>
        <a:lstStyle/>
        <a:p>
          <a:endParaRPr lang="en-US"/>
        </a:p>
      </dgm:t>
    </dgm:pt>
    <dgm:pt modelId="{58698547-F80B-44CA-9F04-B05044A08BE7}">
      <dgm:prSet/>
      <dgm:spPr/>
      <dgm:t>
        <a:bodyPr/>
        <a:lstStyle/>
        <a:p>
          <a:r>
            <a:rPr lang="pl-PL"/>
            <a:t>Oddalenie wniosku dowodowego następuje w formie postanowienia (art. 170 par 3 k.p.k.), które obligatoryjnie musi posiadać uzasadnienie.</a:t>
          </a:r>
          <a:endParaRPr lang="en-US"/>
        </a:p>
      </dgm:t>
    </dgm:pt>
    <dgm:pt modelId="{B41B76EE-6ECF-43EA-AF5C-122E140637BF}" type="parTrans" cxnId="{5ABC7068-5F9F-4FF1-8B9E-FAD656EE385E}">
      <dgm:prSet/>
      <dgm:spPr/>
      <dgm:t>
        <a:bodyPr/>
        <a:lstStyle/>
        <a:p>
          <a:endParaRPr lang="en-US"/>
        </a:p>
      </dgm:t>
    </dgm:pt>
    <dgm:pt modelId="{AF713249-BB46-47C8-8C60-D4718D098244}" type="sibTrans" cxnId="{5ABC7068-5F9F-4FF1-8B9E-FAD656EE385E}">
      <dgm:prSet/>
      <dgm:spPr/>
      <dgm:t>
        <a:bodyPr/>
        <a:lstStyle/>
        <a:p>
          <a:endParaRPr lang="en-US"/>
        </a:p>
      </dgm:t>
    </dgm:pt>
    <dgm:pt modelId="{C444C76D-0C3B-4585-AA9E-4A071B611A60}">
      <dgm:prSet/>
      <dgm:spPr/>
      <dgm:t>
        <a:bodyPr/>
        <a:lstStyle/>
        <a:p>
          <a:r>
            <a:rPr lang="pl-PL" dirty="0"/>
            <a:t>Uzasadnienie oddalenia wniosku dowodowego nie może składać się jedynie z powtórzenia treści ustawy w tym zakresie, musi zostać wskazane, jakie konkretne przyczyny przemówiły za nieuwzględnieniem wniosku!</a:t>
          </a:r>
          <a:endParaRPr lang="en-US" dirty="0"/>
        </a:p>
      </dgm:t>
    </dgm:pt>
    <dgm:pt modelId="{361F8236-8027-467D-BB7E-BBB258D01D31}" type="parTrans" cxnId="{7E154FE4-379E-4127-A1B1-1D09002693A3}">
      <dgm:prSet/>
      <dgm:spPr/>
      <dgm:t>
        <a:bodyPr/>
        <a:lstStyle/>
        <a:p>
          <a:endParaRPr lang="en-US"/>
        </a:p>
      </dgm:t>
    </dgm:pt>
    <dgm:pt modelId="{97C19D7C-A87E-4903-BB3F-4BE51B2334FC}" type="sibTrans" cxnId="{7E154FE4-379E-4127-A1B1-1D09002693A3}">
      <dgm:prSet/>
      <dgm:spPr/>
      <dgm:t>
        <a:bodyPr/>
        <a:lstStyle/>
        <a:p>
          <a:endParaRPr lang="en-US"/>
        </a:p>
      </dgm:t>
    </dgm:pt>
    <dgm:pt modelId="{EE53409F-D189-45B5-AF19-905FBD71D567}" type="pres">
      <dgm:prSet presAssocID="{CD720513-1674-46D1-ACBC-A85E0BC0A5E6}" presName="Name0" presStyleCnt="0">
        <dgm:presLayoutVars>
          <dgm:dir/>
          <dgm:animLvl val="lvl"/>
          <dgm:resizeHandles val="exact"/>
        </dgm:presLayoutVars>
      </dgm:prSet>
      <dgm:spPr/>
    </dgm:pt>
    <dgm:pt modelId="{E0A1D9A8-39CD-4D20-8AE1-31D94ED66D41}" type="pres">
      <dgm:prSet presAssocID="{C444C76D-0C3B-4585-AA9E-4A071B611A60}" presName="boxAndChildren" presStyleCnt="0"/>
      <dgm:spPr/>
    </dgm:pt>
    <dgm:pt modelId="{60786986-25C8-4C6B-B7E9-91B38E7C627C}" type="pres">
      <dgm:prSet presAssocID="{C444C76D-0C3B-4585-AA9E-4A071B611A60}" presName="parentTextBox" presStyleLbl="node1" presStyleIdx="0" presStyleCnt="3"/>
      <dgm:spPr/>
    </dgm:pt>
    <dgm:pt modelId="{8362DF36-08B0-4826-AF7B-6E7BC2F4DB07}" type="pres">
      <dgm:prSet presAssocID="{AF713249-BB46-47C8-8C60-D4718D098244}" presName="sp" presStyleCnt="0"/>
      <dgm:spPr/>
    </dgm:pt>
    <dgm:pt modelId="{D7031245-849B-4BE7-B446-9EBEA03C962A}" type="pres">
      <dgm:prSet presAssocID="{58698547-F80B-44CA-9F04-B05044A08BE7}" presName="arrowAndChildren" presStyleCnt="0"/>
      <dgm:spPr/>
    </dgm:pt>
    <dgm:pt modelId="{570EA2A2-E1B9-4092-B65D-268344473BE0}" type="pres">
      <dgm:prSet presAssocID="{58698547-F80B-44CA-9F04-B05044A08BE7}" presName="parentTextArrow" presStyleLbl="node1" presStyleIdx="1" presStyleCnt="3"/>
      <dgm:spPr/>
    </dgm:pt>
    <dgm:pt modelId="{F95CF0F7-E467-4F7C-9908-E0720145C07D}" type="pres">
      <dgm:prSet presAssocID="{A832648D-E9CC-4617-AE7C-6AAA749A8F75}" presName="sp" presStyleCnt="0"/>
      <dgm:spPr/>
    </dgm:pt>
    <dgm:pt modelId="{F51C5004-CB1D-4AFA-AA7A-007C4ED1D366}" type="pres">
      <dgm:prSet presAssocID="{C1BC84C3-250A-4936-85A0-DECB7A24F32F}" presName="arrowAndChildren" presStyleCnt="0"/>
      <dgm:spPr/>
    </dgm:pt>
    <dgm:pt modelId="{BADF8543-30B2-4BD6-B004-29D8AF2C5409}" type="pres">
      <dgm:prSet presAssocID="{C1BC84C3-250A-4936-85A0-DECB7A24F32F}" presName="parentTextArrow" presStyleLbl="node1" presStyleIdx="2" presStyleCnt="3"/>
      <dgm:spPr/>
    </dgm:pt>
  </dgm:ptLst>
  <dgm:cxnLst>
    <dgm:cxn modelId="{CE5DF40C-8CD2-4221-A9FB-6BC131578BBC}" type="presOf" srcId="{CD720513-1674-46D1-ACBC-A85E0BC0A5E6}" destId="{EE53409F-D189-45B5-AF19-905FBD71D567}" srcOrd="0" destOrd="0" presId="urn:microsoft.com/office/officeart/2005/8/layout/process4"/>
    <dgm:cxn modelId="{FB34432A-E030-4766-904F-F6F4204FA10E}" type="presOf" srcId="{C444C76D-0C3B-4585-AA9E-4A071B611A60}" destId="{60786986-25C8-4C6B-B7E9-91B38E7C627C}" srcOrd="0" destOrd="0" presId="urn:microsoft.com/office/officeart/2005/8/layout/process4"/>
    <dgm:cxn modelId="{5ABC7068-5F9F-4FF1-8B9E-FAD656EE385E}" srcId="{CD720513-1674-46D1-ACBC-A85E0BC0A5E6}" destId="{58698547-F80B-44CA-9F04-B05044A08BE7}" srcOrd="1" destOrd="0" parTransId="{B41B76EE-6ECF-43EA-AF5C-122E140637BF}" sibTransId="{AF713249-BB46-47C8-8C60-D4718D098244}"/>
    <dgm:cxn modelId="{3751DB75-5FED-457F-898B-8C2F9CBD9995}" srcId="{CD720513-1674-46D1-ACBC-A85E0BC0A5E6}" destId="{C1BC84C3-250A-4936-85A0-DECB7A24F32F}" srcOrd="0" destOrd="0" parTransId="{73650575-46FA-45AB-A802-AA7A4FEE40BA}" sibTransId="{A832648D-E9CC-4617-AE7C-6AAA749A8F75}"/>
    <dgm:cxn modelId="{AE7CE087-AC30-4DE0-B1E4-DC969077E132}" type="presOf" srcId="{58698547-F80B-44CA-9F04-B05044A08BE7}" destId="{570EA2A2-E1B9-4092-B65D-268344473BE0}" srcOrd="0" destOrd="0" presId="urn:microsoft.com/office/officeart/2005/8/layout/process4"/>
    <dgm:cxn modelId="{7E154FE4-379E-4127-A1B1-1D09002693A3}" srcId="{CD720513-1674-46D1-ACBC-A85E0BC0A5E6}" destId="{C444C76D-0C3B-4585-AA9E-4A071B611A60}" srcOrd="2" destOrd="0" parTransId="{361F8236-8027-467D-BB7E-BBB258D01D31}" sibTransId="{97C19D7C-A87E-4903-BB3F-4BE51B2334FC}"/>
    <dgm:cxn modelId="{AAF88BF0-1A1E-4395-9C81-ADA87E71380F}" type="presOf" srcId="{C1BC84C3-250A-4936-85A0-DECB7A24F32F}" destId="{BADF8543-30B2-4BD6-B004-29D8AF2C5409}" srcOrd="0" destOrd="0" presId="urn:microsoft.com/office/officeart/2005/8/layout/process4"/>
    <dgm:cxn modelId="{E87D1236-8779-4AB4-97CC-4CCA4E23ACF7}" type="presParOf" srcId="{EE53409F-D189-45B5-AF19-905FBD71D567}" destId="{E0A1D9A8-39CD-4D20-8AE1-31D94ED66D41}" srcOrd="0" destOrd="0" presId="urn:microsoft.com/office/officeart/2005/8/layout/process4"/>
    <dgm:cxn modelId="{594FC2DA-31FA-4A8C-B30A-ECCFE7435AE0}" type="presParOf" srcId="{E0A1D9A8-39CD-4D20-8AE1-31D94ED66D41}" destId="{60786986-25C8-4C6B-B7E9-91B38E7C627C}" srcOrd="0" destOrd="0" presId="urn:microsoft.com/office/officeart/2005/8/layout/process4"/>
    <dgm:cxn modelId="{37792E65-F597-4774-95A6-95D67960D174}" type="presParOf" srcId="{EE53409F-D189-45B5-AF19-905FBD71D567}" destId="{8362DF36-08B0-4826-AF7B-6E7BC2F4DB07}" srcOrd="1" destOrd="0" presId="urn:microsoft.com/office/officeart/2005/8/layout/process4"/>
    <dgm:cxn modelId="{063483AF-1670-480D-BAAD-D161E3A41E7A}" type="presParOf" srcId="{EE53409F-D189-45B5-AF19-905FBD71D567}" destId="{D7031245-849B-4BE7-B446-9EBEA03C962A}" srcOrd="2" destOrd="0" presId="urn:microsoft.com/office/officeart/2005/8/layout/process4"/>
    <dgm:cxn modelId="{32A4464A-CFCE-4836-B5B8-12F45A02624D}" type="presParOf" srcId="{D7031245-849B-4BE7-B446-9EBEA03C962A}" destId="{570EA2A2-E1B9-4092-B65D-268344473BE0}" srcOrd="0" destOrd="0" presId="urn:microsoft.com/office/officeart/2005/8/layout/process4"/>
    <dgm:cxn modelId="{B8F1646D-012B-4D13-A67F-991A80E00EEE}" type="presParOf" srcId="{EE53409F-D189-45B5-AF19-905FBD71D567}" destId="{F95CF0F7-E467-4F7C-9908-E0720145C07D}" srcOrd="3" destOrd="0" presId="urn:microsoft.com/office/officeart/2005/8/layout/process4"/>
    <dgm:cxn modelId="{DAFF06A6-48F8-4EAE-96FE-72DB1FBC877D}" type="presParOf" srcId="{EE53409F-D189-45B5-AF19-905FBD71D567}" destId="{F51C5004-CB1D-4AFA-AA7A-007C4ED1D366}" srcOrd="4" destOrd="0" presId="urn:microsoft.com/office/officeart/2005/8/layout/process4"/>
    <dgm:cxn modelId="{5A159FEE-55A7-40F3-ABC0-BAA16CA3DE24}" type="presParOf" srcId="{F51C5004-CB1D-4AFA-AA7A-007C4ED1D366}" destId="{BADF8543-30B2-4BD6-B004-29D8AF2C540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8A138-3368-4560-A1BD-89A4107112A0}">
      <dsp:nvSpPr>
        <dsp:cNvPr id="0" name=""/>
        <dsp:cNvSpPr/>
      </dsp:nvSpPr>
      <dsp:spPr>
        <a:xfrm>
          <a:off x="1227" y="372359"/>
          <a:ext cx="4788544" cy="2873126"/>
        </a:xfrm>
        <a:prstGeom prst="rect">
          <a:avLst/>
        </a:prstGeom>
        <a:solidFill>
          <a:schemeClr val="accent2">
            <a:hueOff val="0"/>
            <a:satOff val="0"/>
            <a:lumOff val="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b="1" kern="1200"/>
            <a:t>Art. 169 § 1. We wniosku dowodowym należy podać oznaczenie dowodu oraz okoliczności, które mają być udowodnione. Można także określić sposób przeprowadzenia dowodu.</a:t>
          </a:r>
          <a:endParaRPr lang="en-US" sz="2700" kern="1200"/>
        </a:p>
      </dsp:txBody>
      <dsp:txXfrm>
        <a:off x="1227" y="372359"/>
        <a:ext cx="4788544" cy="2873126"/>
      </dsp:txXfrm>
    </dsp:sp>
    <dsp:sp modelId="{26A4907D-5308-4739-89BC-56C6976A9BE6}">
      <dsp:nvSpPr>
        <dsp:cNvPr id="0" name=""/>
        <dsp:cNvSpPr/>
      </dsp:nvSpPr>
      <dsp:spPr>
        <a:xfrm>
          <a:off x="5268627" y="372359"/>
          <a:ext cx="4788544" cy="2873126"/>
        </a:xfrm>
        <a:prstGeom prst="rect">
          <a:avLst/>
        </a:prstGeom>
        <a:solidFill>
          <a:schemeClr val="accent2">
            <a:hueOff val="1354814"/>
            <a:satOff val="-6632"/>
            <a:lumOff val="3725"/>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b="1" kern="1200"/>
            <a:t>§ 2. Wniosek dowodowy może zmierzać do wykrycia lub oceny właściwego dowodu.</a:t>
          </a:r>
          <a:endParaRPr lang="en-US" sz="2700" kern="1200"/>
        </a:p>
      </dsp:txBody>
      <dsp:txXfrm>
        <a:off x="5268627" y="372359"/>
        <a:ext cx="4788544" cy="28731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063A03-8D1D-4E70-BB48-19874D18D99F}">
      <dsp:nvSpPr>
        <dsp:cNvPr id="0" name=""/>
        <dsp:cNvSpPr/>
      </dsp:nvSpPr>
      <dsp:spPr>
        <a:xfrm>
          <a:off x="0" y="2183561"/>
          <a:ext cx="10058399" cy="1432652"/>
        </a:xfrm>
        <a:prstGeom prst="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a:t>Podział wniosków dowodowych:</a:t>
          </a:r>
          <a:endParaRPr lang="en-US" sz="2000" kern="1200"/>
        </a:p>
      </dsp:txBody>
      <dsp:txXfrm>
        <a:off x="0" y="2183561"/>
        <a:ext cx="10058399" cy="773632"/>
      </dsp:txXfrm>
    </dsp:sp>
    <dsp:sp modelId="{F9D83A95-5FB0-415D-A4C3-ADA7B3B63320}">
      <dsp:nvSpPr>
        <dsp:cNvPr id="0" name=""/>
        <dsp:cNvSpPr/>
      </dsp:nvSpPr>
      <dsp:spPr>
        <a:xfrm>
          <a:off x="0" y="2928540"/>
          <a:ext cx="5029200" cy="659020"/>
        </a:xfrm>
        <a:prstGeom prst="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pl-PL" sz="1200" kern="1200"/>
            <a:t>W znaczeniu ścisłym: oznacza po prostu żądanie przeprowadzenia dowodu, wskazanego przez stronę;</a:t>
          </a:r>
          <a:endParaRPr lang="en-US" sz="1200" kern="1200"/>
        </a:p>
      </dsp:txBody>
      <dsp:txXfrm>
        <a:off x="0" y="2928540"/>
        <a:ext cx="5029200" cy="659020"/>
      </dsp:txXfrm>
    </dsp:sp>
    <dsp:sp modelId="{DE44FCA0-E7A7-4594-8FBC-804DD7667E26}">
      <dsp:nvSpPr>
        <dsp:cNvPr id="0" name=""/>
        <dsp:cNvSpPr/>
      </dsp:nvSpPr>
      <dsp:spPr>
        <a:xfrm>
          <a:off x="5029199" y="2928540"/>
          <a:ext cx="5029200" cy="659020"/>
        </a:xfrm>
        <a:prstGeom prst="rect">
          <a:avLst/>
        </a:prstGeom>
        <a:solidFill>
          <a:schemeClr val="accent5">
            <a:tint val="40000"/>
            <a:alpha val="90000"/>
            <a:hueOff val="6029015"/>
            <a:satOff val="58"/>
            <a:lumOff val="463"/>
            <a:alphaOff val="0"/>
          </a:schemeClr>
        </a:solidFill>
        <a:ln w="9525" cap="rnd" cmpd="sng" algn="ctr">
          <a:solidFill>
            <a:schemeClr val="accent5">
              <a:tint val="40000"/>
              <a:alpha val="90000"/>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pl-PL" sz="1200" kern="1200"/>
            <a:t>W znaczeniu szerokim: wnioski o wyszukiwanie dowodu- np. w sytuacji w której wnioskodawca nie jest w stanie podać konkretnego źródła dowodu (wniosek o odszukanie świadka)</a:t>
          </a:r>
          <a:endParaRPr lang="en-US" sz="1200" kern="1200"/>
        </a:p>
      </dsp:txBody>
      <dsp:txXfrm>
        <a:off x="5029199" y="2928540"/>
        <a:ext cx="5029200" cy="659020"/>
      </dsp:txXfrm>
    </dsp:sp>
    <dsp:sp modelId="{B9AF764A-5904-4BA4-98CE-2CE55EF7F074}">
      <dsp:nvSpPr>
        <dsp:cNvPr id="0" name=""/>
        <dsp:cNvSpPr/>
      </dsp:nvSpPr>
      <dsp:spPr>
        <a:xfrm rot="10800000">
          <a:off x="0" y="1631"/>
          <a:ext cx="10058399" cy="2203419"/>
        </a:xfrm>
        <a:prstGeom prst="upArrowCallout">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a:t>Jest to oświadczenie postulatywne, kierowane przez uprawniony podmiot do organu procesowego, a </a:t>
          </a:r>
          <a:r>
            <a:rPr lang="pl-PL" sz="2000" b="1" kern="1200"/>
            <a:t>zawierającym żądanie przeprowadzenia dowodu</a:t>
          </a:r>
          <a:r>
            <a:rPr lang="pl-PL" sz="2000" kern="1200"/>
            <a:t> w celu ustalenia określonego faktu lub okoliczności (</a:t>
          </a:r>
          <a:r>
            <a:rPr lang="pl-PL" sz="2000" i="1" kern="1200"/>
            <a:t>J. Skorupka</a:t>
          </a:r>
          <a:r>
            <a:rPr lang="pl-PL" sz="2000" kern="1200"/>
            <a:t> (red.), Kodeks postępowania karnego. Komentarz, Wyd. 3. Warszawa 2018);</a:t>
          </a:r>
          <a:endParaRPr lang="en-US" sz="2000" kern="1200"/>
        </a:p>
      </dsp:txBody>
      <dsp:txXfrm rot="10800000">
        <a:off x="0" y="1631"/>
        <a:ext cx="10058399" cy="14317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86986-25C8-4C6B-B7E9-91B38E7C627C}">
      <dsp:nvSpPr>
        <dsp:cNvPr id="0" name=""/>
        <dsp:cNvSpPr/>
      </dsp:nvSpPr>
      <dsp:spPr>
        <a:xfrm>
          <a:off x="0" y="2723343"/>
          <a:ext cx="10058399" cy="89386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pl-PL" sz="1500" kern="1200" dirty="0"/>
            <a:t>Uzasadnienie oddalenia wniosku dowodowego nie może składać się jedynie z powtórzenia treści ustawy w tym zakresie, musi zostać wskazane, jakie konkretne przyczyny przemówiły za nieuwzględnieniem wniosku!</a:t>
          </a:r>
          <a:endParaRPr lang="en-US" sz="1500" kern="1200" dirty="0"/>
        </a:p>
      </dsp:txBody>
      <dsp:txXfrm>
        <a:off x="0" y="2723343"/>
        <a:ext cx="10058399" cy="893862"/>
      </dsp:txXfrm>
    </dsp:sp>
    <dsp:sp modelId="{570EA2A2-E1B9-4092-B65D-268344473BE0}">
      <dsp:nvSpPr>
        <dsp:cNvPr id="0" name=""/>
        <dsp:cNvSpPr/>
      </dsp:nvSpPr>
      <dsp:spPr>
        <a:xfrm rot="10800000">
          <a:off x="0" y="1361991"/>
          <a:ext cx="10058399" cy="1374759"/>
        </a:xfrm>
        <a:prstGeom prst="upArrowCallout">
          <a:avLst/>
        </a:prstGeom>
        <a:solidFill>
          <a:schemeClr val="accent2">
            <a:hueOff val="677407"/>
            <a:satOff val="-3316"/>
            <a:lumOff val="186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pl-PL" sz="1500" kern="1200"/>
            <a:t>Oddalenie wniosku dowodowego następuje w formie postanowienia (art. 170 par 3 k.p.k.), które obligatoryjnie musi posiadać uzasadnienie.</a:t>
          </a:r>
          <a:endParaRPr lang="en-US" sz="1500" kern="1200"/>
        </a:p>
      </dsp:txBody>
      <dsp:txXfrm rot="10800000">
        <a:off x="0" y="1361991"/>
        <a:ext cx="10058399" cy="893277"/>
      </dsp:txXfrm>
    </dsp:sp>
    <dsp:sp modelId="{BADF8543-30B2-4BD6-B004-29D8AF2C5409}">
      <dsp:nvSpPr>
        <dsp:cNvPr id="0" name=""/>
        <dsp:cNvSpPr/>
      </dsp:nvSpPr>
      <dsp:spPr>
        <a:xfrm rot="10800000">
          <a:off x="0" y="639"/>
          <a:ext cx="10058399" cy="1374759"/>
        </a:xfrm>
        <a:prstGeom prst="upArrowCallou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pl-PL" sz="1500" kern="1200"/>
            <a:t>W zależności od etapu postępowania- w przedmiocie wniosku dowodowego będzie decyzje podejmować bądź prokurator (na etapie postępowania przygotowawczego) lub sąd (na etapie postępowania sądowego);</a:t>
          </a:r>
          <a:endParaRPr lang="en-US" sz="1500" kern="1200"/>
        </a:p>
      </dsp:txBody>
      <dsp:txXfrm rot="10800000">
        <a:off x="0" y="639"/>
        <a:ext cx="10058399" cy="89327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72224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D349025-EA25-4E1C-82C9-A702B272EC6A}" type="datetimeFigureOut">
              <a:rPr lang="pl-PL" smtClean="0"/>
              <a:t>19.10.2021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595716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l-PL"/>
              <a:t>Kliknij, aby edytować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654105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l-PL"/>
              <a:t>Kliknij, aby edytować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85823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745760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828145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646254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952610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4175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789408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4026311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D349025-EA25-4E1C-82C9-A702B272EC6A}" type="datetimeFigureOut">
              <a:rPr lang="pl-PL" smtClean="0"/>
              <a:t>19.10.2021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16313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D349025-EA25-4E1C-82C9-A702B272EC6A}" type="datetimeFigureOut">
              <a:rPr lang="pl-PL" smtClean="0"/>
              <a:t>19.10.2021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577442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3"/>
          <p:cNvSpPr>
            <a:spLocks noGrp="1"/>
          </p:cNvSpPr>
          <p:nvPr>
            <p:ph type="ftr" sz="quarter" idx="11"/>
          </p:nvPr>
        </p:nvSpPr>
        <p:spPr/>
        <p:txBody>
          <a:bodyPr/>
          <a:lstStyle/>
          <a:p>
            <a:endParaRPr lang="pl-PL"/>
          </a:p>
        </p:txBody>
      </p:sp>
      <p:sp>
        <p:nvSpPr>
          <p:cNvPr id="6" name="Slide Number Placeholder 4"/>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36147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2"/>
          <p:cNvSpPr>
            <a:spLocks noGrp="1"/>
          </p:cNvSpPr>
          <p:nvPr>
            <p:ph type="ftr" sz="quarter" idx="11"/>
          </p:nvPr>
        </p:nvSpPr>
        <p:spPr/>
        <p:txBody>
          <a:bodyPr/>
          <a:lstStyle/>
          <a:p>
            <a:endParaRPr lang="pl-PL"/>
          </a:p>
        </p:txBody>
      </p:sp>
      <p:sp>
        <p:nvSpPr>
          <p:cNvPr id="6" name="Slide Number Placeholder 3"/>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781974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4D349025-EA25-4E1C-82C9-A702B272EC6A}" type="datetimeFigureOut">
              <a:rPr lang="pl-PL" smtClean="0"/>
              <a:t>19.10.2021</a:t>
            </a:fld>
            <a:endParaRPr lang="pl-PL"/>
          </a:p>
        </p:txBody>
      </p:sp>
      <p:sp>
        <p:nvSpPr>
          <p:cNvPr id="5" name="Footer Placeholder 5"/>
          <p:cNvSpPr>
            <a:spLocks noGrp="1"/>
          </p:cNvSpPr>
          <p:nvPr>
            <p:ph type="ftr" sz="quarter" idx="11"/>
          </p:nvPr>
        </p:nvSpPr>
        <p:spPr/>
        <p:txBody>
          <a:bodyPr/>
          <a:lstStyle/>
          <a:p>
            <a:endParaRPr lang="pl-PL"/>
          </a:p>
        </p:txBody>
      </p:sp>
      <p:sp>
        <p:nvSpPr>
          <p:cNvPr id="6"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122194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D349025-EA25-4E1C-82C9-A702B272EC6A}" type="datetimeFigureOut">
              <a:rPr lang="pl-PL" smtClean="0"/>
              <a:t>19.10.2021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112766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D349025-EA25-4E1C-82C9-A702B272EC6A}" type="datetimeFigureOut">
              <a:rPr lang="pl-PL" smtClean="0"/>
              <a:t>19.10.2021</a:t>
            </a:fld>
            <a:endParaRPr lang="pl-P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pl-P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D5848C8-5454-4A0E-9E20-1AD91D640D87}" type="slidenum">
              <a:rPr lang="pl-PL" smtClean="0"/>
              <a:t>‹#›</a:t>
            </a:fld>
            <a:endParaRPr lang="pl-PL"/>
          </a:p>
        </p:txBody>
      </p:sp>
    </p:spTree>
    <p:extLst>
      <p:ext uri="{BB962C8B-B14F-4D97-AF65-F5344CB8AC3E}">
        <p14:creationId xmlns:p14="http://schemas.microsoft.com/office/powerpoint/2010/main" val="1892690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sip.legalis.pl/document-view.seam?documentId=mfrxilrtg4yteobqgqztqltqmfyc4nbuha2dcmbtgi" TargetMode="External"/><Relationship Id="rId2" Type="http://schemas.openxmlformats.org/officeDocument/2006/relationships/hyperlink" Target="https://sip.legalis.pl/document-view.seam?documentId=mfrxilrtg4yteobqgqztqltqmfyc4nbuha2daobtha" TargetMode="External"/><Relationship Id="rId1" Type="http://schemas.openxmlformats.org/officeDocument/2006/relationships/slideLayout" Target="../slideLayouts/slideLayout2.xml"/><Relationship Id="rId4" Type="http://schemas.openxmlformats.org/officeDocument/2006/relationships/hyperlink" Target="https://sip.legalis.pl/document-view.seam?documentId=mrswglrwguydmnzrguyq" TargetMode="Externa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22768" y="1467702"/>
            <a:ext cx="8946541" cy="4195481"/>
          </a:xfrm>
        </p:spPr>
        <p:txBody>
          <a:bodyPr>
            <a:normAutofit/>
          </a:bodyPr>
          <a:lstStyle/>
          <a:p>
            <a:pPr marL="0" indent="0" algn="ctr">
              <a:buNone/>
            </a:pPr>
            <a:r>
              <a:rPr lang="pl-PL" sz="6000" b="1" dirty="0"/>
              <a:t>Uczestnicy postępowania karnego - kazusy</a:t>
            </a:r>
          </a:p>
        </p:txBody>
      </p:sp>
    </p:spTree>
    <p:extLst>
      <p:ext uri="{BB962C8B-B14F-4D97-AF65-F5344CB8AC3E}">
        <p14:creationId xmlns:p14="http://schemas.microsoft.com/office/powerpoint/2010/main" val="3688545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3</a:t>
            </a:r>
          </a:p>
        </p:txBody>
      </p:sp>
      <p:sp>
        <p:nvSpPr>
          <p:cNvPr id="3" name="Symbol zastępczy zawartości 2"/>
          <p:cNvSpPr>
            <a:spLocks noGrp="1"/>
          </p:cNvSpPr>
          <p:nvPr>
            <p:ph idx="1"/>
          </p:nvPr>
        </p:nvSpPr>
        <p:spPr/>
        <p:txBody>
          <a:bodyPr>
            <a:noAutofit/>
          </a:bodyPr>
          <a:lstStyle/>
          <a:p>
            <a:pPr marL="0" indent="0" algn="just">
              <a:buNone/>
            </a:pPr>
            <a:r>
              <a:rPr lang="pl-PL" sz="3000" b="1" dirty="0">
                <a:latin typeface="Times New Roman" pitchFamily="18" charset="0"/>
                <a:cs typeface="Times New Roman" pitchFamily="18" charset="0"/>
              </a:rPr>
              <a:t>Uchwała Składu Siedmiu Sędziów Sądu Najwyższego - Izba Karna z dnia 27 stycznia 2011 r. I KZP 24/10</a:t>
            </a:r>
          </a:p>
          <a:p>
            <a:pPr marL="0" indent="0" algn="just">
              <a:buNone/>
            </a:pPr>
            <a:endParaRPr lang="pl-PL" sz="3000" b="1" dirty="0">
              <a:latin typeface="Times New Roman" pitchFamily="18" charset="0"/>
              <a:cs typeface="Times New Roman" pitchFamily="18" charset="0"/>
            </a:endParaRPr>
          </a:p>
          <a:p>
            <a:pPr marL="0" indent="0" algn="just">
              <a:buNone/>
            </a:pPr>
            <a:r>
              <a:rPr lang="pl-PL" sz="3000" dirty="0">
                <a:latin typeface="Times New Roman" pitchFamily="18" charset="0"/>
                <a:cs typeface="Times New Roman" pitchFamily="18" charset="0"/>
              </a:rPr>
              <a:t>Posiadaniem środka odurzającego lub substancji psychotropowej w rozumieniu art. 62 ustawy z dnia 21 lipca 2005 r. o przeciwdziałaniu narkomanii (Dz.U. Nr 179, poz. 1485 ze zm.) jest każde władanie takim środkiem lub substancją, a więc także związane z jego użyciem lub zamiarem użycia.</a:t>
            </a:r>
            <a:endParaRPr lang="pl-PL" sz="3000" b="1" dirty="0">
              <a:latin typeface="Times New Roman" pitchFamily="18" charset="0"/>
              <a:cs typeface="Times New Roman" pitchFamily="18" charset="0"/>
            </a:endParaRPr>
          </a:p>
        </p:txBody>
      </p:sp>
    </p:spTree>
    <p:extLst>
      <p:ext uri="{BB962C8B-B14F-4D97-AF65-F5344CB8AC3E}">
        <p14:creationId xmlns:p14="http://schemas.microsoft.com/office/powerpoint/2010/main" val="2255181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3</a:t>
            </a:r>
          </a:p>
        </p:txBody>
      </p:sp>
      <p:sp>
        <p:nvSpPr>
          <p:cNvPr id="3" name="Symbol zastępczy zawartości 2"/>
          <p:cNvSpPr>
            <a:spLocks noGrp="1"/>
          </p:cNvSpPr>
          <p:nvPr>
            <p:ph idx="1"/>
          </p:nvPr>
        </p:nvSpPr>
        <p:spPr>
          <a:xfrm>
            <a:off x="438912" y="1481328"/>
            <a:ext cx="11265408" cy="5175504"/>
          </a:xfrm>
        </p:spPr>
        <p:txBody>
          <a:bodyPr>
            <a:normAutofit/>
          </a:bodyPr>
          <a:lstStyle/>
          <a:p>
            <a:pPr marL="0" indent="0" algn="just">
              <a:buNone/>
            </a:pPr>
            <a:r>
              <a:rPr lang="pl-PL" b="1" dirty="0"/>
              <a:t>Wyrok Sądu Apelacyjnego w Poznaniu - II Wydział Karny z dnia 23 lutego 2017 r., II AKa 247/16, Legalis nr 1712615.</a:t>
            </a:r>
          </a:p>
          <a:p>
            <a:pPr marL="0" indent="0" algn="just">
              <a:buNone/>
            </a:pPr>
            <a:endParaRPr lang="pl-PL" b="1" dirty="0"/>
          </a:p>
          <a:p>
            <a:pPr marL="0" indent="0" algn="just">
              <a:buNone/>
            </a:pPr>
            <a:r>
              <a:rPr lang="pl-PL" b="1" dirty="0"/>
              <a:t>Teza: </a:t>
            </a:r>
            <a:r>
              <a:rPr lang="pl-PL" dirty="0"/>
              <a:t>Elementy brane pod uwagę przy ocenie stopnia społecznej szkodliwości czynu zostały w prawie karnym określone w art. 115 § 2 KK. W świetle dyspozycji art. 62a ustawy z dnia 29 lipca 2005 r. o przeciwdziałaniu narkomanii (t.j. Dz.U. z 2017 r. poz. 783) stopień społecznej szkodliwości ma być oceniany pod kątem celowości orzeczenia wobec sprawcy kary, co oznacza, że instytucja uregulowana w tym przepisie może mieć zastosowanie jedynie do czynów przestępnych określonych w art. 62 ust. 1 lub 3 ww. ustawy, których społeczna szkodliwość jest wyższa niż znikoma. Z tego powodu nie ulega wątpliwości, że dla przyjęcia niecelowości orzeczenia wobec sprawcy kary stopień społecznej szkodliwości czynu musi być wyższy niż znikomy.</a:t>
            </a:r>
            <a:endParaRPr lang="pl-PL" b="1" dirty="0"/>
          </a:p>
          <a:p>
            <a:pPr marL="0" indent="0">
              <a:buNone/>
            </a:pPr>
            <a:endParaRPr lang="pl-PL" dirty="0"/>
          </a:p>
        </p:txBody>
      </p:sp>
    </p:spTree>
    <p:extLst>
      <p:ext uri="{BB962C8B-B14F-4D97-AF65-F5344CB8AC3E}">
        <p14:creationId xmlns:p14="http://schemas.microsoft.com/office/powerpoint/2010/main" val="3972143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4</a:t>
            </a:r>
          </a:p>
        </p:txBody>
      </p:sp>
      <p:sp>
        <p:nvSpPr>
          <p:cNvPr id="3" name="Symbol zastępczy zawartości 2"/>
          <p:cNvSpPr>
            <a:spLocks noGrp="1"/>
          </p:cNvSpPr>
          <p:nvPr>
            <p:ph idx="1"/>
          </p:nvPr>
        </p:nvSpPr>
        <p:spPr/>
        <p:txBody>
          <a:bodyPr>
            <a:normAutofit/>
          </a:bodyPr>
          <a:lstStyle/>
          <a:p>
            <a:pPr marL="0" indent="0" algn="just">
              <a:buNone/>
            </a:pPr>
            <a:r>
              <a:rPr lang="pl-PL" sz="3000" b="1" dirty="0">
                <a:latin typeface="Times New Roman" pitchFamily="18" charset="0"/>
                <a:cs typeface="Times New Roman" pitchFamily="18" charset="0"/>
              </a:rPr>
              <a:t>Zasadnicza problematyka:</a:t>
            </a:r>
          </a:p>
          <a:p>
            <a:pPr marL="457200" indent="-457200" algn="just">
              <a:buAutoNum type="arabicParenR"/>
            </a:pPr>
            <a:r>
              <a:rPr lang="pl-PL" sz="3000" dirty="0">
                <a:latin typeface="Times New Roman" pitchFamily="18" charset="0"/>
                <a:cs typeface="Times New Roman" pitchFamily="18" charset="0"/>
              </a:rPr>
              <a:t>fakt pokrzywdzenia przestępstwem;</a:t>
            </a:r>
          </a:p>
          <a:p>
            <a:pPr marL="457200" indent="-457200" algn="just">
              <a:buAutoNum type="arabicParenR"/>
            </a:pPr>
            <a:r>
              <a:rPr lang="pl-PL" sz="3000" dirty="0">
                <a:latin typeface="Times New Roman" pitchFamily="18" charset="0"/>
                <a:cs typeface="Times New Roman" pitchFamily="18" charset="0"/>
              </a:rPr>
              <a:t>możliwość działania w charakterze oskarżyciela posiłkowego;</a:t>
            </a:r>
          </a:p>
          <a:p>
            <a:pPr marL="457200" indent="-457200" algn="just">
              <a:buAutoNum type="arabicParenR"/>
            </a:pPr>
            <a:r>
              <a:rPr lang="pl-PL" sz="3000" dirty="0">
                <a:latin typeface="Times New Roman" pitchFamily="18" charset="0"/>
                <a:cs typeface="Times New Roman" pitchFamily="18" charset="0"/>
              </a:rPr>
              <a:t>sprzeciw przy trybach konsensualnych.</a:t>
            </a:r>
          </a:p>
        </p:txBody>
      </p:sp>
    </p:spTree>
    <p:extLst>
      <p:ext uri="{BB962C8B-B14F-4D97-AF65-F5344CB8AC3E}">
        <p14:creationId xmlns:p14="http://schemas.microsoft.com/office/powerpoint/2010/main" val="3459212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4</a:t>
            </a:r>
          </a:p>
        </p:txBody>
      </p:sp>
      <p:sp>
        <p:nvSpPr>
          <p:cNvPr id="3" name="Symbol zastępczy zawartości 2"/>
          <p:cNvSpPr>
            <a:spLocks noGrp="1"/>
          </p:cNvSpPr>
          <p:nvPr>
            <p:ph idx="1"/>
          </p:nvPr>
        </p:nvSpPr>
        <p:spPr>
          <a:xfrm>
            <a:off x="292608" y="1280160"/>
            <a:ext cx="11899392" cy="5577840"/>
          </a:xfrm>
        </p:spPr>
        <p:txBody>
          <a:bodyPr>
            <a:normAutofit/>
          </a:bodyPr>
          <a:lstStyle/>
          <a:p>
            <a:pPr marL="0" indent="0" algn="just">
              <a:buNone/>
            </a:pPr>
            <a:r>
              <a:rPr lang="pl-PL" sz="3000" b="1" dirty="0">
                <a:latin typeface="Times New Roman" pitchFamily="18" charset="0"/>
                <a:cs typeface="Times New Roman" pitchFamily="18" charset="0"/>
              </a:rPr>
              <a:t>Postanowienie SN z dnia 25 marca 2010 roku, IV KK 316/09, Prok. i Pr. – wkł. 2010, nr 7-8, poz. 11</a:t>
            </a:r>
          </a:p>
          <a:p>
            <a:pPr marL="0" indent="0" algn="just">
              <a:buNone/>
            </a:pPr>
            <a:r>
              <a:rPr lang="pl-PL" sz="2400" dirty="0"/>
              <a:t>Dla przyznania statusu pokrzywdzonego konieczne jest prawidłowe rozpoznanie nie tylko ogólnego lub rodzajowego, ale indywidualnego przedmiotu ochrony analizowanej normy karnej (niezależnie, czy chodzi o przedmiot główny czy uboczny), przy jednoczesnym uwzględnieniu, iż dany czyn może wypełniać znamiona więcej niż jednego przepisu ustawy lub obejmować przestępstwo </a:t>
            </a:r>
            <a:r>
              <a:rPr lang="pl-PL" sz="2400" dirty="0" err="1"/>
              <a:t>współukarane</a:t>
            </a:r>
            <a:r>
              <a:rPr lang="pl-PL" sz="2400" dirty="0"/>
              <a:t>. Kryterium bezpośredniości naruszenia lub zagrożenia dobra prawnego danej osoby oznacza, że w relacji między czynem o konkretnych znamionach przestępstwa a naruszeniem lub zagrożeniem dobra tej osoby nie ma ogniw pośrednich, z czego wynika, że do kręgu pokrzywdzonych można zaliczyć tylko ten podmiot, którego dobro prawne zostało działaniem przestępnym naruszone wprost, a nie za pośrednictwem godzenia w inne dobro.</a:t>
            </a:r>
            <a:endParaRPr lang="pl-PL" sz="3000" dirty="0">
              <a:latin typeface="Times New Roman" pitchFamily="18" charset="0"/>
              <a:cs typeface="Times New Roman" pitchFamily="18" charset="0"/>
            </a:endParaRPr>
          </a:p>
        </p:txBody>
      </p:sp>
    </p:spTree>
    <p:extLst>
      <p:ext uri="{BB962C8B-B14F-4D97-AF65-F5344CB8AC3E}">
        <p14:creationId xmlns:p14="http://schemas.microsoft.com/office/powerpoint/2010/main" val="1076778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4</a:t>
            </a:r>
          </a:p>
        </p:txBody>
      </p:sp>
      <p:sp>
        <p:nvSpPr>
          <p:cNvPr id="3" name="Symbol zastępczy zawartości 2"/>
          <p:cNvSpPr>
            <a:spLocks noGrp="1"/>
          </p:cNvSpPr>
          <p:nvPr>
            <p:ph idx="1"/>
          </p:nvPr>
        </p:nvSpPr>
        <p:spPr>
          <a:xfrm>
            <a:off x="292608" y="1280160"/>
            <a:ext cx="11899392" cy="5577840"/>
          </a:xfrm>
        </p:spPr>
        <p:txBody>
          <a:bodyPr>
            <a:normAutofit/>
          </a:bodyPr>
          <a:lstStyle/>
          <a:p>
            <a:pPr marL="0" indent="0" algn="just">
              <a:buNone/>
            </a:pPr>
            <a:r>
              <a:rPr lang="pl-PL" sz="3000" b="1" dirty="0">
                <a:latin typeface="Times New Roman" pitchFamily="18" charset="0"/>
                <a:cs typeface="Times New Roman" pitchFamily="18" charset="0"/>
              </a:rPr>
              <a:t>Postanowienie SN z dnia 25 marca 2010 roku, IV KK 316/09, Prok. i Pr. – wkł. 2010, nr 7-8, poz. 11</a:t>
            </a:r>
          </a:p>
          <a:p>
            <a:pPr marL="0" indent="0" algn="just">
              <a:buNone/>
            </a:pPr>
            <a:r>
              <a:rPr lang="pl-PL" sz="2800" dirty="0"/>
              <a:t>Przedmiotem ochrony przepisu art. 233 § 1 k.k. jest najogólniej rzecz ujmując, prawidłowe funkcjonowanie wymiaru sprawiedliwości w szerokim tego słowa znaczeniu, a więc także efektywne funkcjonowanie jego organów, w tym podmiotów prowadzących inne postępowania przewidziane przez ustawę. Tak określonego dobra nie sposób utożsamiać z indywidualnym interesem organu sądowego lub innego organu prowadzącego postępowanie przewidziane ustawą, ani też z interesem jakiejkolwiek jednostki (podmiotu), jako składowej części ogółu.</a:t>
            </a:r>
            <a:endParaRPr lang="pl-PL" sz="3000" dirty="0">
              <a:latin typeface="Times New Roman" pitchFamily="18" charset="0"/>
              <a:cs typeface="Times New Roman" pitchFamily="18" charset="0"/>
            </a:endParaRPr>
          </a:p>
        </p:txBody>
      </p:sp>
    </p:spTree>
    <p:extLst>
      <p:ext uri="{BB962C8B-B14F-4D97-AF65-F5344CB8AC3E}">
        <p14:creationId xmlns:p14="http://schemas.microsoft.com/office/powerpoint/2010/main" val="298701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5</a:t>
            </a:r>
          </a:p>
        </p:txBody>
      </p:sp>
      <p:sp>
        <p:nvSpPr>
          <p:cNvPr id="3" name="Symbol zastępczy zawartości 2"/>
          <p:cNvSpPr>
            <a:spLocks noGrp="1"/>
          </p:cNvSpPr>
          <p:nvPr>
            <p:ph idx="1"/>
          </p:nvPr>
        </p:nvSpPr>
        <p:spPr/>
        <p:txBody>
          <a:bodyPr>
            <a:normAutofit/>
          </a:bodyPr>
          <a:lstStyle/>
          <a:p>
            <a:pPr marL="0" indent="0" algn="just">
              <a:buNone/>
            </a:pPr>
            <a:r>
              <a:rPr lang="pl-PL" sz="3000" b="1" dirty="0">
                <a:latin typeface="Times New Roman" pitchFamily="18" charset="0"/>
                <a:cs typeface="Times New Roman" pitchFamily="18" charset="0"/>
              </a:rPr>
              <a:t>Zasadnicza problematyka:</a:t>
            </a:r>
          </a:p>
          <a:p>
            <a:pPr marL="514350" indent="-514350" algn="just">
              <a:buAutoNum type="arabicParenR"/>
            </a:pPr>
            <a:r>
              <a:rPr lang="pl-PL" sz="3000" dirty="0">
                <a:latin typeface="Times New Roman" pitchFamily="18" charset="0"/>
                <a:cs typeface="Times New Roman" pitchFamily="18" charset="0"/>
              </a:rPr>
              <a:t>prawo do obrony;</a:t>
            </a:r>
          </a:p>
          <a:p>
            <a:pPr marL="514350" indent="-514350" algn="just">
              <a:buAutoNum type="arabicParenR"/>
            </a:pPr>
            <a:r>
              <a:rPr lang="pl-PL" sz="3000" dirty="0">
                <a:latin typeface="Times New Roman" pitchFamily="18" charset="0"/>
                <a:cs typeface="Times New Roman" pitchFamily="18" charset="0"/>
              </a:rPr>
              <a:t>tzw. zastępcze upoważnienia do obrony.</a:t>
            </a:r>
          </a:p>
        </p:txBody>
      </p:sp>
    </p:spTree>
    <p:extLst>
      <p:ext uri="{BB962C8B-B14F-4D97-AF65-F5344CB8AC3E}">
        <p14:creationId xmlns:p14="http://schemas.microsoft.com/office/powerpoint/2010/main" val="4211021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1A1257-A9C9-4020-9508-C074A8056F3F}"/>
              </a:ext>
            </a:extLst>
          </p:cNvPr>
          <p:cNvSpPr>
            <a:spLocks noGrp="1"/>
          </p:cNvSpPr>
          <p:nvPr>
            <p:ph type="title"/>
          </p:nvPr>
        </p:nvSpPr>
        <p:spPr>
          <a:xfrm>
            <a:off x="646111" y="352425"/>
            <a:ext cx="9850439" cy="1500823"/>
          </a:xfrm>
        </p:spPr>
        <p:txBody>
          <a:bodyPr/>
          <a:lstStyle/>
          <a:p>
            <a:r>
              <a:rPr lang="pl-PL" b="1" dirty="0"/>
              <a:t>Kazus z prawa karnego materialnego</a:t>
            </a:r>
          </a:p>
        </p:txBody>
      </p:sp>
      <p:sp>
        <p:nvSpPr>
          <p:cNvPr id="3" name="Symbol zastępczy zawartości 2">
            <a:extLst>
              <a:ext uri="{FF2B5EF4-FFF2-40B4-BE49-F238E27FC236}">
                <a16:creationId xmlns:a16="http://schemas.microsoft.com/office/drawing/2014/main" id="{680296F0-1D43-4528-9585-C4EDB72DBAB4}"/>
              </a:ext>
            </a:extLst>
          </p:cNvPr>
          <p:cNvSpPr>
            <a:spLocks noGrp="1"/>
          </p:cNvSpPr>
          <p:nvPr>
            <p:ph idx="1"/>
          </p:nvPr>
        </p:nvSpPr>
        <p:spPr>
          <a:xfrm>
            <a:off x="646111" y="1853248"/>
            <a:ext cx="10899777" cy="4347527"/>
          </a:xfrm>
        </p:spPr>
        <p:txBody>
          <a:bodyPr>
            <a:normAutofit lnSpcReduction="10000"/>
          </a:bodyPr>
          <a:lstStyle/>
          <a:p>
            <a:pPr marL="0" indent="0" algn="just">
              <a:buNone/>
            </a:pPr>
            <a:r>
              <a:rPr lang="pl-PL" sz="2400" b="1" dirty="0">
                <a:latin typeface="Times New Roman" panose="02020603050405020304" pitchFamily="18" charset="0"/>
                <a:ea typeface="Calibri" panose="020F0502020204030204" pitchFamily="34" charset="0"/>
              </a:rPr>
              <a:t>A. Zoll (red.), </a:t>
            </a:r>
            <a:r>
              <a:rPr lang="pl-PL" sz="2400" b="1" i="1" dirty="0">
                <a:latin typeface="Times New Roman" panose="02020603050405020304" pitchFamily="18" charset="0"/>
                <a:ea typeface="Calibri" panose="020F0502020204030204" pitchFamily="34" charset="0"/>
              </a:rPr>
              <a:t>Kodeks karny. Część ogólna. Tom I. Część I. Komentarz do art. 1 – 52, </a:t>
            </a:r>
            <a:r>
              <a:rPr lang="pl-PL" sz="2400" b="1" dirty="0">
                <a:latin typeface="Times New Roman" panose="02020603050405020304" pitchFamily="18" charset="0"/>
                <a:ea typeface="Calibri" panose="020F0502020204030204" pitchFamily="34" charset="0"/>
              </a:rPr>
              <a:t>art. 13, teza 38, LEX 2016: </a:t>
            </a:r>
            <a:r>
              <a:rPr lang="pl-PL" sz="2400" i="1" dirty="0">
                <a:effectLst/>
                <a:latin typeface="Times New Roman" panose="02020603050405020304" pitchFamily="18" charset="0"/>
                <a:ea typeface="Calibri" panose="020F0502020204030204" pitchFamily="34" charset="0"/>
              </a:rPr>
              <a:t>Powstaje pytanie, jak należy zakwalifikować wypadek, gdy sprawca z zamiarem kradzieży samochodu przystąpił do realizacji tego zamiaru, wdarł się do wnętrza pojazdu, ale nie był w stanie uruchomić silnika z uwagi na zastosowane urządzenie blokujące. Wydaje się, że w takim wypadku należy przyjąć usiłowanie udolne. Takie stanowisko zajął SA w Warszawie w wyroku z dnia 16 czerwca 1998 r., II </a:t>
            </a:r>
            <a:r>
              <a:rPr lang="pl-PL" sz="2400" i="1" dirty="0" err="1">
                <a:effectLst/>
                <a:latin typeface="Times New Roman" panose="02020603050405020304" pitchFamily="18" charset="0"/>
                <a:ea typeface="Calibri" panose="020F0502020204030204" pitchFamily="34" charset="0"/>
              </a:rPr>
              <a:t>AKa</a:t>
            </a:r>
            <a:r>
              <a:rPr lang="pl-PL" sz="2400" i="1" dirty="0">
                <a:effectLst/>
                <a:latin typeface="Times New Roman" panose="02020603050405020304" pitchFamily="18" charset="0"/>
                <a:ea typeface="Calibri" panose="020F0502020204030204" pitchFamily="34" charset="0"/>
              </a:rPr>
              <a:t> 107/98, Apel. W-</a:t>
            </a:r>
            <a:r>
              <a:rPr lang="pl-PL" sz="2400" i="1" dirty="0" err="1">
                <a:effectLst/>
                <a:latin typeface="Times New Roman" panose="02020603050405020304" pitchFamily="18" charset="0"/>
                <a:ea typeface="Calibri" panose="020F0502020204030204" pitchFamily="34" charset="0"/>
              </a:rPr>
              <a:t>wa</a:t>
            </a:r>
            <a:r>
              <a:rPr lang="pl-PL" sz="2400" i="1" dirty="0">
                <a:effectLst/>
                <a:latin typeface="Times New Roman" panose="02020603050405020304" pitchFamily="18" charset="0"/>
                <a:ea typeface="Calibri" panose="020F0502020204030204" pitchFamily="34" charset="0"/>
              </a:rPr>
              <a:t> 1998, nr 4, poz. K-20), stwierdzając: "Samochodowi wyposażonemu w klucz kodowy i </a:t>
            </a:r>
            <a:r>
              <a:rPr lang="pl-PL" sz="2400" i="1" dirty="0" err="1">
                <a:effectLst/>
                <a:latin typeface="Times New Roman" panose="02020603050405020304" pitchFamily="18" charset="0"/>
                <a:ea typeface="Calibri" panose="020F0502020204030204" pitchFamily="34" charset="0"/>
              </a:rPr>
              <a:t>immobilizer</a:t>
            </a:r>
            <a:r>
              <a:rPr lang="pl-PL" sz="2400" i="1" dirty="0">
                <a:effectLst/>
                <a:latin typeface="Times New Roman" panose="02020603050405020304" pitchFamily="18" charset="0"/>
                <a:ea typeface="Calibri" panose="020F0502020204030204" pitchFamily="34" charset="0"/>
              </a:rPr>
              <a:t>, jako przedmiotowi czynności wykonawczej, w który godzi sprawca, nie przestaje grozić realne zagrożenie i w konsekwencji usiłowanie kradzieży z włamaniem takiego samochodu nie może być oceniane jako nieudolne" (tak samo SN w wyroku z dnia 10 czerwca 1974 r., I KR 501/73, OSNKW 1974, nr 12, poz. 224). </a:t>
            </a:r>
            <a:endParaRPr lang="pl-PL" sz="2400" b="1" dirty="0"/>
          </a:p>
        </p:txBody>
      </p:sp>
    </p:spTree>
    <p:extLst>
      <p:ext uri="{BB962C8B-B14F-4D97-AF65-F5344CB8AC3E}">
        <p14:creationId xmlns:p14="http://schemas.microsoft.com/office/powerpoint/2010/main" val="1846666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308259-18F0-47A2-879F-FDFDDACDC85B}"/>
              </a:ext>
            </a:extLst>
          </p:cNvPr>
          <p:cNvSpPr>
            <a:spLocks noGrp="1"/>
          </p:cNvSpPr>
          <p:nvPr>
            <p:ph type="title"/>
          </p:nvPr>
        </p:nvSpPr>
        <p:spPr>
          <a:xfrm>
            <a:off x="646111" y="390525"/>
            <a:ext cx="9631364" cy="1462723"/>
          </a:xfrm>
        </p:spPr>
        <p:txBody>
          <a:bodyPr/>
          <a:lstStyle/>
          <a:p>
            <a:pPr algn="just"/>
            <a:r>
              <a:rPr lang="pl-PL" b="1" dirty="0"/>
              <a:t>Rozpoczęcie postępowania przygotowawczego</a:t>
            </a:r>
          </a:p>
        </p:txBody>
      </p:sp>
      <p:sp>
        <p:nvSpPr>
          <p:cNvPr id="3" name="Symbol zastępczy zawartości 2">
            <a:extLst>
              <a:ext uri="{FF2B5EF4-FFF2-40B4-BE49-F238E27FC236}">
                <a16:creationId xmlns:a16="http://schemas.microsoft.com/office/drawing/2014/main" id="{5EA6D6F5-CAE7-4227-9F22-3CED2FF390FA}"/>
              </a:ext>
            </a:extLst>
          </p:cNvPr>
          <p:cNvSpPr>
            <a:spLocks noGrp="1"/>
          </p:cNvSpPr>
          <p:nvPr>
            <p:ph idx="1"/>
          </p:nvPr>
        </p:nvSpPr>
        <p:spPr>
          <a:xfrm>
            <a:off x="771526" y="2066925"/>
            <a:ext cx="9278328" cy="4181474"/>
          </a:xfrm>
        </p:spPr>
        <p:txBody>
          <a:bodyPr>
            <a:normAutofit/>
          </a:bodyPr>
          <a:lstStyle/>
          <a:p>
            <a:pPr marL="0" indent="0">
              <a:buNone/>
            </a:pPr>
            <a:r>
              <a:rPr lang="pl-PL" sz="3000" dirty="0"/>
              <a:t> - zawiadomienie o uzasadnionym podejrzeniu popełnienia przestępstwa</a:t>
            </a:r>
          </a:p>
          <a:p>
            <a:pPr>
              <a:buFontTx/>
              <a:buChar char="-"/>
            </a:pPr>
            <a:r>
              <a:rPr lang="pl-PL" sz="3000" dirty="0"/>
              <a:t>postępowanie sprawdzające</a:t>
            </a:r>
          </a:p>
          <a:p>
            <a:pPr>
              <a:buFontTx/>
              <a:buChar char="-"/>
            </a:pPr>
            <a:r>
              <a:rPr lang="pl-PL" sz="3000" dirty="0"/>
              <a:t>czynności w niezbędnym zakresie</a:t>
            </a:r>
          </a:p>
          <a:p>
            <a:pPr>
              <a:buFontTx/>
              <a:buChar char="-"/>
            </a:pPr>
            <a:r>
              <a:rPr lang="pl-PL" sz="3000" dirty="0"/>
              <a:t>odmowa wszczęcia postępowania karnego</a:t>
            </a:r>
          </a:p>
          <a:p>
            <a:pPr>
              <a:buFontTx/>
              <a:buChar char="-"/>
            </a:pPr>
            <a:r>
              <a:rPr lang="pl-PL" sz="3000" dirty="0"/>
              <a:t>wszczęcie postępowania karnego</a:t>
            </a:r>
          </a:p>
        </p:txBody>
      </p:sp>
    </p:spTree>
    <p:extLst>
      <p:ext uri="{BB962C8B-B14F-4D97-AF65-F5344CB8AC3E}">
        <p14:creationId xmlns:p14="http://schemas.microsoft.com/office/powerpoint/2010/main" val="2596566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FF4DCE-D646-4805-8ACF-88DB4244FC61}"/>
              </a:ext>
            </a:extLst>
          </p:cNvPr>
          <p:cNvSpPr>
            <a:spLocks noGrp="1"/>
          </p:cNvSpPr>
          <p:nvPr>
            <p:ph type="title"/>
          </p:nvPr>
        </p:nvSpPr>
        <p:spPr>
          <a:xfrm>
            <a:off x="654807" y="-2397"/>
            <a:ext cx="9692640" cy="1397124"/>
          </a:xfrm>
        </p:spPr>
        <p:txBody>
          <a:bodyPr/>
          <a:lstStyle/>
          <a:p>
            <a:r>
              <a:rPr lang="pl-PL" dirty="0"/>
              <a:t>Przebieg postępowania karnego </a:t>
            </a:r>
            <a:endParaRPr lang="en-GB" dirty="0"/>
          </a:p>
        </p:txBody>
      </p:sp>
      <p:sp>
        <p:nvSpPr>
          <p:cNvPr id="4" name="Strzałka w prawo 3"/>
          <p:cNvSpPr/>
          <p:nvPr/>
        </p:nvSpPr>
        <p:spPr>
          <a:xfrm>
            <a:off x="446569" y="2367609"/>
            <a:ext cx="11745433" cy="3551274"/>
          </a:xfrm>
          <a:prstGeom prst="rightArrow">
            <a:avLst/>
          </a:prstGeom>
          <a:solidFill>
            <a:schemeClr val="accent5">
              <a:lumMod val="40000"/>
              <a:lumOff val="60000"/>
            </a:schemeClr>
          </a:solidFill>
          <a:ln>
            <a:solidFill>
              <a:schemeClr val="tx2">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rot="5400000">
            <a:off x="9855012" y="3789303"/>
            <a:ext cx="2388358" cy="707886"/>
          </a:xfrm>
          <a:prstGeom prst="rect">
            <a:avLst/>
          </a:prstGeom>
          <a:noFill/>
        </p:spPr>
        <p:txBody>
          <a:bodyPr wrap="square" rtlCol="0">
            <a:spAutoFit/>
          </a:bodyPr>
          <a:lstStyle/>
          <a:p>
            <a:pPr algn="ctr"/>
            <a:r>
              <a:rPr lang="pl-PL" sz="2000" b="1" dirty="0"/>
              <a:t>Prawomocny wyrok </a:t>
            </a:r>
          </a:p>
        </p:txBody>
      </p:sp>
      <p:sp>
        <p:nvSpPr>
          <p:cNvPr id="7" name="Nawias klamrowy zamykający 6"/>
          <p:cNvSpPr/>
          <p:nvPr/>
        </p:nvSpPr>
        <p:spPr>
          <a:xfrm rot="16200000">
            <a:off x="2615612" y="512227"/>
            <a:ext cx="574158" cy="4912242"/>
          </a:xfrm>
          <a:prstGeom prst="rightBrace">
            <a:avLst>
              <a:gd name="adj1" fmla="val 39815"/>
              <a:gd name="adj2" fmla="val 50000"/>
            </a:avLst>
          </a:prstGeom>
          <a:ln w="19050"/>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
        <p:nvSpPr>
          <p:cNvPr id="8" name="Nawias klamrowy zamykający 7"/>
          <p:cNvSpPr/>
          <p:nvPr/>
        </p:nvSpPr>
        <p:spPr>
          <a:xfrm rot="16200000">
            <a:off x="7607597" y="432483"/>
            <a:ext cx="574158" cy="5071728"/>
          </a:xfrm>
          <a:prstGeom prst="rightBrace">
            <a:avLst>
              <a:gd name="adj1" fmla="val 39815"/>
              <a:gd name="adj2" fmla="val 50000"/>
            </a:avLst>
          </a:prstGeom>
          <a:ln w="19050"/>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
        <p:nvSpPr>
          <p:cNvPr id="10" name="pole tekstowe 9"/>
          <p:cNvSpPr txBox="1"/>
          <p:nvPr/>
        </p:nvSpPr>
        <p:spPr>
          <a:xfrm>
            <a:off x="1229779" y="1520412"/>
            <a:ext cx="3983308" cy="1077218"/>
          </a:xfrm>
          <a:prstGeom prst="rect">
            <a:avLst/>
          </a:prstGeom>
          <a:noFill/>
        </p:spPr>
        <p:txBody>
          <a:bodyPr wrap="square" rtlCol="0">
            <a:spAutoFit/>
          </a:bodyPr>
          <a:lstStyle/>
          <a:p>
            <a:pPr algn="ctr"/>
            <a:r>
              <a:rPr lang="pl-PL" b="1" dirty="0"/>
              <a:t>Postępowanie przygotowawcze </a:t>
            </a:r>
          </a:p>
          <a:p>
            <a:pPr algn="ctr"/>
            <a:endParaRPr lang="pl-PL" b="1" dirty="0"/>
          </a:p>
          <a:p>
            <a:pPr marL="285750" indent="-285750" algn="just">
              <a:buFontTx/>
              <a:buChar char="-"/>
            </a:pPr>
            <a:r>
              <a:rPr lang="pl-PL" sz="1400" dirty="0"/>
              <a:t>prowadzi prokurator</a:t>
            </a:r>
          </a:p>
          <a:p>
            <a:pPr marL="285750" indent="-285750" algn="just">
              <a:buFontTx/>
              <a:buChar char="-"/>
            </a:pPr>
            <a:r>
              <a:rPr lang="pl-PL" sz="1400" dirty="0"/>
              <a:t>Strony: podejrzany i pokrzywdzony  </a:t>
            </a:r>
          </a:p>
        </p:txBody>
      </p:sp>
      <p:sp>
        <p:nvSpPr>
          <p:cNvPr id="11" name="pole tekstowe 10"/>
          <p:cNvSpPr txBox="1"/>
          <p:nvPr/>
        </p:nvSpPr>
        <p:spPr>
          <a:xfrm>
            <a:off x="6175859" y="1231607"/>
            <a:ext cx="3437634" cy="1077218"/>
          </a:xfrm>
          <a:prstGeom prst="rect">
            <a:avLst/>
          </a:prstGeom>
          <a:noFill/>
        </p:spPr>
        <p:txBody>
          <a:bodyPr wrap="square" rtlCol="0">
            <a:spAutoFit/>
          </a:bodyPr>
          <a:lstStyle/>
          <a:p>
            <a:pPr algn="ctr"/>
            <a:r>
              <a:rPr lang="pl-PL" b="1" dirty="0"/>
              <a:t>Postępowanie sądowe</a:t>
            </a:r>
          </a:p>
          <a:p>
            <a:pPr algn="ctr"/>
            <a:endParaRPr lang="pl-PL" b="1" dirty="0"/>
          </a:p>
          <a:p>
            <a:pPr marL="285750" indent="-285750">
              <a:buFontTx/>
              <a:buChar char="-"/>
            </a:pPr>
            <a:r>
              <a:rPr lang="pl-PL" sz="1400" dirty="0"/>
              <a:t>Prowadzi sąd </a:t>
            </a:r>
          </a:p>
          <a:p>
            <a:pPr marL="285750" indent="-285750">
              <a:buFontTx/>
              <a:buChar char="-"/>
            </a:pPr>
            <a:r>
              <a:rPr lang="pl-PL" sz="1400" dirty="0"/>
              <a:t>Strony: oskarżyciel i oskarżony  </a:t>
            </a:r>
          </a:p>
        </p:txBody>
      </p:sp>
      <p:cxnSp>
        <p:nvCxnSpPr>
          <p:cNvPr id="13" name="Łącznik prosty 12"/>
          <p:cNvCxnSpPr/>
          <p:nvPr/>
        </p:nvCxnSpPr>
        <p:spPr>
          <a:xfrm>
            <a:off x="5358812" y="3413051"/>
            <a:ext cx="0" cy="329609"/>
          </a:xfrm>
          <a:prstGeom prst="line">
            <a:avLst/>
          </a:prstGeom>
          <a:ln w="19050"/>
        </p:spPr>
        <p:style>
          <a:lnRef idx="1">
            <a:schemeClr val="dk1"/>
          </a:lnRef>
          <a:fillRef idx="0">
            <a:schemeClr val="dk1"/>
          </a:fillRef>
          <a:effectRef idx="0">
            <a:schemeClr val="dk1"/>
          </a:effectRef>
          <a:fontRef idx="minor">
            <a:schemeClr val="tx1"/>
          </a:fontRef>
        </p:style>
      </p:cxnSp>
      <p:cxnSp>
        <p:nvCxnSpPr>
          <p:cNvPr id="14" name="Łącznik prosty 13"/>
          <p:cNvCxnSpPr/>
          <p:nvPr/>
        </p:nvCxnSpPr>
        <p:spPr>
          <a:xfrm>
            <a:off x="5358812" y="3813637"/>
            <a:ext cx="0" cy="329609"/>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Łącznik prosty 14"/>
          <p:cNvCxnSpPr/>
          <p:nvPr/>
        </p:nvCxnSpPr>
        <p:spPr>
          <a:xfrm>
            <a:off x="5358812" y="4245934"/>
            <a:ext cx="0" cy="329609"/>
          </a:xfrm>
          <a:prstGeom prst="line">
            <a:avLst/>
          </a:prstGeom>
          <a:ln w="19050"/>
        </p:spPr>
        <p:style>
          <a:lnRef idx="1">
            <a:schemeClr val="dk1"/>
          </a:lnRef>
          <a:fillRef idx="0">
            <a:schemeClr val="dk1"/>
          </a:fillRef>
          <a:effectRef idx="0">
            <a:schemeClr val="dk1"/>
          </a:effectRef>
          <a:fontRef idx="minor">
            <a:schemeClr val="tx1"/>
          </a:fontRef>
        </p:style>
      </p:cxnSp>
      <p:cxnSp>
        <p:nvCxnSpPr>
          <p:cNvPr id="16" name="Łącznik prosty 15"/>
          <p:cNvCxnSpPr/>
          <p:nvPr/>
        </p:nvCxnSpPr>
        <p:spPr>
          <a:xfrm>
            <a:off x="5372991" y="4681870"/>
            <a:ext cx="0" cy="329609"/>
          </a:xfrm>
          <a:prstGeom prst="line">
            <a:avLst/>
          </a:prstGeom>
          <a:ln w="19050"/>
        </p:spPr>
        <p:style>
          <a:lnRef idx="1">
            <a:schemeClr val="dk1"/>
          </a:lnRef>
          <a:fillRef idx="0">
            <a:schemeClr val="dk1"/>
          </a:fillRef>
          <a:effectRef idx="0">
            <a:schemeClr val="dk1"/>
          </a:effectRef>
          <a:fontRef idx="minor">
            <a:schemeClr val="tx1"/>
          </a:fontRef>
        </p:style>
      </p:cxnSp>
      <p:sp>
        <p:nvSpPr>
          <p:cNvPr id="17" name="pole tekstowe 16"/>
          <p:cNvSpPr txBox="1"/>
          <p:nvPr/>
        </p:nvSpPr>
        <p:spPr>
          <a:xfrm rot="16200000">
            <a:off x="-2371213" y="3747608"/>
            <a:ext cx="5167426" cy="461665"/>
          </a:xfrm>
          <a:prstGeom prst="rect">
            <a:avLst/>
          </a:prstGeom>
          <a:noFill/>
        </p:spPr>
        <p:txBody>
          <a:bodyPr wrap="square" rtlCol="0">
            <a:spAutoFit/>
          </a:bodyPr>
          <a:lstStyle/>
          <a:p>
            <a:pPr algn="ctr"/>
            <a:r>
              <a:rPr lang="pl-PL" sz="1200" dirty="0"/>
              <a:t>Czynności przed wszczęciem postępowania np. art. 307 </a:t>
            </a:r>
            <a:r>
              <a:rPr lang="pl-PL" sz="1200" dirty="0" err="1"/>
              <a:t>kpk</a:t>
            </a:r>
            <a:r>
              <a:rPr lang="pl-PL" sz="1200" dirty="0"/>
              <a:t>, czynności </a:t>
            </a:r>
            <a:r>
              <a:rPr lang="pl-PL" sz="1200" dirty="0" err="1"/>
              <a:t>operacyjno</a:t>
            </a:r>
            <a:r>
              <a:rPr lang="pl-PL" sz="1200" dirty="0"/>
              <a:t> - rozpoznawcze</a:t>
            </a:r>
          </a:p>
        </p:txBody>
      </p:sp>
      <p:sp>
        <p:nvSpPr>
          <p:cNvPr id="18" name="Elipsa 17"/>
          <p:cNvSpPr/>
          <p:nvPr/>
        </p:nvSpPr>
        <p:spPr>
          <a:xfrm>
            <a:off x="394221" y="4838968"/>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Elipsa 20"/>
          <p:cNvSpPr/>
          <p:nvPr/>
        </p:nvSpPr>
        <p:spPr>
          <a:xfrm>
            <a:off x="2315324" y="4838967"/>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2" name="pole tekstowe 21"/>
          <p:cNvSpPr txBox="1"/>
          <p:nvPr/>
        </p:nvSpPr>
        <p:spPr>
          <a:xfrm>
            <a:off x="239458" y="5265912"/>
            <a:ext cx="1504282"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l-PL" sz="1200" dirty="0"/>
              <a:t>Wydanie postanowienie o wszczęciu postępowania przygotowawczego – art. 303 </a:t>
            </a:r>
          </a:p>
        </p:txBody>
      </p:sp>
      <p:sp>
        <p:nvSpPr>
          <p:cNvPr id="23" name="pole tekstowe 22"/>
          <p:cNvSpPr txBox="1"/>
          <p:nvPr/>
        </p:nvSpPr>
        <p:spPr>
          <a:xfrm>
            <a:off x="1874477" y="5265912"/>
            <a:ext cx="130465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pl-PL" sz="1200" dirty="0"/>
              <a:t>Przedstawienie zarzutów – art. 313 (wyjątkowo art. 308) </a:t>
            </a:r>
          </a:p>
        </p:txBody>
      </p:sp>
      <p:sp>
        <p:nvSpPr>
          <p:cNvPr id="24" name="Nawias klamrowy zamykający 23"/>
          <p:cNvSpPr/>
          <p:nvPr/>
        </p:nvSpPr>
        <p:spPr>
          <a:xfrm rot="16200000">
            <a:off x="1369517" y="3653327"/>
            <a:ext cx="340867" cy="1917405"/>
          </a:xfrm>
          <a:prstGeom prst="rightBrace">
            <a:avLst>
              <a:gd name="adj1" fmla="val 4576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5" name="pole tekstowe 24"/>
          <p:cNvSpPr txBox="1"/>
          <p:nvPr/>
        </p:nvSpPr>
        <p:spPr>
          <a:xfrm>
            <a:off x="597845" y="3820080"/>
            <a:ext cx="1928960" cy="646331"/>
          </a:xfrm>
          <a:prstGeom prst="rect">
            <a:avLst/>
          </a:prstGeom>
          <a:noFill/>
        </p:spPr>
        <p:txBody>
          <a:bodyPr wrap="square" rtlCol="0">
            <a:spAutoFit/>
          </a:bodyPr>
          <a:lstStyle/>
          <a:p>
            <a:pPr algn="ctr"/>
            <a:r>
              <a:rPr lang="pl-PL" sz="1200" dirty="0"/>
              <a:t>Postępowanie in rem </a:t>
            </a:r>
          </a:p>
          <a:p>
            <a:pPr algn="ctr"/>
            <a:r>
              <a:rPr lang="pl-PL" sz="1200" dirty="0"/>
              <a:t>(w sprawie o jakieś przestępstwo)</a:t>
            </a:r>
          </a:p>
        </p:txBody>
      </p:sp>
      <p:sp>
        <p:nvSpPr>
          <p:cNvPr id="26" name="Nawias klamrowy zamykający 25"/>
          <p:cNvSpPr/>
          <p:nvPr/>
        </p:nvSpPr>
        <p:spPr>
          <a:xfrm rot="16200000">
            <a:off x="3764076" y="3191968"/>
            <a:ext cx="340867" cy="2848604"/>
          </a:xfrm>
          <a:prstGeom prst="rightBrace">
            <a:avLst>
              <a:gd name="adj1" fmla="val 4576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7" name="pole tekstowe 26"/>
          <p:cNvSpPr txBox="1"/>
          <p:nvPr/>
        </p:nvSpPr>
        <p:spPr>
          <a:xfrm>
            <a:off x="2948664" y="3795265"/>
            <a:ext cx="1988289" cy="646331"/>
          </a:xfrm>
          <a:prstGeom prst="rect">
            <a:avLst/>
          </a:prstGeom>
          <a:noFill/>
        </p:spPr>
        <p:txBody>
          <a:bodyPr wrap="square" rtlCol="0">
            <a:spAutoFit/>
          </a:bodyPr>
          <a:lstStyle/>
          <a:p>
            <a:pPr algn="ctr"/>
            <a:r>
              <a:rPr lang="pl-PL" sz="1200" dirty="0"/>
              <a:t>Postępowanie in personam (przeciwko określonej osobie)</a:t>
            </a:r>
          </a:p>
        </p:txBody>
      </p:sp>
      <p:sp>
        <p:nvSpPr>
          <p:cNvPr id="28" name="Elipsa 27"/>
          <p:cNvSpPr/>
          <p:nvPr/>
        </p:nvSpPr>
        <p:spPr>
          <a:xfrm>
            <a:off x="3841373" y="4838966"/>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9" name="pole tekstowe 28"/>
          <p:cNvSpPr txBox="1"/>
          <p:nvPr/>
        </p:nvSpPr>
        <p:spPr>
          <a:xfrm>
            <a:off x="3262813" y="5265912"/>
            <a:ext cx="1674140" cy="10156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1200" dirty="0"/>
              <a:t>Końcowe zaznajomienie z materiałami postępowania – art. 321 </a:t>
            </a:r>
          </a:p>
        </p:txBody>
      </p:sp>
      <p:sp>
        <p:nvSpPr>
          <p:cNvPr id="32" name="Elipsa 31"/>
          <p:cNvSpPr/>
          <p:nvPr/>
        </p:nvSpPr>
        <p:spPr>
          <a:xfrm>
            <a:off x="5089352" y="3894966"/>
            <a:ext cx="538015" cy="5188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34" name="Łącznik prosty ze strzałką 33"/>
          <p:cNvCxnSpPr>
            <a:cxnSpLocks/>
          </p:cNvCxnSpPr>
          <p:nvPr/>
        </p:nvCxnSpPr>
        <p:spPr>
          <a:xfrm>
            <a:off x="5347845" y="4339890"/>
            <a:ext cx="2029733" cy="19416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pole tekstowe 34"/>
          <p:cNvSpPr txBox="1"/>
          <p:nvPr/>
        </p:nvSpPr>
        <p:spPr>
          <a:xfrm>
            <a:off x="7255049" y="5294693"/>
            <a:ext cx="1967894" cy="1569660"/>
          </a:xfrm>
          <a:prstGeom prst="rect">
            <a:avLst/>
          </a:prstGeom>
          <a:noFill/>
        </p:spPr>
        <p:txBody>
          <a:bodyPr wrap="square" rtlCol="0">
            <a:spAutoFit/>
          </a:bodyPr>
          <a:lstStyle/>
          <a:p>
            <a:endParaRPr lang="pl-PL" sz="1200" dirty="0"/>
          </a:p>
          <a:p>
            <a:r>
              <a:rPr lang="pl-PL" sz="1200" dirty="0"/>
              <a:t>Zakończenie postępowania przygotowawczego:</a:t>
            </a:r>
          </a:p>
          <a:p>
            <a:pPr marL="285750" indent="-285750">
              <a:buFontTx/>
              <a:buChar char="-"/>
            </a:pPr>
            <a:r>
              <a:rPr lang="pl-PL" sz="1200" dirty="0"/>
              <a:t>Umorzenie postępowania </a:t>
            </a:r>
          </a:p>
          <a:p>
            <a:pPr marL="285750" indent="-285750">
              <a:buFontTx/>
              <a:buChar char="-"/>
            </a:pPr>
            <a:r>
              <a:rPr lang="pl-PL" sz="1200" dirty="0"/>
              <a:t>Skierowanie sprawy do sądu </a:t>
            </a:r>
          </a:p>
        </p:txBody>
      </p:sp>
      <p:sp>
        <p:nvSpPr>
          <p:cNvPr id="37" name="Elipsa 36"/>
          <p:cNvSpPr/>
          <p:nvPr/>
        </p:nvSpPr>
        <p:spPr>
          <a:xfrm>
            <a:off x="4846451" y="4838965"/>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8" name="pole tekstowe 37"/>
          <p:cNvSpPr txBox="1"/>
          <p:nvPr/>
        </p:nvSpPr>
        <p:spPr>
          <a:xfrm>
            <a:off x="4936953" y="5269156"/>
            <a:ext cx="1393845" cy="1015663"/>
          </a:xfrm>
          <a:prstGeom prst="rect">
            <a:avLst/>
          </a:prstGeom>
          <a:noFill/>
        </p:spPr>
        <p:txBody>
          <a:bodyPr wrap="square" rtlCol="0">
            <a:spAutoFit/>
          </a:bodyPr>
          <a:lstStyle/>
          <a:p>
            <a:r>
              <a:rPr lang="pl-PL" sz="1200" dirty="0"/>
              <a:t>Wydanie postanowienia o zamknięciu post. przygotowawczego - art. 321 § 6</a:t>
            </a:r>
          </a:p>
        </p:txBody>
      </p:sp>
      <p:sp>
        <p:nvSpPr>
          <p:cNvPr id="49" name="pole tekstowe 48"/>
          <p:cNvSpPr txBox="1"/>
          <p:nvPr/>
        </p:nvSpPr>
        <p:spPr>
          <a:xfrm>
            <a:off x="8947348" y="5447711"/>
            <a:ext cx="3711661" cy="1569660"/>
          </a:xfrm>
          <a:prstGeom prst="rect">
            <a:avLst/>
          </a:prstGeom>
          <a:noFill/>
        </p:spPr>
        <p:txBody>
          <a:bodyPr wrap="square" rtlCol="0">
            <a:spAutoFit/>
          </a:bodyPr>
          <a:lstStyle/>
          <a:p>
            <a:pPr marL="285750" indent="-285750">
              <a:buFontTx/>
              <a:buChar char="-"/>
            </a:pPr>
            <a:r>
              <a:rPr lang="pl-PL" sz="1200" dirty="0"/>
              <a:t>Akt oskarżenia </a:t>
            </a:r>
          </a:p>
          <a:p>
            <a:pPr marL="285750" indent="-285750">
              <a:buFontTx/>
              <a:buChar char="-"/>
            </a:pPr>
            <a:r>
              <a:rPr lang="pl-PL" sz="1200" dirty="0"/>
              <a:t>Wniosek o </a:t>
            </a:r>
            <a:r>
              <a:rPr lang="pl-PL" sz="1200" dirty="0" err="1"/>
              <a:t>w.um.p</a:t>
            </a:r>
            <a:r>
              <a:rPr lang="pl-PL" sz="1200" dirty="0"/>
              <a:t>.</a:t>
            </a:r>
          </a:p>
          <a:p>
            <a:pPr marL="285750" indent="-285750">
              <a:buFontTx/>
              <a:buChar char="-"/>
            </a:pPr>
            <a:r>
              <a:rPr lang="pl-PL" sz="1200" dirty="0"/>
              <a:t>Wniosek z art. 335 § 1</a:t>
            </a:r>
          </a:p>
          <a:p>
            <a:pPr marL="285750" indent="-285750">
              <a:buFontTx/>
              <a:buChar char="-"/>
            </a:pPr>
            <a:r>
              <a:rPr lang="pl-PL" sz="1200" dirty="0"/>
              <a:t>Wniosek o rozpoznanie sprawy w trybie </a:t>
            </a:r>
            <a:r>
              <a:rPr lang="pl-PL" sz="1200" dirty="0" err="1"/>
              <a:t>przysp</a:t>
            </a:r>
            <a:r>
              <a:rPr lang="pl-PL" sz="1200" dirty="0"/>
              <a:t>. </a:t>
            </a:r>
          </a:p>
          <a:p>
            <a:pPr marL="285750" indent="-285750">
              <a:buFontTx/>
              <a:buChar char="-"/>
            </a:pPr>
            <a:r>
              <a:rPr lang="pl-PL" sz="1200" dirty="0"/>
              <a:t>Wniosek o um. post. i </a:t>
            </a:r>
            <a:r>
              <a:rPr lang="pl-PL" sz="1200" dirty="0" err="1"/>
              <a:t>zast</a:t>
            </a:r>
            <a:r>
              <a:rPr lang="pl-PL" sz="1200" dirty="0"/>
              <a:t>. środków zabezpieczających  </a:t>
            </a:r>
          </a:p>
          <a:p>
            <a:endParaRPr lang="pl-PL" sz="1200" dirty="0"/>
          </a:p>
        </p:txBody>
      </p:sp>
      <p:sp>
        <p:nvSpPr>
          <p:cNvPr id="50" name="Elipsa 49"/>
          <p:cNvSpPr/>
          <p:nvPr/>
        </p:nvSpPr>
        <p:spPr>
          <a:xfrm>
            <a:off x="6321584" y="2584739"/>
            <a:ext cx="977538" cy="967250"/>
          </a:xfrm>
          <a:prstGeom prst="ellipse">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lang="pl-PL"/>
          </a:p>
        </p:txBody>
      </p:sp>
      <p:sp>
        <p:nvSpPr>
          <p:cNvPr id="51" name="Elipsa 50"/>
          <p:cNvSpPr/>
          <p:nvPr/>
        </p:nvSpPr>
        <p:spPr>
          <a:xfrm>
            <a:off x="7973003" y="3230078"/>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Elipsa 51"/>
          <p:cNvSpPr/>
          <p:nvPr/>
        </p:nvSpPr>
        <p:spPr>
          <a:xfrm>
            <a:off x="9387827" y="3230078"/>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3" name="Nawias klamrowy otwierający 52"/>
          <p:cNvSpPr/>
          <p:nvPr/>
        </p:nvSpPr>
        <p:spPr>
          <a:xfrm rot="16200000">
            <a:off x="5883399" y="2960463"/>
            <a:ext cx="340601" cy="141170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4" name="pole tekstowe 53"/>
          <p:cNvSpPr txBox="1"/>
          <p:nvPr/>
        </p:nvSpPr>
        <p:spPr>
          <a:xfrm>
            <a:off x="5089352" y="4037757"/>
            <a:ext cx="2897734" cy="1200329"/>
          </a:xfrm>
          <a:prstGeom prst="rect">
            <a:avLst/>
          </a:prstGeom>
          <a:noFill/>
        </p:spPr>
        <p:txBody>
          <a:bodyPr wrap="square" rtlCol="0">
            <a:spAutoFit/>
          </a:bodyPr>
          <a:lstStyle/>
          <a:p>
            <a:r>
              <a:rPr lang="pl-PL" sz="1200" b="1" dirty="0"/>
              <a:t>Postępowanie </a:t>
            </a:r>
            <a:r>
              <a:rPr lang="pl-PL" sz="1200" b="1" dirty="0" err="1"/>
              <a:t>międzyinstancyjne</a:t>
            </a:r>
            <a:r>
              <a:rPr lang="pl-PL" sz="1200" b="1" dirty="0"/>
              <a:t>:</a:t>
            </a:r>
          </a:p>
          <a:p>
            <a:pPr marL="285750" indent="-285750">
              <a:buFontTx/>
              <a:buChar char="-"/>
            </a:pPr>
            <a:r>
              <a:rPr lang="pl-PL" sz="1200" dirty="0"/>
              <a:t>Zwrot do post. </a:t>
            </a:r>
            <a:r>
              <a:rPr lang="pl-PL" sz="1200" dirty="0" err="1"/>
              <a:t>przyg</a:t>
            </a:r>
            <a:r>
              <a:rPr lang="pl-PL" sz="1200" dirty="0"/>
              <a:t>. </a:t>
            </a:r>
          </a:p>
          <a:p>
            <a:pPr marL="285750" indent="-285750">
              <a:buFontTx/>
              <a:buChar char="-"/>
            </a:pPr>
            <a:r>
              <a:rPr lang="pl-PL" sz="1200" dirty="0"/>
              <a:t>Zakończenie post. karnego (wyrok lub post. o umorzeniu) </a:t>
            </a:r>
          </a:p>
          <a:p>
            <a:pPr marL="285750" indent="-285750">
              <a:buFontTx/>
              <a:buChar char="-"/>
            </a:pPr>
            <a:r>
              <a:rPr lang="pl-PL" sz="1200" dirty="0"/>
              <a:t>Przygotowanie rozprawy głównej </a:t>
            </a:r>
          </a:p>
          <a:p>
            <a:endParaRPr lang="pl-PL" sz="1200" dirty="0"/>
          </a:p>
        </p:txBody>
      </p:sp>
      <p:sp>
        <p:nvSpPr>
          <p:cNvPr id="55" name="pole tekstowe 54"/>
          <p:cNvSpPr txBox="1"/>
          <p:nvPr/>
        </p:nvSpPr>
        <p:spPr>
          <a:xfrm>
            <a:off x="6115014" y="2773562"/>
            <a:ext cx="1390678" cy="523220"/>
          </a:xfrm>
          <a:prstGeom prst="rect">
            <a:avLst/>
          </a:prstGeom>
          <a:noFill/>
        </p:spPr>
        <p:txBody>
          <a:bodyPr wrap="square" rtlCol="0">
            <a:spAutoFit/>
          </a:bodyPr>
          <a:lstStyle/>
          <a:p>
            <a:pPr algn="ctr"/>
            <a:r>
              <a:rPr lang="pl-PL" sz="1400" b="1" dirty="0"/>
              <a:t>ROZPRAWA GŁÓWNA </a:t>
            </a:r>
          </a:p>
        </p:txBody>
      </p:sp>
      <p:sp>
        <p:nvSpPr>
          <p:cNvPr id="56" name="pole tekstowe 55"/>
          <p:cNvSpPr txBox="1"/>
          <p:nvPr/>
        </p:nvSpPr>
        <p:spPr>
          <a:xfrm>
            <a:off x="7619236" y="3559417"/>
            <a:ext cx="1084297" cy="646331"/>
          </a:xfrm>
          <a:prstGeom prst="rect">
            <a:avLst/>
          </a:prstGeom>
          <a:noFill/>
        </p:spPr>
        <p:txBody>
          <a:bodyPr wrap="square" rtlCol="0">
            <a:spAutoFit/>
          </a:bodyPr>
          <a:lstStyle/>
          <a:p>
            <a:pPr algn="ctr"/>
            <a:r>
              <a:rPr lang="pl-PL" sz="1200" b="1" dirty="0"/>
              <a:t>Wyrok sądu I instancji </a:t>
            </a:r>
          </a:p>
        </p:txBody>
      </p:sp>
      <p:cxnSp>
        <p:nvCxnSpPr>
          <p:cNvPr id="6" name="Łącznik prosty ze strzałką 5">
            <a:extLst>
              <a:ext uri="{FF2B5EF4-FFF2-40B4-BE49-F238E27FC236}">
                <a16:creationId xmlns:a16="http://schemas.microsoft.com/office/drawing/2014/main" id="{7C417091-0A7B-4700-B487-17588A9729EC}"/>
              </a:ext>
            </a:extLst>
          </p:cNvPr>
          <p:cNvCxnSpPr/>
          <p:nvPr/>
        </p:nvCxnSpPr>
        <p:spPr>
          <a:xfrm>
            <a:off x="8410353" y="4413853"/>
            <a:ext cx="202018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pole tekstowe 8">
            <a:extLst>
              <a:ext uri="{FF2B5EF4-FFF2-40B4-BE49-F238E27FC236}">
                <a16:creationId xmlns:a16="http://schemas.microsoft.com/office/drawing/2014/main" id="{312AA364-42F4-425F-B4FA-1EC0E5402F49}"/>
              </a:ext>
            </a:extLst>
          </p:cNvPr>
          <p:cNvSpPr txBox="1"/>
          <p:nvPr/>
        </p:nvSpPr>
        <p:spPr>
          <a:xfrm>
            <a:off x="8591107" y="4575543"/>
            <a:ext cx="1773626" cy="646331"/>
          </a:xfrm>
          <a:prstGeom prst="rect">
            <a:avLst/>
          </a:prstGeom>
          <a:noFill/>
        </p:spPr>
        <p:txBody>
          <a:bodyPr wrap="square" rtlCol="0">
            <a:spAutoFit/>
          </a:bodyPr>
          <a:lstStyle/>
          <a:p>
            <a:r>
              <a:rPr lang="pl-PL" sz="1200" dirty="0"/>
              <a:t>gdy wyrok nie został zaskarżony lub minął termin do zaskarżenia </a:t>
            </a:r>
            <a:endParaRPr lang="en-GB" sz="1200" dirty="0"/>
          </a:p>
        </p:txBody>
      </p:sp>
      <p:sp>
        <p:nvSpPr>
          <p:cNvPr id="12" name="pole tekstowe 11">
            <a:extLst>
              <a:ext uri="{FF2B5EF4-FFF2-40B4-BE49-F238E27FC236}">
                <a16:creationId xmlns:a16="http://schemas.microsoft.com/office/drawing/2014/main" id="{F50BB6E2-9E15-4ADE-82AC-77BA31BFB2B6}"/>
              </a:ext>
            </a:extLst>
          </p:cNvPr>
          <p:cNvSpPr txBox="1"/>
          <p:nvPr/>
        </p:nvSpPr>
        <p:spPr>
          <a:xfrm>
            <a:off x="8269774" y="2958259"/>
            <a:ext cx="1084297" cy="276999"/>
          </a:xfrm>
          <a:prstGeom prst="rect">
            <a:avLst/>
          </a:prstGeom>
          <a:noFill/>
        </p:spPr>
        <p:txBody>
          <a:bodyPr wrap="square" rtlCol="0">
            <a:spAutoFit/>
          </a:bodyPr>
          <a:lstStyle/>
          <a:p>
            <a:r>
              <a:rPr lang="pl-PL" sz="1200" dirty="0"/>
              <a:t>apelacja</a:t>
            </a:r>
            <a:endParaRPr lang="en-GB" dirty="0"/>
          </a:p>
        </p:txBody>
      </p:sp>
      <p:sp>
        <p:nvSpPr>
          <p:cNvPr id="19" name="Nawias klamrowy zamykający 18">
            <a:extLst>
              <a:ext uri="{FF2B5EF4-FFF2-40B4-BE49-F238E27FC236}">
                <a16:creationId xmlns:a16="http://schemas.microsoft.com/office/drawing/2014/main" id="{20D06678-A31B-4F91-9308-4DB9C3B65994}"/>
              </a:ext>
            </a:extLst>
          </p:cNvPr>
          <p:cNvSpPr/>
          <p:nvPr/>
        </p:nvSpPr>
        <p:spPr>
          <a:xfrm rot="5400000">
            <a:off x="6543709" y="3620858"/>
            <a:ext cx="479059" cy="2856342"/>
          </a:xfrm>
          <a:prstGeom prst="rightBrac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pole tekstowe 29">
            <a:extLst>
              <a:ext uri="{FF2B5EF4-FFF2-40B4-BE49-F238E27FC236}">
                <a16:creationId xmlns:a16="http://schemas.microsoft.com/office/drawing/2014/main" id="{3B2F2E1A-812F-44AC-A56C-E728CF8500B8}"/>
              </a:ext>
            </a:extLst>
          </p:cNvPr>
          <p:cNvSpPr txBox="1"/>
          <p:nvPr/>
        </p:nvSpPr>
        <p:spPr>
          <a:xfrm>
            <a:off x="4888059" y="5096418"/>
            <a:ext cx="3620655" cy="523220"/>
          </a:xfrm>
          <a:prstGeom prst="rect">
            <a:avLst/>
          </a:prstGeom>
          <a:noFill/>
        </p:spPr>
        <p:txBody>
          <a:bodyPr wrap="square" rtlCol="0">
            <a:spAutoFit/>
          </a:bodyPr>
          <a:lstStyle/>
          <a:p>
            <a:pPr algn="ctr"/>
            <a:r>
              <a:rPr lang="pl-PL" sz="1400" b="1" dirty="0"/>
              <a:t>Postępowanie przed sądem I instancji </a:t>
            </a:r>
            <a:endParaRPr lang="en-GB" sz="1400" b="1" dirty="0"/>
          </a:p>
        </p:txBody>
      </p:sp>
      <p:cxnSp>
        <p:nvCxnSpPr>
          <p:cNvPr id="33" name="Łącznik prosty 32">
            <a:extLst>
              <a:ext uri="{FF2B5EF4-FFF2-40B4-BE49-F238E27FC236}">
                <a16:creationId xmlns:a16="http://schemas.microsoft.com/office/drawing/2014/main" id="{E3EBB658-77D4-488C-8C9A-7FC641403222}"/>
              </a:ext>
            </a:extLst>
          </p:cNvPr>
          <p:cNvCxnSpPr/>
          <p:nvPr/>
        </p:nvCxnSpPr>
        <p:spPr>
          <a:xfrm>
            <a:off x="8211410" y="4466411"/>
            <a:ext cx="0" cy="25798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Łącznik prosty 46">
            <a:extLst>
              <a:ext uri="{FF2B5EF4-FFF2-40B4-BE49-F238E27FC236}">
                <a16:creationId xmlns:a16="http://schemas.microsoft.com/office/drawing/2014/main" id="{15A82AC4-1462-4FCB-96AC-D4F68B1A6A26}"/>
              </a:ext>
            </a:extLst>
          </p:cNvPr>
          <p:cNvCxnSpPr/>
          <p:nvPr/>
        </p:nvCxnSpPr>
        <p:spPr>
          <a:xfrm>
            <a:off x="8213540" y="3728368"/>
            <a:ext cx="0" cy="25798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6" name="Łącznik prosty 45">
            <a:extLst>
              <a:ext uri="{FF2B5EF4-FFF2-40B4-BE49-F238E27FC236}">
                <a16:creationId xmlns:a16="http://schemas.microsoft.com/office/drawing/2014/main" id="{E618531A-98A8-4EA0-9365-6A8140A4A956}"/>
              </a:ext>
            </a:extLst>
          </p:cNvPr>
          <p:cNvCxnSpPr/>
          <p:nvPr/>
        </p:nvCxnSpPr>
        <p:spPr>
          <a:xfrm>
            <a:off x="8203380" y="4116939"/>
            <a:ext cx="0" cy="25798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6" name="pole tekstowe 35">
            <a:extLst>
              <a:ext uri="{FF2B5EF4-FFF2-40B4-BE49-F238E27FC236}">
                <a16:creationId xmlns:a16="http://schemas.microsoft.com/office/drawing/2014/main" id="{293B261B-D188-4A74-9FC5-FA0AEC3E3589}"/>
              </a:ext>
            </a:extLst>
          </p:cNvPr>
          <p:cNvSpPr txBox="1"/>
          <p:nvPr/>
        </p:nvSpPr>
        <p:spPr>
          <a:xfrm>
            <a:off x="8846769" y="3660432"/>
            <a:ext cx="1517959" cy="461665"/>
          </a:xfrm>
          <a:prstGeom prst="rect">
            <a:avLst/>
          </a:prstGeom>
          <a:noFill/>
        </p:spPr>
        <p:txBody>
          <a:bodyPr wrap="square" rtlCol="0">
            <a:spAutoFit/>
          </a:bodyPr>
          <a:lstStyle/>
          <a:p>
            <a:r>
              <a:rPr lang="pl-PL" sz="1200" dirty="0"/>
              <a:t>rozprawa przed sądem II instancji </a:t>
            </a:r>
            <a:endParaRPr lang="en-GB" sz="1200" dirty="0"/>
          </a:p>
        </p:txBody>
      </p:sp>
      <p:sp>
        <p:nvSpPr>
          <p:cNvPr id="39" name="Nawias klamrowy zamykający 38">
            <a:extLst>
              <a:ext uri="{FF2B5EF4-FFF2-40B4-BE49-F238E27FC236}">
                <a16:creationId xmlns:a16="http://schemas.microsoft.com/office/drawing/2014/main" id="{CB9320B8-5B4C-4A87-AF9E-6E807453DCEC}"/>
              </a:ext>
            </a:extLst>
          </p:cNvPr>
          <p:cNvSpPr/>
          <p:nvPr/>
        </p:nvSpPr>
        <p:spPr>
          <a:xfrm rot="16200000">
            <a:off x="9149217" y="1617673"/>
            <a:ext cx="293491" cy="2269158"/>
          </a:xfrm>
          <a:prstGeom prst="rightBrace">
            <a:avLst>
              <a:gd name="adj1" fmla="val 70645"/>
              <a:gd name="adj2" fmla="val 47256"/>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pole tekstowe 39">
            <a:extLst>
              <a:ext uri="{FF2B5EF4-FFF2-40B4-BE49-F238E27FC236}">
                <a16:creationId xmlns:a16="http://schemas.microsoft.com/office/drawing/2014/main" id="{F2C99A84-162A-491A-AF17-1A3A063CFCD7}"/>
              </a:ext>
            </a:extLst>
          </p:cNvPr>
          <p:cNvSpPr txBox="1"/>
          <p:nvPr/>
        </p:nvSpPr>
        <p:spPr>
          <a:xfrm>
            <a:off x="7831468" y="2165018"/>
            <a:ext cx="2736164" cy="523220"/>
          </a:xfrm>
          <a:prstGeom prst="rect">
            <a:avLst/>
          </a:prstGeom>
          <a:noFill/>
        </p:spPr>
        <p:txBody>
          <a:bodyPr wrap="square" rtlCol="0">
            <a:spAutoFit/>
          </a:bodyPr>
          <a:lstStyle/>
          <a:p>
            <a:pPr algn="ctr"/>
            <a:r>
              <a:rPr lang="pl-PL" sz="1400" b="1" dirty="0"/>
              <a:t>postępowanie przed sądem II instancji </a:t>
            </a:r>
            <a:endParaRPr lang="en-GB" sz="1400" b="1" dirty="0"/>
          </a:p>
        </p:txBody>
      </p:sp>
      <p:cxnSp>
        <p:nvCxnSpPr>
          <p:cNvPr id="57" name="Łącznik prosty ze strzałką 56">
            <a:extLst>
              <a:ext uri="{FF2B5EF4-FFF2-40B4-BE49-F238E27FC236}">
                <a16:creationId xmlns:a16="http://schemas.microsoft.com/office/drawing/2014/main" id="{B086521A-FB18-461D-8280-F5AF0113664B}"/>
              </a:ext>
            </a:extLst>
          </p:cNvPr>
          <p:cNvCxnSpPr>
            <a:cxnSpLocks/>
          </p:cNvCxnSpPr>
          <p:nvPr/>
        </p:nvCxnSpPr>
        <p:spPr>
          <a:xfrm>
            <a:off x="9793084" y="3442504"/>
            <a:ext cx="101009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2" name="Owal 41">
            <a:extLst>
              <a:ext uri="{FF2B5EF4-FFF2-40B4-BE49-F238E27FC236}">
                <a16:creationId xmlns:a16="http://schemas.microsoft.com/office/drawing/2014/main" id="{812A8F2A-A20B-48E1-9631-9C1CB478E584}"/>
              </a:ext>
            </a:extLst>
          </p:cNvPr>
          <p:cNvSpPr/>
          <p:nvPr/>
        </p:nvSpPr>
        <p:spPr>
          <a:xfrm>
            <a:off x="10433813" y="1120209"/>
            <a:ext cx="1758188" cy="1799466"/>
          </a:xfrm>
          <a:prstGeom prst="ellipse">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b="1" dirty="0">
                <a:solidFill>
                  <a:schemeClr val="tx1"/>
                </a:solidFill>
              </a:rPr>
              <a:t>Kasacja, wniosek o wznowienie postępowania </a:t>
            </a:r>
            <a:endParaRPr lang="en-GB" sz="1200" b="1" dirty="0">
              <a:solidFill>
                <a:schemeClr val="tx1"/>
              </a:solidFill>
            </a:endParaRPr>
          </a:p>
        </p:txBody>
      </p:sp>
    </p:spTree>
    <p:extLst>
      <p:ext uri="{BB962C8B-B14F-4D97-AF65-F5344CB8AC3E}">
        <p14:creationId xmlns:p14="http://schemas.microsoft.com/office/powerpoint/2010/main" val="1828510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Porządek czynności w śledztwie i dochodzeniu</a:t>
            </a:r>
          </a:p>
        </p:txBody>
      </p:sp>
      <p:sp>
        <p:nvSpPr>
          <p:cNvPr id="3" name="Symbol zastępczy zawartości 2"/>
          <p:cNvSpPr>
            <a:spLocks noGrp="1"/>
          </p:cNvSpPr>
          <p:nvPr>
            <p:ph sz="quarter" idx="1"/>
          </p:nvPr>
        </p:nvSpPr>
        <p:spPr/>
        <p:txBody>
          <a:bodyPr/>
          <a:lstStyle/>
          <a:p>
            <a:endParaRPr lang="pl-PL"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5937" y="1691322"/>
            <a:ext cx="9246759"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ole tekstowe 3"/>
          <p:cNvSpPr txBox="1"/>
          <p:nvPr/>
        </p:nvSpPr>
        <p:spPr>
          <a:xfrm>
            <a:off x="7368686" y="6484059"/>
            <a:ext cx="5173864" cy="338554"/>
          </a:xfrm>
          <a:prstGeom prst="rect">
            <a:avLst/>
          </a:prstGeom>
          <a:noFill/>
        </p:spPr>
        <p:txBody>
          <a:bodyPr wrap="square" rtlCol="0">
            <a:spAutoFit/>
          </a:bodyPr>
          <a:lstStyle/>
          <a:p>
            <a:r>
              <a:rPr lang="pl-PL" sz="1600" dirty="0"/>
              <a:t>S. Waltoś, </a:t>
            </a:r>
            <a:r>
              <a:rPr lang="pl-PL" sz="1600" i="1" dirty="0"/>
              <a:t>Proces karny,  </a:t>
            </a:r>
            <a:r>
              <a:rPr lang="pl-PL" sz="1600" dirty="0"/>
              <a:t>Warszawa 2011, s. 493</a:t>
            </a:r>
          </a:p>
        </p:txBody>
      </p:sp>
    </p:spTree>
    <p:extLst>
      <p:ext uri="{BB962C8B-B14F-4D97-AF65-F5344CB8AC3E}">
        <p14:creationId xmlns:p14="http://schemas.microsoft.com/office/powerpoint/2010/main" val="1411624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1</a:t>
            </a:r>
          </a:p>
        </p:txBody>
      </p:sp>
      <p:sp>
        <p:nvSpPr>
          <p:cNvPr id="3" name="Symbol zastępczy zawartości 2"/>
          <p:cNvSpPr>
            <a:spLocks noGrp="1"/>
          </p:cNvSpPr>
          <p:nvPr>
            <p:ph idx="1"/>
          </p:nvPr>
        </p:nvSpPr>
        <p:spPr/>
        <p:txBody>
          <a:bodyPr>
            <a:normAutofit/>
          </a:bodyPr>
          <a:lstStyle/>
          <a:p>
            <a:pPr marL="0" indent="0" algn="just">
              <a:buNone/>
            </a:pPr>
            <a:r>
              <a:rPr lang="pl-PL" sz="3500" b="1" dirty="0">
                <a:latin typeface="Times New Roman" pitchFamily="18" charset="0"/>
                <a:ea typeface="Tahoma" pitchFamily="34" charset="0"/>
                <a:cs typeface="Times New Roman" pitchFamily="18" charset="0"/>
              </a:rPr>
              <a:t>Zasadnicza problematyka: </a:t>
            </a:r>
          </a:p>
          <a:p>
            <a:pPr marL="0" indent="0" algn="just">
              <a:buNone/>
            </a:pPr>
            <a:r>
              <a:rPr lang="pl-PL" sz="3500" dirty="0">
                <a:latin typeface="Times New Roman" pitchFamily="18" charset="0"/>
                <a:ea typeface="Tahoma" pitchFamily="34" charset="0"/>
                <a:cs typeface="Times New Roman" pitchFamily="18" charset="0"/>
              </a:rPr>
              <a:t>1) właściwość sądu, badanie właściwości przez Sąd;</a:t>
            </a:r>
          </a:p>
          <a:p>
            <a:pPr marL="0" indent="0" algn="just">
              <a:buNone/>
            </a:pPr>
            <a:r>
              <a:rPr lang="pl-PL" sz="3500" dirty="0">
                <a:latin typeface="Times New Roman" pitchFamily="18" charset="0"/>
                <a:ea typeface="Tahoma" pitchFamily="34" charset="0"/>
                <a:cs typeface="Times New Roman" pitchFamily="18" charset="0"/>
              </a:rPr>
              <a:t>2) opis czynu i kwalifikacja prawna w akcie oskarżenia.</a:t>
            </a:r>
          </a:p>
        </p:txBody>
      </p:sp>
    </p:spTree>
    <p:extLst>
      <p:ext uri="{BB962C8B-B14F-4D97-AF65-F5344CB8AC3E}">
        <p14:creationId xmlns:p14="http://schemas.microsoft.com/office/powerpoint/2010/main" val="1497949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Porządek czynności w śledztwie i dochodzeniu </a:t>
            </a:r>
          </a:p>
        </p:txBody>
      </p:sp>
      <p:sp>
        <p:nvSpPr>
          <p:cNvPr id="3" name="Symbol zastępczy zawartości 2"/>
          <p:cNvSpPr>
            <a:spLocks noGrp="1"/>
          </p:cNvSpPr>
          <p:nvPr>
            <p:ph idx="1"/>
          </p:nvPr>
        </p:nvSpPr>
        <p:spPr/>
        <p:txBody>
          <a:bodyPr>
            <a:normAutofit/>
          </a:bodyPr>
          <a:lstStyle/>
          <a:p>
            <a:pPr marL="355600" indent="-355600" algn="just">
              <a:buAutoNum type="arabicPeriod"/>
            </a:pPr>
            <a:r>
              <a:rPr lang="pl-PL" dirty="0"/>
              <a:t>Czynności poprzedzające formalne wszczęcie postępowania przygotowawczego </a:t>
            </a:r>
          </a:p>
          <a:p>
            <a:pPr marL="916686" lvl="1" indent="-514350" algn="just"/>
            <a:r>
              <a:rPr lang="pl-PL" dirty="0"/>
              <a:t>postępowanie sprawdzające (art. 307)</a:t>
            </a:r>
          </a:p>
          <a:p>
            <a:pPr marL="916686" lvl="1" indent="-514350" algn="just"/>
            <a:r>
              <a:rPr lang="pl-PL" dirty="0"/>
              <a:t>czynności w niezbędnym zakresie (art. 308)</a:t>
            </a:r>
          </a:p>
          <a:p>
            <a:pPr marL="355600" indent="-355600" algn="just">
              <a:buAutoNum type="arabicPeriod"/>
            </a:pPr>
            <a:r>
              <a:rPr lang="pl-PL" dirty="0"/>
              <a:t>Formalne wszczęcie śledztwa/dochodzenia w sprawie (faza </a:t>
            </a:r>
            <a:r>
              <a:rPr lang="pl-PL" i="1" dirty="0"/>
              <a:t>in rem</a:t>
            </a:r>
            <a:r>
              <a:rPr lang="pl-PL" dirty="0"/>
              <a:t>) </a:t>
            </a:r>
          </a:p>
          <a:p>
            <a:pPr marL="355600" indent="-355600" algn="just">
              <a:buAutoNum type="arabicPeriod"/>
            </a:pPr>
            <a:r>
              <a:rPr lang="pl-PL" dirty="0"/>
              <a:t>Przedstawienie zarzutów (faza </a:t>
            </a:r>
            <a:r>
              <a:rPr lang="pl-PL" i="1" dirty="0"/>
              <a:t>ad personam</a:t>
            </a:r>
            <a:r>
              <a:rPr lang="pl-PL" dirty="0"/>
              <a:t>) i modyfikacja zarzutów </a:t>
            </a:r>
          </a:p>
          <a:p>
            <a:pPr marL="355600" indent="-355600" algn="just">
              <a:buAutoNum type="arabicPeriod"/>
            </a:pPr>
            <a:r>
              <a:rPr lang="pl-PL" dirty="0"/>
              <a:t>Czynności dowodowe </a:t>
            </a:r>
          </a:p>
          <a:p>
            <a:pPr marL="355600" indent="-355600" algn="just">
              <a:buAutoNum type="arabicPeriod"/>
            </a:pPr>
            <a:r>
              <a:rPr lang="pl-PL" dirty="0"/>
              <a:t>Zakończenie postępowania przygotowawczego</a:t>
            </a:r>
          </a:p>
          <a:p>
            <a:pPr marL="355600" indent="-355600" algn="just">
              <a:buAutoNum type="arabicPeriod"/>
            </a:pPr>
            <a:r>
              <a:rPr lang="pl-PL" dirty="0"/>
              <a:t>Sposoby zakończenia postępowania przygotowawczego </a:t>
            </a:r>
            <a:r>
              <a:rPr lang="pl-PL" dirty="0">
                <a:sym typeface="Wingdings" panose="05000000000000000000" pitchFamily="2" charset="2"/>
              </a:rPr>
              <a:t> umorzenie (różne wersje) albo skierowanie sprawy do sądu</a:t>
            </a:r>
            <a:endParaRPr lang="pl-PL" dirty="0"/>
          </a:p>
        </p:txBody>
      </p:sp>
    </p:spTree>
    <p:extLst>
      <p:ext uri="{BB962C8B-B14F-4D97-AF65-F5344CB8AC3E}">
        <p14:creationId xmlns:p14="http://schemas.microsoft.com/office/powerpoint/2010/main" val="2571808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Wszczęcie postępowania przygotowawczego</a:t>
            </a:r>
          </a:p>
        </p:txBody>
      </p:sp>
      <p:sp>
        <p:nvSpPr>
          <p:cNvPr id="3" name="Symbol zastępczy zawartości 2"/>
          <p:cNvSpPr>
            <a:spLocks noGrp="1"/>
          </p:cNvSpPr>
          <p:nvPr>
            <p:ph idx="1"/>
          </p:nvPr>
        </p:nvSpPr>
        <p:spPr/>
        <p:txBody>
          <a:bodyPr>
            <a:normAutofit lnSpcReduction="10000"/>
          </a:bodyPr>
          <a:lstStyle/>
          <a:p>
            <a:pPr marL="109728" indent="0" algn="just">
              <a:buNone/>
            </a:pPr>
            <a:r>
              <a:rPr lang="pl-PL" dirty="0"/>
              <a:t>Art. 303 k.p.k.</a:t>
            </a:r>
          </a:p>
          <a:p>
            <a:pPr marL="109728" indent="0" algn="just">
              <a:buNone/>
            </a:pPr>
            <a:r>
              <a:rPr lang="pl-PL" dirty="0"/>
              <a:t>Postępowanie przygotowawcze wszczyna się z urzędu lub na skutek zawiadomienia, jeżeli istnieje </a:t>
            </a:r>
            <a:r>
              <a:rPr lang="pl-PL" b="1" u="sng" dirty="0"/>
              <a:t>uzasadnione podejrzenie</a:t>
            </a:r>
            <a:r>
              <a:rPr lang="pl-PL" b="1" dirty="0"/>
              <a:t> </a:t>
            </a:r>
            <a:r>
              <a:rPr lang="pl-PL" dirty="0"/>
              <a:t>popełnienia przestępstwa. </a:t>
            </a:r>
          </a:p>
          <a:p>
            <a:pPr algn="just"/>
            <a:r>
              <a:rPr lang="pl-PL" dirty="0"/>
              <a:t>Postępowanie wszczyna się </a:t>
            </a:r>
            <a:r>
              <a:rPr lang="pl-PL" b="1" dirty="0"/>
              <a:t>w sprawie </a:t>
            </a:r>
            <a:r>
              <a:rPr lang="pl-PL" dirty="0"/>
              <a:t>(faza in rem)</a:t>
            </a:r>
          </a:p>
          <a:p>
            <a:pPr lvl="1" algn="just"/>
            <a:r>
              <a:rPr lang="pl-PL" dirty="0"/>
              <a:t>organy nie wiedzą jeszcze kto jest podejrzanym, </a:t>
            </a:r>
          </a:p>
          <a:p>
            <a:pPr lvl="1" algn="just"/>
            <a:r>
              <a:rPr lang="pl-PL" dirty="0"/>
              <a:t>zbierają informacje, które pozwoliłyby na postawienie zarzutów konkretnej osobie</a:t>
            </a:r>
          </a:p>
          <a:p>
            <a:pPr algn="just"/>
            <a:r>
              <a:rPr lang="pl-PL" dirty="0"/>
              <a:t>Uzasadnione podejrzenie popełnienie przestępstwa to tzw. faktyczna podstawa wszczęcia śledztwa lub dochodzenia</a:t>
            </a:r>
          </a:p>
          <a:p>
            <a:pPr algn="just"/>
            <a:r>
              <a:rPr lang="pl-PL" dirty="0"/>
              <a:t>Konieczne jest posiadanie danych, na podstawie których można zasadnie podejrzewać, że miało miejsce przestępstwa</a:t>
            </a:r>
          </a:p>
          <a:p>
            <a:pPr marL="109728" indent="0" algn="just">
              <a:buNone/>
            </a:pPr>
            <a:endParaRPr lang="pl-PL" dirty="0"/>
          </a:p>
        </p:txBody>
      </p:sp>
    </p:spTree>
    <p:extLst>
      <p:ext uri="{BB962C8B-B14F-4D97-AF65-F5344CB8AC3E}">
        <p14:creationId xmlns:p14="http://schemas.microsoft.com/office/powerpoint/2010/main" val="23511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dirty="0"/>
              <a:t>Wszczęcie postępowania przygotowawczego</a:t>
            </a:r>
            <a:br>
              <a:rPr lang="pl-PL" b="1" dirty="0"/>
            </a:br>
            <a:r>
              <a:rPr lang="pl-PL" b="1" dirty="0"/>
              <a:t>- </a:t>
            </a:r>
            <a:r>
              <a:rPr lang="pl-PL" sz="2700" dirty="0"/>
              <a:t>źródła informacji o przestępstwie</a:t>
            </a:r>
            <a:endParaRPr lang="pl-PL" sz="3100" dirty="0"/>
          </a:p>
        </p:txBody>
      </p:sp>
      <p:sp>
        <p:nvSpPr>
          <p:cNvPr id="3" name="Symbol zastępczy zawartości 2"/>
          <p:cNvSpPr>
            <a:spLocks noGrp="1"/>
          </p:cNvSpPr>
          <p:nvPr>
            <p:ph idx="1"/>
          </p:nvPr>
        </p:nvSpPr>
        <p:spPr/>
        <p:txBody>
          <a:bodyPr>
            <a:normAutofit/>
          </a:bodyPr>
          <a:lstStyle/>
          <a:p>
            <a:pPr algn="just"/>
            <a:r>
              <a:rPr lang="pl-PL" dirty="0"/>
              <a:t>Informacje własne organów procesowych („spostrzeżenia własne”)</a:t>
            </a:r>
          </a:p>
          <a:p>
            <a:pPr algn="just"/>
            <a:r>
              <a:rPr lang="pl-PL" dirty="0"/>
              <a:t>Zawiadomienie o możliwości popełnienia przestępstwa</a:t>
            </a:r>
          </a:p>
          <a:p>
            <a:pPr algn="just"/>
            <a:r>
              <a:rPr lang="pl-PL" dirty="0"/>
              <a:t>Samooskarżenie</a:t>
            </a:r>
          </a:p>
          <a:p>
            <a:pPr algn="just"/>
            <a:r>
              <a:rPr lang="pl-PL" dirty="0"/>
              <a:t>Wiadomości z radia, prasy, telewizji</a:t>
            </a:r>
          </a:p>
          <a:p>
            <a:pPr algn="just"/>
            <a:r>
              <a:rPr lang="pl-PL" dirty="0"/>
              <a:t>Wyniki działań operacyjnych </a:t>
            </a:r>
          </a:p>
          <a:p>
            <a:pPr algn="just"/>
            <a:r>
              <a:rPr lang="pl-PL" dirty="0"/>
              <a:t>Anonim </a:t>
            </a:r>
          </a:p>
          <a:p>
            <a:pPr lvl="1" algn="just"/>
            <a:r>
              <a:rPr lang="pl-PL" dirty="0"/>
              <a:t>w przypadku anonimu konieczne jest szczególnie dokładne zweryfikowanie jego treści, jeżeli informacje w nim zawarte w ogóle wydają się wiarygodne</a:t>
            </a:r>
          </a:p>
          <a:p>
            <a:pPr lvl="1" algn="just"/>
            <a:r>
              <a:rPr lang="pl-PL" dirty="0"/>
              <a:t>Najmniej „pewne” źródło informacji</a:t>
            </a:r>
          </a:p>
        </p:txBody>
      </p:sp>
    </p:spTree>
    <p:extLst>
      <p:ext uri="{BB962C8B-B14F-4D97-AF65-F5344CB8AC3E}">
        <p14:creationId xmlns:p14="http://schemas.microsoft.com/office/powerpoint/2010/main" val="3020963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16025"/>
            <a:ext cx="9144000" cy="1160112"/>
          </a:xfrm>
        </p:spPr>
        <p:txBody>
          <a:bodyPr>
            <a:noAutofit/>
          </a:bodyPr>
          <a:lstStyle/>
          <a:p>
            <a:pPr algn="ctr"/>
            <a:r>
              <a:rPr lang="pl-PL" sz="3600" dirty="0"/>
              <a:t>Obowiązek zawiadomienia o przestępstwie </a:t>
            </a:r>
          </a:p>
        </p:txBody>
      </p:sp>
      <p:sp>
        <p:nvSpPr>
          <p:cNvPr id="4" name="Symbol zastępczy tekstu 3"/>
          <p:cNvSpPr>
            <a:spLocks noGrp="1"/>
          </p:cNvSpPr>
          <p:nvPr>
            <p:ph type="body" idx="1"/>
          </p:nvPr>
        </p:nvSpPr>
        <p:spPr>
          <a:xfrm>
            <a:off x="1560004" y="1499592"/>
            <a:ext cx="3851920" cy="457200"/>
          </a:xfrm>
        </p:spPr>
        <p:txBody>
          <a:bodyPr/>
          <a:lstStyle/>
          <a:p>
            <a:pPr algn="ctr"/>
            <a:r>
              <a:rPr lang="pl-PL" sz="2400" dirty="0"/>
              <a:t>SPOŁECZNY</a:t>
            </a:r>
            <a:endParaRPr lang="pl-PL" dirty="0"/>
          </a:p>
        </p:txBody>
      </p:sp>
      <p:sp>
        <p:nvSpPr>
          <p:cNvPr id="6" name="Symbol zastępczy tekstu 5"/>
          <p:cNvSpPr>
            <a:spLocks noGrp="1"/>
          </p:cNvSpPr>
          <p:nvPr>
            <p:ph type="body" sz="half" idx="3"/>
          </p:nvPr>
        </p:nvSpPr>
        <p:spPr>
          <a:xfrm>
            <a:off x="5915472" y="1499592"/>
            <a:ext cx="4329807" cy="457200"/>
          </a:xfrm>
        </p:spPr>
        <p:txBody>
          <a:bodyPr/>
          <a:lstStyle/>
          <a:p>
            <a:pPr algn="ctr"/>
            <a:r>
              <a:rPr lang="pl-PL" sz="2400" dirty="0"/>
              <a:t>PRAWNY</a:t>
            </a:r>
          </a:p>
        </p:txBody>
      </p:sp>
      <p:sp>
        <p:nvSpPr>
          <p:cNvPr id="5" name="Symbol zastępczy zawartości 4"/>
          <p:cNvSpPr>
            <a:spLocks noGrp="1"/>
          </p:cNvSpPr>
          <p:nvPr>
            <p:ph sz="quarter" idx="2"/>
          </p:nvPr>
        </p:nvSpPr>
        <p:spPr>
          <a:xfrm>
            <a:off x="1320552" y="1903140"/>
            <a:ext cx="3923928" cy="2664296"/>
          </a:xfrm>
        </p:spPr>
        <p:txBody>
          <a:bodyPr>
            <a:normAutofit lnSpcReduction="10000"/>
          </a:bodyPr>
          <a:lstStyle/>
          <a:p>
            <a:pPr marL="171450" indent="-171450" algn="just"/>
            <a:r>
              <a:rPr lang="pl-PL" sz="1700" dirty="0"/>
              <a:t>Art. 304 § 1 – każdy dowiedziawszy się o popełnieniu przestępstwa </a:t>
            </a:r>
            <a:r>
              <a:rPr lang="pl-PL" sz="1700" b="1" dirty="0"/>
              <a:t>ściganego z urzędu</a:t>
            </a:r>
            <a:r>
              <a:rPr lang="pl-PL" sz="1700" dirty="0"/>
              <a:t> ma społeczny obowiązek zawiadomić o tym prokuratora lub Policję </a:t>
            </a:r>
          </a:p>
          <a:p>
            <a:pPr marL="171450" indent="-171450" algn="just"/>
            <a:r>
              <a:rPr lang="pl-PL" sz="1700" dirty="0"/>
              <a:t>Za naruszenie społecznego obowiązku zawiadomienia o przestępstwie nie ponosi się odpowiedzialności prawnej </a:t>
            </a:r>
          </a:p>
        </p:txBody>
      </p:sp>
      <p:sp>
        <p:nvSpPr>
          <p:cNvPr id="7" name="Symbol zastępczy zawartości 6"/>
          <p:cNvSpPr>
            <a:spLocks noGrp="1"/>
          </p:cNvSpPr>
          <p:nvPr>
            <p:ph sz="quarter" idx="4"/>
          </p:nvPr>
        </p:nvSpPr>
        <p:spPr>
          <a:xfrm>
            <a:off x="5614355" y="2002532"/>
            <a:ext cx="4932040" cy="4581128"/>
          </a:xfrm>
        </p:spPr>
        <p:txBody>
          <a:bodyPr>
            <a:noAutofit/>
          </a:bodyPr>
          <a:lstStyle/>
          <a:p>
            <a:pPr marL="271463" indent="-176213" algn="just"/>
            <a:r>
              <a:rPr lang="pl-PL" sz="1400" dirty="0"/>
              <a:t>Szczególna postać obowiązku zawiadomienia o przestępstwie; naruszenie wiąże się z ponoszeniem odpowiedzialności karnej (lub dyscyplinarnej).</a:t>
            </a:r>
          </a:p>
          <a:p>
            <a:pPr marL="271463" indent="-176213" algn="just"/>
            <a:r>
              <a:rPr lang="pl-PL" sz="1400" dirty="0"/>
              <a:t>Dotyczy: </a:t>
            </a:r>
          </a:p>
          <a:p>
            <a:pPr marL="536575" lvl="1" indent="-268288" algn="just">
              <a:buFont typeface="+mj-lt"/>
              <a:buAutoNum type="arabicPeriod"/>
            </a:pPr>
            <a:r>
              <a:rPr lang="pl-PL" sz="1400" dirty="0"/>
              <a:t>art. 304 § 2 –</a:t>
            </a:r>
            <a:r>
              <a:rPr lang="pl-PL" sz="1400" b="1" dirty="0"/>
              <a:t>instytucji państwowych i samorządowych, które </a:t>
            </a:r>
            <a:r>
              <a:rPr lang="pl-PL" sz="1400" b="1" u="sng" dirty="0"/>
              <a:t>w związku ze swoją działalnością </a:t>
            </a:r>
            <a:r>
              <a:rPr lang="pl-PL" sz="1400" b="1" dirty="0"/>
              <a:t>dowiedziały się o popełnieniu przestępstwa </a:t>
            </a:r>
          </a:p>
          <a:p>
            <a:pPr marL="536575" lvl="1" indent="-269875" algn="just">
              <a:buFont typeface="+mj-lt"/>
              <a:buAutoNum type="arabicPeriod"/>
            </a:pPr>
            <a:r>
              <a:rPr lang="pl-PL" sz="1400" dirty="0"/>
              <a:t>art. 240 § 1 k.k. – każdy ma </a:t>
            </a:r>
            <a:r>
              <a:rPr lang="pl-PL" sz="1400" b="1" dirty="0"/>
              <a:t>prawny obowiązek </a:t>
            </a:r>
            <a:r>
              <a:rPr lang="pl-PL" sz="1400" dirty="0"/>
              <a:t>zawiadomić o przestępstwach wyliczonych w tym przepisie. Są to m.in. ludobójstwo, zdrada, zamach stanu, zabójstwo, bezprawne pozbawienie wolności, przestępstwa o charakterze terrorystycznym</a:t>
            </a:r>
          </a:p>
          <a:p>
            <a:pPr marL="0" lvl="1" indent="0" algn="just">
              <a:buNone/>
              <a:tabLst>
                <a:tab pos="0" algn="l"/>
              </a:tabLst>
            </a:pPr>
            <a:r>
              <a:rPr lang="pl-PL" sz="1400" b="1" dirty="0">
                <a:solidFill>
                  <a:schemeClr val="accent4"/>
                </a:solidFill>
              </a:rPr>
              <a:t>   </a:t>
            </a:r>
            <a:r>
              <a:rPr lang="pl-PL" sz="1400" b="1" u="sng" dirty="0">
                <a:solidFill>
                  <a:schemeClr val="accent4"/>
                </a:solidFill>
              </a:rPr>
              <a:t>UWAGA NA:</a:t>
            </a:r>
          </a:p>
          <a:p>
            <a:pPr marL="630238" lvl="2" indent="-192088" algn="just"/>
            <a:r>
              <a:rPr lang="pl-PL" sz="1200" dirty="0">
                <a:solidFill>
                  <a:schemeClr val="accent4"/>
                </a:solidFill>
              </a:rPr>
              <a:t>Art. 240 § 2 – kontratyp „nie popełnia przestępstwa” </a:t>
            </a:r>
          </a:p>
          <a:p>
            <a:pPr marL="627063" lvl="2" indent="-185738" algn="just"/>
            <a:r>
              <a:rPr lang="pl-PL" sz="1200" dirty="0">
                <a:solidFill>
                  <a:schemeClr val="accent4"/>
                </a:solidFill>
              </a:rPr>
              <a:t>Art. 240 § 3 – klauzula niekaralności „nie podlega karze”</a:t>
            </a:r>
          </a:p>
          <a:p>
            <a:pPr marL="630238" lvl="2" indent="-188913" algn="just"/>
            <a:r>
              <a:rPr lang="pl-PL" sz="1200" dirty="0">
                <a:solidFill>
                  <a:schemeClr val="accent4"/>
                </a:solidFill>
              </a:rPr>
              <a:t>Prawny obowiązek z art. 240 § 1 nie dotyczy także osób z art. 178 k.p.k. </a:t>
            </a:r>
            <a:endParaRPr lang="pl-PL" sz="1200" dirty="0"/>
          </a:p>
        </p:txBody>
      </p:sp>
      <p:cxnSp>
        <p:nvCxnSpPr>
          <p:cNvPr id="9" name="Łącznik prosty ze strzałką 8"/>
          <p:cNvCxnSpPr/>
          <p:nvPr/>
        </p:nvCxnSpPr>
        <p:spPr>
          <a:xfrm flipH="1">
            <a:off x="4727848" y="3717032"/>
            <a:ext cx="1512168" cy="115212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1" name="Prostokąt 10"/>
          <p:cNvSpPr/>
          <p:nvPr/>
        </p:nvSpPr>
        <p:spPr>
          <a:xfrm>
            <a:off x="882216" y="4792960"/>
            <a:ext cx="4283968" cy="198884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1600" dirty="0">
                <a:solidFill>
                  <a:schemeClr val="accent4"/>
                </a:solidFill>
              </a:rPr>
              <a:t>Oprócz niezwłocznego zawiadomienia, instytucje z art. 304 § 2 są obowiązane przedsięwziąć niezbędne czynności do czasu przybycia organu powołanego do ścigania przestępstw lub wydania przez ten organ zarządzenia, aby nie dopuścić do zatarcia śladów i dowodów przestępstwa </a:t>
            </a:r>
          </a:p>
        </p:txBody>
      </p:sp>
    </p:spTree>
    <p:extLst>
      <p:ext uri="{BB962C8B-B14F-4D97-AF65-F5344CB8AC3E}">
        <p14:creationId xmlns:p14="http://schemas.microsoft.com/office/powerpoint/2010/main" val="490906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Zawiadomienie o przestępstwie</a:t>
            </a:r>
          </a:p>
        </p:txBody>
      </p:sp>
      <p:sp>
        <p:nvSpPr>
          <p:cNvPr id="8" name="Symbol zastępczy zawartości 7"/>
          <p:cNvSpPr>
            <a:spLocks noGrp="1"/>
          </p:cNvSpPr>
          <p:nvPr>
            <p:ph idx="1"/>
          </p:nvPr>
        </p:nvSpPr>
        <p:spPr>
          <a:xfrm>
            <a:off x="484187" y="1152983"/>
            <a:ext cx="8946541" cy="4195481"/>
          </a:xfrm>
        </p:spPr>
        <p:txBody>
          <a:bodyPr>
            <a:normAutofit/>
          </a:bodyPr>
          <a:lstStyle/>
          <a:p>
            <a:pPr marL="109728" indent="0" algn="just">
              <a:buNone/>
            </a:pPr>
            <a:r>
              <a:rPr lang="pl-PL" sz="2400" dirty="0"/>
              <a:t>Niezwłocznie po otrzymaniu zawiadomienia o przestępstwie organ powołany do prowadzenia postępowania przygotowawczego jest obowiązany wydać postanowienie o: </a:t>
            </a:r>
          </a:p>
        </p:txBody>
      </p:sp>
      <p:cxnSp>
        <p:nvCxnSpPr>
          <p:cNvPr id="10" name="Łącznik prosty ze strzałką 9"/>
          <p:cNvCxnSpPr/>
          <p:nvPr/>
        </p:nvCxnSpPr>
        <p:spPr>
          <a:xfrm flipH="1">
            <a:off x="3719737" y="2636913"/>
            <a:ext cx="556845" cy="72223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p:nvPr/>
        </p:nvCxnSpPr>
        <p:spPr>
          <a:xfrm>
            <a:off x="7464152" y="2636913"/>
            <a:ext cx="720080" cy="72223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pole tekstowe 13"/>
          <p:cNvSpPr txBox="1"/>
          <p:nvPr/>
        </p:nvSpPr>
        <p:spPr>
          <a:xfrm>
            <a:off x="2173333" y="3311294"/>
            <a:ext cx="2592288" cy="400110"/>
          </a:xfrm>
          <a:prstGeom prst="rect">
            <a:avLst/>
          </a:prstGeom>
          <a:noFill/>
        </p:spPr>
        <p:txBody>
          <a:bodyPr wrap="square" rtlCol="0">
            <a:spAutoFit/>
          </a:bodyPr>
          <a:lstStyle/>
          <a:p>
            <a:pPr algn="ctr"/>
            <a:r>
              <a:rPr lang="pl-PL" sz="2000" b="1" dirty="0"/>
              <a:t>wszczęciu</a:t>
            </a:r>
            <a:endParaRPr lang="pl-PL" sz="1600" b="1" dirty="0"/>
          </a:p>
        </p:txBody>
      </p:sp>
      <p:sp>
        <p:nvSpPr>
          <p:cNvPr id="15" name="pole tekstowe 14"/>
          <p:cNvSpPr txBox="1"/>
          <p:nvPr/>
        </p:nvSpPr>
        <p:spPr>
          <a:xfrm>
            <a:off x="7600431" y="3072939"/>
            <a:ext cx="2448272" cy="707886"/>
          </a:xfrm>
          <a:prstGeom prst="rect">
            <a:avLst/>
          </a:prstGeom>
          <a:noFill/>
        </p:spPr>
        <p:txBody>
          <a:bodyPr wrap="square" rtlCol="0">
            <a:spAutoFit/>
          </a:bodyPr>
          <a:lstStyle/>
          <a:p>
            <a:pPr algn="ctr"/>
            <a:r>
              <a:rPr lang="pl-PL" sz="2000" b="1" dirty="0"/>
              <a:t>Odmowie wszczęcia </a:t>
            </a:r>
          </a:p>
        </p:txBody>
      </p:sp>
      <p:sp>
        <p:nvSpPr>
          <p:cNvPr id="18" name="pole tekstowe 17"/>
          <p:cNvSpPr txBox="1"/>
          <p:nvPr/>
        </p:nvSpPr>
        <p:spPr>
          <a:xfrm>
            <a:off x="5051884" y="3035982"/>
            <a:ext cx="1944216" cy="646331"/>
          </a:xfrm>
          <a:prstGeom prst="rect">
            <a:avLst/>
          </a:prstGeom>
          <a:noFill/>
        </p:spPr>
        <p:txBody>
          <a:bodyPr wrap="square" rtlCol="0">
            <a:spAutoFit/>
          </a:bodyPr>
          <a:lstStyle/>
          <a:p>
            <a:pPr algn="ctr"/>
            <a:r>
              <a:rPr lang="pl-PL" sz="3600" b="1" u="sng" dirty="0"/>
              <a:t>LUB</a:t>
            </a:r>
          </a:p>
        </p:txBody>
      </p:sp>
      <p:sp>
        <p:nvSpPr>
          <p:cNvPr id="20" name="pole tekstowe 19"/>
          <p:cNvSpPr txBox="1"/>
          <p:nvPr/>
        </p:nvSpPr>
        <p:spPr>
          <a:xfrm>
            <a:off x="484187" y="3871136"/>
            <a:ext cx="10183813" cy="1200329"/>
          </a:xfrm>
          <a:prstGeom prst="rect">
            <a:avLst/>
          </a:prstGeom>
          <a:noFill/>
          <a:ln w="28575">
            <a:solidFill>
              <a:schemeClr val="accent3"/>
            </a:solidFill>
          </a:ln>
        </p:spPr>
        <p:txBody>
          <a:bodyPr wrap="square" rtlCol="0">
            <a:spAutoFit/>
          </a:bodyPr>
          <a:lstStyle/>
          <a:p>
            <a:pPr algn="just"/>
            <a:r>
              <a:rPr lang="pl-PL" dirty="0"/>
              <a:t>Jeżeli organ procesowy nie znajduje dostatecznej podstawy (w świetle wymagań z art. 303) do wszczęcia postępowania, ale jednocześnie możliwość popełnienia przestępstwa nie jest wykluczona, k.p.k. dla takich sytuacji przewiduje instytucję </a:t>
            </a:r>
            <a:r>
              <a:rPr lang="pl-PL" b="1" dirty="0"/>
              <a:t>postępowania sprawdzającego </a:t>
            </a:r>
            <a:r>
              <a:rPr lang="pl-PL" dirty="0"/>
              <a:t>– art. 307 k.p.k. </a:t>
            </a:r>
          </a:p>
        </p:txBody>
      </p:sp>
      <p:sp>
        <p:nvSpPr>
          <p:cNvPr id="25" name="pole tekstowe 24"/>
          <p:cNvSpPr txBox="1"/>
          <p:nvPr/>
        </p:nvSpPr>
        <p:spPr>
          <a:xfrm>
            <a:off x="333376" y="5140358"/>
            <a:ext cx="10317174" cy="1477328"/>
          </a:xfrm>
          <a:prstGeom prst="rect">
            <a:avLst/>
          </a:prstGeom>
          <a:noFill/>
          <a:ln w="28575">
            <a:solidFill>
              <a:schemeClr val="accent1"/>
            </a:solidFill>
          </a:ln>
        </p:spPr>
        <p:txBody>
          <a:bodyPr wrap="square" rtlCol="0">
            <a:spAutoFit/>
          </a:bodyPr>
          <a:lstStyle/>
          <a:p>
            <a:pPr algn="just"/>
            <a:r>
              <a:rPr lang="pl-PL" dirty="0"/>
              <a:t>O wszczęciu lub odmowie wszczęcia zawiadamia się osobę lub instytucję państwową, samorządową lub społeczną, która złożyła zawiadomienie o przestępstwie. Jeżeli nie zostaną oni w ciągu 6 tygodni powiadomieni o wydaniu odpowiedniego postanowienia, mogą wnieść </a:t>
            </a:r>
            <a:r>
              <a:rPr lang="pl-PL" b="1" dirty="0"/>
              <a:t>zażalenie </a:t>
            </a:r>
            <a:r>
              <a:rPr lang="pl-PL" dirty="0"/>
              <a:t>do </a:t>
            </a:r>
            <a:r>
              <a:rPr lang="pl-PL" u="sng" dirty="0"/>
              <a:t>prokuratora nadrzędnego albo powołanego do nadzoru nad organem, któremu złożono zawiadomienie. </a:t>
            </a:r>
            <a:r>
              <a:rPr lang="pl-PL" dirty="0">
                <a:sym typeface="Wingdings" pitchFamily="2" charset="2"/>
              </a:rPr>
              <a:t> tzw. </a:t>
            </a:r>
            <a:r>
              <a:rPr lang="pl-PL" b="1" u="sng" dirty="0">
                <a:sym typeface="Wingdings" pitchFamily="2" charset="2"/>
              </a:rPr>
              <a:t>skarga na bezczynność</a:t>
            </a:r>
            <a:endParaRPr lang="pl-PL" dirty="0"/>
          </a:p>
        </p:txBody>
      </p:sp>
    </p:spTree>
    <p:extLst>
      <p:ext uri="{BB962C8B-B14F-4D97-AF65-F5344CB8AC3E}">
        <p14:creationId xmlns:p14="http://schemas.microsoft.com/office/powerpoint/2010/main" val="600849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a:t>Postępowanie sprawdzające art. 307</a:t>
            </a:r>
          </a:p>
        </p:txBody>
      </p:sp>
      <p:sp>
        <p:nvSpPr>
          <p:cNvPr id="3" name="Symbol zastępczy zawartości 2"/>
          <p:cNvSpPr>
            <a:spLocks noGrp="1"/>
          </p:cNvSpPr>
          <p:nvPr>
            <p:ph idx="1"/>
          </p:nvPr>
        </p:nvSpPr>
        <p:spPr/>
        <p:txBody>
          <a:bodyPr>
            <a:normAutofit/>
          </a:bodyPr>
          <a:lstStyle/>
          <a:p>
            <a:pPr marL="118872" indent="0" algn="just">
              <a:buNone/>
            </a:pPr>
            <a:r>
              <a:rPr lang="pl-PL" dirty="0"/>
              <a:t>Organy postępowania mogą sprawdzać własne informacje o przypuszczeniu popełnienia przestępstwa albo te, zawarte w zawiadomieniu. </a:t>
            </a:r>
          </a:p>
          <a:p>
            <a:pPr algn="just"/>
            <a:r>
              <a:rPr lang="pl-PL" dirty="0"/>
              <a:t>Postępowanie sprawdzające </a:t>
            </a:r>
            <a:r>
              <a:rPr lang="pl-PL" b="1" dirty="0"/>
              <a:t>wyprzedza postępowanie karne, ponieważ toczą się przed jego wszczęciem</a:t>
            </a:r>
            <a:r>
              <a:rPr lang="pl-PL" dirty="0"/>
              <a:t>. Powinno być ograniczone do zbadania dopuszczalności wszczęcia śledztwa (dochodzenia). </a:t>
            </a:r>
          </a:p>
          <a:p>
            <a:pPr algn="just"/>
            <a:r>
              <a:rPr lang="pl-PL" dirty="0"/>
              <a:t>Można żądać uzupełnienia danych zawartych w zawiadomieniu o przestępstwie lub dokonać w tym zakresie sprawdzenia faktów. </a:t>
            </a:r>
          </a:p>
          <a:p>
            <a:pPr lvl="1" algn="just"/>
            <a:r>
              <a:rPr lang="pl-PL" dirty="0"/>
              <a:t>Uzupełnienie danych – np. przekazanie dodatkowej informacji</a:t>
            </a:r>
          </a:p>
          <a:p>
            <a:pPr lvl="1" algn="just"/>
            <a:r>
              <a:rPr lang="pl-PL" dirty="0"/>
              <a:t>Sprawdzenie faktów – przeprowadzenie rozmów, wywiadów i obserwacji przez Policję </a:t>
            </a:r>
          </a:p>
        </p:txBody>
      </p:sp>
    </p:spTree>
    <p:extLst>
      <p:ext uri="{BB962C8B-B14F-4D97-AF65-F5344CB8AC3E}">
        <p14:creationId xmlns:p14="http://schemas.microsoft.com/office/powerpoint/2010/main" val="712738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sprawdzające art. 307</a:t>
            </a:r>
          </a:p>
        </p:txBody>
      </p:sp>
      <p:sp>
        <p:nvSpPr>
          <p:cNvPr id="3" name="Symbol zastępczy zawartości 2"/>
          <p:cNvSpPr>
            <a:spLocks noGrp="1"/>
          </p:cNvSpPr>
          <p:nvPr>
            <p:ph idx="1"/>
          </p:nvPr>
        </p:nvSpPr>
        <p:spPr/>
        <p:txBody>
          <a:bodyPr/>
          <a:lstStyle/>
          <a:p>
            <a:pPr algn="just"/>
            <a:r>
              <a:rPr lang="pl-PL" b="1" dirty="0"/>
              <a:t>W postępowaniu sprawdzającym nie przeprowadza się dowodu z opinii biegłego ani czynności wymagających spisania protokołu! </a:t>
            </a:r>
          </a:p>
          <a:p>
            <a:pPr lvl="1" algn="just"/>
            <a:r>
              <a:rPr lang="pl-PL" b="1" dirty="0"/>
              <a:t>Wyjątek! </a:t>
            </a:r>
            <a:r>
              <a:rPr lang="pl-PL" dirty="0"/>
              <a:t>Art. 307 § 2 i 3 </a:t>
            </a:r>
            <a:r>
              <a:rPr lang="pl-PL" dirty="0">
                <a:sym typeface="Wingdings" pitchFamily="2" charset="2"/>
              </a:rPr>
              <a:t> przyjęcie ustnego zawiadomienia o przestępstwie i przesłuchanie w charakterze świadka osoby zawiadamiającej utrwalane w formie protokołu </a:t>
            </a:r>
          </a:p>
          <a:p>
            <a:pPr lvl="1" algn="just"/>
            <a:r>
              <a:rPr lang="pl-PL" dirty="0">
                <a:sym typeface="Wingdings" pitchFamily="2" charset="2"/>
              </a:rPr>
              <a:t>Pozostałe czynności nie są protokołowane, nie mają charakteru czynności procesowych a ich wyniki nie nabierają mocy dowodowej w postępowaniu karnym </a:t>
            </a:r>
          </a:p>
          <a:p>
            <a:pPr lvl="1" algn="just"/>
            <a:r>
              <a:rPr lang="pl-PL" dirty="0">
                <a:sym typeface="Wingdings" pitchFamily="2" charset="2"/>
              </a:rPr>
              <a:t>Utrwala się je w formie notatek urzędowych (por. art. 143 </a:t>
            </a:r>
            <a:r>
              <a:rPr lang="pl-PL" dirty="0"/>
              <a:t>§ 2)</a:t>
            </a:r>
            <a:r>
              <a:rPr lang="pl-PL" dirty="0">
                <a:sym typeface="Wingdings" pitchFamily="2" charset="2"/>
              </a:rPr>
              <a:t> </a:t>
            </a:r>
          </a:p>
          <a:p>
            <a:pPr algn="just"/>
            <a:r>
              <a:rPr lang="pl-PL" dirty="0">
                <a:sym typeface="Wingdings" pitchFamily="2" charset="2"/>
              </a:rPr>
              <a:t>Postępowanie sprawdzające powinno być ukończone </a:t>
            </a:r>
            <a:r>
              <a:rPr lang="pl-PL" b="1" dirty="0">
                <a:sym typeface="Wingdings" pitchFamily="2" charset="2"/>
              </a:rPr>
              <a:t>w ciągu 30 dni</a:t>
            </a:r>
            <a:r>
              <a:rPr lang="pl-PL" dirty="0">
                <a:sym typeface="Wingdings" pitchFamily="2" charset="2"/>
              </a:rPr>
              <a:t>. Po tym okresie należy: </a:t>
            </a:r>
          </a:p>
          <a:p>
            <a:pPr lvl="1" algn="just"/>
            <a:r>
              <a:rPr lang="pl-PL" b="1" dirty="0">
                <a:sym typeface="Wingdings" pitchFamily="2" charset="2"/>
              </a:rPr>
              <a:t>albo wszcząć śledztwo (dochodzenie) albo odmówić wszczęcia </a:t>
            </a:r>
            <a:endParaRPr lang="pl-PL" dirty="0"/>
          </a:p>
          <a:p>
            <a:endParaRPr lang="pl-PL" dirty="0"/>
          </a:p>
        </p:txBody>
      </p:sp>
    </p:spTree>
    <p:extLst>
      <p:ext uri="{BB962C8B-B14F-4D97-AF65-F5344CB8AC3E}">
        <p14:creationId xmlns:p14="http://schemas.microsoft.com/office/powerpoint/2010/main" val="1735868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Autofit/>
          </a:bodyPr>
          <a:lstStyle/>
          <a:p>
            <a:r>
              <a:rPr lang="pl-PL" sz="3200" dirty="0"/>
              <a:t>Wszczęcie postępowania przygotowawczego </a:t>
            </a:r>
          </a:p>
        </p:txBody>
      </p:sp>
      <p:sp>
        <p:nvSpPr>
          <p:cNvPr id="8" name="Symbol zastępczy zawartości 7"/>
          <p:cNvSpPr>
            <a:spLocks noGrp="1"/>
          </p:cNvSpPr>
          <p:nvPr>
            <p:ph idx="1"/>
          </p:nvPr>
        </p:nvSpPr>
        <p:spPr/>
        <p:txBody>
          <a:bodyPr/>
          <a:lstStyle/>
          <a:p>
            <a:pPr algn="just"/>
            <a:r>
              <a:rPr lang="pl-PL" dirty="0"/>
              <a:t>Poza uzasadnionym podejrzeniem popełnienia przestępstwa niezbędna jest również </a:t>
            </a:r>
            <a:r>
              <a:rPr lang="pl-PL" b="1" dirty="0"/>
              <a:t>prawna dopuszczalność ścigania, </a:t>
            </a:r>
            <a:r>
              <a:rPr lang="pl-PL" dirty="0"/>
              <a:t>czyli brak przeszkód prawnych w ściganiu danego czynu</a:t>
            </a:r>
          </a:p>
          <a:p>
            <a:pPr algn="just"/>
            <a:r>
              <a:rPr lang="pl-PL" dirty="0"/>
              <a:t>Warunki dopuszczalności procesu </a:t>
            </a:r>
            <a:r>
              <a:rPr lang="pl-PL" dirty="0">
                <a:sym typeface="Wingdings" pitchFamily="2" charset="2"/>
              </a:rPr>
              <a:t> </a:t>
            </a:r>
            <a:r>
              <a:rPr lang="pl-PL" b="1" dirty="0">
                <a:sym typeface="Wingdings" pitchFamily="2" charset="2"/>
              </a:rPr>
              <a:t>art. 17 </a:t>
            </a:r>
            <a:r>
              <a:rPr lang="pl-PL" b="1" dirty="0"/>
              <a:t>§ 1 </a:t>
            </a:r>
          </a:p>
          <a:p>
            <a:pPr lvl="1" algn="just"/>
            <a:r>
              <a:rPr lang="pl-PL" b="1" dirty="0"/>
              <a:t>ważne – na art. 17 § 2 </a:t>
            </a:r>
          </a:p>
          <a:p>
            <a:pPr lvl="1" algn="just"/>
            <a:r>
              <a:rPr lang="pl-PL" dirty="0"/>
              <a:t>Do chwili otrzymania wniosku lub zezwolenia władzy, od których ustawa uzależnia ściganie, organy procesowe dokonują </a:t>
            </a:r>
            <a:r>
              <a:rPr lang="pl-PL" b="1" dirty="0"/>
              <a:t>tylko czynności nie cierpiących zwłoki</a:t>
            </a:r>
            <a:r>
              <a:rPr lang="pl-PL" dirty="0"/>
              <a:t> w celu zabezpieczenia śladów i dowodów, a także czynności zmierzających do wyjaśnienia, czy wniosek będzie złożony lub zezwolenie będzie wydane</a:t>
            </a:r>
            <a:endParaRPr lang="pl-PL" b="1" dirty="0"/>
          </a:p>
        </p:txBody>
      </p:sp>
    </p:spTree>
    <p:extLst>
      <p:ext uri="{BB962C8B-B14F-4D97-AF65-F5344CB8AC3E}">
        <p14:creationId xmlns:p14="http://schemas.microsoft.com/office/powerpoint/2010/main" val="302351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 orzecznictwa…</a:t>
            </a:r>
          </a:p>
        </p:txBody>
      </p:sp>
      <p:sp>
        <p:nvSpPr>
          <p:cNvPr id="3" name="Symbol zastępczy zawartości 2"/>
          <p:cNvSpPr>
            <a:spLocks noGrp="1"/>
          </p:cNvSpPr>
          <p:nvPr>
            <p:ph idx="1"/>
          </p:nvPr>
        </p:nvSpPr>
        <p:spPr>
          <a:xfrm>
            <a:off x="1261872" y="1828800"/>
            <a:ext cx="9692640" cy="4778477"/>
          </a:xfrm>
        </p:spPr>
        <p:txBody>
          <a:bodyPr>
            <a:normAutofit fontScale="85000" lnSpcReduction="10000"/>
          </a:bodyPr>
          <a:lstStyle/>
          <a:p>
            <a:pPr algn="just"/>
            <a:r>
              <a:rPr lang="pl-PL" dirty="0"/>
              <a:t>Postanowienie SN z 18.08.2009 r., WSP 4/09</a:t>
            </a:r>
          </a:p>
          <a:p>
            <a:pPr lvl="1" algn="just"/>
            <a:r>
              <a:rPr lang="pl-PL" dirty="0"/>
              <a:t>Sędziemu, przeciwko któremu prokurator - wbrew postanowieniom art. 17 § 2 k.p.k. - prowadzi faktyczne śledztwo, przysługują uprawnienia podejrzanego. </a:t>
            </a:r>
          </a:p>
          <a:p>
            <a:pPr algn="just"/>
            <a:r>
              <a:rPr lang="pl-PL" dirty="0"/>
              <a:t>Postanowienie SA w Katowicach z 5.08.2015 r., II </a:t>
            </a:r>
            <a:r>
              <a:rPr lang="pl-PL" dirty="0" err="1"/>
              <a:t>Akz</a:t>
            </a:r>
            <a:r>
              <a:rPr lang="pl-PL" dirty="0"/>
              <a:t> 427/15</a:t>
            </a:r>
          </a:p>
          <a:p>
            <a:pPr lvl="1" algn="just"/>
            <a:r>
              <a:rPr lang="pl-PL" dirty="0"/>
              <a:t>Przepis art. 17 § 2 k.p.k. nakłada na organy prowadzące postępowanie obowiązek wyjednania zgody na ściganie, zaś do chwili otrzymania wniosku lub zezwolenia władzy, od których ustawa uzależnia ściganie, organy procesowe dokonują tylko czynności nie cierpiących zwłoki w celu zabezpieczenia śladów i dowodów, a także czynności zmierzających do wyjaśnienia, czy wniosek będzie złożony lub zezwolenie będzie wydane.</a:t>
            </a:r>
          </a:p>
          <a:p>
            <a:pPr algn="just"/>
            <a:r>
              <a:rPr lang="pl-PL" dirty="0"/>
              <a:t>Uchwała SN z 13.01.2017 r., SNO 55/16</a:t>
            </a:r>
          </a:p>
          <a:p>
            <a:pPr lvl="1" algn="just"/>
            <a:r>
              <a:rPr lang="pl-PL" dirty="0"/>
              <a:t>Możliwość konwalidacji braku, o którym mowa w art. 17 § 1 pkt 10 k.p.k. wynika z art. 17 § 2 in fine k.p.k., który przewiduje, że w razie nieistnienia takiego zezwolenia sąd, rozstrzygający w przedmiocie procesu, podejmuje czynności zmierzające do wyjaśnienia, czy zezwolenie będzie wydane. Oznacza to również obowiązek oczekiwania przez ten sąd na rezultat postępowania wpadkowego zainicjowanego wnioskiem o zezwolenie na pociągnięcie sędziego do odpowiedzialności, gdy wniosek został złożony. Unormowanie określone w art. 17 § 2 k.p.k. świadczy o tym, że wskazana negatywna przesłanka dopuszczalności procesu głównego ma charakter względny, to znaczy, przeszkoda ta, uniemożliwiająca jego wszczęcie albo kontynuowanie, jest usuwalna.</a:t>
            </a:r>
          </a:p>
        </p:txBody>
      </p:sp>
    </p:spTree>
    <p:extLst>
      <p:ext uri="{BB962C8B-B14F-4D97-AF65-F5344CB8AC3E}">
        <p14:creationId xmlns:p14="http://schemas.microsoft.com/office/powerpoint/2010/main" val="1150918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ela 8"/>
          <p:cNvGraphicFramePr>
            <a:graphicFrameLocks noGrp="1"/>
          </p:cNvGraphicFramePr>
          <p:nvPr/>
        </p:nvGraphicFramePr>
        <p:xfrm>
          <a:off x="432619" y="19667"/>
          <a:ext cx="10854814" cy="6705597"/>
        </p:xfrm>
        <a:graphic>
          <a:graphicData uri="http://schemas.openxmlformats.org/drawingml/2006/table">
            <a:tbl>
              <a:tblPr firstRow="1" firstCol="1" bandRow="1">
                <a:tableStyleId>{93296810-A885-4BE3-A3E7-6D5BEEA58F35}</a:tableStyleId>
              </a:tblPr>
              <a:tblGrid>
                <a:gridCol w="3971275">
                  <a:extLst>
                    <a:ext uri="{9D8B030D-6E8A-4147-A177-3AD203B41FA5}">
                      <a16:colId xmlns:a16="http://schemas.microsoft.com/office/drawing/2014/main" val="20000"/>
                    </a:ext>
                  </a:extLst>
                </a:gridCol>
                <a:gridCol w="2967447">
                  <a:extLst>
                    <a:ext uri="{9D8B030D-6E8A-4147-A177-3AD203B41FA5}">
                      <a16:colId xmlns:a16="http://schemas.microsoft.com/office/drawing/2014/main" val="20001"/>
                    </a:ext>
                  </a:extLst>
                </a:gridCol>
                <a:gridCol w="3916092">
                  <a:extLst>
                    <a:ext uri="{9D8B030D-6E8A-4147-A177-3AD203B41FA5}">
                      <a16:colId xmlns:a16="http://schemas.microsoft.com/office/drawing/2014/main" val="20002"/>
                    </a:ext>
                  </a:extLst>
                </a:gridCol>
              </a:tblGrid>
              <a:tr h="822887">
                <a:tc>
                  <a:txBody>
                    <a:bodyPr/>
                    <a:lstStyle/>
                    <a:p>
                      <a:pPr algn="ctr">
                        <a:lnSpc>
                          <a:spcPct val="115000"/>
                        </a:lnSpc>
                        <a:spcAft>
                          <a:spcPts val="0"/>
                        </a:spcAft>
                      </a:pPr>
                      <a:r>
                        <a:rPr lang="pl-PL" sz="2000" dirty="0">
                          <a:effectLst/>
                        </a:rPr>
                        <a:t>POSTANOWIENIE O: </a:t>
                      </a:r>
                      <a:endParaRPr lang="pl-PL" sz="20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2000" dirty="0">
                          <a:effectLst/>
                        </a:rPr>
                        <a:t>ŚLEDZTWO</a:t>
                      </a:r>
                    </a:p>
                    <a:p>
                      <a:pPr algn="just">
                        <a:lnSpc>
                          <a:spcPct val="115000"/>
                        </a:lnSpc>
                        <a:spcAft>
                          <a:spcPts val="0"/>
                        </a:spcAft>
                      </a:pPr>
                      <a:r>
                        <a:rPr lang="pl-PL" sz="2000" dirty="0">
                          <a:effectLst/>
                        </a:rPr>
                        <a:t> </a:t>
                      </a:r>
                      <a:endParaRPr lang="pl-PL" sz="20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pl-PL" sz="2000" dirty="0">
                          <a:effectLst/>
                        </a:rPr>
                        <a:t>DOCHODZENIE</a:t>
                      </a:r>
                    </a:p>
                    <a:p>
                      <a:pPr algn="ctr">
                        <a:lnSpc>
                          <a:spcPct val="115000"/>
                        </a:lnSpc>
                        <a:spcAft>
                          <a:spcPts val="0"/>
                        </a:spcAft>
                      </a:pPr>
                      <a:r>
                        <a:rPr lang="pl-PL" sz="2000" dirty="0">
                          <a:effectLst/>
                        </a:rPr>
                        <a:t> </a:t>
                      </a:r>
                      <a:endParaRPr lang="pl-PL" sz="2000" b="1"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941355">
                <a:tc>
                  <a:txBody>
                    <a:bodyPr/>
                    <a:lstStyle/>
                    <a:p>
                      <a:pPr algn="just">
                        <a:lnSpc>
                          <a:spcPct val="115000"/>
                        </a:lnSpc>
                        <a:spcAft>
                          <a:spcPts val="0"/>
                        </a:spcAft>
                      </a:pPr>
                      <a:r>
                        <a:rPr lang="pl-PL" sz="1400" dirty="0">
                          <a:effectLst/>
                        </a:rPr>
                        <a:t>WSZCZĘCIU śledztwa</a:t>
                      </a:r>
                      <a:r>
                        <a:rPr lang="pl-PL" sz="1400" baseline="0" dirty="0">
                          <a:effectLst/>
                        </a:rPr>
                        <a:t> lub dochodzenia</a:t>
                      </a:r>
                      <a:endParaRPr lang="pl-PL" sz="1400" dirty="0">
                        <a:effectLst/>
                      </a:endParaRPr>
                    </a:p>
                    <a:p>
                      <a:pPr algn="just">
                        <a:lnSpc>
                          <a:spcPct val="115000"/>
                        </a:lnSpc>
                        <a:spcAft>
                          <a:spcPts val="0"/>
                        </a:spcAft>
                      </a:pPr>
                      <a:r>
                        <a:rPr lang="pl-PL" sz="1400" dirty="0">
                          <a:effectLst/>
                        </a:rPr>
                        <a:t> </a:t>
                      </a:r>
                    </a:p>
                    <a:p>
                      <a:pPr algn="just">
                        <a:lnSpc>
                          <a:spcPct val="115000"/>
                        </a:lnSpc>
                        <a:spcAft>
                          <a:spcPts val="0"/>
                        </a:spcAft>
                      </a:pPr>
                      <a:r>
                        <a:rPr lang="pl-PL" sz="1400" dirty="0">
                          <a:effectLst/>
                        </a:rPr>
                        <a:t>NIEZASKARŻALNE</a:t>
                      </a:r>
                      <a:endParaRPr lang="pl-PL" sz="1400" dirty="0">
                        <a:effectLst/>
                        <a:latin typeface="+mn-lt"/>
                        <a:ea typeface="Calibri"/>
                        <a:cs typeface="Times New Roman"/>
                      </a:endParaRPr>
                    </a:p>
                  </a:txBody>
                  <a:tcPr marL="68580" marR="68580" marT="0" marB="0"/>
                </a:tc>
                <a:tc>
                  <a:txBody>
                    <a:bodyPr/>
                    <a:lstStyle/>
                    <a:p>
                      <a:pPr algn="just">
                        <a:lnSpc>
                          <a:spcPct val="115000"/>
                        </a:lnSpc>
                        <a:spcAft>
                          <a:spcPts val="0"/>
                        </a:spcAft>
                      </a:pPr>
                      <a:endParaRPr lang="pl-PL" sz="1400" dirty="0">
                        <a:effectLst/>
                      </a:endParaRPr>
                    </a:p>
                    <a:p>
                      <a:pPr algn="just">
                        <a:lnSpc>
                          <a:spcPct val="115000"/>
                        </a:lnSpc>
                        <a:spcAft>
                          <a:spcPts val="0"/>
                        </a:spcAft>
                      </a:pPr>
                      <a:endParaRPr lang="pl-PL" sz="1400" dirty="0">
                        <a:effectLst/>
                      </a:endParaRPr>
                    </a:p>
                    <a:p>
                      <a:pPr algn="just">
                        <a:lnSpc>
                          <a:spcPct val="115000"/>
                        </a:lnSpc>
                        <a:spcAft>
                          <a:spcPts val="0"/>
                        </a:spcAft>
                      </a:pPr>
                      <a:endParaRPr lang="pl-PL" sz="1400" dirty="0">
                        <a:effectLst/>
                      </a:endParaRPr>
                    </a:p>
                    <a:p>
                      <a:pPr algn="just">
                        <a:lnSpc>
                          <a:spcPct val="115000"/>
                        </a:lnSpc>
                        <a:spcAft>
                          <a:spcPts val="0"/>
                        </a:spcAft>
                      </a:pPr>
                      <a:r>
                        <a:rPr lang="pl-PL" sz="1400" dirty="0">
                          <a:effectLst/>
                        </a:rPr>
                        <a:t>WYDAJE WYŁĄCZNIE PROKURATOR</a:t>
                      </a:r>
                    </a:p>
                    <a:p>
                      <a:pPr algn="just">
                        <a:lnSpc>
                          <a:spcPct val="115000"/>
                        </a:lnSpc>
                        <a:spcAft>
                          <a:spcPts val="0"/>
                        </a:spcAft>
                      </a:pPr>
                      <a:endParaRPr lang="pl-PL" sz="1400" dirty="0">
                        <a:effectLst/>
                      </a:endParaRPr>
                    </a:p>
                    <a:p>
                      <a:pPr algn="just">
                        <a:lnSpc>
                          <a:spcPct val="115000"/>
                        </a:lnSpc>
                        <a:spcAft>
                          <a:spcPts val="0"/>
                        </a:spcAft>
                      </a:pPr>
                      <a:r>
                        <a:rPr lang="pl-PL" sz="1400" dirty="0">
                          <a:effectLst/>
                        </a:rPr>
                        <a:t>(art. 305 § 3)</a:t>
                      </a:r>
                    </a:p>
                    <a:p>
                      <a:pPr algn="just">
                        <a:lnSpc>
                          <a:spcPct val="115000"/>
                        </a:lnSpc>
                        <a:spcAft>
                          <a:spcPts val="0"/>
                        </a:spcAft>
                      </a:pPr>
                      <a:endParaRPr lang="pl-PL" sz="1400" dirty="0">
                        <a:effectLst/>
                      </a:endParaRPr>
                    </a:p>
                    <a:p>
                      <a:pPr algn="just">
                        <a:lnSpc>
                          <a:spcPct val="115000"/>
                        </a:lnSpc>
                        <a:spcAft>
                          <a:spcPts val="0"/>
                        </a:spcAft>
                      </a:pPr>
                      <a:r>
                        <a:rPr lang="pl-PL" sz="1400" dirty="0">
                          <a:effectLst/>
                          <a:sym typeface="Wingdings" pitchFamily="2" charset="2"/>
                        </a:rPr>
                        <a:t> Postanowienie</a:t>
                      </a:r>
                      <a:r>
                        <a:rPr lang="pl-PL" sz="1400" baseline="0" dirty="0">
                          <a:effectLst/>
                          <a:sym typeface="Wingdings" pitchFamily="2" charset="2"/>
                        </a:rPr>
                        <a:t> z uzasadnieniem </a:t>
                      </a:r>
                      <a:endParaRPr lang="pl-PL" sz="1400" b="0" dirty="0">
                        <a:effectLst/>
                        <a:latin typeface="+mn-lt"/>
                        <a:ea typeface="Calibri"/>
                        <a:cs typeface="Times New Roman"/>
                      </a:endParaRPr>
                    </a:p>
                  </a:txBody>
                  <a:tcPr marL="68580" marR="68580" marT="0" marB="0"/>
                </a:tc>
                <a:tc>
                  <a:txBody>
                    <a:bodyPr/>
                    <a:lstStyle/>
                    <a:p>
                      <a:pPr marL="0" indent="0" algn="just">
                        <a:lnSpc>
                          <a:spcPct val="115000"/>
                        </a:lnSpc>
                        <a:spcAft>
                          <a:spcPts val="0"/>
                        </a:spcAft>
                        <a:buNone/>
                      </a:pPr>
                      <a:r>
                        <a:rPr lang="pl-PL" sz="1400" dirty="0">
                          <a:effectLst/>
                        </a:rPr>
                        <a:t>1. CO DO ZASADY - POLICJA LUB INNY UPRAWNIONY ORGAN </a:t>
                      </a:r>
                    </a:p>
                    <a:p>
                      <a:pPr marL="285750" indent="-285750" algn="just">
                        <a:lnSpc>
                          <a:spcPct val="115000"/>
                        </a:lnSpc>
                        <a:spcAft>
                          <a:spcPts val="0"/>
                        </a:spcAft>
                        <a:buFont typeface="Arial" pitchFamily="34" charset="0"/>
                        <a:buChar char="•"/>
                      </a:pPr>
                      <a:r>
                        <a:rPr lang="pl-PL" sz="1400" dirty="0">
                          <a:effectLst/>
                          <a:sym typeface="Wingdings"/>
                        </a:rPr>
                        <a:t>nie</a:t>
                      </a:r>
                      <a:r>
                        <a:rPr lang="pl-PL" sz="1400" baseline="0" dirty="0">
                          <a:effectLst/>
                          <a:sym typeface="Wingdings"/>
                        </a:rPr>
                        <a:t> ma obowiązku zawiadamiania prokuratora</a:t>
                      </a:r>
                      <a:endParaRPr lang="pl-PL" sz="1400" dirty="0">
                        <a:effectLst/>
                        <a:sym typeface="Wingdings"/>
                      </a:endParaRPr>
                    </a:p>
                    <a:p>
                      <a:pPr algn="just">
                        <a:lnSpc>
                          <a:spcPct val="115000"/>
                        </a:lnSpc>
                        <a:spcAft>
                          <a:spcPts val="0"/>
                        </a:spcAft>
                      </a:pPr>
                      <a:r>
                        <a:rPr lang="pl-PL" sz="1400" dirty="0">
                          <a:effectLst/>
                        </a:rPr>
                        <a:t>2. MOŻE WYDAĆ PROKURATOR JEŻELI PROWADZI DOCHODZENIE</a:t>
                      </a:r>
                    </a:p>
                    <a:p>
                      <a:pPr marL="285750" indent="-285750" algn="just">
                        <a:lnSpc>
                          <a:spcPct val="115000"/>
                        </a:lnSpc>
                        <a:spcAft>
                          <a:spcPts val="0"/>
                        </a:spcAft>
                        <a:buFont typeface="Arial" pitchFamily="34" charset="0"/>
                        <a:buChar char="•"/>
                      </a:pPr>
                      <a:r>
                        <a:rPr lang="pl-PL" sz="1400" dirty="0">
                          <a:effectLst/>
                        </a:rPr>
                        <a:t>Nie trzeba sporządzać uzasadnienia</a:t>
                      </a:r>
                    </a:p>
                    <a:p>
                      <a:pPr marL="285750" indent="-285750" algn="just">
                        <a:lnSpc>
                          <a:spcPct val="115000"/>
                        </a:lnSpc>
                        <a:spcAft>
                          <a:spcPts val="0"/>
                        </a:spcAft>
                        <a:buFont typeface="Arial" pitchFamily="34" charset="0"/>
                        <a:buChar char="•"/>
                      </a:pPr>
                      <a:r>
                        <a:rPr lang="pl-PL" sz="1400" dirty="0">
                          <a:effectLst/>
                        </a:rPr>
                        <a:t>Na wniosek</a:t>
                      </a:r>
                      <a:r>
                        <a:rPr lang="pl-PL" sz="1400" baseline="0" dirty="0">
                          <a:effectLst/>
                        </a:rPr>
                        <a:t> strony organ podaje ustnie powody rozstrzygnięcia</a:t>
                      </a:r>
                      <a:endParaRPr lang="pl-PL" sz="1400" dirty="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r h="2941355">
                <a:tc>
                  <a:txBody>
                    <a:bodyPr/>
                    <a:lstStyle/>
                    <a:p>
                      <a:pPr algn="just">
                        <a:lnSpc>
                          <a:spcPct val="115000"/>
                        </a:lnSpc>
                        <a:spcAft>
                          <a:spcPts val="0"/>
                        </a:spcAft>
                      </a:pPr>
                      <a:r>
                        <a:rPr lang="pl-PL" sz="1400" dirty="0">
                          <a:effectLst/>
                        </a:rPr>
                        <a:t>ODMOWIE WSZCZĘCIA </a:t>
                      </a:r>
                    </a:p>
                    <a:p>
                      <a:pPr algn="just">
                        <a:lnSpc>
                          <a:spcPct val="115000"/>
                        </a:lnSpc>
                        <a:spcAft>
                          <a:spcPts val="0"/>
                        </a:spcAft>
                      </a:pPr>
                      <a:r>
                        <a:rPr lang="pl-PL" sz="1400" dirty="0">
                          <a:effectLst/>
                        </a:rPr>
                        <a:t> </a:t>
                      </a:r>
                    </a:p>
                    <a:p>
                      <a:pPr algn="just">
                        <a:lnSpc>
                          <a:spcPct val="115000"/>
                        </a:lnSpc>
                        <a:spcAft>
                          <a:spcPts val="0"/>
                        </a:spcAft>
                      </a:pPr>
                      <a:r>
                        <a:rPr lang="pl-PL" sz="1400" dirty="0">
                          <a:effectLst/>
                        </a:rPr>
                        <a:t>ZASKARŻALNE</a:t>
                      </a:r>
                      <a:endParaRPr lang="pl-PL"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pl-PL" sz="1400" dirty="0">
                          <a:effectLst/>
                        </a:rPr>
                        <a:t>1. PROKURATOR </a:t>
                      </a:r>
                    </a:p>
                    <a:p>
                      <a:pPr algn="just">
                        <a:lnSpc>
                          <a:spcPct val="115000"/>
                        </a:lnSpc>
                        <a:spcAft>
                          <a:spcPts val="0"/>
                        </a:spcAft>
                      </a:pPr>
                      <a:r>
                        <a:rPr lang="pl-PL" sz="1400" dirty="0">
                          <a:effectLst/>
                        </a:rPr>
                        <a:t>2. Jeżeli postanowienie wydaje POLICJA (LUB INNY UPRAWNIONY ORGAN) </a:t>
                      </a:r>
                    </a:p>
                    <a:p>
                      <a:pPr marL="742950" lvl="1" indent="-285750" algn="just">
                        <a:lnSpc>
                          <a:spcPct val="115000"/>
                        </a:lnSpc>
                        <a:spcAft>
                          <a:spcPts val="0"/>
                        </a:spcAft>
                        <a:buFont typeface="Wingdings" pitchFamily="2" charset="2"/>
                        <a:buChar char="à"/>
                      </a:pPr>
                      <a:r>
                        <a:rPr lang="pl-PL" sz="1400" dirty="0">
                          <a:effectLst/>
                        </a:rPr>
                        <a:t>WYMAGA ZATWIERDZENIA PRZEZ PROKURATORA </a:t>
                      </a:r>
                    </a:p>
                    <a:p>
                      <a:pPr marL="0" lvl="1" indent="0" algn="just">
                        <a:lnSpc>
                          <a:spcPct val="115000"/>
                        </a:lnSpc>
                        <a:spcAft>
                          <a:spcPts val="0"/>
                        </a:spcAft>
                        <a:buFont typeface="Wingdings" pitchFamily="2" charset="2"/>
                        <a:buNone/>
                      </a:pPr>
                      <a:r>
                        <a:rPr lang="pl-PL" sz="1400" dirty="0">
                          <a:effectLst/>
                        </a:rPr>
                        <a:t>uzasadnienie</a:t>
                      </a:r>
                    </a:p>
                  </a:txBody>
                  <a:tcPr marL="68580" marR="68580" marT="0" marB="0"/>
                </a:tc>
                <a:tc>
                  <a:txBody>
                    <a:bodyPr/>
                    <a:lstStyle/>
                    <a:p>
                      <a:pPr algn="just">
                        <a:lnSpc>
                          <a:spcPct val="115000"/>
                        </a:lnSpc>
                        <a:spcAft>
                          <a:spcPts val="0"/>
                        </a:spcAft>
                      </a:pPr>
                      <a:r>
                        <a:rPr lang="pl-PL" sz="1400" dirty="0">
                          <a:effectLst/>
                        </a:rPr>
                        <a:t>WYDAJE POLICJA LUB INNY UPRAWNIONY ORGAN</a:t>
                      </a:r>
                    </a:p>
                    <a:p>
                      <a:pPr algn="just">
                        <a:lnSpc>
                          <a:spcPct val="115000"/>
                        </a:lnSpc>
                        <a:spcAft>
                          <a:spcPts val="0"/>
                        </a:spcAft>
                      </a:pPr>
                      <a:r>
                        <a:rPr lang="pl-PL" sz="1400" dirty="0">
                          <a:effectLst/>
                        </a:rPr>
                        <a:t> </a:t>
                      </a:r>
                    </a:p>
                    <a:p>
                      <a:pPr algn="just">
                        <a:lnSpc>
                          <a:spcPct val="115000"/>
                        </a:lnSpc>
                        <a:spcAft>
                          <a:spcPts val="0"/>
                        </a:spcAft>
                      </a:pPr>
                      <a:r>
                        <a:rPr lang="pl-PL" sz="1400" dirty="0">
                          <a:effectLst/>
                        </a:rPr>
                        <a:t>WYMAGA ZATWIERDZENIA PRZEZ PROKURATORA (art. 325e § 2 – poza umorzeniem rejestrowym)</a:t>
                      </a:r>
                    </a:p>
                    <a:p>
                      <a:pPr algn="just">
                        <a:lnSpc>
                          <a:spcPct val="115000"/>
                        </a:lnSpc>
                        <a:spcAft>
                          <a:spcPts val="0"/>
                        </a:spcAft>
                      </a:pPr>
                      <a:endParaRPr lang="pl-PL" sz="1400" dirty="0">
                        <a:effectLst/>
                      </a:endParaRPr>
                    </a:p>
                    <a:p>
                      <a:pPr algn="just">
                        <a:lnSpc>
                          <a:spcPct val="115000"/>
                        </a:lnSpc>
                        <a:spcAft>
                          <a:spcPts val="0"/>
                        </a:spcAft>
                      </a:pPr>
                      <a:r>
                        <a:rPr lang="pl-PL" sz="1400" dirty="0">
                          <a:effectLst/>
                        </a:rPr>
                        <a:t>Nie trzeba</a:t>
                      </a:r>
                      <a:r>
                        <a:rPr lang="pl-PL" sz="1400" baseline="0" dirty="0">
                          <a:effectLst/>
                        </a:rPr>
                        <a:t> sporządzać uzasadnienia, wystarczy podać ustnie powody rozstrzygnięcia </a:t>
                      </a:r>
                    </a:p>
                    <a:p>
                      <a:pPr lvl="1" algn="just">
                        <a:lnSpc>
                          <a:spcPct val="115000"/>
                        </a:lnSpc>
                        <a:spcAft>
                          <a:spcPts val="0"/>
                        </a:spcAft>
                      </a:pPr>
                      <a:r>
                        <a:rPr lang="pl-PL" sz="1400" baseline="0" dirty="0">
                          <a:effectLst/>
                        </a:rPr>
                        <a:t>Wyjątek! Art. 325e </a:t>
                      </a:r>
                      <a:r>
                        <a:rPr lang="pl-PL" sz="1400" dirty="0">
                          <a:effectLst/>
                        </a:rPr>
                        <a:t>§ 1a</a:t>
                      </a:r>
                      <a:endParaRPr lang="pl-PL" sz="1400" b="0" dirty="0">
                        <a:effectLst/>
                        <a:latin typeface="+mn-lt"/>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cxnSp>
        <p:nvCxnSpPr>
          <p:cNvPr id="12" name="Łącznik prosty ze strzałką 11"/>
          <p:cNvCxnSpPr/>
          <p:nvPr/>
        </p:nvCxnSpPr>
        <p:spPr>
          <a:xfrm>
            <a:off x="2279576" y="4653136"/>
            <a:ext cx="0" cy="7920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3" name="pole tekstowe 12"/>
          <p:cNvSpPr txBox="1"/>
          <p:nvPr/>
        </p:nvSpPr>
        <p:spPr>
          <a:xfrm>
            <a:off x="1703512" y="5555912"/>
            <a:ext cx="1656184" cy="861774"/>
          </a:xfrm>
          <a:prstGeom prst="rect">
            <a:avLst/>
          </a:prstGeom>
          <a:noFill/>
        </p:spPr>
        <p:txBody>
          <a:bodyPr wrap="square" rtlCol="0">
            <a:spAutoFit/>
          </a:bodyPr>
          <a:lstStyle/>
          <a:p>
            <a:pPr algn="ctr"/>
            <a:r>
              <a:rPr lang="pl-PL" sz="1600" b="1" dirty="0">
                <a:solidFill>
                  <a:schemeClr val="bg1"/>
                </a:solidFill>
              </a:rPr>
              <a:t>Zażalenie  - art. 306 §  1 k.p.k.</a:t>
            </a:r>
          </a:p>
        </p:txBody>
      </p:sp>
    </p:spTree>
    <p:extLst>
      <p:ext uri="{BB962C8B-B14F-4D97-AF65-F5344CB8AC3E}">
        <p14:creationId xmlns:p14="http://schemas.microsoft.com/office/powerpoint/2010/main" val="3844613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1</a:t>
            </a:r>
          </a:p>
        </p:txBody>
      </p:sp>
      <p:sp>
        <p:nvSpPr>
          <p:cNvPr id="3" name="Symbol zastępczy zawartości 2"/>
          <p:cNvSpPr>
            <a:spLocks noGrp="1"/>
          </p:cNvSpPr>
          <p:nvPr>
            <p:ph idx="1"/>
          </p:nvPr>
        </p:nvSpPr>
        <p:spPr>
          <a:xfrm>
            <a:off x="201168" y="1097280"/>
            <a:ext cx="11990832" cy="5760720"/>
          </a:xfrm>
        </p:spPr>
        <p:txBody>
          <a:bodyPr>
            <a:normAutofit/>
          </a:bodyPr>
          <a:lstStyle/>
          <a:p>
            <a:pPr marL="0" indent="0" algn="just">
              <a:buNone/>
            </a:pPr>
            <a:r>
              <a:rPr lang="pl-PL" b="1" dirty="0"/>
              <a:t>Zwróć uwagę na: wyrok SN z dnia 4 lutego 2014 roku, II KK 262/13, Legalis nr 993239.</a:t>
            </a:r>
          </a:p>
          <a:p>
            <a:pPr marL="0" indent="0" algn="just">
              <a:buNone/>
            </a:pPr>
            <a:endParaRPr lang="pl-PL" b="1" dirty="0"/>
          </a:p>
          <a:p>
            <a:pPr marL="0" indent="0" algn="just">
              <a:buNone/>
            </a:pPr>
            <a:r>
              <a:rPr lang="pl-PL" dirty="0"/>
              <a:t>1. Jeżeli właściwość rzeczowa sądu zależy od rodzaju sprawy poddanej osądowi, decydujące znaczenie dla oceny, czy orzekał sąd właściwy, ma czyn przestępny, na którego popełnienie wskazuje akt oskarżenia, z tym jednak zastrzeżeniem, że ani opis czynu, ani kwalifikacja prawna zaproponowana w akcie oskarżenia, nie wiążą sądu.</a:t>
            </a:r>
          </a:p>
          <a:p>
            <a:pPr marL="0" indent="0" algn="just">
              <a:buNone/>
            </a:pPr>
            <a:r>
              <a:rPr lang="pl-PL" dirty="0"/>
              <a:t>2. Użyte w art. 25 § 1 KPK określenie "w sprawach o przestępstwa" nie może być rozumiane jako oznaczające czyny, których opis i kwalifikacja prawna zostały określone w akcie oskarżenia, gdyż wtedy o właściwości sądu decydowałby prokurator, lecz musi być rozumiane jako sprawy, które według zebranych dowodów i okoliczności obiektywnie wskazują na określoną kwalifikację prawną tych czynów.</a:t>
            </a:r>
          </a:p>
          <a:p>
            <a:pPr marL="0" indent="0" algn="just">
              <a:buNone/>
            </a:pPr>
            <a:r>
              <a:rPr lang="pl-PL" dirty="0"/>
              <a:t>3. Wynikająca z art. 25 § 1 KPK właściwość sądu wyznaczana jest tylko przez normy prawa karnego materialnego, które określają, jakie czyny zabronione stanowią zbrodnie albo występki wskazane w tym przepisie.</a:t>
            </a:r>
          </a:p>
        </p:txBody>
      </p:sp>
    </p:spTree>
    <p:extLst>
      <p:ext uri="{BB962C8B-B14F-4D97-AF65-F5344CB8AC3E}">
        <p14:creationId xmlns:p14="http://schemas.microsoft.com/office/powerpoint/2010/main" val="4170274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Wszczęcie postępowania przygotowawczego </a:t>
            </a:r>
          </a:p>
        </p:txBody>
      </p:sp>
      <p:sp>
        <p:nvSpPr>
          <p:cNvPr id="3" name="Symbol zastępczy zawartości 2"/>
          <p:cNvSpPr>
            <a:spLocks noGrp="1"/>
          </p:cNvSpPr>
          <p:nvPr>
            <p:ph idx="1"/>
          </p:nvPr>
        </p:nvSpPr>
        <p:spPr>
          <a:xfrm>
            <a:off x="1103312" y="2052918"/>
            <a:ext cx="9602788" cy="4214532"/>
          </a:xfrm>
        </p:spPr>
        <p:txBody>
          <a:bodyPr>
            <a:normAutofit/>
          </a:bodyPr>
          <a:lstStyle/>
          <a:p>
            <a:pPr algn="just"/>
            <a:r>
              <a:rPr lang="pl-PL" dirty="0"/>
              <a:t>Zgodnie z art. 303 (oraz 325e w zw. z art. 303) śledztwo lub dochodzenie mogą zostać wszczęte po wydaniu formalnej decyzji przez organ prowadzący postępowanie. </a:t>
            </a:r>
          </a:p>
          <a:p>
            <a:pPr algn="just"/>
            <a:r>
              <a:rPr lang="pl-PL" dirty="0"/>
              <a:t>Wydaje się </a:t>
            </a:r>
            <a:r>
              <a:rPr lang="pl-PL" b="1" dirty="0"/>
              <a:t>postanowienie</a:t>
            </a:r>
          </a:p>
          <a:p>
            <a:pPr algn="just"/>
            <a:r>
              <a:rPr lang="pl-PL" dirty="0"/>
              <a:t>Formalne wszczęcie postępowania jest bardzo istotną czynnością. Rozgranicza etap </a:t>
            </a:r>
            <a:r>
              <a:rPr lang="pl-PL" dirty="0" err="1"/>
              <a:t>przedprocesowy</a:t>
            </a:r>
            <a:r>
              <a:rPr lang="pl-PL" dirty="0"/>
              <a:t> od procesowego i wskazuje, które czynności organów stanowią już część postępowania karnego. </a:t>
            </a:r>
          </a:p>
        </p:txBody>
      </p:sp>
    </p:spTree>
    <p:extLst>
      <p:ext uri="{BB962C8B-B14F-4D97-AF65-F5344CB8AC3E}">
        <p14:creationId xmlns:p14="http://schemas.microsoft.com/office/powerpoint/2010/main" val="3381419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Czynności w niezbędnym zakresie (art. 308)</a:t>
            </a:r>
          </a:p>
        </p:txBody>
      </p:sp>
      <p:sp>
        <p:nvSpPr>
          <p:cNvPr id="3" name="Symbol zastępczy zawartości 2"/>
          <p:cNvSpPr>
            <a:spLocks noGrp="1"/>
          </p:cNvSpPr>
          <p:nvPr>
            <p:ph idx="1"/>
          </p:nvPr>
        </p:nvSpPr>
        <p:spPr/>
        <p:txBody>
          <a:bodyPr>
            <a:normAutofit/>
          </a:bodyPr>
          <a:lstStyle/>
          <a:p>
            <a:pPr marL="109728" indent="0" algn="just">
              <a:buNone/>
            </a:pPr>
            <a:r>
              <a:rPr lang="pl-PL" dirty="0"/>
              <a:t>Wtedy, gdy konieczne jest natychmiastowe wszczęcie postępowania, bezpośrednio po ujawnieniu przestępstwa a zwłoka może skutkować utratą lub zniekształceniem dowodów. </a:t>
            </a:r>
          </a:p>
          <a:p>
            <a:pPr marL="95250" indent="-95250" algn="just">
              <a:tabLst>
                <a:tab pos="95250" algn="l"/>
              </a:tabLst>
            </a:pPr>
            <a:r>
              <a:rPr lang="pl-PL" dirty="0"/>
              <a:t>Faktyczne wszczęcie postępowania przygotowawczego </a:t>
            </a:r>
            <a:r>
              <a:rPr lang="pl-PL" dirty="0">
                <a:sym typeface="Wingdings" pitchFamily="2" charset="2"/>
              </a:rPr>
              <a:t> </a:t>
            </a:r>
            <a:r>
              <a:rPr lang="pl-PL" dirty="0"/>
              <a:t>„papierek” czyli odpowiednie postanowienie zostanie wydane później</a:t>
            </a:r>
          </a:p>
          <a:p>
            <a:pPr marL="624078" indent="-514350" algn="just">
              <a:buFont typeface="+mj-lt"/>
              <a:buAutoNum type="arabicPeriod"/>
            </a:pPr>
            <a:r>
              <a:rPr lang="pl-PL" dirty="0"/>
              <a:t>W </a:t>
            </a:r>
            <a:r>
              <a:rPr lang="pl-PL" b="1" dirty="0"/>
              <a:t>wypadkach niecierpiących zwłoki</a:t>
            </a:r>
          </a:p>
          <a:p>
            <a:pPr marL="624078" indent="-514350" algn="just">
              <a:buFont typeface="+mj-lt"/>
              <a:buAutoNum type="arabicPeriod"/>
            </a:pPr>
            <a:r>
              <a:rPr lang="pl-PL" dirty="0"/>
              <a:t>W granicach koniecznych dla </a:t>
            </a:r>
            <a:r>
              <a:rPr lang="pl-PL" b="1" dirty="0"/>
              <a:t>zabezpieczenia śladów i dowodów </a:t>
            </a:r>
            <a:r>
              <a:rPr lang="pl-PL" dirty="0"/>
              <a:t>przestępstwa przed ich utratą, zniekształceniem lub zniszczeniem </a:t>
            </a:r>
          </a:p>
          <a:p>
            <a:pPr marL="109728" indent="0" algn="just">
              <a:buNone/>
            </a:pPr>
            <a:r>
              <a:rPr lang="pl-PL" dirty="0"/>
              <a:t>W przeciwieństwie do czynności sprawdzających, są częścią postępowania przygotowawczego </a:t>
            </a:r>
          </a:p>
        </p:txBody>
      </p:sp>
    </p:spTree>
    <p:extLst>
      <p:ext uri="{BB962C8B-B14F-4D97-AF65-F5344CB8AC3E}">
        <p14:creationId xmlns:p14="http://schemas.microsoft.com/office/powerpoint/2010/main" val="16791725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Czynności w niezbędnym zakresie (art. 308)</a:t>
            </a:r>
          </a:p>
        </p:txBody>
      </p:sp>
      <p:sp>
        <p:nvSpPr>
          <p:cNvPr id="3" name="Symbol zastępczy zawartości 2"/>
          <p:cNvSpPr>
            <a:spLocks noGrp="1"/>
          </p:cNvSpPr>
          <p:nvPr>
            <p:ph idx="1"/>
          </p:nvPr>
        </p:nvSpPr>
        <p:spPr/>
        <p:txBody>
          <a:bodyPr>
            <a:normAutofit fontScale="92500" lnSpcReduction="20000"/>
          </a:bodyPr>
          <a:lstStyle/>
          <a:p>
            <a:pPr marL="109728" indent="0" algn="just">
              <a:buNone/>
            </a:pPr>
            <a:r>
              <a:rPr lang="pl-PL" b="1" dirty="0"/>
              <a:t>Prokurator lub Policja</a:t>
            </a:r>
            <a:r>
              <a:rPr lang="pl-PL" dirty="0"/>
              <a:t> może w każdej sprawie, przed wydaniem postanowienia o wszczęciu śledztwa lub dochodzenia, przeprowadzić w niezbędnym zakresie </a:t>
            </a:r>
            <a:r>
              <a:rPr lang="pl-PL" b="1" dirty="0"/>
              <a:t>czynności procesowe, </a:t>
            </a:r>
            <a:r>
              <a:rPr lang="pl-PL" dirty="0"/>
              <a:t>a zwłaszcza dokonać oględzin (w razie potrzeby z udziałem biegłego), przeszukania, czynności wymienionych w art. 74 § 2 pkt. 1 w stosunku do </a:t>
            </a:r>
            <a:r>
              <a:rPr lang="pl-PL" b="1" dirty="0"/>
              <a:t>osoby podejrzanej</a:t>
            </a:r>
            <a:r>
              <a:rPr lang="pl-PL" dirty="0"/>
              <a:t> a także przedsięwziąć wobec niej inne niezbędne czynności. </a:t>
            </a:r>
          </a:p>
          <a:p>
            <a:pPr marL="95250" indent="-95250" algn="just"/>
            <a:r>
              <a:rPr lang="pl-PL" dirty="0"/>
              <a:t> Można przesłuchać osobę podejrzaną w charakterze podejrzanego </a:t>
            </a:r>
          </a:p>
          <a:p>
            <a:pPr marL="171450" indent="-171450" algn="just"/>
            <a:r>
              <a:rPr lang="pl-PL" dirty="0"/>
              <a:t>Czynności w niezbędnym zakresie mogą być dokonywane tylko </a:t>
            </a:r>
            <a:r>
              <a:rPr lang="pl-PL" b="1" dirty="0"/>
              <a:t>w ciągu 5 dni od dnia pierwszej tego rodzaju czynności</a:t>
            </a:r>
            <a:r>
              <a:rPr lang="pl-PL" dirty="0"/>
              <a:t>. Czas trwania śledztwa lub dochodzenia liczy się od dnia pierwszej dokonanej czynności. </a:t>
            </a:r>
          </a:p>
          <a:p>
            <a:pPr marL="171450" indent="-171450" algn="just"/>
            <a:r>
              <a:rPr lang="pl-PL" dirty="0"/>
              <a:t>Mają pełną moc dowodową</a:t>
            </a:r>
          </a:p>
          <a:p>
            <a:pPr marL="171450" indent="-171450" algn="just"/>
            <a:r>
              <a:rPr lang="pl-PL" dirty="0"/>
              <a:t>Po upływie 5 dni należy wydać postanowienie o </a:t>
            </a:r>
            <a:r>
              <a:rPr lang="pl-PL" b="1" dirty="0"/>
              <a:t>wszczęciu śledztwa </a:t>
            </a:r>
            <a:r>
              <a:rPr lang="pl-PL" dirty="0"/>
              <a:t>albo o </a:t>
            </a:r>
            <a:r>
              <a:rPr lang="pl-PL" b="1" dirty="0"/>
              <a:t>umorzeniu</a:t>
            </a:r>
            <a:r>
              <a:rPr lang="pl-PL" dirty="0"/>
              <a:t> (jeżeli nie istnieje uzasadnione podejrzenie popełnienia przestępstwa). </a:t>
            </a:r>
          </a:p>
          <a:p>
            <a:endParaRPr lang="pl-PL" dirty="0"/>
          </a:p>
        </p:txBody>
      </p:sp>
    </p:spTree>
    <p:extLst>
      <p:ext uri="{BB962C8B-B14F-4D97-AF65-F5344CB8AC3E}">
        <p14:creationId xmlns:p14="http://schemas.microsoft.com/office/powerpoint/2010/main" val="9581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r>
              <a:rPr lang="pl-PL" dirty="0"/>
              <a:t>Czynności sprawdzające a czynności w niezbędnym zakresie </a:t>
            </a:r>
          </a:p>
        </p:txBody>
      </p:sp>
      <p:sp>
        <p:nvSpPr>
          <p:cNvPr id="6" name="Symbol zastępczy zawartości 5"/>
          <p:cNvSpPr>
            <a:spLocks noGrp="1"/>
          </p:cNvSpPr>
          <p:nvPr>
            <p:ph sz="half" idx="1"/>
          </p:nvPr>
        </p:nvSpPr>
        <p:spPr>
          <a:xfrm>
            <a:off x="1261872" y="2320413"/>
            <a:ext cx="4480560" cy="4351337"/>
          </a:xfrm>
        </p:spPr>
        <p:txBody>
          <a:bodyPr>
            <a:normAutofit fontScale="92500" lnSpcReduction="20000"/>
          </a:bodyPr>
          <a:lstStyle/>
          <a:p>
            <a:pPr marL="566928" indent="-457200" algn="just">
              <a:buFont typeface="+mj-lt"/>
              <a:buAutoNum type="arabicPeriod"/>
            </a:pPr>
            <a:r>
              <a:rPr lang="pl-PL" dirty="0"/>
              <a:t>Organ nie wie czy wszcząć postępowanie czy nie; sprawdza posiadane informacje. </a:t>
            </a:r>
          </a:p>
          <a:p>
            <a:pPr marL="566928" indent="-457200" algn="just">
              <a:buFont typeface="+mj-lt"/>
              <a:buAutoNum type="arabicPeriod"/>
            </a:pPr>
            <a:r>
              <a:rPr lang="pl-PL" dirty="0"/>
              <a:t>Mogą trwać do 30 dni </a:t>
            </a:r>
          </a:p>
          <a:p>
            <a:pPr marL="109728" indent="0" algn="just">
              <a:buNone/>
            </a:pPr>
            <a:r>
              <a:rPr lang="pl-PL" dirty="0"/>
              <a:t>- Nie wlicza się do czasu trwania postępowania przygotowawczego</a:t>
            </a:r>
          </a:p>
          <a:p>
            <a:pPr marL="566928" indent="-457200" algn="just">
              <a:buFont typeface="+mj-lt"/>
              <a:buAutoNum type="arabicPeriod" startAt="3"/>
            </a:pPr>
            <a:r>
              <a:rPr lang="pl-PL" dirty="0"/>
              <a:t>Nie przeprowadza się czynności wymagających spisania protokołu </a:t>
            </a:r>
          </a:p>
          <a:p>
            <a:pPr marL="745236" lvl="1" indent="-342900" algn="just">
              <a:buFontTx/>
              <a:buChar char="-"/>
            </a:pPr>
            <a:r>
              <a:rPr lang="pl-PL" dirty="0"/>
              <a:t>wyjątki: art. 307 § 2 i 3 </a:t>
            </a:r>
          </a:p>
          <a:p>
            <a:pPr marL="566928" indent="-457200" algn="just">
              <a:buFont typeface="+mj-lt"/>
              <a:buAutoNum type="arabicPeriod" startAt="4"/>
            </a:pPr>
            <a:r>
              <a:rPr lang="pl-PL" dirty="0"/>
              <a:t>Nieformalne czynności, utrwalane w formie notatek urzędowych. </a:t>
            </a:r>
          </a:p>
          <a:p>
            <a:pPr marL="566928" indent="-457200" algn="just">
              <a:buFont typeface="+mj-lt"/>
              <a:buAutoNum type="arabicPeriod" startAt="4"/>
            </a:pPr>
            <a:r>
              <a:rPr lang="pl-PL" dirty="0"/>
              <a:t>Po zakończeniu czynności sprawdzających wydaje się postanowienie o wszczęciu śledztwa (dochodzenia) albo o odmowie wszczęcia </a:t>
            </a:r>
          </a:p>
        </p:txBody>
      </p:sp>
      <p:sp>
        <p:nvSpPr>
          <p:cNvPr id="8" name="Symbol zastępczy zawartości 7"/>
          <p:cNvSpPr>
            <a:spLocks noGrp="1"/>
          </p:cNvSpPr>
          <p:nvPr>
            <p:ph sz="half" idx="2"/>
          </p:nvPr>
        </p:nvSpPr>
        <p:spPr>
          <a:xfrm>
            <a:off x="6108192" y="2320413"/>
            <a:ext cx="4480560" cy="4351337"/>
          </a:xfrm>
        </p:spPr>
        <p:txBody>
          <a:bodyPr>
            <a:normAutofit fontScale="92500" lnSpcReduction="20000"/>
          </a:bodyPr>
          <a:lstStyle/>
          <a:p>
            <a:pPr marL="566928" indent="-457200" algn="just">
              <a:buAutoNum type="arabicPeriod"/>
            </a:pPr>
            <a:r>
              <a:rPr lang="pl-PL" dirty="0"/>
              <a:t>Faktyczne wszczęcie postępowania przygotowawczego. </a:t>
            </a:r>
          </a:p>
          <a:p>
            <a:pPr marL="566928" indent="-457200" algn="just">
              <a:buAutoNum type="arabicPeriod"/>
            </a:pPr>
            <a:r>
              <a:rPr lang="pl-PL" dirty="0"/>
              <a:t>Mogą trwać max. do 5 dni </a:t>
            </a:r>
          </a:p>
          <a:p>
            <a:pPr algn="just">
              <a:buFontTx/>
              <a:buChar char="-"/>
            </a:pPr>
            <a:r>
              <a:rPr lang="pl-PL" dirty="0"/>
              <a:t>Wlicza się do czasu trwania postępowania przygotowawczego</a:t>
            </a:r>
          </a:p>
          <a:p>
            <a:pPr marL="566928" indent="-457200" algn="just">
              <a:buFont typeface="+mj-lt"/>
              <a:buAutoNum type="arabicPeriod" startAt="3"/>
            </a:pPr>
            <a:r>
              <a:rPr lang="pl-PL" dirty="0"/>
              <a:t>Przeprowadza się czynności, które mają pełną wartość dowodową </a:t>
            </a:r>
          </a:p>
          <a:p>
            <a:pPr marL="859536" lvl="1" indent="-457200" algn="just"/>
            <a:r>
              <a:rPr lang="pl-PL" dirty="0"/>
              <a:t>art. 308 § 1 i 2 </a:t>
            </a:r>
          </a:p>
          <a:p>
            <a:pPr marL="566928" indent="-457200" algn="just">
              <a:buFont typeface="+mj-lt"/>
              <a:buAutoNum type="arabicPeriod" startAt="3"/>
            </a:pPr>
            <a:r>
              <a:rPr lang="pl-PL" dirty="0"/>
              <a:t>Po zakończeniu czynności w niezbędnym zakresie wydaje się postanowienie o wszczęciu śledztwa lub dochodzenia albo postanowienie o umorzeniu śledztwa (dochodzenia).</a:t>
            </a:r>
          </a:p>
          <a:p>
            <a:pPr marL="859536" lvl="1" indent="-457200" algn="just"/>
            <a:r>
              <a:rPr lang="pl-PL" dirty="0"/>
              <a:t>Umorzenie postępowania mimo że nie zostało ono formalnie wszczęte</a:t>
            </a:r>
          </a:p>
        </p:txBody>
      </p:sp>
      <p:sp>
        <p:nvSpPr>
          <p:cNvPr id="5" name="Symbol zastępczy tekstu 4"/>
          <p:cNvSpPr>
            <a:spLocks noGrp="1"/>
          </p:cNvSpPr>
          <p:nvPr>
            <p:ph type="body" idx="4294967295"/>
          </p:nvPr>
        </p:nvSpPr>
        <p:spPr>
          <a:xfrm>
            <a:off x="1261872" y="1777267"/>
            <a:ext cx="4041775" cy="457200"/>
          </a:xfrm>
        </p:spPr>
        <p:txBody>
          <a:bodyPr/>
          <a:lstStyle/>
          <a:p>
            <a:pPr algn="ctr"/>
            <a:r>
              <a:rPr lang="pl-PL" dirty="0"/>
              <a:t>Art. 307 k.p.k.</a:t>
            </a:r>
          </a:p>
        </p:txBody>
      </p:sp>
      <p:sp>
        <p:nvSpPr>
          <p:cNvPr id="7" name="Symbol zastępczy tekstu 6"/>
          <p:cNvSpPr>
            <a:spLocks noGrp="1"/>
          </p:cNvSpPr>
          <p:nvPr>
            <p:ph type="body" sz="half" idx="4294967295"/>
          </p:nvPr>
        </p:nvSpPr>
        <p:spPr>
          <a:xfrm>
            <a:off x="6546977" y="1695163"/>
            <a:ext cx="4041775" cy="457200"/>
          </a:xfrm>
        </p:spPr>
        <p:txBody>
          <a:bodyPr/>
          <a:lstStyle/>
          <a:p>
            <a:pPr algn="ctr"/>
            <a:r>
              <a:rPr lang="pl-PL" dirty="0"/>
              <a:t>Art. 308 k.p.k.</a:t>
            </a:r>
          </a:p>
        </p:txBody>
      </p:sp>
    </p:spTree>
    <p:extLst>
      <p:ext uri="{BB962C8B-B14F-4D97-AF65-F5344CB8AC3E}">
        <p14:creationId xmlns:p14="http://schemas.microsoft.com/office/powerpoint/2010/main" val="821400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3392" y="7536"/>
            <a:ext cx="10972800" cy="1143000"/>
          </a:xfrm>
        </p:spPr>
        <p:txBody>
          <a:bodyPr/>
          <a:lstStyle/>
          <a:p>
            <a:pPr algn="ctr"/>
            <a:r>
              <a:rPr lang="pl-PL" dirty="0"/>
              <a:t>Kazus 1</a:t>
            </a:r>
          </a:p>
        </p:txBody>
      </p:sp>
      <p:sp>
        <p:nvSpPr>
          <p:cNvPr id="3" name="Symbol zastępczy zawartości 2"/>
          <p:cNvSpPr>
            <a:spLocks noGrp="1"/>
          </p:cNvSpPr>
          <p:nvPr>
            <p:ph idx="1"/>
          </p:nvPr>
        </p:nvSpPr>
        <p:spPr>
          <a:xfrm>
            <a:off x="151717" y="900713"/>
            <a:ext cx="11521280" cy="5328592"/>
          </a:xfrm>
        </p:spPr>
        <p:txBody>
          <a:bodyPr>
            <a:noAutofit/>
          </a:bodyPr>
          <a:lstStyle/>
          <a:p>
            <a:pPr marL="0" indent="0" algn="just">
              <a:buNone/>
            </a:pPr>
            <a:r>
              <a:rPr lang="pl-PL" sz="3500" dirty="0">
                <a:latin typeface="Times New Roman" pitchFamily="18" charset="0"/>
                <a:cs typeface="Times New Roman" pitchFamily="18" charset="0"/>
              </a:rPr>
              <a:t>W ramach czynności przeprowadzonych przez prokuratora w trybie art. 308 k.p.k. (czynności niecierpiące zwłoki), telefonicznie wezwano do pomocy biegłego. Biegły przeprowadził niezbędne badania, po czym przystąpił jeszcze tego samego dnia do przygotowywania opinii na potrzeby postępowania przygotowawczego. Następnego dnia prokurator w dalszym toku postępowania potwierdził fakt powołania biegłego we właściwej formie.</a:t>
            </a:r>
          </a:p>
          <a:p>
            <a:pPr marL="0" indent="0" algn="just">
              <a:buNone/>
            </a:pPr>
            <a:r>
              <a:rPr lang="pl-PL" sz="3500" i="1" dirty="0">
                <a:latin typeface="Times New Roman" pitchFamily="18" charset="0"/>
                <a:cs typeface="Times New Roman" pitchFamily="18" charset="0"/>
              </a:rPr>
              <a:t>Oceń prawidłowość powołania biegłego oraz dopuszczalność wykorzystania w toku procesu karnego sporządzonej w powyższej sytuacji opinii. </a:t>
            </a:r>
          </a:p>
        </p:txBody>
      </p:sp>
    </p:spTree>
    <p:extLst>
      <p:ext uri="{BB962C8B-B14F-4D97-AF65-F5344CB8AC3E}">
        <p14:creationId xmlns:p14="http://schemas.microsoft.com/office/powerpoint/2010/main" val="13009839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Wyrok SN z dnia 27 kwietnia 2009r., V KK 379/08, LEX nr 507949</a:t>
            </a:r>
          </a:p>
        </p:txBody>
      </p:sp>
      <p:sp>
        <p:nvSpPr>
          <p:cNvPr id="3" name="Symbol zastępczy zawartości 2"/>
          <p:cNvSpPr>
            <a:spLocks noGrp="1"/>
          </p:cNvSpPr>
          <p:nvPr>
            <p:ph idx="1"/>
          </p:nvPr>
        </p:nvSpPr>
        <p:spPr/>
        <p:txBody>
          <a:bodyPr>
            <a:normAutofit/>
          </a:bodyPr>
          <a:lstStyle/>
          <a:p>
            <a:pPr marL="0" indent="0" algn="just">
              <a:buNone/>
            </a:pPr>
            <a:r>
              <a:rPr lang="pl-PL" sz="3200" dirty="0"/>
              <a:t>W wypadkach niecierpiących zwłoki (art. 308 k.p.k.) powołanie biegłego może nastąpić w innej formie niż pisemne postanowienie, także np. w rozmowie telefonicznej, choć musi ono być w dalszym toku postępowania potwierdzone we właściwej formie.</a:t>
            </a:r>
          </a:p>
        </p:txBody>
      </p:sp>
    </p:spTree>
    <p:extLst>
      <p:ext uri="{BB962C8B-B14F-4D97-AF65-F5344CB8AC3E}">
        <p14:creationId xmlns:p14="http://schemas.microsoft.com/office/powerpoint/2010/main" val="1655225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B3A914-FBD6-421B-B559-B83F4753A17B}"/>
              </a:ext>
            </a:extLst>
          </p:cNvPr>
          <p:cNvSpPr>
            <a:spLocks noGrp="1"/>
          </p:cNvSpPr>
          <p:nvPr>
            <p:ph type="title"/>
          </p:nvPr>
        </p:nvSpPr>
        <p:spPr>
          <a:xfrm>
            <a:off x="646111" y="452718"/>
            <a:ext cx="9404723" cy="1166532"/>
          </a:xfrm>
        </p:spPr>
        <p:txBody>
          <a:bodyPr/>
          <a:lstStyle/>
          <a:p>
            <a:pPr algn="ctr"/>
            <a:r>
              <a:rPr lang="pl-PL" sz="3600" dirty="0"/>
              <a:t>Obowiązkowe elementy pisma procesowego</a:t>
            </a:r>
          </a:p>
        </p:txBody>
      </p:sp>
      <p:sp>
        <p:nvSpPr>
          <p:cNvPr id="3" name="Symbol zastępczy zawartości 2">
            <a:extLst>
              <a:ext uri="{FF2B5EF4-FFF2-40B4-BE49-F238E27FC236}">
                <a16:creationId xmlns:a16="http://schemas.microsoft.com/office/drawing/2014/main" id="{7522AC4C-FE30-4D3D-9AEA-839E383A28C6}"/>
              </a:ext>
            </a:extLst>
          </p:cNvPr>
          <p:cNvSpPr>
            <a:spLocks noGrp="1"/>
          </p:cNvSpPr>
          <p:nvPr>
            <p:ph idx="1"/>
          </p:nvPr>
        </p:nvSpPr>
        <p:spPr>
          <a:xfrm>
            <a:off x="1103312" y="1809750"/>
            <a:ext cx="8946541" cy="4438649"/>
          </a:xfrm>
        </p:spPr>
        <p:txBody>
          <a:bodyPr>
            <a:normAutofit/>
          </a:bodyPr>
          <a:lstStyle/>
          <a:p>
            <a:r>
              <a:rPr lang="pl-PL" b="1" dirty="0"/>
              <a:t>Art. 119 k.p.k.:</a:t>
            </a:r>
          </a:p>
          <a:p>
            <a:r>
              <a:rPr lang="pl-PL" dirty="0"/>
              <a:t>Pismo procesowe powinno zawierać:</a:t>
            </a:r>
          </a:p>
          <a:p>
            <a:pPr algn="just"/>
            <a:r>
              <a:rPr lang="pl-PL" dirty="0"/>
              <a:t>1) oznaczenie organu, do którego jest skierowane, oraz sprawy, której dotyczy;</a:t>
            </a:r>
          </a:p>
          <a:p>
            <a:pPr algn="just"/>
            <a:r>
              <a:rPr lang="pl-PL" dirty="0"/>
              <a:t>2) oznaczenie oraz adres wnoszącego pismo, a także - w pierwszym piśmie złożonym w sprawie - numer telefonu, telefaksu i adres poczty elektronicznej lub oświadczenie o ich nieposiadaniu;</a:t>
            </a:r>
          </a:p>
          <a:p>
            <a:pPr algn="just"/>
            <a:r>
              <a:rPr lang="pl-PL" dirty="0"/>
              <a:t>3) treść wniosku lub oświadczenia, w miarę potrzeby z uzasadnieniem;</a:t>
            </a:r>
          </a:p>
          <a:p>
            <a:pPr algn="just"/>
            <a:r>
              <a:rPr lang="pl-PL" dirty="0"/>
              <a:t>4) datę i podpis składającego pismo.</a:t>
            </a:r>
          </a:p>
          <a:p>
            <a:pPr algn="just"/>
            <a:r>
              <a:rPr lang="pl-PL" b="1" dirty="0"/>
              <a:t>Art. 120 k.p.k. – </a:t>
            </a:r>
            <a:r>
              <a:rPr lang="pl-PL" dirty="0"/>
              <a:t>wezwanie do uzupełnienia braków formalnych</a:t>
            </a:r>
            <a:endParaRPr lang="pl-PL" b="1" dirty="0"/>
          </a:p>
          <a:p>
            <a:endParaRPr lang="pl-PL" dirty="0"/>
          </a:p>
        </p:txBody>
      </p:sp>
    </p:spTree>
    <p:extLst>
      <p:ext uri="{BB962C8B-B14F-4D97-AF65-F5344CB8AC3E}">
        <p14:creationId xmlns:p14="http://schemas.microsoft.com/office/powerpoint/2010/main" val="1828107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217C1-A345-4573-BC8A-7D8754C8ED9E}"/>
              </a:ext>
            </a:extLst>
          </p:cNvPr>
          <p:cNvSpPr>
            <a:spLocks noGrp="1"/>
          </p:cNvSpPr>
          <p:nvPr>
            <p:ph type="title"/>
          </p:nvPr>
        </p:nvSpPr>
        <p:spPr>
          <a:xfrm>
            <a:off x="643468" y="643466"/>
            <a:ext cx="3686312" cy="5528734"/>
          </a:xfrm>
        </p:spPr>
        <p:txBody>
          <a:bodyPr>
            <a:normAutofit/>
          </a:bodyPr>
          <a:lstStyle/>
          <a:p>
            <a:pPr algn="r"/>
            <a:r>
              <a:rPr lang="pl-PL" sz="4800">
                <a:solidFill>
                  <a:srgbClr val="FFFFFF"/>
                </a:solidFill>
              </a:rPr>
              <a:t>Inicjatywa dowodowa w postępowaniu karnym</a:t>
            </a:r>
          </a:p>
        </p:txBody>
      </p:sp>
      <p:sp>
        <p:nvSpPr>
          <p:cNvPr id="3" name="Symbol zastępczy zawartości 2">
            <a:extLst>
              <a:ext uri="{FF2B5EF4-FFF2-40B4-BE49-F238E27FC236}">
                <a16:creationId xmlns:a16="http://schemas.microsoft.com/office/drawing/2014/main" id="{B6CFF358-91A3-4C01-A713-A1AA08224C70}"/>
              </a:ext>
            </a:extLst>
          </p:cNvPr>
          <p:cNvSpPr>
            <a:spLocks noGrp="1"/>
          </p:cNvSpPr>
          <p:nvPr>
            <p:ph idx="1"/>
          </p:nvPr>
        </p:nvSpPr>
        <p:spPr>
          <a:xfrm>
            <a:off x="5053780" y="599768"/>
            <a:ext cx="6074467" cy="5572432"/>
          </a:xfrm>
        </p:spPr>
        <p:txBody>
          <a:bodyPr anchor="ctr">
            <a:normAutofit/>
          </a:bodyPr>
          <a:lstStyle/>
          <a:p>
            <a:pPr algn="just"/>
            <a:r>
              <a:rPr lang="pl-PL" dirty="0"/>
              <a:t>Zgodnie z art. 167 k.p.k.: </a:t>
            </a:r>
            <a:r>
              <a:rPr lang="pl-PL" b="1" i="1" dirty="0"/>
              <a:t>Dowody przeprowadza się na wniosek stron albo z urzędu.</a:t>
            </a:r>
          </a:p>
          <a:p>
            <a:pPr algn="just"/>
            <a:r>
              <a:rPr lang="pl-PL" b="1" i="1" dirty="0"/>
              <a:t> </a:t>
            </a:r>
            <a:r>
              <a:rPr lang="pl-PL" b="1" dirty="0"/>
              <a:t>Strony realizują inicjatywę dowodową poprzez składanie wniosków dowodowych.</a:t>
            </a:r>
          </a:p>
          <a:p>
            <a:pPr marL="0" indent="0">
              <a:buNone/>
            </a:pPr>
            <a:endParaRPr lang="pl-PL" i="1" dirty="0"/>
          </a:p>
        </p:txBody>
      </p:sp>
    </p:spTree>
    <p:extLst>
      <p:ext uri="{BB962C8B-B14F-4D97-AF65-F5344CB8AC3E}">
        <p14:creationId xmlns:p14="http://schemas.microsoft.com/office/powerpoint/2010/main" val="30366848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CFF806-78D8-47DE-B451-FF868A98AEDB}"/>
              </a:ext>
            </a:extLst>
          </p:cNvPr>
          <p:cNvSpPr>
            <a:spLocks noGrp="1"/>
          </p:cNvSpPr>
          <p:nvPr>
            <p:ph type="title"/>
          </p:nvPr>
        </p:nvSpPr>
        <p:spPr>
          <a:xfrm>
            <a:off x="1069848" y="484632"/>
            <a:ext cx="10058400" cy="1609344"/>
          </a:xfrm>
        </p:spPr>
        <p:txBody>
          <a:bodyPr>
            <a:normAutofit/>
          </a:bodyPr>
          <a:lstStyle/>
          <a:p>
            <a:r>
              <a:rPr lang="pl-PL"/>
              <a:t>Wniosek dowodowy</a:t>
            </a:r>
          </a:p>
        </p:txBody>
      </p:sp>
      <p:graphicFrame>
        <p:nvGraphicFramePr>
          <p:cNvPr id="5" name="Symbol zastępczy zawartości 2">
            <a:extLst>
              <a:ext uri="{FF2B5EF4-FFF2-40B4-BE49-F238E27FC236}">
                <a16:creationId xmlns:a16="http://schemas.microsoft.com/office/drawing/2014/main" id="{613BA0D7-60B1-4E22-B77C-59CCF0AAEB30}"/>
              </a:ext>
            </a:extLst>
          </p:cNvPr>
          <p:cNvGraphicFramePr>
            <a:graphicFrameLocks noGrp="1"/>
          </p:cNvGraphicFramePr>
          <p:nvPr>
            <p:ph idx="1"/>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05062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DBDD5-B5C2-44C4-935E-572C86BD0B1C}"/>
              </a:ext>
            </a:extLst>
          </p:cNvPr>
          <p:cNvSpPr>
            <a:spLocks noGrp="1"/>
          </p:cNvSpPr>
          <p:nvPr>
            <p:ph type="title"/>
          </p:nvPr>
        </p:nvSpPr>
        <p:spPr>
          <a:xfrm>
            <a:off x="1069848" y="484632"/>
            <a:ext cx="10058400" cy="1609344"/>
          </a:xfrm>
        </p:spPr>
        <p:txBody>
          <a:bodyPr>
            <a:normAutofit/>
          </a:bodyPr>
          <a:lstStyle/>
          <a:p>
            <a:r>
              <a:rPr lang="pl-PL"/>
              <a:t>Wniosek dowodowy</a:t>
            </a:r>
          </a:p>
        </p:txBody>
      </p:sp>
      <p:graphicFrame>
        <p:nvGraphicFramePr>
          <p:cNvPr id="5" name="Symbol zastępczy zawartości 2">
            <a:extLst>
              <a:ext uri="{FF2B5EF4-FFF2-40B4-BE49-F238E27FC236}">
                <a16:creationId xmlns:a16="http://schemas.microsoft.com/office/drawing/2014/main" id="{F25CC523-E861-430A-B49D-C7ED1CBFDF40}"/>
              </a:ext>
            </a:extLst>
          </p:cNvPr>
          <p:cNvGraphicFramePr>
            <a:graphicFrameLocks noGrp="1"/>
          </p:cNvGraphicFramePr>
          <p:nvPr>
            <p:ph idx="1"/>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2949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1</a:t>
            </a:r>
          </a:p>
        </p:txBody>
      </p:sp>
      <p:sp>
        <p:nvSpPr>
          <p:cNvPr id="3" name="Symbol zastępczy zawartości 2"/>
          <p:cNvSpPr>
            <a:spLocks noGrp="1"/>
          </p:cNvSpPr>
          <p:nvPr>
            <p:ph idx="1"/>
          </p:nvPr>
        </p:nvSpPr>
        <p:spPr>
          <a:xfrm>
            <a:off x="493776" y="1719072"/>
            <a:ext cx="11247120" cy="4919472"/>
          </a:xfrm>
        </p:spPr>
        <p:txBody>
          <a:bodyPr>
            <a:noAutofit/>
          </a:bodyPr>
          <a:lstStyle/>
          <a:p>
            <a:pPr marL="0" indent="0" algn="just">
              <a:buNone/>
            </a:pPr>
            <a:r>
              <a:rPr lang="pl-PL" sz="2500" dirty="0"/>
              <a:t>II.</a:t>
            </a:r>
          </a:p>
          <a:p>
            <a:pPr marL="0" indent="0" algn="just">
              <a:buNone/>
            </a:pPr>
            <a:r>
              <a:rPr lang="pl-PL" sz="2500" dirty="0"/>
              <a:t>O właściwości rzeczowej sądu decyduje opis czynu przestępnego w akcie oskarżenia - jego znamiona - a nie prawidłowa bądź nieprawidłowa jego kwalifikacja prawna przyjęta w akcie oskarżenia lub wyroku. Przy tym żadnego wpływu na właściwość sądu nie ma zakaz reformationis in peius z art. 443 KPK. Wynikająca z art. 25 § 1 KPK właściwość sądu wyznaczana jest tylko przez normy prawa karnego materialnego, które określają, jakie czyny zabronione stanowią zbrodnie lub występki wskazane w tym przepisie.</a:t>
            </a:r>
          </a:p>
        </p:txBody>
      </p:sp>
    </p:spTree>
    <p:extLst>
      <p:ext uri="{BB962C8B-B14F-4D97-AF65-F5344CB8AC3E}">
        <p14:creationId xmlns:p14="http://schemas.microsoft.com/office/powerpoint/2010/main" val="28002943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26C57F-3B4D-41D4-9F75-669576C8F831}"/>
              </a:ext>
            </a:extLst>
          </p:cNvPr>
          <p:cNvSpPr>
            <a:spLocks noGrp="1"/>
          </p:cNvSpPr>
          <p:nvPr>
            <p:ph type="title"/>
          </p:nvPr>
        </p:nvSpPr>
        <p:spPr>
          <a:xfrm>
            <a:off x="1069848" y="484632"/>
            <a:ext cx="10058400" cy="725043"/>
          </a:xfrm>
        </p:spPr>
        <p:txBody>
          <a:bodyPr>
            <a:normAutofit/>
          </a:bodyPr>
          <a:lstStyle/>
          <a:p>
            <a:r>
              <a:rPr lang="pl-PL" sz="3200" dirty="0"/>
              <a:t>Obligatoryjne elementy wniosku dowodowego:</a:t>
            </a:r>
          </a:p>
        </p:txBody>
      </p:sp>
      <p:sp>
        <p:nvSpPr>
          <p:cNvPr id="3" name="Symbol zastępczy zawartości 2">
            <a:extLst>
              <a:ext uri="{FF2B5EF4-FFF2-40B4-BE49-F238E27FC236}">
                <a16:creationId xmlns:a16="http://schemas.microsoft.com/office/drawing/2014/main" id="{3A382A14-5106-400E-8948-1DC020334175}"/>
              </a:ext>
            </a:extLst>
          </p:cNvPr>
          <p:cNvSpPr>
            <a:spLocks noGrp="1"/>
          </p:cNvSpPr>
          <p:nvPr>
            <p:ph idx="1"/>
          </p:nvPr>
        </p:nvSpPr>
        <p:spPr>
          <a:xfrm>
            <a:off x="1069848" y="1209675"/>
            <a:ext cx="10058400" cy="4962525"/>
          </a:xfrm>
        </p:spPr>
        <p:txBody>
          <a:bodyPr>
            <a:noAutofit/>
          </a:bodyPr>
          <a:lstStyle/>
          <a:p>
            <a:pPr algn="just">
              <a:buFontTx/>
              <a:buChar char="-"/>
            </a:pPr>
            <a:r>
              <a:rPr lang="pl-PL" sz="1800" dirty="0"/>
              <a:t>Wniosek może być zgłaszany ustnie do protokołu lub pisemnie.</a:t>
            </a:r>
          </a:p>
          <a:p>
            <a:pPr algn="just">
              <a:buFontTx/>
              <a:buChar char="-"/>
            </a:pPr>
            <a:r>
              <a:rPr lang="pl-PL" sz="1800" dirty="0"/>
              <a:t> Gdy wniosek składany jest pisemnie musi spełniać wymogi:</a:t>
            </a:r>
          </a:p>
          <a:p>
            <a:pPr marL="457200" indent="-457200" algn="just">
              <a:buAutoNum type="alphaLcParenR"/>
            </a:pPr>
            <a:r>
              <a:rPr lang="pl-PL" sz="1800" dirty="0"/>
              <a:t>Z art. 119 k.p.k.,</a:t>
            </a:r>
          </a:p>
          <a:p>
            <a:pPr marL="457200" indent="-457200" algn="just">
              <a:buAutoNum type="alphaLcParenR"/>
            </a:pPr>
            <a:r>
              <a:rPr lang="pl-PL" sz="1800" dirty="0"/>
              <a:t> Oznaczenie dowodu, który ma zostać przeprowadzony;</a:t>
            </a:r>
          </a:p>
          <a:p>
            <a:pPr marL="457200" indent="-457200" algn="just">
              <a:buAutoNum type="alphaLcParenR"/>
            </a:pPr>
            <a:r>
              <a:rPr lang="pl-PL" sz="1800" dirty="0"/>
              <a:t> </a:t>
            </a:r>
            <a:r>
              <a:rPr lang="pl-PL" sz="1800" b="1" dirty="0"/>
              <a:t>Teza dowodowa- </a:t>
            </a:r>
            <a:r>
              <a:rPr lang="pl-PL" sz="1800" dirty="0"/>
              <a:t>a więc okoliczności, które mają być udowodnione (powinna być sformułowana w sposób konkretny, nie jest wystarczające wskazanie ogólne- „</a:t>
            </a:r>
            <a:r>
              <a:rPr lang="pl-PL" sz="1800" i="1" dirty="0"/>
              <a:t>na okoliczność zdarzenia”);</a:t>
            </a:r>
          </a:p>
          <a:p>
            <a:pPr algn="just">
              <a:buFont typeface="Wingdings" panose="05000000000000000000" pitchFamily="2" charset="2"/>
              <a:buChar char="à"/>
            </a:pPr>
            <a:r>
              <a:rPr lang="pl-PL" sz="1800" i="1" dirty="0">
                <a:sym typeface="Wingdings" panose="05000000000000000000" pitchFamily="2" charset="2"/>
              </a:rPr>
              <a:t>Elementem fakultatywnym jest z kolei wskazanie sposobu przeprowadzenia takiego dowodu= np. przesłuchanie świadków w określonej kolejności.</a:t>
            </a:r>
          </a:p>
          <a:p>
            <a:pPr marL="0" indent="0" algn="just">
              <a:buNone/>
            </a:pPr>
            <a:r>
              <a:rPr lang="pl-PL" sz="1800" dirty="0"/>
              <a:t>"Jeżeli we wniosku dowodowym </a:t>
            </a:r>
            <a:r>
              <a:rPr lang="pl-PL" sz="1800" b="1" dirty="0"/>
              <a:t>nie wskazano okoliczności, które mają być udowodnione</a:t>
            </a:r>
            <a:r>
              <a:rPr lang="pl-PL" sz="1800" dirty="0"/>
              <a:t>, i mimo wezwania nie usunięto tego braku w zakreślonym terminie, wniosek taki – jako niespełniający wymogu formalnego przewidzianego w art. 169 § 1 KPK i nienadający się do nadania mu biegu – należy pozostawić bez rozpoznania (</a:t>
            </a:r>
            <a:r>
              <a:rPr lang="pl-PL" sz="1800" i="1" dirty="0"/>
              <a:t>per analogiam</a:t>
            </a:r>
            <a:r>
              <a:rPr lang="pl-PL" sz="1800" dirty="0"/>
              <a:t> do </a:t>
            </a:r>
            <a:r>
              <a:rPr lang="pl-PL" sz="1800" dirty="0">
                <a:hlinkClick r:id="rId2"/>
              </a:rPr>
              <a:t>art. 120</a:t>
            </a:r>
            <a:r>
              <a:rPr lang="pl-PL" sz="1800" dirty="0"/>
              <a:t> KPK), nie zaś oddalić na jednej z podstaw wymienionych w </a:t>
            </a:r>
            <a:r>
              <a:rPr lang="pl-PL" sz="1800" dirty="0">
                <a:hlinkClick r:id="rId3"/>
              </a:rPr>
              <a:t>art. 170 § 1</a:t>
            </a:r>
            <a:r>
              <a:rPr lang="pl-PL" sz="1800" dirty="0"/>
              <a:t> KPK" (post. SN z 5.10.2004 r., </a:t>
            </a:r>
            <a:r>
              <a:rPr lang="pl-PL" sz="1800" dirty="0">
                <a:hlinkClick r:id="rId4"/>
              </a:rPr>
              <a:t>II KK 121/03</a:t>
            </a:r>
            <a:r>
              <a:rPr lang="pl-PL" sz="1800" dirty="0"/>
              <a:t>, OSNKW 2004, Nr 10, poz. 97). </a:t>
            </a:r>
            <a:endParaRPr lang="pl-PL" sz="1800" i="1" dirty="0">
              <a:sym typeface="Wingdings" panose="05000000000000000000" pitchFamily="2" charset="2"/>
            </a:endParaRPr>
          </a:p>
        </p:txBody>
      </p:sp>
    </p:spTree>
    <p:extLst>
      <p:ext uri="{BB962C8B-B14F-4D97-AF65-F5344CB8AC3E}">
        <p14:creationId xmlns:p14="http://schemas.microsoft.com/office/powerpoint/2010/main" val="15141563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11E1C2-DC33-4E2C-B2ED-ED377343635B}"/>
              </a:ext>
            </a:extLst>
          </p:cNvPr>
          <p:cNvSpPr>
            <a:spLocks noGrp="1"/>
          </p:cNvSpPr>
          <p:nvPr>
            <p:ph type="title"/>
          </p:nvPr>
        </p:nvSpPr>
        <p:spPr>
          <a:xfrm>
            <a:off x="1069848" y="484632"/>
            <a:ext cx="10058400" cy="1609344"/>
          </a:xfrm>
        </p:spPr>
        <p:txBody>
          <a:bodyPr>
            <a:normAutofit/>
          </a:bodyPr>
          <a:lstStyle/>
          <a:p>
            <a:r>
              <a:rPr lang="pl-PL" dirty="0"/>
              <a:t>Decyzja procesowa w przedmiocie wniosku dowodowego</a:t>
            </a:r>
          </a:p>
        </p:txBody>
      </p:sp>
      <p:graphicFrame>
        <p:nvGraphicFramePr>
          <p:cNvPr id="5" name="Symbol zastępczy zawartości 2">
            <a:extLst>
              <a:ext uri="{FF2B5EF4-FFF2-40B4-BE49-F238E27FC236}">
                <a16:creationId xmlns:a16="http://schemas.microsoft.com/office/drawing/2014/main" id="{5251D639-5800-4204-9F8E-DA958290E180}"/>
              </a:ext>
            </a:extLst>
          </p:cNvPr>
          <p:cNvGraphicFramePr>
            <a:graphicFrameLocks noGrp="1"/>
          </p:cNvGraphicFramePr>
          <p:nvPr>
            <p:ph idx="1"/>
            <p:extLst>
              <p:ext uri="{D42A27DB-BD31-4B8C-83A1-F6EECF244321}">
                <p14:modId xmlns:p14="http://schemas.microsoft.com/office/powerpoint/2010/main" val="3329593453"/>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6014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2</a:t>
            </a:r>
          </a:p>
        </p:txBody>
      </p:sp>
      <p:sp>
        <p:nvSpPr>
          <p:cNvPr id="3" name="Symbol zastępczy zawartości 2"/>
          <p:cNvSpPr>
            <a:spLocks noGrp="1"/>
          </p:cNvSpPr>
          <p:nvPr>
            <p:ph idx="1"/>
          </p:nvPr>
        </p:nvSpPr>
        <p:spPr/>
        <p:txBody>
          <a:bodyPr>
            <a:normAutofit/>
          </a:bodyPr>
          <a:lstStyle/>
          <a:p>
            <a:pPr marL="0" indent="0" algn="just">
              <a:buNone/>
            </a:pPr>
            <a:r>
              <a:rPr lang="pl-PL" sz="3000" b="1" dirty="0"/>
              <a:t>Zasadnicza problematyka:</a:t>
            </a:r>
          </a:p>
          <a:p>
            <a:pPr marL="457200" indent="-457200" algn="just">
              <a:buAutoNum type="arabicParenR"/>
            </a:pPr>
            <a:r>
              <a:rPr lang="pl-PL" sz="3000" dirty="0"/>
              <a:t>pokrzywdzony i oskarżyciel posiłkowy w procesie karnym;</a:t>
            </a:r>
          </a:p>
          <a:p>
            <a:pPr marL="457200" indent="-457200" algn="just">
              <a:buAutoNum type="arabicParenR"/>
            </a:pPr>
            <a:r>
              <a:rPr lang="pl-PL" sz="3000" dirty="0" err="1"/>
              <a:t>współoskarżenie</a:t>
            </a:r>
            <a:r>
              <a:rPr lang="pl-PL" sz="3000" dirty="0"/>
              <a:t> a możliwość działania jako pokrzywdzony</a:t>
            </a:r>
          </a:p>
        </p:txBody>
      </p:sp>
    </p:spTree>
    <p:extLst>
      <p:ext uri="{BB962C8B-B14F-4D97-AF65-F5344CB8AC3E}">
        <p14:creationId xmlns:p14="http://schemas.microsoft.com/office/powerpoint/2010/main" val="3365250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2</a:t>
            </a:r>
          </a:p>
        </p:txBody>
      </p:sp>
      <p:sp>
        <p:nvSpPr>
          <p:cNvPr id="3" name="Symbol zastępczy zawartości 2"/>
          <p:cNvSpPr>
            <a:spLocks noGrp="1"/>
          </p:cNvSpPr>
          <p:nvPr>
            <p:ph idx="1"/>
          </p:nvPr>
        </p:nvSpPr>
        <p:spPr>
          <a:xfrm>
            <a:off x="585216" y="1664208"/>
            <a:ext cx="10917936" cy="4992624"/>
          </a:xfrm>
        </p:spPr>
        <p:txBody>
          <a:bodyPr>
            <a:normAutofit/>
          </a:bodyPr>
          <a:lstStyle/>
          <a:p>
            <a:pPr marL="0" indent="0" algn="just">
              <a:buNone/>
            </a:pPr>
            <a:r>
              <a:rPr lang="pl-PL" sz="3000" b="1" dirty="0"/>
              <a:t>Wyrok SN z dnia 6 kwietnia 2006r., IV KK 12/06, OSNK 2006, nr 6, poz. 61</a:t>
            </a:r>
          </a:p>
          <a:p>
            <a:pPr marL="0" indent="0" algn="just">
              <a:buNone/>
            </a:pPr>
            <a:r>
              <a:rPr lang="pl-PL" sz="2500" dirty="0"/>
              <a:t>Jeżeli istota przestępstwa sprowadza się do tego, że współuczestnicy określonego zdarzenia przestępnego, będący współsprawcami przestępstwa, którego znamion ich zachowanie w tym zdarzeniu wypełnia, są jednocześnie pokrzywdzonymi działaniami innych jego współuczestników (np. w bójce), to w razie wydzielenia do odrębnego postępowania sprawy jednego z nich, pozostali, których dobro prawne zostało naruszone lub zagrożone przez zachowania przestępne tego oskarżonego, którego dotyczy wydzielone postępowania, mogą w tym postępowaniu wykonywać uprawnienia pokrzywdzonego, w tym przewidziane w art. 387 § 2 </a:t>
            </a:r>
            <a:r>
              <a:rPr lang="pl-PL" sz="2500" i="1" dirty="0"/>
              <a:t>in fine</a:t>
            </a:r>
            <a:r>
              <a:rPr lang="pl-PL" sz="2500" dirty="0"/>
              <a:t> k.p.k.</a:t>
            </a:r>
          </a:p>
        </p:txBody>
      </p:sp>
    </p:spTree>
    <p:extLst>
      <p:ext uri="{BB962C8B-B14F-4D97-AF65-F5344CB8AC3E}">
        <p14:creationId xmlns:p14="http://schemas.microsoft.com/office/powerpoint/2010/main" val="2257897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70B7A3-55C1-4A9A-A690-62EC979B80CE}"/>
              </a:ext>
            </a:extLst>
          </p:cNvPr>
          <p:cNvSpPr>
            <a:spLocks noGrp="1"/>
          </p:cNvSpPr>
          <p:nvPr>
            <p:ph type="title"/>
          </p:nvPr>
        </p:nvSpPr>
        <p:spPr/>
        <p:txBody>
          <a:bodyPr/>
          <a:lstStyle/>
          <a:p>
            <a:pPr algn="ctr"/>
            <a:r>
              <a:rPr lang="pl-PL" b="1" dirty="0"/>
              <a:t>Kazus nr 2</a:t>
            </a:r>
          </a:p>
        </p:txBody>
      </p:sp>
      <p:sp>
        <p:nvSpPr>
          <p:cNvPr id="3" name="Symbol zastępczy zawartości 2">
            <a:extLst>
              <a:ext uri="{FF2B5EF4-FFF2-40B4-BE49-F238E27FC236}">
                <a16:creationId xmlns:a16="http://schemas.microsoft.com/office/drawing/2014/main" id="{32A8D091-81BA-4454-BF60-A681183C0A36}"/>
              </a:ext>
            </a:extLst>
          </p:cNvPr>
          <p:cNvSpPr>
            <a:spLocks noGrp="1"/>
          </p:cNvSpPr>
          <p:nvPr>
            <p:ph idx="1"/>
          </p:nvPr>
        </p:nvSpPr>
        <p:spPr/>
        <p:txBody>
          <a:bodyPr>
            <a:normAutofit/>
          </a:bodyPr>
          <a:lstStyle/>
          <a:p>
            <a:pPr algn="just"/>
            <a:r>
              <a:rPr lang="pl-PL" sz="2400" dirty="0"/>
              <a:t>Dopóki proces toczył się wobec trzech współoskarżonych o udział w bójce, dopóty każdy z nich, w tym i Andrzej B., był oskarżonym w tej sprawie i nie mógł tej roli łączyć z rolą pokrzywdzonego. Z chwilą jednak wyłączenia zeń sprawy Mariana P. i prowadzenia jej odrębnie, stała się ona postępowaniem karnym prowadzonym jedynie wobec tego oskarżonego, zatem ci uczestnicy bójki, którzy - jak wspomniany Andrzej B. - odnieśli w niej obrażenia w wyniku działania Mariana P., stali się w tym postępowaniu pokrzywdzonymi</a:t>
            </a:r>
          </a:p>
        </p:txBody>
      </p:sp>
    </p:spTree>
    <p:extLst>
      <p:ext uri="{BB962C8B-B14F-4D97-AF65-F5344CB8AC3E}">
        <p14:creationId xmlns:p14="http://schemas.microsoft.com/office/powerpoint/2010/main" val="3479367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3</a:t>
            </a:r>
          </a:p>
        </p:txBody>
      </p:sp>
      <p:sp>
        <p:nvSpPr>
          <p:cNvPr id="3" name="Symbol zastępczy zawartości 2"/>
          <p:cNvSpPr>
            <a:spLocks noGrp="1"/>
          </p:cNvSpPr>
          <p:nvPr>
            <p:ph idx="1"/>
          </p:nvPr>
        </p:nvSpPr>
        <p:spPr/>
        <p:txBody>
          <a:bodyPr>
            <a:normAutofit/>
          </a:bodyPr>
          <a:lstStyle/>
          <a:p>
            <a:pPr marL="0" indent="0" algn="just">
              <a:buNone/>
            </a:pPr>
            <a:r>
              <a:rPr lang="pl-PL" sz="3000" b="1" dirty="0"/>
              <a:t>Zasadnicza problematyka:</a:t>
            </a:r>
          </a:p>
          <a:p>
            <a:pPr marL="514350" indent="-514350" algn="just">
              <a:buAutoNum type="arabicParenR"/>
            </a:pPr>
            <a:r>
              <a:rPr lang="pl-PL" sz="3000" dirty="0"/>
              <a:t>obrona obligatoryjna,</a:t>
            </a:r>
          </a:p>
          <a:p>
            <a:pPr marL="514350" indent="-514350" algn="just">
              <a:buAutoNum type="arabicParenR"/>
            </a:pPr>
            <a:r>
              <a:rPr lang="pl-PL" sz="3000" dirty="0"/>
              <a:t>odpowiedzialność karna za posiadanie środków odurzających,</a:t>
            </a:r>
          </a:p>
          <a:p>
            <a:pPr marL="514350" indent="-514350" algn="just">
              <a:buAutoNum type="arabicParenR"/>
            </a:pPr>
            <a:r>
              <a:rPr lang="pl-PL" sz="3000" dirty="0"/>
              <a:t>czynności procesowe prokuratora,</a:t>
            </a:r>
          </a:p>
          <a:p>
            <a:pPr marL="514350" indent="-514350" algn="just">
              <a:buAutoNum type="arabicParenR"/>
            </a:pPr>
            <a:r>
              <a:rPr lang="pl-PL" sz="3000" dirty="0"/>
              <a:t>umorzenie na podstawie art.62a ustawy o przeciwdziałaniu narkomanii.</a:t>
            </a:r>
          </a:p>
        </p:txBody>
      </p:sp>
    </p:spTree>
    <p:extLst>
      <p:ext uri="{BB962C8B-B14F-4D97-AF65-F5344CB8AC3E}">
        <p14:creationId xmlns:p14="http://schemas.microsoft.com/office/powerpoint/2010/main" val="267346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3</a:t>
            </a:r>
          </a:p>
        </p:txBody>
      </p:sp>
      <p:sp>
        <p:nvSpPr>
          <p:cNvPr id="3" name="Symbol zastępczy zawartości 2"/>
          <p:cNvSpPr>
            <a:spLocks noGrp="1"/>
          </p:cNvSpPr>
          <p:nvPr>
            <p:ph idx="1"/>
          </p:nvPr>
        </p:nvSpPr>
        <p:spPr>
          <a:xfrm>
            <a:off x="1103312" y="2052918"/>
            <a:ext cx="9595168" cy="4366170"/>
          </a:xfrm>
        </p:spPr>
        <p:txBody>
          <a:bodyPr>
            <a:normAutofit/>
          </a:bodyPr>
          <a:lstStyle/>
          <a:p>
            <a:pPr marL="0" indent="0" algn="just">
              <a:buNone/>
            </a:pPr>
            <a:r>
              <a:rPr lang="pl-PL" sz="3000" b="1" dirty="0">
                <a:latin typeface="Times New Roman" pitchFamily="18" charset="0"/>
                <a:cs typeface="Times New Roman" pitchFamily="18" charset="0"/>
              </a:rPr>
              <a:t>Wyrok Sądu Najwyższego - Izba Karna z dnia 21 stycznia 2009 r.  II KK 197/08</a:t>
            </a:r>
          </a:p>
          <a:p>
            <a:pPr marL="0" indent="0" algn="just">
              <a:buNone/>
            </a:pPr>
            <a:r>
              <a:rPr lang="pl-PL" sz="3000" dirty="0">
                <a:latin typeface="Times New Roman" pitchFamily="18" charset="0"/>
                <a:cs typeface="Times New Roman" pitchFamily="18" charset="0"/>
              </a:rPr>
              <a:t>Dysponowanie środkiem odurzającym lub substancją psychotropową związane z ich zażywaniem albo z zamiarem niezwłocznego zażycia przez osobę dysponującą nimi, nie jest ich posiadaniem w rozumieniu art. 62 ust. 1 ustawy z dnia 29 lipca 2005 r. o przeciwdziałaniu narkomanii (Dz.U. Nr 179, poz. 1485 ze zm.).</a:t>
            </a:r>
          </a:p>
        </p:txBody>
      </p:sp>
    </p:spTree>
    <p:extLst>
      <p:ext uri="{BB962C8B-B14F-4D97-AF65-F5344CB8AC3E}">
        <p14:creationId xmlns:p14="http://schemas.microsoft.com/office/powerpoint/2010/main" val="23904782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J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770</TotalTime>
  <Words>4007</Words>
  <Application>Microsoft Office PowerPoint</Application>
  <PresentationFormat>Panoramiczny</PresentationFormat>
  <Paragraphs>280</Paragraphs>
  <Slides>41</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41</vt:i4>
      </vt:variant>
    </vt:vector>
  </HeadingPairs>
  <TitlesOfParts>
    <vt:vector size="48" baseType="lpstr">
      <vt:lpstr>Arial</vt:lpstr>
      <vt:lpstr>Calibri</vt:lpstr>
      <vt:lpstr>Century Gothic</vt:lpstr>
      <vt:lpstr>Times New Roman</vt:lpstr>
      <vt:lpstr>Wingdings</vt:lpstr>
      <vt:lpstr>Wingdings 3</vt:lpstr>
      <vt:lpstr>Jon</vt:lpstr>
      <vt:lpstr>Prezentacja programu PowerPoint</vt:lpstr>
      <vt:lpstr>Kazus nr 1</vt:lpstr>
      <vt:lpstr>Kazus nr 1</vt:lpstr>
      <vt:lpstr>Kazus nr 1</vt:lpstr>
      <vt:lpstr>Kazus nr 2</vt:lpstr>
      <vt:lpstr>Kazus nr 2</vt:lpstr>
      <vt:lpstr>Kazus nr 2</vt:lpstr>
      <vt:lpstr>Kazus nr 3</vt:lpstr>
      <vt:lpstr>Kazus nr 3</vt:lpstr>
      <vt:lpstr>Kazus nr 3</vt:lpstr>
      <vt:lpstr>Kazus nr 3</vt:lpstr>
      <vt:lpstr>Kazus nr 4</vt:lpstr>
      <vt:lpstr>Kazus nr 4</vt:lpstr>
      <vt:lpstr>Kazus nr 4</vt:lpstr>
      <vt:lpstr>Kazus nr 5</vt:lpstr>
      <vt:lpstr>Kazus z prawa karnego materialnego</vt:lpstr>
      <vt:lpstr>Rozpoczęcie postępowania przygotowawczego</vt:lpstr>
      <vt:lpstr>Przebieg postępowania karnego </vt:lpstr>
      <vt:lpstr>Porządek czynności w śledztwie i dochodzeniu</vt:lpstr>
      <vt:lpstr>Porządek czynności w śledztwie i dochodzeniu </vt:lpstr>
      <vt:lpstr>Wszczęcie postępowania przygotowawczego</vt:lpstr>
      <vt:lpstr>Wszczęcie postępowania przygotowawczego - źródła informacji o przestępstwie</vt:lpstr>
      <vt:lpstr>Obowiązek zawiadomienia o przestępstwie </vt:lpstr>
      <vt:lpstr>Zawiadomienie o przestępstwie</vt:lpstr>
      <vt:lpstr>Postępowanie sprawdzające art. 307</vt:lpstr>
      <vt:lpstr>Postępowanie sprawdzające art. 307</vt:lpstr>
      <vt:lpstr>Wszczęcie postępowania przygotowawczego </vt:lpstr>
      <vt:lpstr>Z orzecznictwa…</vt:lpstr>
      <vt:lpstr>Prezentacja programu PowerPoint</vt:lpstr>
      <vt:lpstr>Wszczęcie postępowania przygotowawczego </vt:lpstr>
      <vt:lpstr>Czynności w niezbędnym zakresie (art. 308)</vt:lpstr>
      <vt:lpstr>Czynności w niezbędnym zakresie (art. 308)</vt:lpstr>
      <vt:lpstr>Czynności sprawdzające a czynności w niezbędnym zakresie </vt:lpstr>
      <vt:lpstr>Kazus 1</vt:lpstr>
      <vt:lpstr>Wyrok SN z dnia 27 kwietnia 2009r., V KK 379/08, LEX nr 507949</vt:lpstr>
      <vt:lpstr>Obowiązkowe elementy pisma procesowego</vt:lpstr>
      <vt:lpstr>Inicjatywa dowodowa w postępowaniu karnym</vt:lpstr>
      <vt:lpstr>Wniosek dowodowy</vt:lpstr>
      <vt:lpstr>Wniosek dowodowy</vt:lpstr>
      <vt:lpstr>Obligatoryjne elementy wniosku dowodowego:</vt:lpstr>
      <vt:lpstr>Decyzja procesowa w przedmiocie wniosku dowodowego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Zajęcia nr 1: Zajęcia organizacyjne. Wstęp do procesu karnego</dc:title>
  <dc:creator>Blazej</dc:creator>
  <cp:lastModifiedBy>Karol Jarząbek</cp:lastModifiedBy>
  <cp:revision>62</cp:revision>
  <dcterms:created xsi:type="dcterms:W3CDTF">2017-02-21T23:28:17Z</dcterms:created>
  <dcterms:modified xsi:type="dcterms:W3CDTF">2021-10-19T15:13:29Z</dcterms:modified>
</cp:coreProperties>
</file>