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3"/>
  </p:notesMasterIdLst>
  <p:handoutMasterIdLst>
    <p:handoutMasterId r:id="rId34"/>
  </p:handoutMasterIdLst>
  <p:sldIdLst>
    <p:sldId id="289" r:id="rId3"/>
    <p:sldId id="290" r:id="rId4"/>
    <p:sldId id="270" r:id="rId5"/>
    <p:sldId id="271" r:id="rId6"/>
    <p:sldId id="257" r:id="rId7"/>
    <p:sldId id="272" r:id="rId8"/>
    <p:sldId id="273" r:id="rId9"/>
    <p:sldId id="274" r:id="rId10"/>
    <p:sldId id="275" r:id="rId11"/>
    <p:sldId id="285" r:id="rId12"/>
    <p:sldId id="258" r:id="rId13"/>
    <p:sldId id="259" r:id="rId14"/>
    <p:sldId id="276" r:id="rId15"/>
    <p:sldId id="277" r:id="rId16"/>
    <p:sldId id="278" r:id="rId17"/>
    <p:sldId id="279" r:id="rId18"/>
    <p:sldId id="280" r:id="rId19"/>
    <p:sldId id="261" r:id="rId20"/>
    <p:sldId id="262" r:id="rId21"/>
    <p:sldId id="263" r:id="rId22"/>
    <p:sldId id="264" r:id="rId23"/>
    <p:sldId id="281" r:id="rId24"/>
    <p:sldId id="266" r:id="rId25"/>
    <p:sldId id="287" r:id="rId26"/>
    <p:sldId id="288" r:id="rId27"/>
    <p:sldId id="286" r:id="rId28"/>
    <p:sldId id="267" r:id="rId29"/>
    <p:sldId id="282" r:id="rId30"/>
    <p:sldId id="269" r:id="rId31"/>
    <p:sldId id="284" r:id="rId32"/>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153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r>
              <a:rPr lang="pl-PL" smtClean="0"/>
              <a:t>Zajęcia 2 SSP - Zasady ogólne</a:t>
            </a:r>
            <a:endParaRPr lang="pl-PL"/>
          </a:p>
        </p:txBody>
      </p:sp>
      <p:sp>
        <p:nvSpPr>
          <p:cNvPr id="3" name="Symbol zastępczy daty 2"/>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A0A0BF8F-CD22-48D4-8CC3-B1E8E4284735}" type="datetimeFigureOut">
              <a:rPr lang="pl-PL" smtClean="0"/>
              <a:t>2021-09-23</a:t>
            </a:fld>
            <a:endParaRPr lang="pl-PL"/>
          </a:p>
        </p:txBody>
      </p:sp>
      <p:sp>
        <p:nvSpPr>
          <p:cNvPr id="4" name="Symbol zastępczy stopki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260C4A7-8519-4763-8F97-CEBA959CB58D}" type="slidenum">
              <a:rPr lang="pl-PL" smtClean="0"/>
              <a:t>‹#›</a:t>
            </a:fld>
            <a:endParaRPr lang="pl-PL"/>
          </a:p>
        </p:txBody>
      </p:sp>
    </p:spTree>
    <p:extLst>
      <p:ext uri="{BB962C8B-B14F-4D97-AF65-F5344CB8AC3E}">
        <p14:creationId xmlns:p14="http://schemas.microsoft.com/office/powerpoint/2010/main" val="21026520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r>
              <a:rPr lang="pl-PL" smtClean="0"/>
              <a:t>Zajęcia 2 SSP - Zasady ogólne</a:t>
            </a:r>
            <a:endParaRPr lang="pl-PL"/>
          </a:p>
        </p:txBody>
      </p:sp>
      <p:sp>
        <p:nvSpPr>
          <p:cNvPr id="3" name="Symbol zastępczy daty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C756430E-D035-440A-89BB-D3B9BC7ACF44}" type="datetimeFigureOut">
              <a:rPr lang="pl-PL" smtClean="0"/>
              <a:t>2021-09-23</a:t>
            </a:fld>
            <a:endParaRPr lang="pl-PL"/>
          </a:p>
        </p:txBody>
      </p:sp>
      <p:sp>
        <p:nvSpPr>
          <p:cNvPr id="4" name="Symbol zastępczy obrazu slajdu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4A12C1D8-8AED-444A-9E42-3C1EEAD50DE8}" type="slidenum">
              <a:rPr lang="pl-PL" smtClean="0"/>
              <a:t>‹#›</a:t>
            </a:fld>
            <a:endParaRPr lang="pl-PL"/>
          </a:p>
        </p:txBody>
      </p:sp>
    </p:spTree>
    <p:extLst>
      <p:ext uri="{BB962C8B-B14F-4D97-AF65-F5344CB8AC3E}">
        <p14:creationId xmlns:p14="http://schemas.microsoft.com/office/powerpoint/2010/main" val="1164805091"/>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3</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1312242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13</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4030345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14</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2861387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15</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2443856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16</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2044786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17</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2015712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18</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123280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19</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609379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20</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3050827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21</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3947978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22</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4242458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4</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588115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23</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2088463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26</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1651007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27</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4409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28</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3378916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29</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151696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5</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34757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6</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2252000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7</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120569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8</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230260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9</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2639880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11</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2028331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4A12C1D8-8AED-444A-9E42-3C1EEAD50DE8}" type="slidenum">
              <a:rPr lang="pl-PL" smtClean="0"/>
              <a:t>12</a:t>
            </a:fld>
            <a:endParaRPr lang="pl-PL"/>
          </a:p>
        </p:txBody>
      </p:sp>
      <p:sp>
        <p:nvSpPr>
          <p:cNvPr id="7" name="Symbol zastępczy nagłówka 6"/>
          <p:cNvSpPr>
            <a:spLocks noGrp="1"/>
          </p:cNvSpPr>
          <p:nvPr>
            <p:ph type="hdr" sz="quarter" idx="11"/>
          </p:nvPr>
        </p:nvSpPr>
        <p:spPr/>
        <p:txBody>
          <a:bodyPr/>
          <a:lstStyle/>
          <a:p>
            <a:r>
              <a:rPr lang="pl-PL" smtClean="0"/>
              <a:t>Zajęcia 2 SSP - Zasady ogólne</a:t>
            </a:r>
            <a:endParaRPr lang="pl-PL"/>
          </a:p>
        </p:txBody>
      </p:sp>
    </p:spTree>
    <p:extLst>
      <p:ext uri="{BB962C8B-B14F-4D97-AF65-F5344CB8AC3E}">
        <p14:creationId xmlns:p14="http://schemas.microsoft.com/office/powerpoint/2010/main" val="1107567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l-PL" smtClean="0"/>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C0D964C0-37A1-453F-8709-E89E9DE8381E}" type="datetime1">
              <a:rPr lang="pl-PL" smtClean="0"/>
              <a:t>2021-09-23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A712258-5B8A-46F8-95CE-52C7943D11BA}" type="slidenum">
              <a:rPr lang="pl-PL" smtClean="0"/>
              <a:t>‹#›</a:t>
            </a:fld>
            <a:endParaRPr lang="pl-PL"/>
          </a:p>
        </p:txBody>
      </p:sp>
    </p:spTree>
    <p:extLst>
      <p:ext uri="{BB962C8B-B14F-4D97-AF65-F5344CB8AC3E}">
        <p14:creationId xmlns:p14="http://schemas.microsoft.com/office/powerpoint/2010/main" val="2269789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9A45CD80-CFD5-4596-8EB6-F9015E39B28B}" type="datetime1">
              <a:rPr lang="pl-PL" smtClean="0"/>
              <a:t>2021-09-23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A712258-5B8A-46F8-95CE-52C7943D11BA}" type="slidenum">
              <a:rPr lang="pl-PL" smtClean="0"/>
              <a:t>‹#›</a:t>
            </a:fld>
            <a:endParaRPr lang="pl-PL"/>
          </a:p>
        </p:txBody>
      </p:sp>
    </p:spTree>
    <p:extLst>
      <p:ext uri="{BB962C8B-B14F-4D97-AF65-F5344CB8AC3E}">
        <p14:creationId xmlns:p14="http://schemas.microsoft.com/office/powerpoint/2010/main" val="3068563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BF65BF82-BE77-4976-80E7-0B5727C7A881}" type="datetime1">
              <a:rPr lang="pl-PL" smtClean="0"/>
              <a:t>2021-09-23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A712258-5B8A-46F8-95CE-52C7943D11BA}" type="slidenum">
              <a:rPr lang="pl-PL" smtClean="0"/>
              <a:t>‹#›</a:t>
            </a:fld>
            <a:endParaRPr lang="pl-PL"/>
          </a:p>
        </p:txBody>
      </p:sp>
    </p:spTree>
    <p:extLst>
      <p:ext uri="{BB962C8B-B14F-4D97-AF65-F5344CB8AC3E}">
        <p14:creationId xmlns:p14="http://schemas.microsoft.com/office/powerpoint/2010/main" val="4127256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l-PL" smtClean="0"/>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B4D165FD-988D-4EC5-A4F9-FD8EDB0F8861}" type="datetime1">
              <a:rPr lang="pl-PL" smtClean="0"/>
              <a:t>2021-09-23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4ED5BDC-7979-442B-BD47-814947A55607}" type="slidenum">
              <a:rPr lang="pl-PL" smtClean="0"/>
              <a:t>‹#›</a:t>
            </a:fld>
            <a:endParaRPr lang="pl-PL"/>
          </a:p>
        </p:txBody>
      </p:sp>
    </p:spTree>
    <p:extLst>
      <p:ext uri="{BB962C8B-B14F-4D97-AF65-F5344CB8AC3E}">
        <p14:creationId xmlns:p14="http://schemas.microsoft.com/office/powerpoint/2010/main" val="119342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CFC37907-D7E4-44D3-BC72-8715F3E547FF}" type="datetime1">
              <a:rPr lang="pl-PL" smtClean="0"/>
              <a:t>2021-09-23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4ED5BDC-7979-442B-BD47-814947A55607}" type="slidenum">
              <a:rPr lang="pl-PL" smtClean="0"/>
              <a:t>‹#›</a:t>
            </a:fld>
            <a:endParaRPr lang="pl-PL"/>
          </a:p>
        </p:txBody>
      </p:sp>
    </p:spTree>
    <p:extLst>
      <p:ext uri="{BB962C8B-B14F-4D97-AF65-F5344CB8AC3E}">
        <p14:creationId xmlns:p14="http://schemas.microsoft.com/office/powerpoint/2010/main" val="3865292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l-PL" smtClean="0"/>
              <a:t>Kliknij, aby edytować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DD65AACB-1AC2-4BFE-BA32-605FB7E2EB13}" type="datetime1">
              <a:rPr lang="pl-PL" smtClean="0"/>
              <a:t>2021-09-23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4ED5BDC-7979-442B-BD47-814947A55607}" type="slidenum">
              <a:rPr lang="pl-PL" smtClean="0"/>
              <a:t>‹#›</a:t>
            </a:fld>
            <a:endParaRPr lang="pl-PL"/>
          </a:p>
        </p:txBody>
      </p:sp>
    </p:spTree>
    <p:extLst>
      <p:ext uri="{BB962C8B-B14F-4D97-AF65-F5344CB8AC3E}">
        <p14:creationId xmlns:p14="http://schemas.microsoft.com/office/powerpoint/2010/main" val="1068720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C6E42D73-0239-48E5-BF3F-440CEAC93DAD}" type="datetime1">
              <a:rPr lang="pl-PL" smtClean="0"/>
              <a:t>2021-09-23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4ED5BDC-7979-442B-BD47-814947A55607}" type="slidenum">
              <a:rPr lang="pl-PL" smtClean="0"/>
              <a:t>‹#›</a:t>
            </a:fld>
            <a:endParaRPr lang="pl-PL"/>
          </a:p>
        </p:txBody>
      </p:sp>
    </p:spTree>
    <p:extLst>
      <p:ext uri="{BB962C8B-B14F-4D97-AF65-F5344CB8AC3E}">
        <p14:creationId xmlns:p14="http://schemas.microsoft.com/office/powerpoint/2010/main" val="2542163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Content Placeholder 3"/>
          <p:cNvSpPr>
            <a:spLocks noGrp="1"/>
          </p:cNvSpPr>
          <p:nvPr>
            <p:ph sz="half" idx="2"/>
          </p:nvPr>
        </p:nvSpPr>
        <p:spPr>
          <a:xfrm>
            <a:off x="629842" y="2505075"/>
            <a:ext cx="3868340"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Content Placeholder 5"/>
          <p:cNvSpPr>
            <a:spLocks noGrp="1"/>
          </p:cNvSpPr>
          <p:nvPr>
            <p:ph sz="quarter" idx="4"/>
          </p:nvPr>
        </p:nvSpPr>
        <p:spPr>
          <a:xfrm>
            <a:off x="4629150" y="2505075"/>
            <a:ext cx="3887391"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AFC881D4-85B0-490D-8016-417174D7C5D4}" type="datetime1">
              <a:rPr lang="pl-PL" smtClean="0"/>
              <a:t>2021-09-23</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C4ED5BDC-7979-442B-BD47-814947A55607}" type="slidenum">
              <a:rPr lang="pl-PL" smtClean="0"/>
              <a:t>‹#›</a:t>
            </a:fld>
            <a:endParaRPr lang="pl-PL"/>
          </a:p>
        </p:txBody>
      </p:sp>
    </p:spTree>
    <p:extLst>
      <p:ext uri="{BB962C8B-B14F-4D97-AF65-F5344CB8AC3E}">
        <p14:creationId xmlns:p14="http://schemas.microsoft.com/office/powerpoint/2010/main" val="569324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FFFB89AF-1364-4B62-9E48-D0A1FB8186A9}" type="datetime1">
              <a:rPr lang="pl-PL" smtClean="0"/>
              <a:t>2021-09-23</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C4ED5BDC-7979-442B-BD47-814947A55607}" type="slidenum">
              <a:rPr lang="pl-PL" smtClean="0"/>
              <a:t>‹#›</a:t>
            </a:fld>
            <a:endParaRPr lang="pl-PL"/>
          </a:p>
        </p:txBody>
      </p:sp>
    </p:spTree>
    <p:extLst>
      <p:ext uri="{BB962C8B-B14F-4D97-AF65-F5344CB8AC3E}">
        <p14:creationId xmlns:p14="http://schemas.microsoft.com/office/powerpoint/2010/main" val="3322639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7338D0-20FA-4A93-8F4D-E6AC78C82B4C}" type="datetime1">
              <a:rPr lang="pl-PL" smtClean="0"/>
              <a:t>2021-09-23</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C4ED5BDC-7979-442B-BD47-814947A55607}" type="slidenum">
              <a:rPr lang="pl-PL" smtClean="0"/>
              <a:t>‹#›</a:t>
            </a:fld>
            <a:endParaRPr lang="pl-PL"/>
          </a:p>
        </p:txBody>
      </p:sp>
    </p:spTree>
    <p:extLst>
      <p:ext uri="{BB962C8B-B14F-4D97-AF65-F5344CB8AC3E}">
        <p14:creationId xmlns:p14="http://schemas.microsoft.com/office/powerpoint/2010/main" val="1056786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Date Placeholder 4"/>
          <p:cNvSpPr>
            <a:spLocks noGrp="1"/>
          </p:cNvSpPr>
          <p:nvPr>
            <p:ph type="dt" sz="half" idx="10"/>
          </p:nvPr>
        </p:nvSpPr>
        <p:spPr/>
        <p:txBody>
          <a:bodyPr/>
          <a:lstStyle/>
          <a:p>
            <a:fld id="{BF346236-4769-4F2C-A387-0FB8FB7E3659}" type="datetime1">
              <a:rPr lang="pl-PL" smtClean="0"/>
              <a:t>2021-09-23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4ED5BDC-7979-442B-BD47-814947A55607}" type="slidenum">
              <a:rPr lang="pl-PL" smtClean="0"/>
              <a:t>‹#›</a:t>
            </a:fld>
            <a:endParaRPr lang="pl-PL"/>
          </a:p>
        </p:txBody>
      </p:sp>
    </p:spTree>
    <p:extLst>
      <p:ext uri="{BB962C8B-B14F-4D97-AF65-F5344CB8AC3E}">
        <p14:creationId xmlns:p14="http://schemas.microsoft.com/office/powerpoint/2010/main" val="985682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39BB4A29-C173-406A-8817-54C72BC1EED1}" type="datetime1">
              <a:rPr lang="pl-PL" smtClean="0"/>
              <a:t>2021-09-23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A712258-5B8A-46F8-95CE-52C7943D11BA}" type="slidenum">
              <a:rPr lang="pl-PL" smtClean="0"/>
              <a:t>‹#›</a:t>
            </a:fld>
            <a:endParaRPr lang="pl-PL"/>
          </a:p>
        </p:txBody>
      </p:sp>
    </p:spTree>
    <p:extLst>
      <p:ext uri="{BB962C8B-B14F-4D97-AF65-F5344CB8AC3E}">
        <p14:creationId xmlns:p14="http://schemas.microsoft.com/office/powerpoint/2010/main" val="72738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Date Placeholder 4"/>
          <p:cNvSpPr>
            <a:spLocks noGrp="1"/>
          </p:cNvSpPr>
          <p:nvPr>
            <p:ph type="dt" sz="half" idx="10"/>
          </p:nvPr>
        </p:nvSpPr>
        <p:spPr/>
        <p:txBody>
          <a:bodyPr/>
          <a:lstStyle/>
          <a:p>
            <a:fld id="{8CFAEC04-D8CE-4D63-B6BC-624F92B3FD21}" type="datetime1">
              <a:rPr lang="pl-PL" smtClean="0"/>
              <a:t>2021-09-23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4ED5BDC-7979-442B-BD47-814947A55607}" type="slidenum">
              <a:rPr lang="pl-PL" smtClean="0"/>
              <a:t>‹#›</a:t>
            </a:fld>
            <a:endParaRPr lang="pl-PL"/>
          </a:p>
        </p:txBody>
      </p:sp>
    </p:spTree>
    <p:extLst>
      <p:ext uri="{BB962C8B-B14F-4D97-AF65-F5344CB8AC3E}">
        <p14:creationId xmlns:p14="http://schemas.microsoft.com/office/powerpoint/2010/main" val="84735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E4B7D38-14CB-47AB-8E48-B1B1B0F585D4}" type="datetime1">
              <a:rPr lang="pl-PL" smtClean="0"/>
              <a:t>2021-09-23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4ED5BDC-7979-442B-BD47-814947A55607}" type="slidenum">
              <a:rPr lang="pl-PL" smtClean="0"/>
              <a:t>‹#›</a:t>
            </a:fld>
            <a:endParaRPr lang="pl-PL"/>
          </a:p>
        </p:txBody>
      </p:sp>
    </p:spTree>
    <p:extLst>
      <p:ext uri="{BB962C8B-B14F-4D97-AF65-F5344CB8AC3E}">
        <p14:creationId xmlns:p14="http://schemas.microsoft.com/office/powerpoint/2010/main" val="115174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89455DA-CDB1-4E19-813E-F6EF89264250}" type="datetime1">
              <a:rPr lang="pl-PL" smtClean="0"/>
              <a:t>2021-09-23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4ED5BDC-7979-442B-BD47-814947A55607}" type="slidenum">
              <a:rPr lang="pl-PL" smtClean="0"/>
              <a:t>‹#›</a:t>
            </a:fld>
            <a:endParaRPr lang="pl-PL"/>
          </a:p>
        </p:txBody>
      </p:sp>
    </p:spTree>
    <p:extLst>
      <p:ext uri="{BB962C8B-B14F-4D97-AF65-F5344CB8AC3E}">
        <p14:creationId xmlns:p14="http://schemas.microsoft.com/office/powerpoint/2010/main" val="125408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l-PL" smtClean="0"/>
              <a:t>Kliknij, aby edytować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1F95DC8F-442F-4ECC-BD35-00E2E1F129EA}" type="datetime1">
              <a:rPr lang="pl-PL" smtClean="0"/>
              <a:t>2021-09-23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A712258-5B8A-46F8-95CE-52C7943D11BA}" type="slidenum">
              <a:rPr lang="pl-PL" smtClean="0"/>
              <a:t>‹#›</a:t>
            </a:fld>
            <a:endParaRPr lang="pl-PL"/>
          </a:p>
        </p:txBody>
      </p:sp>
    </p:spTree>
    <p:extLst>
      <p:ext uri="{BB962C8B-B14F-4D97-AF65-F5344CB8AC3E}">
        <p14:creationId xmlns:p14="http://schemas.microsoft.com/office/powerpoint/2010/main" val="2867965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2DCC5901-5907-4416-9142-030932952B58}" type="datetime1">
              <a:rPr lang="pl-PL" smtClean="0"/>
              <a:t>2021-09-23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A712258-5B8A-46F8-95CE-52C7943D11BA}" type="slidenum">
              <a:rPr lang="pl-PL" smtClean="0"/>
              <a:t>‹#›</a:t>
            </a:fld>
            <a:endParaRPr lang="pl-PL"/>
          </a:p>
        </p:txBody>
      </p:sp>
    </p:spTree>
    <p:extLst>
      <p:ext uri="{BB962C8B-B14F-4D97-AF65-F5344CB8AC3E}">
        <p14:creationId xmlns:p14="http://schemas.microsoft.com/office/powerpoint/2010/main" val="3365551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Content Placeholder 3"/>
          <p:cNvSpPr>
            <a:spLocks noGrp="1"/>
          </p:cNvSpPr>
          <p:nvPr>
            <p:ph sz="half" idx="2"/>
          </p:nvPr>
        </p:nvSpPr>
        <p:spPr>
          <a:xfrm>
            <a:off x="629842" y="2505075"/>
            <a:ext cx="3868340"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Content Placeholder 5"/>
          <p:cNvSpPr>
            <a:spLocks noGrp="1"/>
          </p:cNvSpPr>
          <p:nvPr>
            <p:ph sz="quarter" idx="4"/>
          </p:nvPr>
        </p:nvSpPr>
        <p:spPr>
          <a:xfrm>
            <a:off x="4629150" y="2505075"/>
            <a:ext cx="3887391"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09C64927-B9AE-466C-82B3-DE7DFAA0EBB2}" type="datetime1">
              <a:rPr lang="pl-PL" smtClean="0"/>
              <a:t>2021-09-23</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6A712258-5B8A-46F8-95CE-52C7943D11BA}" type="slidenum">
              <a:rPr lang="pl-PL" smtClean="0"/>
              <a:t>‹#›</a:t>
            </a:fld>
            <a:endParaRPr lang="pl-PL"/>
          </a:p>
        </p:txBody>
      </p:sp>
    </p:spTree>
    <p:extLst>
      <p:ext uri="{BB962C8B-B14F-4D97-AF65-F5344CB8AC3E}">
        <p14:creationId xmlns:p14="http://schemas.microsoft.com/office/powerpoint/2010/main" val="1860786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6F77AC9E-E929-4AC8-ACD0-3932F8066A0F}" type="datetime1">
              <a:rPr lang="pl-PL" smtClean="0"/>
              <a:t>2021-09-23</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6A712258-5B8A-46F8-95CE-52C7943D11BA}" type="slidenum">
              <a:rPr lang="pl-PL" smtClean="0"/>
              <a:t>‹#›</a:t>
            </a:fld>
            <a:endParaRPr lang="pl-PL"/>
          </a:p>
        </p:txBody>
      </p:sp>
    </p:spTree>
    <p:extLst>
      <p:ext uri="{BB962C8B-B14F-4D97-AF65-F5344CB8AC3E}">
        <p14:creationId xmlns:p14="http://schemas.microsoft.com/office/powerpoint/2010/main" val="1174064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810BE-4772-4B11-9B93-0053151C218A}" type="datetime1">
              <a:rPr lang="pl-PL" smtClean="0"/>
              <a:t>2021-09-23</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6A712258-5B8A-46F8-95CE-52C7943D11BA}" type="slidenum">
              <a:rPr lang="pl-PL" smtClean="0"/>
              <a:t>‹#›</a:t>
            </a:fld>
            <a:endParaRPr lang="pl-PL"/>
          </a:p>
        </p:txBody>
      </p:sp>
    </p:spTree>
    <p:extLst>
      <p:ext uri="{BB962C8B-B14F-4D97-AF65-F5344CB8AC3E}">
        <p14:creationId xmlns:p14="http://schemas.microsoft.com/office/powerpoint/2010/main" val="3304720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Date Placeholder 4"/>
          <p:cNvSpPr>
            <a:spLocks noGrp="1"/>
          </p:cNvSpPr>
          <p:nvPr>
            <p:ph type="dt" sz="half" idx="10"/>
          </p:nvPr>
        </p:nvSpPr>
        <p:spPr/>
        <p:txBody>
          <a:bodyPr/>
          <a:lstStyle/>
          <a:p>
            <a:fld id="{4D94ACE7-A767-42EF-A42B-39D62E533FD9}" type="datetime1">
              <a:rPr lang="pl-PL" smtClean="0"/>
              <a:t>2021-09-23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A712258-5B8A-46F8-95CE-52C7943D11BA}" type="slidenum">
              <a:rPr lang="pl-PL" smtClean="0"/>
              <a:t>‹#›</a:t>
            </a:fld>
            <a:endParaRPr lang="pl-PL"/>
          </a:p>
        </p:txBody>
      </p:sp>
    </p:spTree>
    <p:extLst>
      <p:ext uri="{BB962C8B-B14F-4D97-AF65-F5344CB8AC3E}">
        <p14:creationId xmlns:p14="http://schemas.microsoft.com/office/powerpoint/2010/main" val="230385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Date Placeholder 4"/>
          <p:cNvSpPr>
            <a:spLocks noGrp="1"/>
          </p:cNvSpPr>
          <p:nvPr>
            <p:ph type="dt" sz="half" idx="10"/>
          </p:nvPr>
        </p:nvSpPr>
        <p:spPr/>
        <p:txBody>
          <a:bodyPr/>
          <a:lstStyle/>
          <a:p>
            <a:fld id="{5EA7396B-C228-4495-8940-1BF7691136EC}" type="datetime1">
              <a:rPr lang="pl-PL" smtClean="0"/>
              <a:t>2021-09-23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A712258-5B8A-46F8-95CE-52C7943D11BA}" type="slidenum">
              <a:rPr lang="pl-PL" smtClean="0"/>
              <a:t>‹#›</a:t>
            </a:fld>
            <a:endParaRPr lang="pl-PL"/>
          </a:p>
        </p:txBody>
      </p:sp>
    </p:spTree>
    <p:extLst>
      <p:ext uri="{BB962C8B-B14F-4D97-AF65-F5344CB8AC3E}">
        <p14:creationId xmlns:p14="http://schemas.microsoft.com/office/powerpoint/2010/main" val="274183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9F488-0C6C-4530-B11F-680660B48FC5}" type="datetime1">
              <a:rPr lang="pl-PL" smtClean="0"/>
              <a:t>2021-09-23</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12258-5B8A-46F8-95CE-52C7943D11BA}" type="slidenum">
              <a:rPr lang="pl-PL" smtClean="0"/>
              <a:t>‹#›</a:t>
            </a:fld>
            <a:endParaRPr lang="pl-PL"/>
          </a:p>
        </p:txBody>
      </p:sp>
    </p:spTree>
    <p:extLst>
      <p:ext uri="{BB962C8B-B14F-4D97-AF65-F5344CB8AC3E}">
        <p14:creationId xmlns:p14="http://schemas.microsoft.com/office/powerpoint/2010/main" val="18508350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42529-9871-43C3-BE41-320D36D981E4}" type="datetime1">
              <a:rPr lang="pl-PL" smtClean="0"/>
              <a:t>2021-09-23</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D5BDC-7979-442B-BD47-814947A55607}" type="slidenum">
              <a:rPr lang="pl-PL" smtClean="0"/>
              <a:t>‹#›</a:t>
            </a:fld>
            <a:endParaRPr lang="pl-PL"/>
          </a:p>
        </p:txBody>
      </p:sp>
    </p:spTree>
    <p:extLst>
      <p:ext uri="{BB962C8B-B14F-4D97-AF65-F5344CB8AC3E}">
        <p14:creationId xmlns:p14="http://schemas.microsoft.com/office/powerpoint/2010/main" val="26589038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hyperlink" Target="https://youtu.be/GxLXGoEFc8Q?t=17s" TargetMode="External"/><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Postępowanie administracyjne</a:t>
            </a:r>
            <a:endParaRPr lang="pl-PL" dirty="0"/>
          </a:p>
        </p:txBody>
      </p:sp>
      <p:sp>
        <p:nvSpPr>
          <p:cNvPr id="3" name="Podtytuł 2"/>
          <p:cNvSpPr>
            <a:spLocks noGrp="1"/>
          </p:cNvSpPr>
          <p:nvPr>
            <p:ph type="subTitle" idx="1"/>
          </p:nvPr>
        </p:nvSpPr>
        <p:spPr/>
        <p:txBody>
          <a:bodyPr/>
          <a:lstStyle/>
          <a:p>
            <a:r>
              <a:rPr lang="pl-PL" dirty="0" smtClean="0"/>
              <a:t>mgr Paweł Majczak</a:t>
            </a:r>
            <a:endParaRPr lang="pl-PL" dirty="0"/>
          </a:p>
        </p:txBody>
      </p:sp>
      <p:sp>
        <p:nvSpPr>
          <p:cNvPr id="4" name="Symbol zastępczy numeru slajdu 3"/>
          <p:cNvSpPr>
            <a:spLocks noGrp="1"/>
          </p:cNvSpPr>
          <p:nvPr>
            <p:ph type="sldNum" sz="quarter" idx="12"/>
          </p:nvPr>
        </p:nvSpPr>
        <p:spPr/>
        <p:txBody>
          <a:bodyPr/>
          <a:lstStyle/>
          <a:p>
            <a:fld id="{6A712258-5B8A-46F8-95CE-52C7943D11BA}" type="slidenum">
              <a:rPr lang="pl-PL" smtClean="0"/>
              <a:t>1</a:t>
            </a:fld>
            <a:endParaRPr lang="pl-PL"/>
          </a:p>
        </p:txBody>
      </p:sp>
    </p:spTree>
    <p:extLst>
      <p:ext uri="{BB962C8B-B14F-4D97-AF65-F5344CB8AC3E}">
        <p14:creationId xmlns:p14="http://schemas.microsoft.com/office/powerpoint/2010/main" val="3370941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8650" y="156120"/>
            <a:ext cx="7886700" cy="1325563"/>
          </a:xfrm>
        </p:spPr>
        <p:txBody>
          <a:bodyPr>
            <a:noAutofit/>
          </a:bodyPr>
          <a:lstStyle/>
          <a:p>
            <a:pPr algn="ctr"/>
            <a:r>
              <a:rPr lang="pl-PL" sz="3200" dirty="0" smtClean="0"/>
              <a:t>Klasyfikacja zasad postępowania administracyjnego według J. Borkowskiego</a:t>
            </a:r>
            <a:endParaRPr lang="pl-PL" sz="3200" dirty="0"/>
          </a:p>
        </p:txBody>
      </p:sp>
      <p:sp>
        <p:nvSpPr>
          <p:cNvPr id="3" name="Symbol zastępczy zawartości 2"/>
          <p:cNvSpPr>
            <a:spLocks noGrp="1"/>
          </p:cNvSpPr>
          <p:nvPr>
            <p:ph idx="1"/>
          </p:nvPr>
        </p:nvSpPr>
        <p:spPr>
          <a:xfrm>
            <a:off x="0" y="1481683"/>
            <a:ext cx="9144000" cy="5376317"/>
          </a:xfrm>
        </p:spPr>
        <p:txBody>
          <a:bodyPr>
            <a:normAutofit fontScale="70000" lnSpcReduction="20000"/>
          </a:bodyPr>
          <a:lstStyle/>
          <a:p>
            <a:pPr lvl="0"/>
            <a:r>
              <a:rPr lang="pl-PL" dirty="0"/>
              <a:t>zasady wyznaczające i wyrażające ideę stosowania prawa przez organy administracji publicznej, sprowadzające się do idei praworządnej decyzji stosowania prawa </a:t>
            </a:r>
            <a:r>
              <a:rPr lang="pl-PL" b="1" dirty="0"/>
              <a:t>(zasady idei stosowania prawa)</a:t>
            </a:r>
            <a:endParaRPr lang="pl-PL" sz="2400" dirty="0"/>
          </a:p>
          <a:p>
            <a:pPr lvl="1"/>
            <a:r>
              <a:rPr lang="pl-PL" dirty="0"/>
              <a:t>pierwotne</a:t>
            </a:r>
            <a:endParaRPr lang="pl-PL" sz="2000" dirty="0"/>
          </a:p>
          <a:p>
            <a:pPr lvl="2"/>
            <a:r>
              <a:rPr lang="pl-PL" dirty="0"/>
              <a:t>zasada praworządności działania organu administracji publicznej i dbałości o praworządne działania wszystkich stron oraz uczestników postępowania (art. 6 i 7), </a:t>
            </a:r>
            <a:endParaRPr lang="pl-PL" sz="1800" dirty="0"/>
          </a:p>
          <a:p>
            <a:pPr lvl="2"/>
            <a:r>
              <a:rPr lang="pl-PL" dirty="0"/>
              <a:t>zasada prawdy obiektywnej (art. 7), </a:t>
            </a:r>
            <a:endParaRPr lang="pl-PL" sz="1800" dirty="0"/>
          </a:p>
          <a:p>
            <a:pPr lvl="2"/>
            <a:r>
              <a:rPr lang="pl-PL" dirty="0"/>
              <a:t>zasada uwzględniania w postępowaniu i przy załatwianiu sprawy interesu społecznego i słusznego interesu jednostki (art. 7</a:t>
            </a:r>
            <a:r>
              <a:rPr lang="pl-PL" i="1" dirty="0"/>
              <a:t>in fine)</a:t>
            </a:r>
            <a:r>
              <a:rPr lang="pl-PL" dirty="0"/>
              <a:t>, </a:t>
            </a:r>
            <a:endParaRPr lang="pl-PL" sz="1800" dirty="0"/>
          </a:p>
          <a:p>
            <a:pPr lvl="2"/>
            <a:r>
              <a:rPr lang="pl-PL" dirty="0"/>
              <a:t>zasada czynnego udziału stron w postępowaniu (art. 10)</a:t>
            </a:r>
            <a:endParaRPr lang="pl-PL" sz="1800" dirty="0"/>
          </a:p>
          <a:p>
            <a:pPr lvl="1"/>
            <a:r>
              <a:rPr lang="pl-PL" dirty="0"/>
              <a:t>pochodne</a:t>
            </a:r>
            <a:endParaRPr lang="pl-PL" sz="2000" dirty="0"/>
          </a:p>
          <a:p>
            <a:pPr lvl="2"/>
            <a:r>
              <a:rPr lang="pl-PL" dirty="0"/>
              <a:t>zasada pogłębiania zaufania obywateli do organów państwowych (art. 8), </a:t>
            </a:r>
            <a:endParaRPr lang="pl-PL" sz="1800" dirty="0"/>
          </a:p>
          <a:p>
            <a:pPr lvl="2"/>
            <a:r>
              <a:rPr lang="pl-PL" dirty="0"/>
              <a:t>zasada dwuinstancyjności postępowania (art. 15), </a:t>
            </a:r>
            <a:endParaRPr lang="pl-PL" sz="1800" dirty="0"/>
          </a:p>
          <a:p>
            <a:pPr lvl="2"/>
            <a:r>
              <a:rPr lang="pl-PL" dirty="0"/>
              <a:t>zasada trwałości decyzji administracyjnej (art. 16 § 1), </a:t>
            </a:r>
            <a:endParaRPr lang="pl-PL" sz="1800" dirty="0"/>
          </a:p>
          <a:p>
            <a:pPr lvl="3"/>
            <a:r>
              <a:rPr lang="pl-PL" dirty="0"/>
              <a:t>zasada sądowej kontroli decyzji administracyjnej (art. 16 § 2);</a:t>
            </a:r>
            <a:endParaRPr lang="pl-PL" sz="1600" dirty="0"/>
          </a:p>
          <a:p>
            <a:pPr lvl="0"/>
            <a:r>
              <a:rPr lang="pl-PL" dirty="0"/>
              <a:t>zasady techniczno-procesowe oraz kultury administrowania</a:t>
            </a:r>
            <a:endParaRPr lang="pl-PL" sz="2400" dirty="0"/>
          </a:p>
          <a:p>
            <a:pPr lvl="1"/>
            <a:r>
              <a:rPr lang="pl-PL" dirty="0"/>
              <a:t>zasady techniczno-procesowe</a:t>
            </a:r>
            <a:endParaRPr lang="pl-PL" sz="2000" dirty="0"/>
          </a:p>
          <a:p>
            <a:pPr lvl="2"/>
            <a:r>
              <a:rPr lang="pl-PL" dirty="0"/>
              <a:t>zasada szybkości i prostoty postępowania (art. 12), </a:t>
            </a:r>
            <a:endParaRPr lang="pl-PL" sz="1800" dirty="0"/>
          </a:p>
          <a:p>
            <a:pPr lvl="2"/>
            <a:r>
              <a:rPr lang="pl-PL" dirty="0"/>
              <a:t>zasada pisemności (art. 14)</a:t>
            </a:r>
            <a:endParaRPr lang="pl-PL" sz="1800" dirty="0"/>
          </a:p>
          <a:p>
            <a:pPr lvl="1"/>
            <a:r>
              <a:rPr lang="pl-PL" dirty="0"/>
              <a:t>zasady kultury administrowania</a:t>
            </a:r>
            <a:endParaRPr lang="pl-PL" sz="2000" dirty="0"/>
          </a:p>
          <a:p>
            <a:pPr lvl="2"/>
            <a:r>
              <a:rPr lang="pl-PL" dirty="0"/>
              <a:t>zasada wpływu wychowawczego na obywateli (art. 8</a:t>
            </a:r>
            <a:r>
              <a:rPr lang="pl-PL" i="1" dirty="0"/>
              <a:t>in fine)</a:t>
            </a:r>
            <a:r>
              <a:rPr lang="pl-PL" dirty="0"/>
              <a:t>, </a:t>
            </a:r>
            <a:endParaRPr lang="pl-PL" sz="1800" dirty="0"/>
          </a:p>
          <a:p>
            <a:pPr lvl="2"/>
            <a:r>
              <a:rPr lang="pl-PL" dirty="0"/>
              <a:t>zasada przekonywania (art. 11), </a:t>
            </a:r>
            <a:endParaRPr lang="pl-PL" sz="1800" dirty="0"/>
          </a:p>
          <a:p>
            <a:pPr lvl="2"/>
            <a:r>
              <a:rPr lang="pl-PL" dirty="0"/>
              <a:t>zasada udzielania informacji faktycznej i prawnej stronom, a także uczestnikom postępowania (art. 9), </a:t>
            </a:r>
            <a:endParaRPr lang="pl-PL" sz="1800" dirty="0"/>
          </a:p>
          <a:p>
            <a:pPr lvl="2"/>
            <a:r>
              <a:rPr lang="pl-PL" dirty="0"/>
              <a:t>zasada ugodowego załatwiania spraw stron o spornych interesach (art. </a:t>
            </a:r>
            <a:r>
              <a:rPr lang="pl-PL" dirty="0" smtClean="0"/>
              <a:t>13</a:t>
            </a:r>
            <a:endParaRPr lang="pl-PL" sz="1800" dirty="0"/>
          </a:p>
        </p:txBody>
      </p:sp>
      <p:sp>
        <p:nvSpPr>
          <p:cNvPr id="4" name="Symbol zastępczy numeru slajdu 3"/>
          <p:cNvSpPr>
            <a:spLocks noGrp="1"/>
          </p:cNvSpPr>
          <p:nvPr>
            <p:ph type="sldNum" sz="quarter" idx="12"/>
          </p:nvPr>
        </p:nvSpPr>
        <p:spPr/>
        <p:txBody>
          <a:bodyPr/>
          <a:lstStyle/>
          <a:p>
            <a:fld id="{6A712258-5B8A-46F8-95CE-52C7943D11BA}" type="slidenum">
              <a:rPr lang="pl-PL" smtClean="0"/>
              <a:t>10</a:t>
            </a:fld>
            <a:endParaRPr lang="pl-PL"/>
          </a:p>
        </p:txBody>
      </p:sp>
    </p:spTree>
    <p:extLst>
      <p:ext uri="{BB962C8B-B14F-4D97-AF65-F5344CB8AC3E}">
        <p14:creationId xmlns:p14="http://schemas.microsoft.com/office/powerpoint/2010/main" val="2684917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p:txBody>
          <a:bodyPr/>
          <a:lstStyle/>
          <a:p>
            <a:pPr marL="0" indent="0">
              <a:buNone/>
            </a:pPr>
            <a:r>
              <a:rPr lang="pl-PL" dirty="0" smtClean="0"/>
              <a:t>[Zasada praworządności] – art. 6 k.p.a.</a:t>
            </a:r>
          </a:p>
          <a:p>
            <a:pPr marL="0" indent="0">
              <a:buNone/>
            </a:pPr>
            <a:endParaRPr lang="pl-PL" dirty="0"/>
          </a:p>
          <a:p>
            <a:pPr marL="0" indent="0">
              <a:buNone/>
            </a:pPr>
            <a:r>
              <a:rPr lang="pl-PL" dirty="0"/>
              <a:t>Organy administracji publicznej działają na podstawie przepisów prawa.</a:t>
            </a:r>
          </a:p>
        </p:txBody>
      </p:sp>
      <p:sp>
        <p:nvSpPr>
          <p:cNvPr id="4" name="Symbol zastępczy numeru slajd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12258-5B8A-46F8-95CE-52C7943D11BA}"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013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p:txBody>
          <a:bodyPr>
            <a:normAutofit fontScale="92500"/>
          </a:bodyPr>
          <a:lstStyle/>
          <a:p>
            <a:pPr marL="0" indent="0" algn="just">
              <a:buNone/>
            </a:pPr>
            <a:r>
              <a:rPr lang="pl-PL" dirty="0" smtClean="0"/>
              <a:t>[Zasady: </a:t>
            </a:r>
            <a:r>
              <a:rPr lang="pl-PL" dirty="0" smtClean="0">
                <a:solidFill>
                  <a:srgbClr val="FF0000"/>
                </a:solidFill>
              </a:rPr>
              <a:t>kontroli i nadzoru nad przestrzeganiem prawa w postępowaniu</a:t>
            </a:r>
            <a:r>
              <a:rPr lang="pl-PL" dirty="0" smtClean="0"/>
              <a:t>; </a:t>
            </a:r>
            <a:r>
              <a:rPr lang="pl-PL" dirty="0" smtClean="0">
                <a:solidFill>
                  <a:srgbClr val="00B0F0"/>
                </a:solidFill>
              </a:rPr>
              <a:t>prawdy obiektywnej</a:t>
            </a:r>
            <a:r>
              <a:rPr lang="pl-PL" dirty="0" smtClean="0"/>
              <a:t>; </a:t>
            </a:r>
            <a:r>
              <a:rPr lang="pl-PL" dirty="0" smtClean="0">
                <a:solidFill>
                  <a:srgbClr val="7030A0"/>
                </a:solidFill>
              </a:rPr>
              <a:t>uwzględniania interesu społecznego i słusznego interesu obywateli</a:t>
            </a:r>
            <a:r>
              <a:rPr lang="pl-PL" dirty="0" smtClean="0"/>
              <a:t>] – art. 7 k.p.a.</a:t>
            </a:r>
          </a:p>
          <a:p>
            <a:pPr marL="0" indent="0" algn="just">
              <a:buNone/>
            </a:pPr>
            <a:endParaRPr lang="pl-PL" dirty="0"/>
          </a:p>
          <a:p>
            <a:pPr marL="0" indent="0" algn="just">
              <a:buNone/>
            </a:pPr>
            <a:r>
              <a:rPr lang="pl-PL" dirty="0">
                <a:solidFill>
                  <a:srgbClr val="FF0000"/>
                </a:solidFill>
              </a:rPr>
              <a:t>W toku postępowania organy administracji publicznej stoją na straży praworządności</a:t>
            </a:r>
            <a:r>
              <a:rPr lang="pl-PL" dirty="0"/>
              <a:t>, </a:t>
            </a:r>
            <a:r>
              <a:rPr lang="pl-PL" dirty="0">
                <a:solidFill>
                  <a:srgbClr val="00B0F0"/>
                </a:solidFill>
              </a:rPr>
              <a:t>z urzędu lub na wniosek stron podejmują wszelkie czynności niezbędne do dokładnego wyjaśnienia stanu faktycznego </a:t>
            </a:r>
            <a:r>
              <a:rPr lang="pl-PL" dirty="0"/>
              <a:t>oraz </a:t>
            </a:r>
            <a:r>
              <a:rPr lang="pl-PL" dirty="0">
                <a:solidFill>
                  <a:srgbClr val="7030A0"/>
                </a:solidFill>
              </a:rPr>
              <a:t>do załatwienia sprawy, mając na względzie interes społeczny i słuszny interes obywateli.</a:t>
            </a:r>
          </a:p>
        </p:txBody>
      </p:sp>
      <p:sp>
        <p:nvSpPr>
          <p:cNvPr id="4" name="Symbol zastępczy numeru slajd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12258-5B8A-46F8-95CE-52C7943D11BA}"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01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p:txBody>
          <a:bodyPr>
            <a:normAutofit fontScale="77500" lnSpcReduction="20000"/>
          </a:bodyPr>
          <a:lstStyle/>
          <a:p>
            <a:pPr marL="0" indent="0" algn="just">
              <a:buNone/>
            </a:pPr>
            <a:r>
              <a:rPr lang="pl-PL" b="1" dirty="0" smtClean="0"/>
              <a:t>[Zasada rozstrzygania wątpliwości interpretacyjnych] – art. 7a k.p.a.</a:t>
            </a:r>
          </a:p>
          <a:p>
            <a:pPr marL="0" indent="0" algn="just">
              <a:buNone/>
            </a:pPr>
            <a:r>
              <a:rPr lang="pl-PL" dirty="0"/>
              <a:t>§  1.  Jeżeli przedmiotem postępowania administracyjnego jest nałożenie na stronę obowiązku bądź ograniczenie lub odebranie stronie uprawnienia, a w sprawie pozostają wątpliwości co do treści normy prawnej, wątpliwości te są rozstrzygane na korzyść strony, chyba że sprzeciwiają się temu sporne interesy stron albo interesy osób trzecich, na które wynik postępowania ma bezpośredni wpływ.</a:t>
            </a:r>
          </a:p>
          <a:p>
            <a:pPr marL="0" indent="0" algn="just">
              <a:buNone/>
            </a:pPr>
            <a:r>
              <a:rPr lang="pl-PL" dirty="0"/>
              <a:t>§  2.  Przepisu § 1 nie stosuje się</a:t>
            </a:r>
            <a:r>
              <a:rPr lang="pl-PL" dirty="0" smtClean="0"/>
              <a:t>:</a:t>
            </a:r>
          </a:p>
          <a:p>
            <a:pPr marL="0" indent="0" algn="just">
              <a:buNone/>
            </a:pPr>
            <a:r>
              <a:rPr lang="pl-PL" dirty="0"/>
              <a:t>	</a:t>
            </a:r>
            <a:r>
              <a:rPr lang="pl-PL" dirty="0" smtClean="0"/>
              <a:t>1</a:t>
            </a:r>
            <a:r>
              <a:rPr lang="pl-PL" dirty="0"/>
              <a:t>) jeżeli wymaga tego ważny interes publiczny, w tym istotne interesy państwa, a w szczególności jego bezpieczeństwa, obronności lub porządku publicznego;</a:t>
            </a:r>
          </a:p>
          <a:p>
            <a:pPr marL="0" indent="0" algn="just">
              <a:buNone/>
            </a:pPr>
            <a:r>
              <a:rPr lang="pl-PL" dirty="0" smtClean="0"/>
              <a:t>	2</a:t>
            </a:r>
            <a:r>
              <a:rPr lang="pl-PL" dirty="0"/>
              <a:t>) w sprawach osobowych funkcjonariuszy oraz żołnierzy zawodowych.</a:t>
            </a:r>
          </a:p>
          <a:p>
            <a:pPr marL="0" indent="0" algn="just">
              <a:buNone/>
            </a:pPr>
            <a:endParaRPr lang="pl-PL" dirty="0"/>
          </a:p>
        </p:txBody>
      </p:sp>
      <p:sp>
        <p:nvSpPr>
          <p:cNvPr id="4" name="Symbol zastępczy numeru slajdu 3"/>
          <p:cNvSpPr>
            <a:spLocks noGrp="1"/>
          </p:cNvSpPr>
          <p:nvPr>
            <p:ph type="sldNum" sz="quarter" idx="12"/>
          </p:nvPr>
        </p:nvSpPr>
        <p:spPr/>
        <p:txBody>
          <a:bodyPr/>
          <a:lstStyle/>
          <a:p>
            <a:fld id="{C4ED5BDC-7979-442B-BD47-814947A55607}" type="slidenum">
              <a:rPr lang="pl-PL" smtClean="0"/>
              <a:t>13</a:t>
            </a:fld>
            <a:endParaRPr lang="pl-PL"/>
          </a:p>
        </p:txBody>
      </p:sp>
    </p:spTree>
    <p:extLst>
      <p:ext uri="{BB962C8B-B14F-4D97-AF65-F5344CB8AC3E}">
        <p14:creationId xmlns:p14="http://schemas.microsoft.com/office/powerpoint/2010/main" val="9575197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p:txBody>
          <a:bodyPr>
            <a:normAutofit fontScale="92500" lnSpcReduction="20000"/>
          </a:bodyPr>
          <a:lstStyle/>
          <a:p>
            <a:pPr marL="0" indent="0" algn="just">
              <a:buNone/>
            </a:pPr>
            <a:r>
              <a:rPr lang="pl-PL" b="1" dirty="0"/>
              <a:t>[Zasada rozstrzygania wątpliwości interpretacyjnych] – art. 7a k.p.a.</a:t>
            </a:r>
          </a:p>
          <a:p>
            <a:pPr marL="0" indent="0">
              <a:buNone/>
            </a:pPr>
            <a:r>
              <a:rPr lang="pl-PL" dirty="0" smtClean="0"/>
              <a:t>„…wątpliwości </a:t>
            </a:r>
            <a:r>
              <a:rPr lang="pl-PL" dirty="0"/>
              <a:t>te są rozstrzygane na </a:t>
            </a:r>
            <a:r>
              <a:rPr lang="pl-PL" b="1" dirty="0"/>
              <a:t>korzyść </a:t>
            </a:r>
            <a:r>
              <a:rPr lang="pl-PL" b="1" dirty="0" smtClean="0"/>
              <a:t>strony</a:t>
            </a:r>
            <a:r>
              <a:rPr lang="pl-PL" dirty="0" smtClean="0"/>
              <a:t>…”</a:t>
            </a:r>
          </a:p>
          <a:p>
            <a:pPr marL="0" indent="0">
              <a:buNone/>
            </a:pPr>
            <a:endParaRPr lang="pl-PL" dirty="0" smtClean="0"/>
          </a:p>
          <a:p>
            <a:pPr marL="0" indent="0">
              <a:buNone/>
            </a:pPr>
            <a:r>
              <a:rPr lang="pl-PL" b="1" dirty="0" smtClean="0"/>
              <a:t>„Korzyść </a:t>
            </a:r>
            <a:r>
              <a:rPr lang="pl-PL" b="1" dirty="0"/>
              <a:t>strony” </a:t>
            </a:r>
            <a:r>
              <a:rPr lang="pl-PL" dirty="0"/>
              <a:t>należy </a:t>
            </a:r>
            <a:r>
              <a:rPr lang="pl-PL" dirty="0" smtClean="0"/>
              <a:t>rozumieć jako </a:t>
            </a:r>
            <a:r>
              <a:rPr lang="pl-PL" dirty="0"/>
              <a:t>optymalne dla niej rozwiązanie </a:t>
            </a:r>
            <a:r>
              <a:rPr lang="pl-PL" dirty="0" smtClean="0"/>
              <a:t>prawne spośród </a:t>
            </a:r>
            <a:r>
              <a:rPr lang="pl-PL" dirty="0"/>
              <a:t>tych, </a:t>
            </a:r>
            <a:r>
              <a:rPr lang="pl-PL" dirty="0" smtClean="0"/>
              <a:t>które zarysowały </a:t>
            </a:r>
            <a:r>
              <a:rPr lang="pl-PL" dirty="0"/>
              <a:t>się w trakcie wykładni </a:t>
            </a:r>
            <a:r>
              <a:rPr lang="pl-PL" dirty="0" smtClean="0"/>
              <a:t>przepisu</a:t>
            </a:r>
          </a:p>
          <a:p>
            <a:pPr marL="0" indent="0">
              <a:buNone/>
            </a:pPr>
            <a:endParaRPr lang="pl-PL" dirty="0"/>
          </a:p>
          <a:p>
            <a:pPr marL="0" indent="0">
              <a:buNone/>
            </a:pPr>
            <a:r>
              <a:rPr lang="pl-PL" b="1" dirty="0" smtClean="0"/>
              <a:t>Jaki wynika należy uznać za korzystny?</a:t>
            </a:r>
          </a:p>
          <a:p>
            <a:r>
              <a:rPr lang="pl-PL" dirty="0" smtClean="0"/>
              <a:t>Taki, o którym decyduje </a:t>
            </a:r>
            <a:r>
              <a:rPr lang="pl-PL" dirty="0"/>
              <a:t>stanowisko strony, wynikające z treści jej żądania lub wskazane w toku </a:t>
            </a:r>
            <a:r>
              <a:rPr lang="pl-PL" dirty="0" smtClean="0"/>
              <a:t>postępowania, nie </a:t>
            </a:r>
            <a:r>
              <a:rPr lang="pl-PL" dirty="0"/>
              <a:t>zaś dowolna ocena organu.</a:t>
            </a:r>
          </a:p>
        </p:txBody>
      </p:sp>
      <p:sp>
        <p:nvSpPr>
          <p:cNvPr id="4" name="Symbol zastępczy numeru slajdu 3"/>
          <p:cNvSpPr>
            <a:spLocks noGrp="1"/>
          </p:cNvSpPr>
          <p:nvPr>
            <p:ph type="sldNum" sz="quarter" idx="12"/>
          </p:nvPr>
        </p:nvSpPr>
        <p:spPr/>
        <p:txBody>
          <a:bodyPr/>
          <a:lstStyle/>
          <a:p>
            <a:fld id="{C4ED5BDC-7979-442B-BD47-814947A55607}" type="slidenum">
              <a:rPr lang="pl-PL" smtClean="0"/>
              <a:t>14</a:t>
            </a:fld>
            <a:endParaRPr lang="pl-PL"/>
          </a:p>
        </p:txBody>
      </p:sp>
    </p:spTree>
    <p:extLst>
      <p:ext uri="{BB962C8B-B14F-4D97-AF65-F5344CB8AC3E}">
        <p14:creationId xmlns:p14="http://schemas.microsoft.com/office/powerpoint/2010/main" val="1518632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Wyłączenia stosowania zasady </a:t>
            </a:r>
            <a:r>
              <a:rPr lang="pl-PL" i="1" dirty="0" smtClean="0"/>
              <a:t>in dubio pro </a:t>
            </a:r>
            <a:r>
              <a:rPr lang="pl-PL" i="1" dirty="0" err="1" smtClean="0"/>
              <a:t>liberate</a:t>
            </a:r>
            <a:endParaRPr lang="pl-PL" dirty="0"/>
          </a:p>
        </p:txBody>
      </p:sp>
      <p:sp>
        <p:nvSpPr>
          <p:cNvPr id="3" name="Symbol zastępczy zawartości 2"/>
          <p:cNvSpPr>
            <a:spLocks noGrp="1"/>
          </p:cNvSpPr>
          <p:nvPr>
            <p:ph idx="1"/>
          </p:nvPr>
        </p:nvSpPr>
        <p:spPr/>
        <p:txBody>
          <a:bodyPr>
            <a:normAutofit fontScale="92500" lnSpcReduction="20000"/>
          </a:bodyPr>
          <a:lstStyle/>
          <a:p>
            <a:pPr marL="0" indent="0" algn="just">
              <a:buNone/>
            </a:pPr>
            <a:r>
              <a:rPr lang="pl-PL" sz="2400" dirty="0" smtClean="0"/>
              <a:t>§</a:t>
            </a:r>
            <a:r>
              <a:rPr lang="pl-PL" sz="2400" dirty="0"/>
              <a:t>  1.  Jeżeli przedmiotem postępowania administracyjnego jest nałożenie na stronę obowiązku bądź ograniczenie lub odebranie stronie uprawnienia, a w sprawie pozostają wątpliwości co do treści normy prawnej, wątpliwości te są rozstrzygane na korzyść strony, </a:t>
            </a:r>
            <a:r>
              <a:rPr lang="pl-PL" b="1" dirty="0">
                <a:solidFill>
                  <a:srgbClr val="FF0000"/>
                </a:solidFill>
                <a:effectLst>
                  <a:outerShdw blurRad="38100" dist="38100" dir="2700000" algn="tl">
                    <a:srgbClr val="000000">
                      <a:alpha val="43137"/>
                    </a:srgbClr>
                  </a:outerShdw>
                </a:effectLst>
              </a:rPr>
              <a:t>chyba że sprzeciwiają się temu sporne interesy stron albo interesy osób trzecich, na które wynik postępowania ma bezpośredni wpływ.</a:t>
            </a:r>
          </a:p>
          <a:p>
            <a:pPr marL="0" indent="0">
              <a:buNone/>
            </a:pPr>
            <a:r>
              <a:rPr lang="pl-PL" dirty="0"/>
              <a:t>§  2.  Przepisu § 1 nie stosuje się</a:t>
            </a:r>
            <a:r>
              <a:rPr lang="pl-PL" dirty="0" smtClean="0"/>
              <a:t>:</a:t>
            </a:r>
          </a:p>
          <a:p>
            <a:pPr marL="0" indent="0">
              <a:buNone/>
            </a:pPr>
            <a:r>
              <a:rPr lang="pl-PL" dirty="0"/>
              <a:t>	</a:t>
            </a:r>
            <a:r>
              <a:rPr lang="pl-PL" dirty="0" smtClean="0"/>
              <a:t>1</a:t>
            </a:r>
            <a:r>
              <a:rPr lang="pl-PL" dirty="0"/>
              <a:t>) </a:t>
            </a:r>
            <a:r>
              <a:rPr lang="pl-PL" b="1" dirty="0">
                <a:solidFill>
                  <a:srgbClr val="00B050"/>
                </a:solidFill>
                <a:effectLst>
                  <a:outerShdw blurRad="38100" dist="38100" dir="2700000" algn="tl">
                    <a:srgbClr val="000000">
                      <a:alpha val="43137"/>
                    </a:srgbClr>
                  </a:outerShdw>
                </a:effectLst>
              </a:rPr>
              <a:t>jeżeli wymaga tego ważny interes publiczny, w tym istotne interesy państwa, a w szczególności jego bezpieczeństwa, obronności lub porządku publicznego</a:t>
            </a:r>
            <a:r>
              <a:rPr lang="pl-PL" dirty="0"/>
              <a:t>;</a:t>
            </a:r>
          </a:p>
          <a:p>
            <a:pPr marL="0" indent="0">
              <a:buNone/>
            </a:pPr>
            <a:r>
              <a:rPr lang="pl-PL" dirty="0" smtClean="0"/>
              <a:t>	2</a:t>
            </a:r>
            <a:r>
              <a:rPr lang="pl-PL" dirty="0"/>
              <a:t>) </a:t>
            </a:r>
            <a:r>
              <a:rPr lang="pl-PL" b="1" dirty="0">
                <a:solidFill>
                  <a:srgbClr val="00B0F0"/>
                </a:solidFill>
                <a:effectLst>
                  <a:outerShdw blurRad="38100" dist="38100" dir="2700000" algn="tl">
                    <a:srgbClr val="000000">
                      <a:alpha val="43137"/>
                    </a:srgbClr>
                  </a:outerShdw>
                </a:effectLst>
              </a:rPr>
              <a:t>w sprawach osobowych funkcjonariuszy oraz żołnierzy zawodowych.</a:t>
            </a:r>
          </a:p>
          <a:p>
            <a:pPr marL="0" indent="0">
              <a:buNone/>
            </a:pPr>
            <a:endParaRPr lang="pl-PL" dirty="0"/>
          </a:p>
        </p:txBody>
      </p:sp>
      <p:sp>
        <p:nvSpPr>
          <p:cNvPr id="4" name="Symbol zastępczy numeru slajdu 3"/>
          <p:cNvSpPr>
            <a:spLocks noGrp="1"/>
          </p:cNvSpPr>
          <p:nvPr>
            <p:ph type="sldNum" sz="quarter" idx="12"/>
          </p:nvPr>
        </p:nvSpPr>
        <p:spPr/>
        <p:txBody>
          <a:bodyPr/>
          <a:lstStyle/>
          <a:p>
            <a:fld id="{C4ED5BDC-7979-442B-BD47-814947A55607}" type="slidenum">
              <a:rPr lang="pl-PL" smtClean="0"/>
              <a:t>15</a:t>
            </a:fld>
            <a:endParaRPr lang="pl-PL"/>
          </a:p>
        </p:txBody>
      </p:sp>
    </p:spTree>
    <p:extLst>
      <p:ext uri="{BB962C8B-B14F-4D97-AF65-F5344CB8AC3E}">
        <p14:creationId xmlns:p14="http://schemas.microsoft.com/office/powerpoint/2010/main" val="3050343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p:txBody>
          <a:bodyPr>
            <a:normAutofit lnSpcReduction="10000"/>
          </a:bodyPr>
          <a:lstStyle/>
          <a:p>
            <a:pPr marL="0" indent="0">
              <a:buNone/>
            </a:pPr>
            <a:r>
              <a:rPr lang="pl-PL" b="1" dirty="0" smtClean="0"/>
              <a:t>[Zasada adekwatności, proporcjonalności] – art. 7b k.p.a.</a:t>
            </a:r>
          </a:p>
          <a:p>
            <a:pPr marL="0" indent="0">
              <a:buNone/>
            </a:pPr>
            <a:endParaRPr lang="pl-PL" dirty="0"/>
          </a:p>
          <a:p>
            <a:pPr marL="0" indent="0" algn="just">
              <a:buNone/>
            </a:pPr>
            <a:r>
              <a:rPr lang="pl-PL" dirty="0" smtClean="0"/>
              <a:t>„W </a:t>
            </a:r>
            <a:r>
              <a:rPr lang="pl-PL" dirty="0"/>
              <a:t>toku postępowania organy administracji publicznej współdziałają ze sobą w zakresie niezbędnym do dokładnego wyjaśnienia stanu faktycznego i prawnego sprawy, mając na względzie interes społeczny i słuszny interes obywateli oraz sprawność postępowania, przy pomocy środków adekwatnych do charakteru, okoliczności i stopnia złożoności </a:t>
            </a:r>
            <a:r>
              <a:rPr lang="pl-PL" dirty="0" smtClean="0"/>
              <a:t>sprawy”.</a:t>
            </a:r>
            <a:endParaRPr lang="pl-PL" dirty="0"/>
          </a:p>
          <a:p>
            <a:endParaRPr lang="pl-PL" dirty="0"/>
          </a:p>
        </p:txBody>
      </p:sp>
      <p:sp>
        <p:nvSpPr>
          <p:cNvPr id="4" name="Symbol zastępczy numeru slajdu 3"/>
          <p:cNvSpPr>
            <a:spLocks noGrp="1"/>
          </p:cNvSpPr>
          <p:nvPr>
            <p:ph type="sldNum" sz="quarter" idx="12"/>
          </p:nvPr>
        </p:nvSpPr>
        <p:spPr/>
        <p:txBody>
          <a:bodyPr/>
          <a:lstStyle/>
          <a:p>
            <a:fld id="{C4ED5BDC-7979-442B-BD47-814947A55607}" type="slidenum">
              <a:rPr lang="pl-PL" smtClean="0"/>
              <a:t>16</a:t>
            </a:fld>
            <a:endParaRPr lang="pl-PL"/>
          </a:p>
        </p:txBody>
      </p:sp>
    </p:spTree>
    <p:extLst>
      <p:ext uri="{BB962C8B-B14F-4D97-AF65-F5344CB8AC3E}">
        <p14:creationId xmlns:p14="http://schemas.microsoft.com/office/powerpoint/2010/main" val="31822340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p:txBody>
          <a:bodyPr>
            <a:normAutofit fontScale="77500" lnSpcReduction="20000"/>
          </a:bodyPr>
          <a:lstStyle/>
          <a:p>
            <a:pPr marL="0" indent="0">
              <a:buNone/>
            </a:pPr>
            <a:r>
              <a:rPr lang="pl-PL" b="1" dirty="0" smtClean="0"/>
              <a:t>[Zasady: </a:t>
            </a:r>
            <a:r>
              <a:rPr lang="pl-PL" b="1" dirty="0" smtClean="0">
                <a:solidFill>
                  <a:srgbClr val="FFC000"/>
                </a:solidFill>
              </a:rPr>
              <a:t>pogłębiania zaufania uczestników postępowania do władzy publicznej</a:t>
            </a:r>
            <a:r>
              <a:rPr lang="pl-PL" b="1" dirty="0" smtClean="0"/>
              <a:t>; </a:t>
            </a:r>
            <a:r>
              <a:rPr lang="pl-PL" b="1" dirty="0" smtClean="0">
                <a:solidFill>
                  <a:srgbClr val="0070C0"/>
                </a:solidFill>
              </a:rPr>
              <a:t>proporcjonalności</a:t>
            </a:r>
            <a:r>
              <a:rPr lang="pl-PL" b="1" dirty="0" smtClean="0"/>
              <a:t>, </a:t>
            </a:r>
            <a:r>
              <a:rPr lang="pl-PL" b="1" dirty="0" smtClean="0">
                <a:solidFill>
                  <a:srgbClr val="FF0000"/>
                </a:solidFill>
              </a:rPr>
              <a:t>bezstronności</a:t>
            </a:r>
            <a:r>
              <a:rPr lang="pl-PL" b="1" dirty="0" smtClean="0"/>
              <a:t>; </a:t>
            </a:r>
            <a:r>
              <a:rPr lang="pl-PL" b="1" dirty="0">
                <a:solidFill>
                  <a:srgbClr val="00B050"/>
                </a:solidFill>
              </a:rPr>
              <a:t>równego </a:t>
            </a:r>
            <a:r>
              <a:rPr lang="pl-PL" b="1" dirty="0" smtClean="0">
                <a:solidFill>
                  <a:srgbClr val="00B050"/>
                </a:solidFill>
              </a:rPr>
              <a:t>traktowania</a:t>
            </a:r>
            <a:r>
              <a:rPr lang="pl-PL" b="1" dirty="0" smtClean="0"/>
              <a:t>;] – art. 8 § 1 k.p.a.</a:t>
            </a:r>
          </a:p>
          <a:p>
            <a:endParaRPr lang="pl-PL" dirty="0"/>
          </a:p>
          <a:p>
            <a:pPr marL="0" indent="0" algn="just">
              <a:buNone/>
            </a:pPr>
            <a:r>
              <a:rPr lang="pl-PL" dirty="0" smtClean="0">
                <a:solidFill>
                  <a:srgbClr val="FFC000"/>
                </a:solidFill>
              </a:rPr>
              <a:t>Organy </a:t>
            </a:r>
            <a:r>
              <a:rPr lang="pl-PL" dirty="0">
                <a:solidFill>
                  <a:srgbClr val="FFC000"/>
                </a:solidFill>
              </a:rPr>
              <a:t>administracji publicznej prowadzą postępowanie w sposób budzący zaufanie jego uczestników do władzy publicznej</a:t>
            </a:r>
            <a:r>
              <a:rPr lang="pl-PL" dirty="0"/>
              <a:t>, kierując się zasadami </a:t>
            </a:r>
            <a:r>
              <a:rPr lang="pl-PL" dirty="0">
                <a:solidFill>
                  <a:srgbClr val="0070C0"/>
                </a:solidFill>
              </a:rPr>
              <a:t>proporcjonalności</a:t>
            </a:r>
            <a:r>
              <a:rPr lang="pl-PL" dirty="0"/>
              <a:t>, </a:t>
            </a:r>
            <a:r>
              <a:rPr lang="pl-PL" dirty="0">
                <a:solidFill>
                  <a:srgbClr val="FF0000"/>
                </a:solidFill>
              </a:rPr>
              <a:t>bezstronności</a:t>
            </a:r>
            <a:r>
              <a:rPr lang="pl-PL" dirty="0"/>
              <a:t> i </a:t>
            </a:r>
            <a:r>
              <a:rPr lang="pl-PL" dirty="0">
                <a:solidFill>
                  <a:srgbClr val="00B050"/>
                </a:solidFill>
              </a:rPr>
              <a:t>równego traktowania</a:t>
            </a:r>
            <a:r>
              <a:rPr lang="pl-PL" dirty="0" smtClean="0">
                <a:solidFill>
                  <a:srgbClr val="00B050"/>
                </a:solidFill>
              </a:rPr>
              <a:t>.</a:t>
            </a:r>
          </a:p>
          <a:p>
            <a:pPr marL="0" indent="0" algn="just">
              <a:buNone/>
            </a:pPr>
            <a:endParaRPr lang="pl-PL" dirty="0"/>
          </a:p>
          <a:p>
            <a:pPr marL="0" indent="0" algn="just">
              <a:buNone/>
            </a:pPr>
            <a:r>
              <a:rPr lang="pl-PL" b="1" dirty="0" smtClean="0"/>
              <a:t>[Zasada pewności prawa] – art. 8 § 2 k.p.a.</a:t>
            </a:r>
          </a:p>
          <a:p>
            <a:pPr algn="just"/>
            <a:endParaRPr lang="pl-PL" dirty="0"/>
          </a:p>
          <a:p>
            <a:pPr marL="0" indent="0" algn="just">
              <a:buNone/>
            </a:pPr>
            <a:r>
              <a:rPr lang="pl-PL" dirty="0"/>
              <a:t>Organy administracji publicznej bez uzasadnionej przyczyny nie odstępują od utrwalonej praktyki rozstrzygania spraw w takim samym stanie faktycznym i prawnym.</a:t>
            </a:r>
          </a:p>
        </p:txBody>
      </p:sp>
      <p:sp>
        <p:nvSpPr>
          <p:cNvPr id="4" name="Symbol zastępczy numeru slajdu 3"/>
          <p:cNvSpPr>
            <a:spLocks noGrp="1"/>
          </p:cNvSpPr>
          <p:nvPr>
            <p:ph type="sldNum" sz="quarter" idx="12"/>
          </p:nvPr>
        </p:nvSpPr>
        <p:spPr/>
        <p:txBody>
          <a:bodyPr/>
          <a:lstStyle/>
          <a:p>
            <a:fld id="{C4ED5BDC-7979-442B-BD47-814947A55607}" type="slidenum">
              <a:rPr lang="pl-PL" smtClean="0"/>
              <a:t>17</a:t>
            </a:fld>
            <a:endParaRPr lang="pl-PL"/>
          </a:p>
        </p:txBody>
      </p:sp>
    </p:spTree>
    <p:extLst>
      <p:ext uri="{BB962C8B-B14F-4D97-AF65-F5344CB8AC3E}">
        <p14:creationId xmlns:p14="http://schemas.microsoft.com/office/powerpoint/2010/main" val="24200711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p:txBody>
          <a:bodyPr>
            <a:normAutofit fontScale="92500" lnSpcReduction="10000"/>
          </a:bodyPr>
          <a:lstStyle/>
          <a:p>
            <a:pPr marL="0" indent="0" algn="just">
              <a:buNone/>
            </a:pPr>
            <a:r>
              <a:rPr lang="pl-PL" dirty="0" smtClean="0"/>
              <a:t>[Zasada obowiązku organów udzielania informacji faktycznej i prawnej] – art. 9 k.p.a.</a:t>
            </a:r>
          </a:p>
          <a:p>
            <a:pPr marL="0" indent="0" algn="just">
              <a:buNone/>
            </a:pPr>
            <a:endParaRPr lang="pl-PL" dirty="0"/>
          </a:p>
          <a:p>
            <a:pPr marL="0" indent="0" algn="just">
              <a:buNone/>
            </a:pPr>
            <a:r>
              <a:rPr lang="pl-PL" dirty="0"/>
              <a:t>Organy administracji publicznej są obowiązane do należytego i wyczerpującego</a:t>
            </a:r>
            <a:r>
              <a:rPr lang="pl-PL" dirty="0">
                <a:solidFill>
                  <a:srgbClr val="7030A0"/>
                </a:solidFill>
              </a:rPr>
              <a:t> informowania </a:t>
            </a:r>
            <a:r>
              <a:rPr lang="pl-PL" b="1" u="sng" dirty="0">
                <a:solidFill>
                  <a:srgbClr val="7030A0"/>
                </a:solidFill>
              </a:rPr>
              <a:t>stron</a:t>
            </a:r>
            <a:r>
              <a:rPr lang="pl-PL" dirty="0">
                <a:solidFill>
                  <a:srgbClr val="7030A0"/>
                </a:solidFill>
              </a:rPr>
              <a:t> o okolicznościach faktycznych i prawnych, które mogą mieć wpływ na ustalenie ich praw i obowiązków będących przedmiotem postępowania administracyjnego</a:t>
            </a:r>
            <a:r>
              <a:rPr lang="pl-PL" dirty="0"/>
              <a:t>. </a:t>
            </a:r>
            <a:r>
              <a:rPr lang="pl-PL" dirty="0">
                <a:solidFill>
                  <a:srgbClr val="00B050"/>
                </a:solidFill>
              </a:rPr>
              <a:t>Organy czuwają nad tym, aby </a:t>
            </a:r>
            <a:r>
              <a:rPr lang="pl-PL" b="1" u="sng" dirty="0">
                <a:solidFill>
                  <a:srgbClr val="00B050"/>
                </a:solidFill>
              </a:rPr>
              <a:t>strony i inne osoby </a:t>
            </a:r>
            <a:r>
              <a:rPr lang="pl-PL" dirty="0">
                <a:solidFill>
                  <a:srgbClr val="00B050"/>
                </a:solidFill>
              </a:rPr>
              <a:t>uczestniczące w postępowaniu nie poniosły szkody z powodu nieznajomości prawa,</a:t>
            </a:r>
            <a:r>
              <a:rPr lang="pl-PL" dirty="0"/>
              <a:t> i w tym celu udzielają im niezbędnych wyjaśnień i wskazówek.</a:t>
            </a:r>
          </a:p>
        </p:txBody>
      </p:sp>
      <p:sp>
        <p:nvSpPr>
          <p:cNvPr id="4" name="Symbol zastępczy numeru slajd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12258-5B8A-46F8-95CE-52C7943D11BA}"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039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p:txBody>
          <a:bodyPr>
            <a:normAutofit fontScale="77500" lnSpcReduction="20000"/>
          </a:bodyPr>
          <a:lstStyle/>
          <a:p>
            <a:pPr marL="0" indent="0" algn="just">
              <a:buNone/>
            </a:pPr>
            <a:r>
              <a:rPr lang="pl-PL" b="1" dirty="0" smtClean="0"/>
              <a:t>[Zasada czynnego udziału strony w każdym stadium postępowania] – art. 10 k.p.a.</a:t>
            </a:r>
          </a:p>
          <a:p>
            <a:pPr marL="0" indent="0" algn="just">
              <a:buNone/>
            </a:pPr>
            <a:endParaRPr lang="pl-PL" dirty="0"/>
          </a:p>
          <a:p>
            <a:pPr algn="just"/>
            <a:r>
              <a:rPr lang="pl-PL" dirty="0"/>
              <a:t>§  1. Organy administracji publicznej obowiązane są zapewnić stronom czynny udział w każdym stadium postępowania, a przed wydaniem decyzji umożliwić im wypowiedzenie się co do zebranych dowodów i materiałów oraz zgłoszonych żądań.</a:t>
            </a:r>
          </a:p>
          <a:p>
            <a:pPr algn="just"/>
            <a:r>
              <a:rPr lang="pl-PL" dirty="0"/>
              <a:t>§  2. Organy administracji publicznej mogą odstąpić od zasady określonej w § 1 tylko w przypadkach, gdy załatwienie sprawy nie cierpi zwłoki ze względu na niebezpieczeństwo dla życia lub zdrowia ludzkiego albo ze względu na grożącą niepowetowaną szkodę materialną.</a:t>
            </a:r>
          </a:p>
          <a:p>
            <a:pPr algn="just"/>
            <a:r>
              <a:rPr lang="pl-PL" dirty="0"/>
              <a:t>§  3. Organ administracji publicznej obowiązany jest utrwalić w aktach sprawy, w drodze adnotacji, przyczyny odstąpienia od zasady określonej w § 1</a:t>
            </a:r>
            <a:r>
              <a:rPr lang="pl-PL" dirty="0" smtClean="0"/>
              <a:t>.</a:t>
            </a:r>
            <a:endParaRPr lang="pl-PL" dirty="0"/>
          </a:p>
        </p:txBody>
      </p:sp>
      <p:sp>
        <p:nvSpPr>
          <p:cNvPr id="4" name="Symbol zastępczy numeru slajd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12258-5B8A-46F8-95CE-52C7943D11BA}"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402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a:t>Definicja</a:t>
            </a:r>
          </a:p>
        </p:txBody>
      </p:sp>
      <p:sp>
        <p:nvSpPr>
          <p:cNvPr id="6" name="Symbol zastępczy tekstu 5"/>
          <p:cNvSpPr>
            <a:spLocks noGrp="1"/>
          </p:cNvSpPr>
          <p:nvPr>
            <p:ph type="body" idx="1"/>
          </p:nvPr>
        </p:nvSpPr>
        <p:spPr/>
        <p:txBody>
          <a:bodyPr/>
          <a:lstStyle/>
          <a:p>
            <a:r>
              <a:rPr lang="pl-PL"/>
              <a:t>Postepowanie administracyjne</a:t>
            </a:r>
          </a:p>
        </p:txBody>
      </p:sp>
      <p:sp>
        <p:nvSpPr>
          <p:cNvPr id="4" name="Symbol zastępczy zawartości 3"/>
          <p:cNvSpPr>
            <a:spLocks noGrp="1"/>
          </p:cNvSpPr>
          <p:nvPr>
            <p:ph sz="half" idx="2"/>
          </p:nvPr>
        </p:nvSpPr>
        <p:spPr/>
        <p:txBody>
          <a:bodyPr>
            <a:normAutofit fontScale="85000" lnSpcReduction="20000"/>
          </a:bodyPr>
          <a:lstStyle/>
          <a:p>
            <a:pPr marL="0" indent="0">
              <a:buNone/>
            </a:pPr>
            <a:r>
              <a:rPr lang="pl-PL"/>
              <a:t>Regulowany prawem procesowym ciąg czynności procesowych podejmowanych przez organy administracji publicznej oraz inne podmioty postępowania w celu rozstrzygnięcia sprawy administracyjnej w formie decyzji administracyjnej, jak również ciąg czynności procesowych podjętych w celu weryfikacji decyzji administracyjnej.</a:t>
            </a:r>
          </a:p>
        </p:txBody>
      </p:sp>
      <p:sp>
        <p:nvSpPr>
          <p:cNvPr id="7" name="Symbol zastępczy tekstu 6"/>
          <p:cNvSpPr>
            <a:spLocks noGrp="1"/>
          </p:cNvSpPr>
          <p:nvPr>
            <p:ph type="body" sz="quarter" idx="3"/>
          </p:nvPr>
        </p:nvSpPr>
        <p:spPr/>
        <p:txBody>
          <a:bodyPr/>
          <a:lstStyle/>
          <a:p>
            <a:endParaRPr lang="pl-PL"/>
          </a:p>
        </p:txBody>
      </p:sp>
      <p:sp>
        <p:nvSpPr>
          <p:cNvPr id="8" name="Symbol zastępczy zawartości 7"/>
          <p:cNvSpPr>
            <a:spLocks noGrp="1"/>
          </p:cNvSpPr>
          <p:nvPr>
            <p:ph sz="quarter" idx="4"/>
          </p:nvPr>
        </p:nvSpPr>
        <p:spPr/>
        <p:txBody>
          <a:bodyPr>
            <a:normAutofit/>
          </a:bodyPr>
          <a:lstStyle/>
          <a:p>
            <a:pPr marL="0" indent="0">
              <a:buNone/>
            </a:pPr>
            <a:endParaRPr lang="pl-PL"/>
          </a:p>
        </p:txBody>
      </p:sp>
      <p:sp>
        <p:nvSpPr>
          <p:cNvPr id="9" name="Symbol zastępczy numeru slajdu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12258-5B8A-46F8-95CE-52C7943D11BA}"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166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p:txBody>
          <a:bodyPr/>
          <a:lstStyle/>
          <a:p>
            <a:pPr marL="0" indent="0" algn="just">
              <a:buNone/>
            </a:pPr>
            <a:endParaRPr lang="pl-PL" dirty="0" smtClean="0"/>
          </a:p>
          <a:p>
            <a:pPr marL="0" indent="0" algn="just">
              <a:buNone/>
            </a:pPr>
            <a:r>
              <a:rPr lang="pl-PL" b="1" dirty="0" smtClean="0"/>
              <a:t>[Zasada przekonywania] – art. 11 k.p.a.</a:t>
            </a:r>
          </a:p>
          <a:p>
            <a:pPr marL="0" indent="0" algn="just">
              <a:buNone/>
            </a:pPr>
            <a:endParaRPr lang="pl-PL" dirty="0"/>
          </a:p>
          <a:p>
            <a:pPr marL="0" indent="0" algn="just">
              <a:buNone/>
            </a:pPr>
            <a:r>
              <a:rPr lang="pl-PL" dirty="0"/>
              <a:t>Organy administracji publicznej powinny wyjaśniać stronom zasadność przesłanek, którymi kierują się przy załatwieniu sprawy, aby w ten sposób w miarę możności doprowadzić do wykonania przez strony decyzji bez potrzeby stosowania środków przymusu.</a:t>
            </a:r>
          </a:p>
        </p:txBody>
      </p:sp>
      <p:sp>
        <p:nvSpPr>
          <p:cNvPr id="4" name="Symbol zastępczy numeru slajd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12258-5B8A-46F8-95CE-52C7943D11BA}"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74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p:txBody>
          <a:bodyPr/>
          <a:lstStyle/>
          <a:p>
            <a:pPr marL="0" indent="0" algn="just">
              <a:buNone/>
            </a:pPr>
            <a:r>
              <a:rPr lang="pl-PL" b="1" dirty="0" smtClean="0"/>
              <a:t>[Zasada szybkości i prostoty postępowania] – art. 12 k.p.a.</a:t>
            </a:r>
          </a:p>
          <a:p>
            <a:pPr marL="0" indent="0" algn="just">
              <a:buNone/>
            </a:pPr>
            <a:endParaRPr lang="pl-PL" dirty="0"/>
          </a:p>
          <a:p>
            <a:pPr marL="0" indent="0" algn="just">
              <a:buNone/>
            </a:pPr>
            <a:r>
              <a:rPr lang="pl-PL" dirty="0"/>
              <a:t>§  1. Organy administracji publicznej powinny działać w sprawie wnikliwie i szybko, posługując się możliwie najprostszymi środkami prowadzącymi do jej załatwienia.</a:t>
            </a:r>
          </a:p>
          <a:p>
            <a:pPr marL="0" indent="0" algn="just">
              <a:buNone/>
            </a:pPr>
            <a:r>
              <a:rPr lang="pl-PL" dirty="0"/>
              <a:t>§  2. Sprawy, które nie wymagają zbierania dowodów, informacji lub wyjaśnień, powinny być załatwione niezwłocznie.</a:t>
            </a:r>
          </a:p>
          <a:p>
            <a:pPr marL="0" indent="0" algn="just">
              <a:buNone/>
            </a:pPr>
            <a:endParaRPr lang="pl-PL" dirty="0"/>
          </a:p>
        </p:txBody>
      </p:sp>
      <p:sp>
        <p:nvSpPr>
          <p:cNvPr id="4" name="Symbol zastępczy numeru slajd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12258-5B8A-46F8-95CE-52C7943D11BA}"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26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p:txBody>
          <a:bodyPr>
            <a:normAutofit fontScale="77500" lnSpcReduction="20000"/>
          </a:bodyPr>
          <a:lstStyle/>
          <a:p>
            <a:pPr marL="0" indent="0" algn="just">
              <a:buNone/>
            </a:pPr>
            <a:r>
              <a:rPr lang="pl-PL" b="1" dirty="0" smtClean="0"/>
              <a:t>[Zasada ugodowego załatwiania spraw] – art. 13 k.p.a.</a:t>
            </a:r>
          </a:p>
          <a:p>
            <a:pPr marL="0" indent="0" algn="just">
              <a:buNone/>
            </a:pPr>
            <a:endParaRPr lang="pl-PL" dirty="0"/>
          </a:p>
          <a:p>
            <a:pPr algn="just"/>
            <a:r>
              <a:rPr lang="pl-PL" dirty="0" smtClean="0"/>
              <a:t>§ 1. Organy </a:t>
            </a:r>
            <a:r>
              <a:rPr lang="pl-PL" dirty="0"/>
              <a:t>administracji publicznej w sprawach, których charakter na to pozwala, dążą do polubownego rozstrzygania kwestii spornych oraz ustalania praw i obowiązków będących przedmiotem postępowania w należących do ich właściwości sprawach, w szczególności przez podejmowanie czynności</a:t>
            </a:r>
            <a:r>
              <a:rPr lang="pl-PL" dirty="0" smtClean="0"/>
              <a:t>:</a:t>
            </a:r>
          </a:p>
          <a:p>
            <a:pPr lvl="1" algn="just"/>
            <a:r>
              <a:rPr lang="pl-PL" dirty="0" smtClean="0"/>
              <a:t>1</a:t>
            </a:r>
            <a:r>
              <a:rPr lang="pl-PL" dirty="0"/>
              <a:t>) skłaniających strony do zawarcia ugody, w sprawach, w których uczestniczą strony o spornych interesach;</a:t>
            </a:r>
          </a:p>
          <a:p>
            <a:pPr lvl="1" algn="just"/>
            <a:r>
              <a:rPr lang="pl-PL" dirty="0"/>
              <a:t>2) niezbędnych do przeprowadzenia mediacji.</a:t>
            </a:r>
          </a:p>
          <a:p>
            <a:pPr algn="just"/>
            <a:r>
              <a:rPr lang="pl-PL" dirty="0"/>
              <a:t>§  2.  Organy administracji publicznej podejmują wszystkie uzasadnione na danym etapie postępowania czynności umożliwiające przeprowadzenie mediacji lub zawarcie ugody, a w szczególności udzielają wyjaśnień o możliwościach i korzyściach polubownego załatwienia sprawy</a:t>
            </a:r>
            <a:r>
              <a:rPr lang="pl-PL" dirty="0" smtClean="0"/>
              <a:t>.</a:t>
            </a:r>
            <a:endParaRPr lang="pl-PL" dirty="0"/>
          </a:p>
        </p:txBody>
      </p:sp>
      <p:sp>
        <p:nvSpPr>
          <p:cNvPr id="4" name="Symbol zastępczy numeru slajdu 3"/>
          <p:cNvSpPr>
            <a:spLocks noGrp="1"/>
          </p:cNvSpPr>
          <p:nvPr>
            <p:ph type="sldNum" sz="quarter" idx="12"/>
          </p:nvPr>
        </p:nvSpPr>
        <p:spPr/>
        <p:txBody>
          <a:bodyPr/>
          <a:lstStyle/>
          <a:p>
            <a:fld id="{6A712258-5B8A-46F8-95CE-52C7943D11BA}" type="slidenum">
              <a:rPr lang="pl-PL" smtClean="0"/>
              <a:t>22</a:t>
            </a:fld>
            <a:endParaRPr lang="pl-PL"/>
          </a:p>
        </p:txBody>
      </p:sp>
    </p:spTree>
    <p:extLst>
      <p:ext uri="{BB962C8B-B14F-4D97-AF65-F5344CB8AC3E}">
        <p14:creationId xmlns:p14="http://schemas.microsoft.com/office/powerpoint/2010/main" val="826084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a:xfrm>
            <a:off x="490673" y="1825625"/>
            <a:ext cx="8162653" cy="4895851"/>
          </a:xfrm>
        </p:spPr>
        <p:txBody>
          <a:bodyPr>
            <a:normAutofit fontScale="85000" lnSpcReduction="20000"/>
          </a:bodyPr>
          <a:lstStyle/>
          <a:p>
            <a:pPr marL="0" indent="0" algn="just">
              <a:buNone/>
            </a:pPr>
            <a:r>
              <a:rPr lang="pl-PL" b="1" dirty="0" smtClean="0"/>
              <a:t>[Zasada pisemności] – art. 14 k.p.a.</a:t>
            </a:r>
          </a:p>
          <a:p>
            <a:pPr marL="0" indent="0" algn="just">
              <a:buNone/>
            </a:pPr>
            <a:endParaRPr lang="pl-PL" dirty="0"/>
          </a:p>
          <a:p>
            <a:pPr marL="0" indent="0" algn="just">
              <a:buNone/>
            </a:pPr>
            <a:r>
              <a:rPr lang="pl-PL" dirty="0" smtClean="0"/>
              <a:t>§ 1. Sprawy </a:t>
            </a:r>
            <a:r>
              <a:rPr lang="pl-PL" dirty="0"/>
              <a:t>należy załatwiać w formie pisemnej lub w formie dokumentu elektronicznego w rozumieniu przepisów ustawy z dnia 17 lutego 2005 r. o informatyzacji działalności podmiotów realizujących zadania publiczne (Dz. U. z 2017 r. poz. 570), doręczanego środkami komunikacji elektronicznej</a:t>
            </a:r>
            <a:r>
              <a:rPr lang="pl-PL" dirty="0" smtClean="0"/>
              <a:t>.</a:t>
            </a:r>
          </a:p>
          <a:p>
            <a:pPr marL="0" indent="0" algn="just">
              <a:buNone/>
            </a:pPr>
            <a:r>
              <a:rPr lang="pl-PL" dirty="0" smtClean="0"/>
              <a:t>§  </a:t>
            </a:r>
            <a:r>
              <a:rPr lang="pl-PL" dirty="0"/>
              <a:t>2. Sprawy mogą być załatwiane ustnie, telefonicznie, za pomocą środków komunikacji elektronicznej w rozumieniu art. 2 pkt 5 ustawy z dnia 18 lipca 2002 r. o świadczeniu usług drogą elektroniczną (Dz. U. z 2017 r. poz. 1219 oraz z 2018 r. poz. 650) lub za pomocą innych środków łączności, gdy przemawia za tym interes strony, a przepis prawny nie stoi temu na przeszkodzie. Treść oraz istotne motywy takiego załatwienia powinny być utrwalone w aktach w formie protokołu lub podpisanej przez stronę </a:t>
            </a:r>
            <a:r>
              <a:rPr lang="pl-PL" dirty="0" smtClean="0"/>
              <a:t>adnotacji. (</a:t>
            </a:r>
            <a:r>
              <a:rPr lang="pl-PL" dirty="0" err="1" smtClean="0"/>
              <a:t>zob</a:t>
            </a:r>
            <a:r>
              <a:rPr lang="pl-PL" dirty="0" smtClean="0"/>
              <a:t> art</a:t>
            </a:r>
            <a:r>
              <a:rPr lang="pl-PL" dirty="0"/>
              <a:t>. 39(1) k.p.a</a:t>
            </a:r>
            <a:r>
              <a:rPr lang="pl-PL" dirty="0" smtClean="0"/>
              <a:t>.)</a:t>
            </a:r>
            <a:endParaRPr lang="pl-PL" dirty="0"/>
          </a:p>
          <a:p>
            <a:pPr marL="0" indent="0" algn="just">
              <a:buNone/>
            </a:pPr>
            <a:endParaRPr lang="pl-PL" dirty="0"/>
          </a:p>
        </p:txBody>
      </p:sp>
      <p:sp>
        <p:nvSpPr>
          <p:cNvPr id="4" name="Symbol zastępczy numeru slajd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12258-5B8A-46F8-95CE-52C7943D11BA}"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502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8650" y="112713"/>
            <a:ext cx="7886700" cy="1325563"/>
          </a:xfrm>
        </p:spPr>
        <p:txBody>
          <a:bodyPr>
            <a:normAutofit/>
          </a:bodyPr>
          <a:lstStyle/>
          <a:p>
            <a:pPr algn="ctr"/>
            <a:r>
              <a:rPr lang="pl-PL" dirty="0" smtClean="0"/>
              <a:t>Art. 14 § 2 – czy funkcjonuje?</a:t>
            </a:r>
            <a:endParaRPr lang="pl-PL" dirty="0"/>
          </a:p>
        </p:txBody>
      </p:sp>
      <p:sp>
        <p:nvSpPr>
          <p:cNvPr id="4" name="Symbol zastępczy numeru slajdu 3"/>
          <p:cNvSpPr>
            <a:spLocks noGrp="1"/>
          </p:cNvSpPr>
          <p:nvPr>
            <p:ph type="sldNum" sz="quarter" idx="12"/>
          </p:nvPr>
        </p:nvSpPr>
        <p:spPr/>
        <p:txBody>
          <a:bodyPr/>
          <a:lstStyle/>
          <a:p>
            <a:fld id="{6A712258-5B8A-46F8-95CE-52C7943D11BA}" type="slidenum">
              <a:rPr lang="pl-PL" smtClean="0"/>
              <a:t>24</a:t>
            </a:fld>
            <a:endParaRPr lang="pl-PL"/>
          </a:p>
        </p:txBody>
      </p:sp>
      <p:graphicFrame>
        <p:nvGraphicFramePr>
          <p:cNvPr id="5" name="Obiekt 4"/>
          <p:cNvGraphicFramePr>
            <a:graphicFrameLocks noChangeAspect="1"/>
          </p:cNvGraphicFramePr>
          <p:nvPr>
            <p:extLst>
              <p:ext uri="{D42A27DB-BD31-4B8C-83A1-F6EECF244321}">
                <p14:modId xmlns:p14="http://schemas.microsoft.com/office/powerpoint/2010/main" val="1126890188"/>
              </p:ext>
            </p:extLst>
          </p:nvPr>
        </p:nvGraphicFramePr>
        <p:xfrm>
          <a:off x="1513067" y="1438276"/>
          <a:ext cx="6123125" cy="5419724"/>
        </p:xfrm>
        <a:graphic>
          <a:graphicData uri="http://schemas.openxmlformats.org/presentationml/2006/ole">
            <mc:AlternateContent xmlns:mc="http://schemas.openxmlformats.org/markup-compatibility/2006">
              <mc:Choice xmlns:v="urn:schemas-microsoft-com:vml" Requires="v">
                <p:oleObj spid="_x0000_s1029" name="Dokument" r:id="rId3" imgW="5762038" imgH="5100512" progId="Word.Document.12">
                  <p:embed/>
                </p:oleObj>
              </mc:Choice>
              <mc:Fallback>
                <p:oleObj name="Dokument" r:id="rId3" imgW="5762038" imgH="5100512" progId="Word.Document.12">
                  <p:embed/>
                  <p:pic>
                    <p:nvPicPr>
                      <p:cNvPr id="0" name=""/>
                      <p:cNvPicPr/>
                      <p:nvPr/>
                    </p:nvPicPr>
                    <p:blipFill>
                      <a:blip r:embed="rId4"/>
                      <a:stretch>
                        <a:fillRect/>
                      </a:stretch>
                    </p:blipFill>
                    <p:spPr>
                      <a:xfrm>
                        <a:off x="1513067" y="1438276"/>
                        <a:ext cx="6123125" cy="5419724"/>
                      </a:xfrm>
                      <a:prstGeom prst="rect">
                        <a:avLst/>
                      </a:prstGeom>
                    </p:spPr>
                  </p:pic>
                </p:oleObj>
              </mc:Fallback>
            </mc:AlternateContent>
          </a:graphicData>
        </a:graphic>
      </p:graphicFrame>
    </p:spTree>
    <p:extLst>
      <p:ext uri="{BB962C8B-B14F-4D97-AF65-F5344CB8AC3E}">
        <p14:creationId xmlns:p14="http://schemas.microsoft.com/office/powerpoint/2010/main" val="1426385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8650" y="0"/>
            <a:ext cx="7886700" cy="1325563"/>
          </a:xfrm>
        </p:spPr>
        <p:txBody>
          <a:bodyPr/>
          <a:lstStyle/>
          <a:p>
            <a:pPr algn="ctr"/>
            <a:r>
              <a:rPr lang="pl-PL" dirty="0"/>
              <a:t>Art. 14 § </a:t>
            </a:r>
            <a:r>
              <a:rPr lang="pl-PL" dirty="0" smtClean="0"/>
              <a:t>2 w zw. z art. 39(1) k.p.a. na </a:t>
            </a:r>
            <a:r>
              <a:rPr lang="pl-PL" dirty="0" err="1" smtClean="0"/>
              <a:t>WPAiE</a:t>
            </a:r>
            <a:r>
              <a:rPr lang="pl-PL" dirty="0" smtClean="0"/>
              <a:t> </a:t>
            </a:r>
            <a:r>
              <a:rPr lang="pl-PL" dirty="0" err="1" smtClean="0"/>
              <a:t>UWr</a:t>
            </a:r>
            <a:endParaRPr lang="pl-PL" dirty="0"/>
          </a:p>
        </p:txBody>
      </p:sp>
      <p:sp>
        <p:nvSpPr>
          <p:cNvPr id="4" name="Symbol zastępczy numeru slajdu 3"/>
          <p:cNvSpPr>
            <a:spLocks noGrp="1"/>
          </p:cNvSpPr>
          <p:nvPr>
            <p:ph type="sldNum" sz="quarter" idx="12"/>
          </p:nvPr>
        </p:nvSpPr>
        <p:spPr/>
        <p:txBody>
          <a:bodyPr/>
          <a:lstStyle/>
          <a:p>
            <a:fld id="{6A712258-5B8A-46F8-95CE-52C7943D11BA}" type="slidenum">
              <a:rPr lang="pl-PL" smtClean="0"/>
              <a:t>25</a:t>
            </a:fld>
            <a:endParaRPr lang="pl-PL"/>
          </a:p>
        </p:txBody>
      </p:sp>
      <p:pic>
        <p:nvPicPr>
          <p:cNvPr id="7" name="Symbol zastępczy zawartości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4255" y="1412910"/>
            <a:ext cx="7795489" cy="5445090"/>
          </a:xfrm>
        </p:spPr>
      </p:pic>
    </p:spTree>
    <p:extLst>
      <p:ext uri="{BB962C8B-B14F-4D97-AF65-F5344CB8AC3E}">
        <p14:creationId xmlns:p14="http://schemas.microsoft.com/office/powerpoint/2010/main" val="3019582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p:txBody>
          <a:bodyPr>
            <a:normAutofit/>
          </a:bodyPr>
          <a:lstStyle/>
          <a:p>
            <a:pPr marL="0" indent="0" algn="just">
              <a:buNone/>
            </a:pPr>
            <a:endParaRPr lang="pl-PL" b="1" dirty="0" smtClean="0"/>
          </a:p>
          <a:p>
            <a:pPr marL="0" indent="0" algn="just">
              <a:buNone/>
            </a:pPr>
            <a:r>
              <a:rPr lang="pl-PL" b="1" dirty="0" smtClean="0"/>
              <a:t>[</a:t>
            </a:r>
            <a:r>
              <a:rPr lang="pl-PL" b="1" dirty="0"/>
              <a:t>Zasada umożliwiania dokonywania oceny działania urzędów kierowanych przez organy administracji publicznej] </a:t>
            </a:r>
            <a:r>
              <a:rPr lang="pl-PL" b="1" dirty="0" smtClean="0"/>
              <a:t>– art. 14a k.p.a.</a:t>
            </a:r>
          </a:p>
          <a:p>
            <a:pPr marL="0" indent="0" algn="just">
              <a:buNone/>
            </a:pPr>
            <a:endParaRPr lang="pl-PL" b="1" dirty="0"/>
          </a:p>
          <a:p>
            <a:pPr marL="0" indent="0" algn="just">
              <a:buNone/>
            </a:pPr>
            <a:r>
              <a:rPr lang="pl-PL" dirty="0"/>
              <a:t>Organy administracji publicznej umożliwiają stronom ocenę działania urzędów kierowanych przez te organy, w tym pracowników tych urzędów</a:t>
            </a:r>
            <a:r>
              <a:rPr lang="pl-PL" dirty="0" smtClean="0"/>
              <a:t>.</a:t>
            </a:r>
          </a:p>
          <a:p>
            <a:pPr marL="0" indent="0" algn="just">
              <a:buNone/>
            </a:pPr>
            <a:endParaRPr lang="pl-PL" b="1" dirty="0"/>
          </a:p>
        </p:txBody>
      </p:sp>
      <p:sp>
        <p:nvSpPr>
          <p:cNvPr id="4" name="Symbol zastępczy numeru slajd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12258-5B8A-46F8-95CE-52C7943D11BA}"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827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p:txBody>
          <a:bodyPr/>
          <a:lstStyle/>
          <a:p>
            <a:pPr marL="0" indent="0">
              <a:buNone/>
            </a:pPr>
            <a:r>
              <a:rPr lang="pl-PL" b="1" dirty="0" smtClean="0"/>
              <a:t>[Zasada dwuinstancyjności] – art. 15 k.p.a.</a:t>
            </a:r>
          </a:p>
          <a:p>
            <a:pPr marL="0" indent="0">
              <a:buNone/>
            </a:pPr>
            <a:endParaRPr lang="pl-PL" dirty="0"/>
          </a:p>
          <a:p>
            <a:pPr marL="0" indent="0">
              <a:buNone/>
            </a:pPr>
            <a:r>
              <a:rPr lang="pl-PL" dirty="0"/>
              <a:t>Postępowanie administracyjne jest </a:t>
            </a:r>
            <a:r>
              <a:rPr lang="pl-PL" dirty="0" smtClean="0"/>
              <a:t>dwuinstancyjne, chyba, że przepis szczególny stanowi inaczej.</a:t>
            </a:r>
            <a:endParaRPr lang="pl-PL" dirty="0"/>
          </a:p>
        </p:txBody>
      </p:sp>
      <p:sp>
        <p:nvSpPr>
          <p:cNvPr id="4" name="Symbol zastępczy numeru slajd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12258-5B8A-46F8-95CE-52C7943D11BA}"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648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postępowania administracyjnego</a:t>
            </a:r>
            <a:endParaRPr lang="pl-PL" dirty="0"/>
          </a:p>
        </p:txBody>
      </p:sp>
      <p:sp>
        <p:nvSpPr>
          <p:cNvPr id="3" name="Symbol zastępczy zawartości 2"/>
          <p:cNvSpPr>
            <a:spLocks noGrp="1"/>
          </p:cNvSpPr>
          <p:nvPr>
            <p:ph idx="1"/>
          </p:nvPr>
        </p:nvSpPr>
        <p:spPr/>
        <p:txBody>
          <a:bodyPr>
            <a:normAutofit fontScale="77500" lnSpcReduction="20000"/>
          </a:bodyPr>
          <a:lstStyle/>
          <a:p>
            <a:pPr marL="0" indent="0" algn="just">
              <a:buNone/>
            </a:pPr>
            <a:r>
              <a:rPr lang="pl-PL" b="1" dirty="0"/>
              <a:t>[Zasady: </a:t>
            </a:r>
            <a:r>
              <a:rPr lang="pl-PL" b="1" dirty="0">
                <a:solidFill>
                  <a:srgbClr val="C00000"/>
                </a:solidFill>
              </a:rPr>
              <a:t>trwałości ostatecznych decyzji administracyjnych</a:t>
            </a:r>
            <a:r>
              <a:rPr lang="pl-PL" b="1" dirty="0"/>
              <a:t>; </a:t>
            </a:r>
            <a:r>
              <a:rPr lang="pl-PL" b="1" dirty="0">
                <a:solidFill>
                  <a:srgbClr val="7030A0"/>
                </a:solidFill>
              </a:rPr>
              <a:t>prawa skargi na decyzje administracyjne do sądu </a:t>
            </a:r>
            <a:r>
              <a:rPr lang="pl-PL" b="1" dirty="0" smtClean="0">
                <a:solidFill>
                  <a:srgbClr val="7030A0"/>
                </a:solidFill>
              </a:rPr>
              <a:t>administracyjnego; </a:t>
            </a:r>
            <a:r>
              <a:rPr lang="pl-PL" b="1" dirty="0" smtClean="0">
                <a:solidFill>
                  <a:srgbClr val="00B050"/>
                </a:solidFill>
              </a:rPr>
              <a:t>pojęcie decyzji prawomocnej</a:t>
            </a:r>
            <a:r>
              <a:rPr lang="pl-PL" b="1" dirty="0" smtClean="0"/>
              <a:t>] – art. 16 </a:t>
            </a:r>
            <a:r>
              <a:rPr lang="pl-PL" b="1" dirty="0" err="1" smtClean="0"/>
              <a:t>k.p.a</a:t>
            </a:r>
            <a:endParaRPr lang="pl-PL" b="1" dirty="0" smtClean="0"/>
          </a:p>
          <a:p>
            <a:pPr algn="just"/>
            <a:endParaRPr lang="pl-PL" dirty="0" smtClean="0"/>
          </a:p>
          <a:p>
            <a:pPr marL="0" indent="0" algn="just">
              <a:buNone/>
            </a:pPr>
            <a:r>
              <a:rPr lang="pl-PL" dirty="0">
                <a:solidFill>
                  <a:srgbClr val="C00000"/>
                </a:solidFill>
              </a:rPr>
              <a:t>§  1.  Decyzje, od których nie służy odwołanie w administracyjnym toku instancji lub wniosek o ponowne rozpatrzenie sprawy, są ostateczne. Uchylenie lub zmiana takich decyzji, stwierdzenie ich nieważności oraz wznowienie postępowania może nastąpić tylko w przypadkach przewidzianych w kodeksie lub ustawach szczególnych.</a:t>
            </a:r>
          </a:p>
          <a:p>
            <a:pPr marL="0" indent="0" algn="just">
              <a:buNone/>
            </a:pPr>
            <a:r>
              <a:rPr lang="pl-PL" dirty="0">
                <a:solidFill>
                  <a:srgbClr val="7030A0"/>
                </a:solidFill>
              </a:rPr>
              <a:t>§  2.  Decyzje mogą być zaskarżane do sądu administracyjnego z powodu ich niezgodności z prawem, na zasadach i w trybie określonych w odrębnych ustawach.</a:t>
            </a:r>
          </a:p>
          <a:p>
            <a:pPr marL="0" indent="0" algn="just">
              <a:buNone/>
            </a:pPr>
            <a:r>
              <a:rPr lang="pl-PL" dirty="0">
                <a:solidFill>
                  <a:srgbClr val="00B050"/>
                </a:solidFill>
              </a:rPr>
              <a:t>§  3.  Decyzje ostateczne, których nie można zaskarżyć do sądu, są prawomocne.</a:t>
            </a:r>
          </a:p>
          <a:p>
            <a:pPr algn="just"/>
            <a:endParaRPr lang="pl-PL" dirty="0"/>
          </a:p>
        </p:txBody>
      </p:sp>
      <p:sp>
        <p:nvSpPr>
          <p:cNvPr id="4" name="Symbol zastępczy numeru slajdu 3"/>
          <p:cNvSpPr>
            <a:spLocks noGrp="1"/>
          </p:cNvSpPr>
          <p:nvPr>
            <p:ph type="sldNum" sz="quarter" idx="12"/>
          </p:nvPr>
        </p:nvSpPr>
        <p:spPr/>
        <p:txBody>
          <a:bodyPr/>
          <a:lstStyle/>
          <a:p>
            <a:fld id="{6A712258-5B8A-46F8-95CE-52C7943D11BA}" type="slidenum">
              <a:rPr lang="pl-PL" smtClean="0"/>
              <a:t>28</a:t>
            </a:fld>
            <a:endParaRPr lang="pl-PL"/>
          </a:p>
        </p:txBody>
      </p:sp>
    </p:spTree>
    <p:extLst>
      <p:ext uri="{BB962C8B-B14F-4D97-AF65-F5344CB8AC3E}">
        <p14:creationId xmlns:p14="http://schemas.microsoft.com/office/powerpoint/2010/main" val="1434950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t>Jakie zasady zostały tutaj (nie)zrealizowane?</a:t>
            </a:r>
            <a:r>
              <a:rPr lang="pl-PL" dirty="0"/>
              <a:t/>
            </a:r>
            <a:br>
              <a:rPr lang="pl-PL" dirty="0"/>
            </a:br>
            <a:r>
              <a:rPr lang="pl-PL" sz="2000" dirty="0">
                <a:hlinkClick r:id="rId5"/>
              </a:rPr>
              <a:t>https://</a:t>
            </a:r>
            <a:r>
              <a:rPr lang="pl-PL" sz="2000" dirty="0" smtClean="0">
                <a:hlinkClick r:id="rId5"/>
              </a:rPr>
              <a:t>youtu.be/GxLXGoEFc8Q?t=17s</a:t>
            </a:r>
            <a:r>
              <a:rPr lang="pl-PL" sz="2000" dirty="0" smtClean="0"/>
              <a:t> </a:t>
            </a:r>
            <a:endParaRPr lang="pl-PL" sz="2000" dirty="0"/>
          </a:p>
        </p:txBody>
      </p:sp>
      <p:sp>
        <p:nvSpPr>
          <p:cNvPr id="4" name="Symbol zastępczy numeru slajd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12258-5B8A-46F8-95CE-52C7943D11BA}"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videoplayback">
            <a:hlinkClick r:id="" action="ppaction://media"/>
          </p:cNvPr>
          <p:cNvPicPr>
            <a:picLocks noGrp="1" noChangeAspect="1"/>
          </p:cNvPicPr>
          <p:nvPr>
            <p:ph idx="1"/>
            <a:videoFile r:link="rId1"/>
            <p:extLst>
              <p:ext uri="{DAA4B4D4-6D71-4841-9C94-3DE7FCFB9230}">
                <p14:media xmlns:p14="http://schemas.microsoft.com/office/powerpoint/2010/main" r:embed="rId2">
                  <p14:trim st="18077" end="8498.1222"/>
                </p14:media>
              </p:ext>
            </p:extLst>
          </p:nvPr>
        </p:nvPicPr>
        <p:blipFill>
          <a:blip r:embed="rId6"/>
          <a:stretch>
            <a:fillRect/>
          </a:stretch>
        </p:blipFill>
        <p:spPr>
          <a:xfrm>
            <a:off x="628650" y="2355850"/>
            <a:ext cx="7886700" cy="3290888"/>
          </a:xfrm>
        </p:spPr>
      </p:pic>
    </p:spTree>
    <p:extLst>
      <p:ext uri="{BB962C8B-B14F-4D97-AF65-F5344CB8AC3E}">
        <p14:creationId xmlns:p14="http://schemas.microsoft.com/office/powerpoint/2010/main" val="3737106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Zasady ogólne - pojęcie</a:t>
            </a:r>
            <a:endParaRPr lang="pl-PL" dirty="0"/>
          </a:p>
        </p:txBody>
      </p:sp>
      <p:sp>
        <p:nvSpPr>
          <p:cNvPr id="3" name="Symbol zastępczy zawartości 2"/>
          <p:cNvSpPr>
            <a:spLocks noGrp="1"/>
          </p:cNvSpPr>
          <p:nvPr>
            <p:ph idx="1"/>
          </p:nvPr>
        </p:nvSpPr>
        <p:spPr>
          <a:xfrm>
            <a:off x="182880" y="1595189"/>
            <a:ext cx="8778240" cy="5206819"/>
          </a:xfrm>
        </p:spPr>
        <p:txBody>
          <a:bodyPr>
            <a:normAutofit fontScale="70000" lnSpcReduction="20000"/>
          </a:bodyPr>
          <a:lstStyle/>
          <a:p>
            <a:pPr algn="just"/>
            <a:r>
              <a:rPr lang="pl-PL" dirty="0" smtClean="0"/>
              <a:t>Są to przepisy wyjęte niejako przed nawias – wspólne dla całości postępowania administracyjnego. Mają:</a:t>
            </a:r>
          </a:p>
          <a:p>
            <a:pPr lvl="1" algn="just"/>
            <a:r>
              <a:rPr lang="pl-PL" dirty="0" smtClean="0"/>
              <a:t>Obowiązywać we wszystkich stadiach postępowania </a:t>
            </a:r>
          </a:p>
          <a:p>
            <a:pPr lvl="1" algn="just"/>
            <a:r>
              <a:rPr lang="pl-PL" dirty="0" smtClean="0"/>
              <a:t>Stanowić wiążącą wytyczną dla stosowania wszystkich przepisów Kodeksu</a:t>
            </a:r>
          </a:p>
          <a:p>
            <a:pPr algn="just"/>
            <a:r>
              <a:rPr lang="pl-PL" dirty="0" smtClean="0"/>
              <a:t>Zasady ogólne nie wprowadzają żadnych nowych, samoistnych instytucji, lecz są realizowane przez istniejące już instytucje</a:t>
            </a:r>
          </a:p>
          <a:p>
            <a:pPr algn="just"/>
            <a:r>
              <a:rPr lang="pl-PL" dirty="0" smtClean="0"/>
              <a:t>Mogą stanowić istotne źródło dla wskazań interpretacyjnych</a:t>
            </a:r>
          </a:p>
          <a:p>
            <a:pPr algn="just"/>
            <a:r>
              <a:rPr lang="pl-PL" dirty="0" smtClean="0"/>
              <a:t>Mogą służyć wypełnianiu ewentualnych luk w obrębie KPA</a:t>
            </a:r>
          </a:p>
          <a:p>
            <a:pPr algn="just"/>
            <a:r>
              <a:rPr lang="pl-PL" dirty="0" smtClean="0"/>
              <a:t>Zasady ogólne wpływają nie tylko na kształt postępowania administracyjnego, lecz także na kształt stosunków materialnoprawnych, np. przy stosowaniu norm uznaniowych należy brać pod uwagę art. 7 i art. 7a k.p.a. nakazujące branie pod uwagę interesu społecznego i słusznego interesu obywateli oraz rozstrzyganie wątpliwości na korzyść strony.</a:t>
            </a:r>
          </a:p>
          <a:p>
            <a:pPr algn="just"/>
            <a:r>
              <a:rPr lang="pl-PL" dirty="0" smtClean="0"/>
              <a:t>Zasady ogólne są normami prawnymi, zatem ich naruszenie traktowane jest jako naruszenie prawa. Naruszenie zasad ogólnych może powodować:</a:t>
            </a:r>
          </a:p>
          <a:p>
            <a:pPr lvl="1" algn="just"/>
            <a:r>
              <a:rPr lang="pl-PL" dirty="0" smtClean="0"/>
              <a:t>Wadliwość decyzji administracyjnej zagrożoną sankcją wzruszalności (art. 145, art. 154, art. 155 k.p.a.) lub </a:t>
            </a:r>
            <a:r>
              <a:rPr lang="pl-PL" dirty="0" err="1" smtClean="0"/>
              <a:t>nieważnośći</a:t>
            </a:r>
            <a:r>
              <a:rPr lang="pl-PL" dirty="0" smtClean="0"/>
              <a:t> (art. 156 § 1 k.p.a.)</a:t>
            </a:r>
          </a:p>
          <a:p>
            <a:pPr lvl="1" algn="just"/>
            <a:r>
              <a:rPr lang="pl-PL" dirty="0" smtClean="0"/>
              <a:t>Odpowiedzialność odszkodowawczą (np. art. 12 § 1 w zw. z art. 38 k.p.a.)</a:t>
            </a:r>
          </a:p>
          <a:p>
            <a:pPr lvl="1" algn="just"/>
            <a:r>
              <a:rPr lang="pl-PL" dirty="0" smtClean="0"/>
              <a:t>Odpowiedzialność dyscyplinarną pracownika organu administracji publicznej</a:t>
            </a:r>
          </a:p>
          <a:p>
            <a:pPr algn="just"/>
            <a:endParaRPr lang="pl-PL" dirty="0"/>
          </a:p>
          <a:p>
            <a:pPr marL="0" indent="0" algn="just">
              <a:buNone/>
            </a:pPr>
            <a:endParaRPr lang="pl-PL" dirty="0" smtClean="0"/>
          </a:p>
          <a:p>
            <a:pPr algn="just"/>
            <a:endParaRPr lang="pl-PL" dirty="0"/>
          </a:p>
        </p:txBody>
      </p:sp>
      <p:sp>
        <p:nvSpPr>
          <p:cNvPr id="4" name="Symbol zastępczy numeru slajdu 3"/>
          <p:cNvSpPr>
            <a:spLocks noGrp="1"/>
          </p:cNvSpPr>
          <p:nvPr>
            <p:ph type="sldNum" sz="quarter" idx="12"/>
          </p:nvPr>
        </p:nvSpPr>
        <p:spPr/>
        <p:txBody>
          <a:bodyPr/>
          <a:lstStyle/>
          <a:p>
            <a:fld id="{6A712258-5B8A-46F8-95CE-52C7943D11BA}" type="slidenum">
              <a:rPr lang="pl-PL" smtClean="0"/>
              <a:t>3</a:t>
            </a:fld>
            <a:endParaRPr lang="pl-PL" dirty="0"/>
          </a:p>
        </p:txBody>
      </p:sp>
    </p:spTree>
    <p:extLst>
      <p:ext uri="{BB962C8B-B14F-4D97-AF65-F5344CB8AC3E}">
        <p14:creationId xmlns:p14="http://schemas.microsoft.com/office/powerpoint/2010/main" val="1158757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Aforyzm na dziś</a:t>
            </a:r>
            <a:endParaRPr lang="pl-PL" dirty="0"/>
          </a:p>
        </p:txBody>
      </p:sp>
      <p:sp>
        <p:nvSpPr>
          <p:cNvPr id="3" name="Symbol zastępczy zawartości 2"/>
          <p:cNvSpPr>
            <a:spLocks noGrp="1"/>
          </p:cNvSpPr>
          <p:nvPr>
            <p:ph idx="1"/>
          </p:nvPr>
        </p:nvSpPr>
        <p:spPr/>
        <p:txBody>
          <a:bodyPr/>
          <a:lstStyle/>
          <a:p>
            <a:pPr marL="0" indent="0">
              <a:buNone/>
            </a:pPr>
            <a:endParaRPr lang="pl-PL" dirty="0" smtClean="0"/>
          </a:p>
          <a:p>
            <a:pPr marL="0" indent="0">
              <a:buNone/>
            </a:pPr>
            <a:endParaRPr lang="pl-PL" dirty="0"/>
          </a:p>
          <a:p>
            <a:pPr marL="0" indent="0">
              <a:buNone/>
            </a:pPr>
            <a:endParaRPr lang="pl-PL" i="1" dirty="0" smtClean="0"/>
          </a:p>
          <a:p>
            <a:pPr marL="0" indent="0">
              <a:buNone/>
            </a:pPr>
            <a:r>
              <a:rPr lang="pl-PL" sz="3200" i="1" dirty="0" smtClean="0"/>
              <a:t>„Zwyciężać mogą Ci, którzy wierzą, że mogą”.</a:t>
            </a:r>
          </a:p>
          <a:p>
            <a:pPr marL="0" indent="0">
              <a:buNone/>
            </a:pPr>
            <a:endParaRPr lang="pl-PL" i="1" dirty="0"/>
          </a:p>
          <a:p>
            <a:pPr marL="0" indent="0" algn="r">
              <a:buNone/>
            </a:pPr>
            <a:r>
              <a:rPr lang="pl-PL" i="1" dirty="0" smtClean="0"/>
              <a:t>Wergiliusz</a:t>
            </a:r>
            <a:endParaRPr lang="pl-PL" i="1" dirty="0"/>
          </a:p>
        </p:txBody>
      </p:sp>
      <p:sp>
        <p:nvSpPr>
          <p:cNvPr id="4" name="Symbol zastępczy numeru slajdu 3"/>
          <p:cNvSpPr>
            <a:spLocks noGrp="1"/>
          </p:cNvSpPr>
          <p:nvPr>
            <p:ph type="sldNum" sz="quarter" idx="12"/>
          </p:nvPr>
        </p:nvSpPr>
        <p:spPr/>
        <p:txBody>
          <a:bodyPr/>
          <a:lstStyle/>
          <a:p>
            <a:fld id="{6A712258-5B8A-46F8-95CE-52C7943D11BA}" type="slidenum">
              <a:rPr lang="pl-PL" smtClean="0"/>
              <a:t>30</a:t>
            </a:fld>
            <a:endParaRPr lang="pl-PL"/>
          </a:p>
        </p:txBody>
      </p:sp>
    </p:spTree>
    <p:extLst>
      <p:ext uri="{BB962C8B-B14F-4D97-AF65-F5344CB8AC3E}">
        <p14:creationId xmlns:p14="http://schemas.microsoft.com/office/powerpoint/2010/main" val="3721270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System zasad obowiązujących w postępowaniu administracyjnym</a:t>
            </a:r>
            <a:endParaRPr lang="pl-PL" dirty="0"/>
          </a:p>
        </p:txBody>
      </p:sp>
      <p:sp>
        <p:nvSpPr>
          <p:cNvPr id="3" name="Symbol zastępczy zawartości 2"/>
          <p:cNvSpPr>
            <a:spLocks noGrp="1"/>
          </p:cNvSpPr>
          <p:nvPr>
            <p:ph idx="1"/>
          </p:nvPr>
        </p:nvSpPr>
        <p:spPr>
          <a:xfrm>
            <a:off x="628650" y="2005013"/>
            <a:ext cx="7886700" cy="4351338"/>
          </a:xfrm>
        </p:spPr>
        <p:txBody>
          <a:bodyPr>
            <a:normAutofit lnSpcReduction="10000"/>
          </a:bodyPr>
          <a:lstStyle/>
          <a:p>
            <a:pPr algn="just"/>
            <a:r>
              <a:rPr lang="pl-PL" dirty="0" smtClean="0"/>
              <a:t>Na system </a:t>
            </a:r>
            <a:r>
              <a:rPr lang="pl-PL" dirty="0"/>
              <a:t>zasad obowiązujących w postępowaniu </a:t>
            </a:r>
            <a:r>
              <a:rPr lang="pl-PL" dirty="0" smtClean="0"/>
              <a:t>administracyjnym składają się:</a:t>
            </a:r>
          </a:p>
          <a:p>
            <a:pPr lvl="1" algn="just"/>
            <a:r>
              <a:rPr lang="pl-PL" dirty="0" smtClean="0"/>
              <a:t>Zasady prawne wypływające z Konstytucji RP</a:t>
            </a:r>
          </a:p>
          <a:p>
            <a:pPr lvl="1" algn="just"/>
            <a:r>
              <a:rPr lang="pl-PL" dirty="0" smtClean="0"/>
              <a:t>Zasady prawa przyjęte w prawie Unii Europejskiej i w prawie międzynarodowym</a:t>
            </a:r>
          </a:p>
          <a:p>
            <a:pPr lvl="1" algn="just"/>
            <a:r>
              <a:rPr lang="pl-PL" dirty="0" smtClean="0"/>
              <a:t>Zasady prawa wypracowane w doktrynie prawa stanowiące uogólnienie rozwiązań prawnych</a:t>
            </a:r>
          </a:p>
          <a:p>
            <a:pPr lvl="1" algn="just"/>
            <a:r>
              <a:rPr lang="pl-PL" dirty="0"/>
              <a:t>Zasady ogólne uregulowane w art. 6 – art. 16 k.p.a</a:t>
            </a:r>
            <a:r>
              <a:rPr lang="pl-PL" dirty="0" smtClean="0"/>
              <a:t>.</a:t>
            </a:r>
          </a:p>
          <a:p>
            <a:pPr marL="0" indent="0" algn="just">
              <a:buNone/>
            </a:pPr>
            <a:r>
              <a:rPr lang="pl-PL" sz="2400" dirty="0" smtClean="0"/>
              <a:t>Szczególne znaczenie przy wykładni przepisów prawa mają wartości przyjęte w preambule KRP, takie jak: prawda, sprawiedliwość, rzetelność, sprawność działania instytucji publicznej</a:t>
            </a:r>
          </a:p>
        </p:txBody>
      </p:sp>
      <p:sp>
        <p:nvSpPr>
          <p:cNvPr id="4" name="Symbol zastępczy numeru slajdu 3"/>
          <p:cNvSpPr>
            <a:spLocks noGrp="1"/>
          </p:cNvSpPr>
          <p:nvPr>
            <p:ph type="sldNum" sz="quarter" idx="12"/>
          </p:nvPr>
        </p:nvSpPr>
        <p:spPr/>
        <p:txBody>
          <a:bodyPr/>
          <a:lstStyle/>
          <a:p>
            <a:fld id="{6A712258-5B8A-46F8-95CE-52C7943D11BA}" type="slidenum">
              <a:rPr lang="pl-PL" smtClean="0"/>
              <a:t>4</a:t>
            </a:fld>
            <a:endParaRPr lang="pl-PL"/>
          </a:p>
        </p:txBody>
      </p:sp>
    </p:spTree>
    <p:extLst>
      <p:ext uri="{BB962C8B-B14F-4D97-AF65-F5344CB8AC3E}">
        <p14:creationId xmlns:p14="http://schemas.microsoft.com/office/powerpoint/2010/main" val="2787961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Naczelne konstytucyjne zasady postępowania administracyjnego</a:t>
            </a:r>
            <a:endParaRPr lang="pl-PL" dirty="0"/>
          </a:p>
        </p:txBody>
      </p:sp>
      <p:sp>
        <p:nvSpPr>
          <p:cNvPr id="3" name="Symbol zastępczy zawartości 2"/>
          <p:cNvSpPr>
            <a:spLocks noGrp="1"/>
          </p:cNvSpPr>
          <p:nvPr>
            <p:ph idx="1"/>
          </p:nvPr>
        </p:nvSpPr>
        <p:spPr>
          <a:xfrm>
            <a:off x="117566" y="1815736"/>
            <a:ext cx="9026433" cy="4905739"/>
          </a:xfrm>
        </p:spPr>
        <p:txBody>
          <a:bodyPr>
            <a:normAutofit fontScale="85000" lnSpcReduction="20000"/>
          </a:bodyPr>
          <a:lstStyle/>
          <a:p>
            <a:r>
              <a:rPr lang="pl-PL" dirty="0" smtClean="0"/>
              <a:t>Zasada demokratycznego państwa prawnego (art. 2 KRP):</a:t>
            </a:r>
          </a:p>
          <a:p>
            <a:pPr lvl="1"/>
            <a:r>
              <a:rPr lang="pl-PL" dirty="0" smtClean="0"/>
              <a:t>Prawo do procesu</a:t>
            </a:r>
          </a:p>
          <a:p>
            <a:pPr lvl="1"/>
            <a:r>
              <a:rPr lang="pl-PL" dirty="0" smtClean="0"/>
              <a:t>Prawo do sądu</a:t>
            </a:r>
          </a:p>
          <a:p>
            <a:pPr lvl="1"/>
            <a:r>
              <a:rPr lang="pl-PL" dirty="0" smtClean="0"/>
              <a:t>Zasada poszanowania praw nabytych</a:t>
            </a:r>
          </a:p>
          <a:p>
            <a:r>
              <a:rPr lang="pl-PL" dirty="0" smtClean="0"/>
              <a:t>Zasada praworządności (art. 7 KRP)</a:t>
            </a:r>
          </a:p>
          <a:p>
            <a:r>
              <a:rPr lang="pl-PL" dirty="0" smtClean="0"/>
              <a:t>Zasada proporcjonalności (art. 31 ust. 3 KRP)</a:t>
            </a:r>
          </a:p>
          <a:p>
            <a:r>
              <a:rPr lang="pl-PL" dirty="0" smtClean="0"/>
              <a:t>Zasada równości wobec prawa (art. 32 ust. 1 KRP)</a:t>
            </a:r>
          </a:p>
          <a:p>
            <a:r>
              <a:rPr lang="pl-PL" dirty="0" smtClean="0"/>
              <a:t>Prawo do sprawiedliwego, jawnego i szybkiego procesu (art. 45 ust. 1)</a:t>
            </a:r>
          </a:p>
          <a:p>
            <a:r>
              <a:rPr lang="pl-PL" dirty="0" smtClean="0"/>
              <a:t>Prawo do ochrony dóbr osobistych (art. 51 KRP)</a:t>
            </a:r>
          </a:p>
          <a:p>
            <a:r>
              <a:rPr lang="pl-PL" dirty="0" smtClean="0"/>
              <a:t>Prawo wnoszenia skarg, petycji i wniosków do organów władzy publicznej (art. 63 KRP)</a:t>
            </a:r>
          </a:p>
          <a:p>
            <a:r>
              <a:rPr lang="pl-PL" dirty="0" smtClean="0"/>
              <a:t>Zasada dwuinstancyjności postępowania administracyjnego (art. 78 KRP)</a:t>
            </a:r>
          </a:p>
          <a:p>
            <a:r>
              <a:rPr lang="pl-PL" dirty="0" smtClean="0"/>
              <a:t>Powszechność obowiązku ponoszenia podatków (art. 84 KRP)</a:t>
            </a:r>
          </a:p>
          <a:p>
            <a:pPr lvl="1"/>
            <a:endParaRPr lang="pl-PL" dirty="0"/>
          </a:p>
        </p:txBody>
      </p:sp>
      <p:sp>
        <p:nvSpPr>
          <p:cNvPr id="4" name="Symbol zastępczy numeru slajd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12258-5B8A-46F8-95CE-52C7943D11BA}"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pl-P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28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600" dirty="0" smtClean="0"/>
              <a:t>Znaczenie prawne Konwencji o ochronie praw człowieka i podstawowych wolności</a:t>
            </a:r>
            <a:endParaRPr lang="pl-PL" sz="3600" dirty="0"/>
          </a:p>
        </p:txBody>
      </p:sp>
      <p:sp>
        <p:nvSpPr>
          <p:cNvPr id="3" name="Symbol zastępczy zawartości 2"/>
          <p:cNvSpPr>
            <a:spLocks noGrp="1"/>
          </p:cNvSpPr>
          <p:nvPr>
            <p:ph idx="1"/>
          </p:nvPr>
        </p:nvSpPr>
        <p:spPr/>
        <p:txBody>
          <a:bodyPr>
            <a:normAutofit fontScale="92500" lnSpcReduction="10000"/>
          </a:bodyPr>
          <a:lstStyle/>
          <a:p>
            <a:pPr algn="just"/>
            <a:r>
              <a:rPr lang="pl-PL" dirty="0" smtClean="0"/>
              <a:t>Prawo do procesu – art. 6 ust. 1 EKPC</a:t>
            </a:r>
          </a:p>
          <a:p>
            <a:pPr algn="just"/>
            <a:r>
              <a:rPr lang="pl-PL" dirty="0" smtClean="0"/>
              <a:t>Prawo do szybkiego rozpoznania sprawy – art. 6 ust. 1 EKPC</a:t>
            </a:r>
          </a:p>
          <a:p>
            <a:pPr algn="just"/>
            <a:r>
              <a:rPr lang="pl-PL" dirty="0" smtClean="0"/>
              <a:t>Prawo do niezwłocznej i szczegółowej informacji prawnej (art. 6 ust. 3 lit. a EKPC)</a:t>
            </a:r>
          </a:p>
          <a:p>
            <a:pPr algn="just"/>
            <a:r>
              <a:rPr lang="pl-PL" dirty="0" smtClean="0"/>
              <a:t>Prawo do dysponowania odpowiednim czasem i możliwościami dla przygotowania obrony (art. 6 ust. 3 lit. b EKPC)</a:t>
            </a:r>
          </a:p>
          <a:p>
            <a:pPr algn="just"/>
            <a:r>
              <a:rPr lang="pl-PL" dirty="0" smtClean="0"/>
              <a:t>Prawo do aktywnego udziału w postępowaniu dowodowym osobiście lub przez ustanowionego pełnomocnika (art. 6 ust. 3 lit. c EKPC)</a:t>
            </a:r>
            <a:endParaRPr lang="pl-PL" dirty="0"/>
          </a:p>
        </p:txBody>
      </p:sp>
      <p:sp>
        <p:nvSpPr>
          <p:cNvPr id="4" name="Symbol zastępczy numeru slajdu 3"/>
          <p:cNvSpPr>
            <a:spLocks noGrp="1"/>
          </p:cNvSpPr>
          <p:nvPr>
            <p:ph type="sldNum" sz="quarter" idx="12"/>
          </p:nvPr>
        </p:nvSpPr>
        <p:spPr/>
        <p:txBody>
          <a:bodyPr/>
          <a:lstStyle/>
          <a:p>
            <a:fld id="{6A712258-5B8A-46F8-95CE-52C7943D11BA}" type="slidenum">
              <a:rPr lang="pl-PL" smtClean="0"/>
              <a:t>6</a:t>
            </a:fld>
            <a:endParaRPr lang="pl-PL"/>
          </a:p>
        </p:txBody>
      </p:sp>
    </p:spTree>
    <p:extLst>
      <p:ext uri="{BB962C8B-B14F-4D97-AF65-F5344CB8AC3E}">
        <p14:creationId xmlns:p14="http://schemas.microsoft.com/office/powerpoint/2010/main" val="217372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Prawo Unii Europejskiej</a:t>
            </a:r>
            <a:br>
              <a:rPr lang="pl-PL" dirty="0" smtClean="0"/>
            </a:br>
            <a:r>
              <a:rPr lang="pl-PL" dirty="0" smtClean="0"/>
              <a:t>(Karta Praw Podstawowych)</a:t>
            </a:r>
            <a:endParaRPr lang="pl-PL" dirty="0"/>
          </a:p>
        </p:txBody>
      </p:sp>
      <p:sp>
        <p:nvSpPr>
          <p:cNvPr id="3" name="Symbol zastępczy zawartości 2"/>
          <p:cNvSpPr>
            <a:spLocks noGrp="1"/>
          </p:cNvSpPr>
          <p:nvPr>
            <p:ph idx="1"/>
          </p:nvPr>
        </p:nvSpPr>
        <p:spPr>
          <a:xfrm>
            <a:off x="399233" y="1825625"/>
            <a:ext cx="8345533" cy="4895851"/>
          </a:xfrm>
        </p:spPr>
        <p:txBody>
          <a:bodyPr>
            <a:normAutofit fontScale="85000" lnSpcReduction="20000"/>
          </a:bodyPr>
          <a:lstStyle/>
          <a:p>
            <a:pPr algn="just"/>
            <a:r>
              <a:rPr lang="pl-PL" dirty="0" smtClean="0"/>
              <a:t>KPP ma moc taką samą jak Traktaty</a:t>
            </a:r>
          </a:p>
          <a:p>
            <a:pPr marL="0" indent="0" algn="just">
              <a:buNone/>
            </a:pPr>
            <a:r>
              <a:rPr lang="pl-PL" dirty="0" smtClean="0"/>
              <a:t>Art. 41.1. Każdy </a:t>
            </a:r>
            <a:r>
              <a:rPr lang="pl-PL" dirty="0"/>
              <a:t>ma prawo do bezstronnego i sprawiedliwego rozpatrzenia swojej sprawy w rozsądnym terminie przez instytucje, organy i jednostki organizacyjne Unii. </a:t>
            </a:r>
            <a:endParaRPr lang="pl-PL" dirty="0" smtClean="0"/>
          </a:p>
          <a:p>
            <a:pPr marL="0" indent="0" algn="just">
              <a:buNone/>
            </a:pPr>
            <a:r>
              <a:rPr lang="pl-PL" dirty="0"/>
              <a:t>2. Prawo to obejmuje: </a:t>
            </a:r>
          </a:p>
          <a:p>
            <a:pPr marL="0" indent="0" algn="just">
              <a:buNone/>
            </a:pPr>
            <a:r>
              <a:rPr lang="pl-PL" dirty="0" smtClean="0"/>
              <a:t>	a</a:t>
            </a:r>
            <a:r>
              <a:rPr lang="pl-PL" dirty="0"/>
              <a:t>) prawo każdego do bycia wysłuchanym, zanim zostaną podjęte indywidualne środki mogące negatywnie wpłynąć na jego sytuację; </a:t>
            </a:r>
          </a:p>
          <a:p>
            <a:pPr marL="0" indent="0" algn="just">
              <a:buNone/>
            </a:pPr>
            <a:r>
              <a:rPr lang="pl-PL" dirty="0" smtClean="0"/>
              <a:t>	b</a:t>
            </a:r>
            <a:r>
              <a:rPr lang="pl-PL" dirty="0"/>
              <a:t>) prawo każdego do dostępu do akt jego sprawy, przy poszanowaniu uprawnionych interesów poufności oraz tajemnicy zawodowej i handlowej; </a:t>
            </a:r>
          </a:p>
          <a:p>
            <a:pPr marL="0" indent="0" algn="just">
              <a:buNone/>
            </a:pPr>
            <a:r>
              <a:rPr lang="pl-PL" dirty="0" smtClean="0"/>
              <a:t>	c</a:t>
            </a:r>
            <a:r>
              <a:rPr lang="pl-PL" dirty="0"/>
              <a:t>) obowiązek administracji uzasadniania swoich decyzji. </a:t>
            </a:r>
            <a:endParaRPr lang="pl-PL" dirty="0" smtClean="0"/>
          </a:p>
          <a:p>
            <a:pPr algn="just"/>
            <a:r>
              <a:rPr lang="pl-PL" dirty="0" smtClean="0"/>
              <a:t>Rozwiązania przyjęte w k.p.a. odpowiadają również Europejskiemu Kodeksowi Dobrej Administracji</a:t>
            </a:r>
          </a:p>
        </p:txBody>
      </p:sp>
      <p:sp>
        <p:nvSpPr>
          <p:cNvPr id="4" name="Symbol zastępczy numeru slajdu 3"/>
          <p:cNvSpPr>
            <a:spLocks noGrp="1"/>
          </p:cNvSpPr>
          <p:nvPr>
            <p:ph type="sldNum" sz="quarter" idx="12"/>
          </p:nvPr>
        </p:nvSpPr>
        <p:spPr/>
        <p:txBody>
          <a:bodyPr/>
          <a:lstStyle/>
          <a:p>
            <a:fld id="{6A712258-5B8A-46F8-95CE-52C7943D11BA}" type="slidenum">
              <a:rPr lang="pl-PL" smtClean="0"/>
              <a:t>7</a:t>
            </a:fld>
            <a:endParaRPr lang="pl-PL"/>
          </a:p>
        </p:txBody>
      </p:sp>
    </p:spTree>
    <p:extLst>
      <p:ext uri="{BB962C8B-B14F-4D97-AF65-F5344CB8AC3E}">
        <p14:creationId xmlns:p14="http://schemas.microsoft.com/office/powerpoint/2010/main" val="2942655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200" dirty="0" smtClean="0"/>
              <a:t>Zasady przyjęte w prawie cywilnym a zasady ogólne postępowania administracyjnego</a:t>
            </a:r>
            <a:endParaRPr lang="pl-PL" sz="3200" dirty="0"/>
          </a:p>
        </p:txBody>
      </p:sp>
      <p:sp>
        <p:nvSpPr>
          <p:cNvPr id="3" name="Symbol zastępczy zawartości 2"/>
          <p:cNvSpPr>
            <a:spLocks noGrp="1"/>
          </p:cNvSpPr>
          <p:nvPr>
            <p:ph idx="1"/>
          </p:nvPr>
        </p:nvSpPr>
        <p:spPr/>
        <p:txBody>
          <a:bodyPr/>
          <a:lstStyle/>
          <a:p>
            <a:pPr algn="just"/>
            <a:r>
              <a:rPr lang="pl-PL" dirty="0" smtClean="0"/>
              <a:t>W postępowaniu administracyjnym nie ma podstaw prawnych do stosowania zasad prawa przyjętych w prawie cywilnym</a:t>
            </a:r>
          </a:p>
          <a:p>
            <a:pPr algn="just"/>
            <a:r>
              <a:rPr lang="pl-PL" dirty="0" smtClean="0"/>
              <a:t>„Art. 6 i art. 7 k.p.a. wykluczają stosowanie zasad współżycia społecznego w postępowaniu administracyjnym […]” – wyrok NSA z dnia 18.12.1984 r., SA/Po 1028/84</a:t>
            </a:r>
            <a:endParaRPr lang="pl-PL" dirty="0"/>
          </a:p>
        </p:txBody>
      </p:sp>
      <p:sp>
        <p:nvSpPr>
          <p:cNvPr id="4" name="Symbol zastępczy numeru slajdu 3"/>
          <p:cNvSpPr>
            <a:spLocks noGrp="1"/>
          </p:cNvSpPr>
          <p:nvPr>
            <p:ph type="sldNum" sz="quarter" idx="12"/>
          </p:nvPr>
        </p:nvSpPr>
        <p:spPr/>
        <p:txBody>
          <a:bodyPr/>
          <a:lstStyle/>
          <a:p>
            <a:fld id="{6A712258-5B8A-46F8-95CE-52C7943D11BA}" type="slidenum">
              <a:rPr lang="pl-PL" smtClean="0"/>
              <a:t>8</a:t>
            </a:fld>
            <a:endParaRPr lang="pl-PL"/>
          </a:p>
        </p:txBody>
      </p:sp>
    </p:spTree>
    <p:extLst>
      <p:ext uri="{BB962C8B-B14F-4D97-AF65-F5344CB8AC3E}">
        <p14:creationId xmlns:p14="http://schemas.microsoft.com/office/powerpoint/2010/main" val="1930477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Przykłady zasad prawnych wypracowanych przez doktrynę</a:t>
            </a:r>
            <a:endParaRPr lang="pl-PL" dirty="0"/>
          </a:p>
        </p:txBody>
      </p:sp>
      <p:sp>
        <p:nvSpPr>
          <p:cNvPr id="3" name="Symbol zastępczy zawartości 2"/>
          <p:cNvSpPr>
            <a:spLocks noGrp="1"/>
          </p:cNvSpPr>
          <p:nvPr>
            <p:ph idx="1"/>
          </p:nvPr>
        </p:nvSpPr>
        <p:spPr/>
        <p:txBody>
          <a:bodyPr/>
          <a:lstStyle/>
          <a:p>
            <a:pPr algn="just"/>
            <a:r>
              <a:rPr lang="pl-PL" dirty="0" smtClean="0"/>
              <a:t>Zasada domniemania prawidłowości decyzji administracyjnej – art. 16 § 1 w zw. z rozwiązaniami trybów nadzwyczajnych</a:t>
            </a:r>
          </a:p>
          <a:p>
            <a:pPr lvl="1" algn="just"/>
            <a:r>
              <a:rPr lang="pl-PL" dirty="0" smtClean="0"/>
              <a:t>Decyzja pozostając w obrocie prawnym wiąże zarówno strony/stronę jak i organy administracji publicznej</a:t>
            </a:r>
          </a:p>
          <a:p>
            <a:pPr lvl="1" algn="just"/>
            <a:r>
              <a:rPr lang="pl-PL" dirty="0" smtClean="0"/>
              <a:t>Decyzja, po jej doręczeniu pozostaje w mocy, dopóki w trybie regulowanym przepisami prawa nie zostanie wyeliminowana z obrotu prawnego przez jej wzruszenie lub stwierdzenie nieważności.</a:t>
            </a:r>
            <a:endParaRPr lang="pl-PL" dirty="0"/>
          </a:p>
        </p:txBody>
      </p:sp>
      <p:sp>
        <p:nvSpPr>
          <p:cNvPr id="4" name="Symbol zastępczy numeru slajdu 3"/>
          <p:cNvSpPr>
            <a:spLocks noGrp="1"/>
          </p:cNvSpPr>
          <p:nvPr>
            <p:ph type="sldNum" sz="quarter" idx="12"/>
          </p:nvPr>
        </p:nvSpPr>
        <p:spPr/>
        <p:txBody>
          <a:bodyPr/>
          <a:lstStyle/>
          <a:p>
            <a:fld id="{6A712258-5B8A-46F8-95CE-52C7943D11BA}" type="slidenum">
              <a:rPr lang="pl-PL" smtClean="0"/>
              <a:t>9</a:t>
            </a:fld>
            <a:endParaRPr lang="pl-PL"/>
          </a:p>
        </p:txBody>
      </p:sp>
    </p:spTree>
    <p:extLst>
      <p:ext uri="{BB962C8B-B14F-4D97-AF65-F5344CB8AC3E}">
        <p14:creationId xmlns:p14="http://schemas.microsoft.com/office/powerpoint/2010/main" val="1016148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1100</TotalTime>
  <Words>2047</Words>
  <Application>Microsoft Office PowerPoint</Application>
  <PresentationFormat>Pokaz na ekranie (4:3)</PresentationFormat>
  <Paragraphs>254</Paragraphs>
  <Slides>30</Slides>
  <Notes>24</Notes>
  <HiddenSlides>0</HiddenSlides>
  <MMClips>1</MMClips>
  <ScaleCrop>false</ScaleCrop>
  <HeadingPairs>
    <vt:vector size="8" baseType="variant">
      <vt:variant>
        <vt:lpstr>Używane czcionki</vt:lpstr>
      </vt:variant>
      <vt:variant>
        <vt:i4>3</vt:i4>
      </vt:variant>
      <vt:variant>
        <vt:lpstr>Motyw</vt:lpstr>
      </vt:variant>
      <vt:variant>
        <vt:i4>2</vt:i4>
      </vt:variant>
      <vt:variant>
        <vt:lpstr>Osadzone serwery OLE</vt:lpstr>
      </vt:variant>
      <vt:variant>
        <vt:i4>1</vt:i4>
      </vt:variant>
      <vt:variant>
        <vt:lpstr>Tytuły slajdów</vt:lpstr>
      </vt:variant>
      <vt:variant>
        <vt:i4>30</vt:i4>
      </vt:variant>
    </vt:vector>
  </HeadingPairs>
  <TitlesOfParts>
    <vt:vector size="36" baseType="lpstr">
      <vt:lpstr>Arial</vt:lpstr>
      <vt:lpstr>Calibri</vt:lpstr>
      <vt:lpstr>Calibri Light</vt:lpstr>
      <vt:lpstr>1_Motyw pakietu Office</vt:lpstr>
      <vt:lpstr>Motyw pakietu Office</vt:lpstr>
      <vt:lpstr>Dokument</vt:lpstr>
      <vt:lpstr>Postępowanie administracyjne</vt:lpstr>
      <vt:lpstr>Definicja</vt:lpstr>
      <vt:lpstr>Zasady ogólne - pojęcie</vt:lpstr>
      <vt:lpstr>System zasad obowiązujących w postępowaniu administracyjnym</vt:lpstr>
      <vt:lpstr>Naczelne konstytucyjne zasady postępowania administracyjnego</vt:lpstr>
      <vt:lpstr>Znaczenie prawne Konwencji o ochronie praw człowieka i podstawowych wolności</vt:lpstr>
      <vt:lpstr>Prawo Unii Europejskiej (Karta Praw Podstawowych)</vt:lpstr>
      <vt:lpstr>Zasady przyjęte w prawie cywilnym a zasady ogólne postępowania administracyjnego</vt:lpstr>
      <vt:lpstr>Przykłady zasad prawnych wypracowanych przez doktrynę</vt:lpstr>
      <vt:lpstr>Klasyfikacja zasad postępowania administracyjnego według J. Borkowskiego</vt:lpstr>
      <vt:lpstr>Zasady ogólne postępowania administracyjnego</vt:lpstr>
      <vt:lpstr>Zasady ogólne postępowania administracyjnego</vt:lpstr>
      <vt:lpstr>Zasady ogólne postępowania administracyjnego</vt:lpstr>
      <vt:lpstr>Zasady ogólne postępowania administracyjnego</vt:lpstr>
      <vt:lpstr>Wyłączenia stosowania zasady in dubio pro liberate</vt:lpstr>
      <vt:lpstr>Zasady ogólne postępowania administracyjnego</vt:lpstr>
      <vt:lpstr>Zasady ogólne postępowania administracyjnego</vt:lpstr>
      <vt:lpstr>Zasady ogólne postępowania administracyjnego</vt:lpstr>
      <vt:lpstr>Zasady ogólne postępowania administracyjnego</vt:lpstr>
      <vt:lpstr>Zasady ogólne postępowania administracyjnego</vt:lpstr>
      <vt:lpstr>Zasady ogólne postępowania administracyjnego</vt:lpstr>
      <vt:lpstr>Zasady ogólne postępowania administracyjnego</vt:lpstr>
      <vt:lpstr>Zasady ogólne postępowania administracyjnego</vt:lpstr>
      <vt:lpstr>Art. 14 § 2 – czy funkcjonuje?</vt:lpstr>
      <vt:lpstr>Art. 14 § 2 w zw. z art. 39(1) k.p.a. na WPAiE UWr</vt:lpstr>
      <vt:lpstr>Zasady ogólne postępowania administracyjnego</vt:lpstr>
      <vt:lpstr>Zasady ogólne postępowania administracyjnego</vt:lpstr>
      <vt:lpstr>Zasady ogólne postępowania administracyjnego</vt:lpstr>
      <vt:lpstr>Jakie zasady zostały tutaj (nie)zrealizowane? https://youtu.be/GxLXGoEFc8Q?t=17s </vt:lpstr>
      <vt:lpstr>Aforyzm na dziś</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Zasady ogólne - pojęcie</dc:title>
  <dc:creator>Paweł Majczak</dc:creator>
  <cp:lastModifiedBy>Paweł Majczak</cp:lastModifiedBy>
  <cp:revision>32</cp:revision>
  <dcterms:created xsi:type="dcterms:W3CDTF">2017-10-09T10:05:53Z</dcterms:created>
  <dcterms:modified xsi:type="dcterms:W3CDTF">2021-09-23T15:59:00Z</dcterms:modified>
</cp:coreProperties>
</file>