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361" y="-5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218B-CE50-4B47-ADB2-770603821D11}" type="datetimeFigureOut">
              <a:rPr lang="pl-PL" smtClean="0"/>
              <a:t>23.02.2021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3E51B-7E30-4F0A-96AF-129E0E4F4DC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218B-CE50-4B47-ADB2-770603821D11}" type="datetimeFigureOut">
              <a:rPr lang="pl-PL" smtClean="0"/>
              <a:t>23.02.2021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3E51B-7E30-4F0A-96AF-129E0E4F4DC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218B-CE50-4B47-ADB2-770603821D11}" type="datetimeFigureOut">
              <a:rPr lang="pl-PL" smtClean="0"/>
              <a:t>23.02.2021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3E51B-7E30-4F0A-96AF-129E0E4F4DC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218B-CE50-4B47-ADB2-770603821D11}" type="datetimeFigureOut">
              <a:rPr lang="pl-PL" smtClean="0"/>
              <a:t>23.02.2021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3E51B-7E30-4F0A-96AF-129E0E4F4DC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218B-CE50-4B47-ADB2-770603821D11}" type="datetimeFigureOut">
              <a:rPr lang="pl-PL" smtClean="0"/>
              <a:t>23.02.2021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3E51B-7E30-4F0A-96AF-129E0E4F4DC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218B-CE50-4B47-ADB2-770603821D11}" type="datetimeFigureOut">
              <a:rPr lang="pl-PL" smtClean="0"/>
              <a:t>23.02.2021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3E51B-7E30-4F0A-96AF-129E0E4F4DC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218B-CE50-4B47-ADB2-770603821D11}" type="datetimeFigureOut">
              <a:rPr lang="pl-PL" smtClean="0"/>
              <a:t>23.02.2021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3E51B-7E30-4F0A-96AF-129E0E4F4DC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218B-CE50-4B47-ADB2-770603821D11}" type="datetimeFigureOut">
              <a:rPr lang="pl-PL" smtClean="0"/>
              <a:t>23.02.2021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3E51B-7E30-4F0A-96AF-129E0E4F4DC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218B-CE50-4B47-ADB2-770603821D11}" type="datetimeFigureOut">
              <a:rPr lang="pl-PL" smtClean="0"/>
              <a:t>23.02.2021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3E51B-7E30-4F0A-96AF-129E0E4F4DC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218B-CE50-4B47-ADB2-770603821D11}" type="datetimeFigureOut">
              <a:rPr lang="pl-PL" smtClean="0"/>
              <a:t>23.02.2021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3E51B-7E30-4F0A-96AF-129E0E4F4DC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218B-CE50-4B47-ADB2-770603821D11}" type="datetimeFigureOut">
              <a:rPr lang="pl-PL" smtClean="0"/>
              <a:t>23.02.2021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3E51B-7E30-4F0A-96AF-129E0E4F4DC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9218B-CE50-4B47-ADB2-770603821D11}" type="datetimeFigureOut">
              <a:rPr lang="pl-PL" smtClean="0"/>
              <a:t>23.02.2021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3E51B-7E30-4F0A-96AF-129E0E4F4DCA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Postępowanie egzekucyjne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					Zajęcia 1</a:t>
            </a:r>
          </a:p>
          <a:p>
            <a:r>
              <a:rPr lang="pl-PL" dirty="0" smtClean="0"/>
              <a:t>				Marcin </a:t>
            </a:r>
            <a:r>
              <a:rPr lang="pl-PL" dirty="0" err="1" smtClean="0"/>
              <a:t>Kopacki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Elipsa 3"/>
          <p:cNvSpPr/>
          <p:nvPr/>
        </p:nvSpPr>
        <p:spPr>
          <a:xfrm>
            <a:off x="1907704" y="188640"/>
            <a:ext cx="4536504" cy="237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700" dirty="0" smtClean="0"/>
              <a:t>Uczestnicy</a:t>
            </a:r>
          </a:p>
          <a:p>
            <a:pPr algn="ctr"/>
            <a:r>
              <a:rPr lang="pl-PL" sz="2700" dirty="0" smtClean="0"/>
              <a:t>postępowania egzekucyjnego</a:t>
            </a:r>
            <a:endParaRPr lang="pl-PL" sz="2700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107504" y="3140968"/>
            <a:ext cx="4474840" cy="28411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buNone/>
            </a:pPr>
            <a:r>
              <a:rPr lang="pl-PL" dirty="0" smtClean="0"/>
              <a:t>Strony:</a:t>
            </a:r>
          </a:p>
          <a:p>
            <a:pPr algn="ctr">
              <a:buNone/>
            </a:pPr>
            <a:r>
              <a:rPr lang="pl-PL" dirty="0" smtClean="0"/>
              <a:t>Wierzyciel,</a:t>
            </a:r>
          </a:p>
          <a:p>
            <a:pPr algn="ctr">
              <a:buNone/>
            </a:pPr>
            <a:r>
              <a:rPr lang="pl-PL" dirty="0" smtClean="0"/>
              <a:t>dłużnik</a:t>
            </a:r>
          </a:p>
          <a:p>
            <a:pPr algn="ctr">
              <a:buNone/>
            </a:pPr>
            <a:endParaRPr lang="pl-PL" dirty="0"/>
          </a:p>
        </p:txBody>
      </p:sp>
      <p:sp>
        <p:nvSpPr>
          <p:cNvPr id="6" name="Elipsa 5"/>
          <p:cNvSpPr/>
          <p:nvPr/>
        </p:nvSpPr>
        <p:spPr>
          <a:xfrm>
            <a:off x="4788024" y="3140968"/>
            <a:ext cx="4464496" cy="27363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700" dirty="0" smtClean="0"/>
              <a:t>Inni uczestnicy postępowania egzekucyjnego</a:t>
            </a:r>
            <a:endParaRPr lang="pl-PL" sz="2700" dirty="0"/>
          </a:p>
        </p:txBody>
      </p:sp>
      <p:cxnSp>
        <p:nvCxnSpPr>
          <p:cNvPr id="8" name="Łącznik prosty ze strzałką 7"/>
          <p:cNvCxnSpPr/>
          <p:nvPr/>
        </p:nvCxnSpPr>
        <p:spPr>
          <a:xfrm flipH="1">
            <a:off x="2483768" y="2348880"/>
            <a:ext cx="360040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5652120" y="2276872"/>
            <a:ext cx="504056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Strony postępowania egzekucyjnego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u="sng" dirty="0" smtClean="0"/>
              <a:t>Nie mylić dłużnika z dłużnikiem zajętej wierzytelności!</a:t>
            </a:r>
          </a:p>
          <a:p>
            <a:r>
              <a:rPr lang="pl-PL" dirty="0" smtClean="0"/>
              <a:t>Dłużnik jest stroną postępowania egzekucyjnego, a dłużnik zajętej wierzytelności innym uczestnikiem.</a:t>
            </a:r>
          </a:p>
          <a:p>
            <a:r>
              <a:rPr lang="pl-PL" dirty="0" smtClean="0"/>
              <a:t>Zgodnie z postanowieniem SN z 30 stycznia 1975 r. II CZ 5/75 zmiana osoby wierzyciela lub dłużnika, która zaszła w trakcie postępowania egzekucyjnego nie wymaga zmiany tytułu wykonawczego.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Strony postępowania egzekucyjnego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Podział na strony w ujęciu materialnym i procesowym.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Inni uczestnicy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Inne osoby uczestniczące w postępowaniu egzekucyjnym to inni uczestnicy. W szczególności zgodnie z art. 761 </a:t>
            </a:r>
            <a:r>
              <a:rPr lang="pl-PL" dirty="0" err="1" smtClean="0"/>
              <a:t>kpc</a:t>
            </a:r>
            <a:r>
              <a:rPr lang="pl-PL" dirty="0" smtClean="0"/>
              <a:t> do innych uczestników można zaliczyć:</a:t>
            </a:r>
          </a:p>
          <a:p>
            <a:r>
              <a:rPr lang="pl-PL" dirty="0" smtClean="0"/>
              <a:t>organy </a:t>
            </a:r>
            <a:r>
              <a:rPr lang="pl-PL" dirty="0"/>
              <a:t>administracji publicznej</a:t>
            </a:r>
            <a:r>
              <a:rPr lang="pl-PL" dirty="0" smtClean="0"/>
              <a:t>,</a:t>
            </a:r>
          </a:p>
          <a:p>
            <a:r>
              <a:rPr lang="pl-PL" dirty="0" smtClean="0"/>
              <a:t>organy podatkowe,</a:t>
            </a:r>
            <a:endParaRPr lang="pl-PL" b="1" dirty="0"/>
          </a:p>
          <a:p>
            <a:r>
              <a:rPr lang="pl-PL" dirty="0" smtClean="0"/>
              <a:t>banki,</a:t>
            </a:r>
            <a:endParaRPr lang="pl-PL" b="1" dirty="0"/>
          </a:p>
          <a:p>
            <a:r>
              <a:rPr lang="pl-PL" dirty="0" smtClean="0"/>
              <a:t>zakłady </a:t>
            </a:r>
            <a:r>
              <a:rPr lang="pl-PL" dirty="0"/>
              <a:t>ubezpieczeń lub zakładów reasekuracji</a:t>
            </a:r>
            <a:r>
              <a:rPr lang="pl-PL" dirty="0" smtClean="0"/>
              <a:t>,</a:t>
            </a:r>
            <a:endParaRPr lang="pl-PL" b="1" dirty="0"/>
          </a:p>
          <a:p>
            <a:r>
              <a:rPr lang="pl-PL" dirty="0"/>
              <a:t> </a:t>
            </a:r>
            <a:r>
              <a:rPr lang="pl-PL" dirty="0" smtClean="0"/>
              <a:t>spółdzielnie mieszkaniowe,</a:t>
            </a:r>
            <a:endParaRPr lang="pl-PL" b="1" dirty="0"/>
          </a:p>
          <a:p>
            <a:r>
              <a:rPr lang="pl-PL" dirty="0"/>
              <a:t> </a:t>
            </a:r>
            <a:r>
              <a:rPr lang="pl-PL" dirty="0" smtClean="0"/>
              <a:t>wspólnoty mieszkaniowe,</a:t>
            </a:r>
            <a:endParaRPr lang="pl-PL" b="1" dirty="0"/>
          </a:p>
          <a:p>
            <a:r>
              <a:rPr lang="pl-PL" dirty="0" smtClean="0"/>
              <a:t> biura </a:t>
            </a:r>
            <a:r>
              <a:rPr lang="pl-PL" dirty="0"/>
              <a:t>informacji gospodarczej</a:t>
            </a:r>
            <a:r>
              <a:rPr lang="pl-PL" dirty="0" smtClean="0"/>
              <a:t>,</a:t>
            </a:r>
            <a:endParaRPr lang="pl-PL" b="1" dirty="0"/>
          </a:p>
          <a:p>
            <a:r>
              <a:rPr lang="pl-PL" dirty="0"/>
              <a:t> </a:t>
            </a:r>
            <a:r>
              <a:rPr lang="pl-PL" dirty="0" smtClean="0"/>
              <a:t>inne instytucje </a:t>
            </a:r>
            <a:r>
              <a:rPr lang="pl-PL" dirty="0"/>
              <a:t>i </a:t>
            </a:r>
            <a:r>
              <a:rPr lang="pl-PL" dirty="0" smtClean="0"/>
              <a:t>osoby </a:t>
            </a:r>
            <a:r>
              <a:rPr lang="pl-PL" dirty="0"/>
              <a:t>nieuczestniczących w </a:t>
            </a:r>
            <a:r>
              <a:rPr lang="pl-PL" dirty="0" smtClean="0"/>
              <a:t>postępowaniu.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Zastępca pośredni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Zarządca jest zastępca pośrednim – tzn. działa w swoim imieniu na rachunek dłużnika.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Środki zaskarżenia służące w postępowaniu egzekucyjnym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Skarga  na czynności komornika (767 </a:t>
            </a:r>
            <a:r>
              <a:rPr lang="pl-PL" dirty="0" err="1" smtClean="0"/>
              <a:t>kpc</a:t>
            </a:r>
            <a:r>
              <a:rPr lang="pl-PL" dirty="0" smtClean="0"/>
              <a:t>)</a:t>
            </a:r>
          </a:p>
          <a:p>
            <a:r>
              <a:rPr lang="pl-PL" dirty="0" smtClean="0"/>
              <a:t>Skarga na postanowienie referendarza</a:t>
            </a:r>
          </a:p>
          <a:p>
            <a:r>
              <a:rPr lang="pl-PL" dirty="0" smtClean="0"/>
              <a:t>Zażalenie 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Skarga na czynności komornika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Skarga dotyczyć może działania lub zaniechania komornika. </a:t>
            </a:r>
          </a:p>
          <a:p>
            <a:r>
              <a:rPr lang="pl-PL" dirty="0" smtClean="0"/>
              <a:t>Skarga przysługuje do sądu rejonowego, ale wnosi się ją do komornika, którego czynność się skarży.</a:t>
            </a:r>
          </a:p>
          <a:p>
            <a:r>
              <a:rPr lang="pl-PL" dirty="0"/>
              <a:t>Skarga nie przysługuje na zarządzenie komornika o wezwaniu do usunięcia braków pisma, na zawiadomienie o terminie czynności oraz na uiszczenie przez komornika podatku od towarów i usług</a:t>
            </a:r>
            <a:r>
              <a:rPr lang="pl-PL" dirty="0" smtClean="0"/>
              <a:t>.</a:t>
            </a:r>
          </a:p>
          <a:p>
            <a:r>
              <a:rPr lang="pl-PL" dirty="0" smtClean="0"/>
              <a:t>Skargę </a:t>
            </a:r>
            <a:r>
              <a:rPr lang="pl-PL" dirty="0"/>
              <a:t>może złożyć strona lub inna osoba, której prawa zostały przez czynności lub zaniechanie komornika naruszone bądź zagrożone.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Skarga na czynności komornika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Skargę wnosi się w terminie tygodniowym od dnia dokonania czynności, gdy strona lub osoba, której prawo zostało przez czynność komornika naruszone bądź zagrożone, była przy czynności obecna lub była o jej terminie zawiadomiona; w innych przypadkach - od dnia zawiadomienia o dokonaniu czynności strony lub osoby, której prawo zostało przez czynność komornika naruszone bądź zagrożone, a w braku zawiadomienia - od dnia powzięcia wiadomości przez skarżącego o dokonanej czynności. Skargę na zaniechanie przez komornika dokonania czynności wnosi się w terminie tygodniowym od dnia, w którym skarżący dowiedział się, że czynność miała być dokonana.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Komornik </a:t>
            </a:r>
            <a:r>
              <a:rPr lang="pl-PL" dirty="0"/>
              <a:t>w terminie trzech dni od dnia otrzymania skargi sporządza uzasadnienie zaskarżonej czynności, o ile nie zostało ono sporządzone wcześniej, albo przyczyn jej zaniechania i przekazuje je wraz ze skargą i aktami sprawy do właściwego sądu, chyba że skargę w całości uwzględnia. O uwzględnieniu skargi komornik zawiadamia skarżącego oraz zainteresowanych, których uwzględnienie skargi dotyczy.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Sąd </a:t>
            </a:r>
            <a:r>
              <a:rPr lang="pl-PL" dirty="0"/>
              <a:t>rozpoznaje skargę w terminie tygodniowym od dnia jej wpływu do sądu, a gdy skarga zawiera braki formalne, które podlegają uzupełnieniu, w terminie tygodniowym od jej uzupełnienia.</a:t>
            </a:r>
          </a:p>
          <a:p>
            <a:r>
              <a:rPr lang="pl-PL" dirty="0" smtClean="0"/>
              <a:t>Wniesienie </a:t>
            </a:r>
            <a:r>
              <a:rPr lang="pl-PL" dirty="0"/>
              <a:t>skargi nie wstrzymuje postępowania egzekucyjnego ani wykonania zaskarżonej czynności, chyba że sąd zawiesi postępowanie lub wstrzyma dokonanie czynności.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32849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Podmioty postępowania egzekucyjnego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Art. 767 [3a]</a:t>
            </a:r>
            <a:r>
              <a:rPr lang="pl-PL" dirty="0" err="1" smtClean="0"/>
              <a:t>kpc</a:t>
            </a:r>
            <a:r>
              <a:rPr lang="pl-PL" dirty="0" smtClean="0"/>
              <a:t> – skarga na postanowienie referendarza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§ 1. </a:t>
            </a:r>
            <a:r>
              <a:rPr lang="pl-PL" b="1" dirty="0"/>
              <a:t>Wniesienie skargi na postanowienie referendarza sądowego nie powoduje utraty mocy zaskarżonego postanowienia.</a:t>
            </a:r>
          </a:p>
          <a:p>
            <a:r>
              <a:rPr lang="pl-PL" dirty="0"/>
              <a:t>§ 2. Jeżeli wniesiono skargę na postanowienie referendarza sądowego wydane na podstawie art. 395 § 2, ponowne wydanie postanowienia na tej podstawie przez referendarza sądowego nie jest dopuszczalne.</a:t>
            </a:r>
          </a:p>
          <a:p>
            <a:r>
              <a:rPr lang="pl-PL" dirty="0"/>
              <a:t>§ 3. Sąd rozpoznaje skargę w składzie jednego sędziego jako sąd drugiej instancji. Po rozpoznaniu skargi sąd utrzymuje w mocy lub zmienia zaskarżone postanowienie, stosując odpowiednio przepisy o zażaleniu.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Zażalenie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Zażalenie na postanowienie sądu przysługuje w wypadkach wskazanych w ustawie.</a:t>
            </a:r>
          </a:p>
          <a:p>
            <a:r>
              <a:rPr lang="pl-PL" dirty="0" smtClean="0"/>
              <a:t>Zażalenie </a:t>
            </a:r>
            <a:r>
              <a:rPr lang="pl-PL" dirty="0"/>
              <a:t>rozpoznaje sąd, który wydał zaskarżone postanowienie, w składzie trzech sędziów.</a:t>
            </a:r>
          </a:p>
          <a:p>
            <a:r>
              <a:rPr lang="pl-PL" dirty="0" smtClean="0"/>
              <a:t>Na </a:t>
            </a:r>
            <a:r>
              <a:rPr lang="pl-PL" dirty="0"/>
              <a:t>postanowienie sądu drugiej instancji wydane po rozpoznaniu zażalenia skarga kasacyjna nie przysługuje.</a:t>
            </a:r>
          </a:p>
          <a:p>
            <a:r>
              <a:rPr lang="pl-PL" dirty="0" smtClean="0"/>
              <a:t>W </a:t>
            </a:r>
            <a:r>
              <a:rPr lang="pl-PL" dirty="0"/>
              <a:t>sprawach egzekucyjnych skarga o stwierdzenie niezgodności z prawem prawomocnego orzeczenia nie przysługuje.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Zażalenie w </a:t>
            </a:r>
            <a:r>
              <a:rPr lang="pl-PL" smtClean="0"/>
              <a:t>przedmiocie zwrotu wierzycielowi </a:t>
            </a:r>
            <a:r>
              <a:rPr lang="pl-PL" dirty="0"/>
              <a:t>koszty niezbędne do celowego przeprowadzenia egzekucji. 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Zażalenie przysługuje m. in. komornikowi.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Podmioty postępowania egzekucyjnego to podmioty, które mają uprawnienie do dokonywania czynności w postępowaniu egzekucyjnym.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Elipsa 3"/>
          <p:cNvSpPr/>
          <p:nvPr/>
        </p:nvSpPr>
        <p:spPr>
          <a:xfrm>
            <a:off x="1907704" y="188640"/>
            <a:ext cx="4536504" cy="237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700" dirty="0" smtClean="0"/>
              <a:t>Podmioty postępowania egzekucyjnego</a:t>
            </a:r>
            <a:endParaRPr lang="pl-PL" sz="2700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107504" y="3140968"/>
            <a:ext cx="4474840" cy="28411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>
              <a:buNone/>
            </a:pPr>
            <a:r>
              <a:rPr lang="pl-PL" dirty="0" smtClean="0"/>
              <a:t>Organy egzekucyjne:</a:t>
            </a:r>
          </a:p>
          <a:p>
            <a:pPr algn="ctr">
              <a:buFontTx/>
              <a:buChar char="-"/>
            </a:pPr>
            <a:r>
              <a:rPr lang="pl-PL" dirty="0" smtClean="0"/>
              <a:t>komornik;</a:t>
            </a:r>
          </a:p>
          <a:p>
            <a:pPr algn="ctr">
              <a:buFontTx/>
              <a:buChar char="-"/>
            </a:pPr>
            <a:r>
              <a:rPr lang="pl-PL" dirty="0" smtClean="0"/>
              <a:t>Sąd rejonowy;</a:t>
            </a:r>
          </a:p>
          <a:p>
            <a:pPr algn="ctr">
              <a:buFontTx/>
              <a:buChar char="-"/>
            </a:pPr>
            <a:r>
              <a:rPr lang="pl-PL" dirty="0" smtClean="0"/>
              <a:t>Sąd okręgowy</a:t>
            </a:r>
          </a:p>
          <a:p>
            <a:pPr algn="ctr">
              <a:buNone/>
            </a:pPr>
            <a:endParaRPr lang="pl-PL" dirty="0"/>
          </a:p>
        </p:txBody>
      </p:sp>
      <p:sp>
        <p:nvSpPr>
          <p:cNvPr id="6" name="Elipsa 5"/>
          <p:cNvSpPr/>
          <p:nvPr/>
        </p:nvSpPr>
        <p:spPr>
          <a:xfrm>
            <a:off x="4788024" y="3140968"/>
            <a:ext cx="4464496" cy="27363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700" dirty="0" smtClean="0"/>
              <a:t>Uczestnicy postępowania egzekucyjnego</a:t>
            </a:r>
            <a:endParaRPr lang="pl-PL" sz="2700" dirty="0"/>
          </a:p>
        </p:txBody>
      </p:sp>
      <p:cxnSp>
        <p:nvCxnSpPr>
          <p:cNvPr id="8" name="Łącznik prosty ze strzałką 7"/>
          <p:cNvCxnSpPr/>
          <p:nvPr/>
        </p:nvCxnSpPr>
        <p:spPr>
          <a:xfrm flipH="1">
            <a:off x="2483768" y="2348880"/>
            <a:ext cx="360040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5652120" y="2276872"/>
            <a:ext cx="504056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Komornik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Komornik </a:t>
            </a:r>
            <a:r>
              <a:rPr lang="pl-PL" b="1" dirty="0" smtClean="0"/>
              <a:t>nie jest stroną postępowania egzekucyjnego</a:t>
            </a:r>
            <a:r>
              <a:rPr lang="pl-PL" dirty="0" smtClean="0"/>
              <a:t>, lecz organem.</a:t>
            </a:r>
          </a:p>
          <a:p>
            <a:r>
              <a:rPr lang="pl-PL" dirty="0" smtClean="0"/>
              <a:t>Komornik nie jest przedsiębiorcą, nie prowadzi działalności gospodarczej.</a:t>
            </a:r>
          </a:p>
          <a:p>
            <a:r>
              <a:rPr lang="pl-PL" b="1" dirty="0" smtClean="0"/>
              <a:t>Komornik wykonuje czynności na własny rachunek.</a:t>
            </a:r>
          </a:p>
          <a:p>
            <a:r>
              <a:rPr lang="pl-PL" dirty="0" smtClean="0"/>
              <a:t>Komornik jest funkcjonariuszem publicznym.</a:t>
            </a:r>
          </a:p>
          <a:p>
            <a:r>
              <a:rPr lang="pl-PL" b="1" dirty="0" smtClean="0"/>
              <a:t>Główny organ postępowania egzekucyjnego.</a:t>
            </a:r>
            <a:endParaRPr lang="pl-PL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Sąd rejonowy</a:t>
            </a:r>
            <a:endParaRPr lang="pl-PL" dirty="0"/>
          </a:p>
        </p:txBody>
      </p:sp>
      <p:sp>
        <p:nvSpPr>
          <p:cNvPr id="4" name="Zwój poziomy 3"/>
          <p:cNvSpPr/>
          <p:nvPr/>
        </p:nvSpPr>
        <p:spPr>
          <a:xfrm>
            <a:off x="539552" y="2060848"/>
            <a:ext cx="3240360" cy="216024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Wykonuje funkcje organu egzekucyjnego</a:t>
            </a:r>
            <a:endParaRPr lang="pl-PL" dirty="0"/>
          </a:p>
        </p:txBody>
      </p:sp>
      <p:sp>
        <p:nvSpPr>
          <p:cNvPr id="6" name="Zwój poziomy 5"/>
          <p:cNvSpPr/>
          <p:nvPr/>
        </p:nvSpPr>
        <p:spPr>
          <a:xfrm>
            <a:off x="5004048" y="1916832"/>
            <a:ext cx="3240360" cy="216024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Sprawuje nadzór judykacyjny nad komornikiem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Funkcje SR jako organu egzekucyjnego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w przypadku egzekucji świadczeń pieniężnych z nieruchomości wydaje postanowienie w zakresie przybicia i przysądzenia własności (por. art. 987 i 998 KPC), zatwierdzenia planu podziału przez komornika,</a:t>
            </a:r>
          </a:p>
          <a:p>
            <a:r>
              <a:rPr lang="pl-PL" dirty="0" smtClean="0"/>
              <a:t>Właściwy do przeprowadzenia egzekucji przez zarząd przymusowy, sprzedaży przedsiębiorstwa dłużnika lub gospodarstwa rolnego, </a:t>
            </a:r>
          </a:p>
          <a:p>
            <a:r>
              <a:rPr lang="pl-PL" dirty="0" smtClean="0"/>
              <a:t>Właściwy w sprawach dotyczących egzekucji czynności zastępowalnych i </a:t>
            </a:r>
            <a:r>
              <a:rPr lang="pl-PL" dirty="0" err="1" smtClean="0"/>
              <a:t>niezastępowalnych</a:t>
            </a:r>
            <a:r>
              <a:rPr lang="pl-PL" dirty="0" smtClean="0"/>
              <a:t> </a:t>
            </a:r>
            <a:r>
              <a:rPr lang="pl-PL" dirty="0" smtClean="0"/>
              <a:t>(art. 1047, art. 1049 § 1 KPC) </a:t>
            </a:r>
            <a:r>
              <a:rPr lang="pl-PL" dirty="0" smtClean="0"/>
              <a:t>lub w przedmiocie nieprzeszkadzania czynnościom wierzyciela (art. 1051 KPC).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Sąd okręgowy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Jako </a:t>
            </a:r>
            <a:r>
              <a:rPr lang="pl-PL" dirty="0"/>
              <a:t>organ </a:t>
            </a:r>
            <a:r>
              <a:rPr lang="pl-PL" dirty="0" smtClean="0"/>
              <a:t>egzekucyjny występuje wyjątkowo rzadko, </a:t>
            </a:r>
            <a:r>
              <a:rPr lang="pl-PL" dirty="0"/>
              <a:t>np. w razie zaistnienia konieczności wydania zarządzenia przeprowadzenia egzekucji łącznej z nieruchomości położonej w okręgach różnych sądów</a:t>
            </a:r>
            <a:r>
              <a:rPr lang="pl-PL" dirty="0" smtClean="0"/>
              <a:t>.</a:t>
            </a:r>
          </a:p>
          <a:p>
            <a:r>
              <a:rPr lang="pl-PL" dirty="0" smtClean="0"/>
              <a:t>Niewymieniony w art. 758 </a:t>
            </a:r>
            <a:r>
              <a:rPr lang="pl-PL" dirty="0" err="1" smtClean="0"/>
              <a:t>kpc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Elipsa 3"/>
          <p:cNvSpPr/>
          <p:nvPr/>
        </p:nvSpPr>
        <p:spPr>
          <a:xfrm>
            <a:off x="1907704" y="188640"/>
            <a:ext cx="4536504" cy="237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700" dirty="0" smtClean="0"/>
              <a:t>Podmioty postępowania egzekucyjnego</a:t>
            </a:r>
            <a:endParaRPr lang="pl-PL" sz="2700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107504" y="3140968"/>
            <a:ext cx="4474840" cy="28411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pPr algn="ctr">
              <a:buNone/>
            </a:pPr>
            <a:r>
              <a:rPr lang="pl-PL" dirty="0" smtClean="0"/>
              <a:t>Organy egzekucyjne:</a:t>
            </a:r>
          </a:p>
          <a:p>
            <a:pPr algn="ctr">
              <a:buFontTx/>
              <a:buChar char="-"/>
            </a:pPr>
            <a:r>
              <a:rPr lang="pl-PL" dirty="0" smtClean="0"/>
              <a:t>komornik;</a:t>
            </a:r>
          </a:p>
          <a:p>
            <a:pPr algn="ctr">
              <a:buFontTx/>
              <a:buChar char="-"/>
            </a:pPr>
            <a:r>
              <a:rPr lang="pl-PL" dirty="0" smtClean="0"/>
              <a:t>Sąd rejonowy;</a:t>
            </a:r>
          </a:p>
          <a:p>
            <a:pPr algn="ctr">
              <a:buFontTx/>
              <a:buChar char="-"/>
            </a:pPr>
            <a:r>
              <a:rPr lang="pl-PL" dirty="0" smtClean="0"/>
              <a:t>Sąd okręgowy</a:t>
            </a:r>
          </a:p>
          <a:p>
            <a:pPr algn="ctr">
              <a:buNone/>
            </a:pPr>
            <a:endParaRPr lang="pl-PL" dirty="0"/>
          </a:p>
        </p:txBody>
      </p:sp>
      <p:sp>
        <p:nvSpPr>
          <p:cNvPr id="6" name="Elipsa 5"/>
          <p:cNvSpPr/>
          <p:nvPr/>
        </p:nvSpPr>
        <p:spPr>
          <a:xfrm>
            <a:off x="4788024" y="3140968"/>
            <a:ext cx="4464496" cy="27363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700" dirty="0" smtClean="0"/>
              <a:t>Uczestnicy postępowania egzekucyjnego</a:t>
            </a:r>
            <a:endParaRPr lang="pl-PL" sz="2700" dirty="0"/>
          </a:p>
        </p:txBody>
      </p:sp>
      <p:cxnSp>
        <p:nvCxnSpPr>
          <p:cNvPr id="8" name="Łącznik prosty ze strzałką 7"/>
          <p:cNvCxnSpPr/>
          <p:nvPr/>
        </p:nvCxnSpPr>
        <p:spPr>
          <a:xfrm flipH="1">
            <a:off x="2483768" y="2348880"/>
            <a:ext cx="360040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5652120" y="2276872"/>
            <a:ext cx="504056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727</Words>
  <Application>Microsoft Office PowerPoint</Application>
  <PresentationFormat>Pokaz na ekranie (4:3)</PresentationFormat>
  <Paragraphs>83</Paragraphs>
  <Slides>22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3" baseType="lpstr">
      <vt:lpstr>Motyw pakietu Office</vt:lpstr>
      <vt:lpstr>Postępowanie egzekucyjne</vt:lpstr>
      <vt:lpstr>Podmioty postępowania egzekucyjnego</vt:lpstr>
      <vt:lpstr>Slajd 3</vt:lpstr>
      <vt:lpstr>Slajd 4</vt:lpstr>
      <vt:lpstr>Komornik</vt:lpstr>
      <vt:lpstr>Sąd rejonowy</vt:lpstr>
      <vt:lpstr>Funkcje SR jako organu egzekucyjnego</vt:lpstr>
      <vt:lpstr>Sąd okręgowy</vt:lpstr>
      <vt:lpstr>Slajd 9</vt:lpstr>
      <vt:lpstr>Slajd 10</vt:lpstr>
      <vt:lpstr>Strony postępowania egzekucyjnego</vt:lpstr>
      <vt:lpstr>Strony postępowania egzekucyjnego</vt:lpstr>
      <vt:lpstr>Inni uczestnicy</vt:lpstr>
      <vt:lpstr>Zastępca pośredni</vt:lpstr>
      <vt:lpstr>Środki zaskarżenia służące w postępowaniu egzekucyjnym</vt:lpstr>
      <vt:lpstr>Skarga na czynności komornika</vt:lpstr>
      <vt:lpstr>Skarga na czynności komornika</vt:lpstr>
      <vt:lpstr>Slajd 18</vt:lpstr>
      <vt:lpstr>Slajd 19</vt:lpstr>
      <vt:lpstr>Art. 767 [3a]kpc – skarga na postanowienie referendarza</vt:lpstr>
      <vt:lpstr>Zażalenie</vt:lpstr>
      <vt:lpstr>Zażalenie w przedmiocie zwrotu wierzycielowi koszty niezbędne do celowego przeprowadzenia egzekucji.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Postępowanie egzekucyjne</dc:title>
  <dc:creator>Windows User</dc:creator>
  <cp:lastModifiedBy>Windows User</cp:lastModifiedBy>
  <cp:revision>25</cp:revision>
  <dcterms:created xsi:type="dcterms:W3CDTF">2021-02-23T22:05:50Z</dcterms:created>
  <dcterms:modified xsi:type="dcterms:W3CDTF">2021-02-24T02:10:04Z</dcterms:modified>
</cp:coreProperties>
</file>