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67" r:id="rId5"/>
    <p:sldId id="318" r:id="rId6"/>
    <p:sldId id="281" r:id="rId7"/>
    <p:sldId id="273" r:id="rId8"/>
    <p:sldId id="336" r:id="rId9"/>
    <p:sldId id="284" r:id="rId10"/>
    <p:sldId id="285" r:id="rId11"/>
    <p:sldId id="286" r:id="rId12"/>
    <p:sldId id="287" r:id="rId13"/>
    <p:sldId id="288" r:id="rId14"/>
    <p:sldId id="299" r:id="rId15"/>
    <p:sldId id="265" r:id="rId16"/>
    <p:sldId id="266" r:id="rId17"/>
    <p:sldId id="337" r:id="rId18"/>
    <p:sldId id="268" r:id="rId19"/>
    <p:sldId id="289" r:id="rId20"/>
    <p:sldId id="290" r:id="rId21"/>
    <p:sldId id="269" r:id="rId22"/>
    <p:sldId id="291" r:id="rId23"/>
    <p:sldId id="270" r:id="rId24"/>
    <p:sldId id="271" r:id="rId25"/>
    <p:sldId id="296" r:id="rId26"/>
    <p:sldId id="272" r:id="rId27"/>
    <p:sldId id="338" r:id="rId28"/>
    <p:sldId id="274" r:id="rId29"/>
    <p:sldId id="276" r:id="rId30"/>
    <p:sldId id="292" r:id="rId31"/>
    <p:sldId id="295" r:id="rId32"/>
    <p:sldId id="294" r:id="rId33"/>
    <p:sldId id="293" r:id="rId34"/>
    <p:sldId id="344" r:id="rId35"/>
    <p:sldId id="345" r:id="rId36"/>
    <p:sldId id="298" r:id="rId37"/>
    <p:sldId id="304" r:id="rId38"/>
    <p:sldId id="277" r:id="rId39"/>
    <p:sldId id="278" r:id="rId40"/>
    <p:sldId id="339" r:id="rId41"/>
    <p:sldId id="340" r:id="rId42"/>
    <p:sldId id="303" r:id="rId43"/>
    <p:sldId id="341" r:id="rId44"/>
    <p:sldId id="300" r:id="rId45"/>
    <p:sldId id="301" r:id="rId46"/>
    <p:sldId id="302" r:id="rId47"/>
    <p:sldId id="342" r:id="rId48"/>
    <p:sldId id="282" r:id="rId49"/>
    <p:sldId id="283" r:id="rId50"/>
    <p:sldId id="343" r:id="rId5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B631EBC4-93B9-4B03-BEF7-49E6CF9444D4}">
      <dgm:prSet/>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dgm:t>
        <a:bodyPr/>
        <a:lstStyle/>
        <a:p>
          <a:pPr rtl="0"/>
          <a:r>
            <a:rPr lang="pl-PL"/>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pt>
  </dgm:ptLst>
  <dgm:cxnLst>
    <dgm:cxn modelId="{8AD9DF02-49FD-4B55-B629-32AEB397D7C3}" srcId="{449D519E-74CF-46D0-800D-C7A4B261F3AD}" destId="{BA00DF85-C1B6-4CE7-861D-F9D0519C7FFC}" srcOrd="2" destOrd="0" parTransId="{7AE1B8D0-5325-4D1F-A784-2FF899F42585}" sibTransId="{A4E3AE6E-4725-412C-8B92-B89B792A5247}"/>
    <dgm:cxn modelId="{04777213-2344-47C7-8C96-24A4C8360FDA}" srcId="{449D519E-74CF-46D0-800D-C7A4B261F3AD}" destId="{2EEAEA5A-5C4E-4EEB-92FE-81997AFA07A1}" srcOrd="1" destOrd="0" parTransId="{5CA7FB2A-2E25-410F-AE8C-AF946365CAA0}" sibTransId="{26FE348B-64B2-4F8F-9A9D-FB676A53D52E}"/>
    <dgm:cxn modelId="{52807143-DB27-4D40-BFF9-AD3F72E8D281}" srcId="{449D519E-74CF-46D0-800D-C7A4B261F3AD}" destId="{B631EBC4-93B9-4B03-BEF7-49E6CF9444D4}" srcOrd="0" destOrd="0" parTransId="{B22A41A6-6A41-4095-A7BC-EBE3A9DF05AE}" sibTransId="{B2041915-023F-4C8C-9C07-F818EFBBA3FF}"/>
    <dgm:cxn modelId="{9DCAEE66-7BD5-47EE-AF64-8A39D3E63CD1}" type="presOf" srcId="{BA00DF85-C1B6-4CE7-861D-F9D0519C7FFC}" destId="{D830B53C-4716-4068-AC10-056DA9ECD64D}" srcOrd="0" destOrd="0" presId="urn:microsoft.com/office/officeart/2005/8/layout/vList5"/>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t>Prezes sądu </a:t>
          </a:r>
          <a:r>
            <a:rPr lang="pl-PL" b="1" dirty="0"/>
            <a:t>ma obowiązek skierować sprawę na posiedzenie</a:t>
          </a:r>
          <a:r>
            <a:rPr lang="pl-PL" dirty="0"/>
            <a:t>, jeżeli: </a:t>
          </a:r>
        </a:p>
        <a:p>
          <a:pPr rtl="0"/>
          <a:r>
            <a:rPr lang="pl-PL" dirty="0"/>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t>339 § 3 i 4 – prezes sądu kieruje sprawę na posiedzenie także wtedy, gdy zachodzi potrzeba innego rozstrzygnięcia przekraczającego jego uprawnienia, a zwłaszcza:</a:t>
          </a:r>
        </a:p>
        <a:p>
          <a:pPr rtl="0"/>
          <a:endParaRPr lang="pl-PL" dirty="0"/>
        </a:p>
        <a:p>
          <a:pPr rtl="0"/>
          <a:r>
            <a:rPr lang="pl-PL" dirty="0"/>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pt>
    <dgm:pt modelId="{15FEE032-6771-4059-B8BE-B007DBD5D0D7}" type="pres">
      <dgm:prSet presAssocID="{B47596D7-47F5-415E-A195-D9184E910599}" presName="node" presStyleLbl="node1" presStyleIdx="0" presStyleCnt="2">
        <dgm:presLayoutVars>
          <dgm:bulletEnabled val="1"/>
        </dgm:presLayoutVars>
      </dgm:prSet>
      <dgm:spPr/>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pt>
  </dgm:ptLst>
  <dgm:cxnLst>
    <dgm:cxn modelId="{E5325504-8EB9-4D22-9384-DC270AFEEC6E}" type="presOf" srcId="{8BD778E7-E888-4C6E-ABEA-D2FC5F9EC3C5}" destId="{15FEE032-6771-4059-B8BE-B007DBD5D0D7}" srcOrd="0" destOrd="4" presId="urn:microsoft.com/office/officeart/2005/8/layout/hList6"/>
    <dgm:cxn modelId="{B99BDD12-EE7B-48A2-A6D2-D32A381B8399}" type="presOf" srcId="{3931B41F-FB11-423A-A657-890DCE0EEF38}" destId="{15FEE032-6771-4059-B8BE-B007DBD5D0D7}" srcOrd="0" destOrd="2"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5697236B-D633-476D-A504-6EDE9492A99C}" type="presOf" srcId="{B8FF4A7B-54CD-4DB4-97EF-B1FEE48C9324}" destId="{B14A96CF-C710-47AA-9D2E-9472CAF5CECD}" srcOrd="0" destOrd="4" presId="urn:microsoft.com/office/officeart/2005/8/layout/hList6"/>
    <dgm:cxn modelId="{E1CDEB6D-C92D-4E78-9FF0-67DDEFF6C419}" type="presOf" srcId="{B47596D7-47F5-415E-A195-D9184E910599}" destId="{15FEE032-6771-4059-B8BE-B007DBD5D0D7}" srcOrd="0" destOrd="0"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E9A9EB74-16B0-4353-B6AB-1FCDCA4E6177}" type="presOf" srcId="{0757B5DA-66BA-4A9C-B71E-C548426824B1}" destId="{DDCC4C74-FB69-4A92-A552-ED37396018E8}"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734C27A0-F41B-4413-B12D-8FF8F25DDC68}" srcId="{2A4FDC95-8BE3-423F-835C-52CAEDAA434A}" destId="{6A27D522-3E9E-483C-AF24-0A4FFB7F6616}" srcOrd="2" destOrd="0" parTransId="{3D136372-6F81-4B19-91BB-EE3802317621}" sibTransId="{A7C59B57-B697-4F96-BF44-745B0C55EDE6}"/>
    <dgm:cxn modelId="{66A397B3-E079-4E75-AA96-00EA42D52455}" type="presOf" srcId="{2A4FDC95-8BE3-423F-835C-52CAEDAA434A}" destId="{B14A96CF-C710-47AA-9D2E-9472CAF5CECD}"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5CF8AD1-9B6D-4F01-8161-AFB95273A602}" type="presOf" srcId="{9B770FFE-DE2E-4CC9-99BA-8F9300523429}" destId="{B14A96CF-C710-47AA-9D2E-9472CAF5CECD}"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Doręczenie zastępcze </a:t>
          </a:r>
        </a:p>
      </dsp:txBody>
      <dsp:txXfrm>
        <a:off x="3434400" y="2520334"/>
        <a:ext cx="3684900" cy="10576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844819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689639" cy="4741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pl-PL" sz="2300" kern="1200" dirty="0"/>
            <a:t>Prezes sądu </a:t>
          </a:r>
          <a:r>
            <a:rPr lang="pl-PL" sz="2300" b="1" kern="1200" dirty="0"/>
            <a:t>ma obowiązek skierować sprawę na posiedzenie</a:t>
          </a:r>
          <a:r>
            <a:rPr lang="pl-PL" sz="2300" kern="1200" dirty="0"/>
            <a:t>, jeżeli: </a:t>
          </a:r>
        </a:p>
        <a:p>
          <a:pPr marL="0" lvl="0" indent="0" algn="l" defTabSz="1022350" rtl="0">
            <a:lnSpc>
              <a:spcPct val="90000"/>
            </a:lnSpc>
            <a:spcBef>
              <a:spcPct val="0"/>
            </a:spcBef>
            <a:spcAft>
              <a:spcPct val="35000"/>
            </a:spcAft>
            <a:buNone/>
          </a:pPr>
          <a:r>
            <a:rPr lang="pl-PL" sz="2300" kern="1200" dirty="0"/>
            <a:t>Art. 339 § 1 </a:t>
          </a:r>
        </a:p>
      </dsp:txBody>
      <dsp:txXfrm>
        <a:off x="0" y="0"/>
        <a:ext cx="1689639" cy="4741606"/>
      </dsp:txXfrm>
    </dsp:sp>
    <dsp:sp modelId="{4BCBF7AC-1261-490F-9A1A-C868E9C5353B}">
      <dsp:nvSpPr>
        <dsp:cNvPr id="0" name=""/>
        <dsp:cNvSpPr/>
      </dsp:nvSpPr>
      <dsp:spPr>
        <a:xfrm>
          <a:off x="1816361" y="55739"/>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pl-PL" sz="3100" kern="1200"/>
            <a:t>Prokurator złożył wniosek o orzeczenie środków zabezpieczających </a:t>
          </a:r>
        </a:p>
      </dsp:txBody>
      <dsp:txXfrm>
        <a:off x="1816361" y="55739"/>
        <a:ext cx="6631833" cy="1114786"/>
      </dsp:txXfrm>
    </dsp:sp>
    <dsp:sp modelId="{BDFE5D0A-B74B-4F45-8AF7-028732B294DA}">
      <dsp:nvSpPr>
        <dsp:cNvPr id="0" name=""/>
        <dsp:cNvSpPr/>
      </dsp:nvSpPr>
      <dsp:spPr>
        <a:xfrm>
          <a:off x="1689639" y="1170526"/>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816361" y="1226265"/>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pl-PL" sz="3100" kern="1200"/>
            <a:t>Zachodzi potrzeba rozważenia kwestii warunkowego umorzenia postępowania </a:t>
          </a:r>
        </a:p>
      </dsp:txBody>
      <dsp:txXfrm>
        <a:off x="1816361" y="1226265"/>
        <a:ext cx="6631833" cy="1114786"/>
      </dsp:txXfrm>
    </dsp:sp>
    <dsp:sp modelId="{9B3A5A93-3125-4F78-BBCB-F60D66639274}">
      <dsp:nvSpPr>
        <dsp:cNvPr id="0" name=""/>
        <dsp:cNvSpPr/>
      </dsp:nvSpPr>
      <dsp:spPr>
        <a:xfrm>
          <a:off x="1689639" y="2341052"/>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816361" y="2396791"/>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pl-PL" sz="3100" kern="1200" dirty="0"/>
            <a:t>Akt oskarżenia zawiera wniosek z art. 335 § 2 </a:t>
          </a:r>
        </a:p>
      </dsp:txBody>
      <dsp:txXfrm>
        <a:off x="1816361" y="2396791"/>
        <a:ext cx="6631833" cy="1114786"/>
      </dsp:txXfrm>
    </dsp:sp>
    <dsp:sp modelId="{21449245-E8F5-4E8D-9B77-2FB2CA58C0D8}">
      <dsp:nvSpPr>
        <dsp:cNvPr id="0" name=""/>
        <dsp:cNvSpPr/>
      </dsp:nvSpPr>
      <dsp:spPr>
        <a:xfrm>
          <a:off x="1689639" y="3511578"/>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816361" y="3567317"/>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pl-PL" sz="3100" kern="1200"/>
            <a:t>Prokurator złożył wniosek z art. 335 § 1 </a:t>
          </a:r>
        </a:p>
      </dsp:txBody>
      <dsp:txXfrm>
        <a:off x="1816361" y="3567317"/>
        <a:ext cx="6631833" cy="1114786"/>
      </dsp:txXfrm>
    </dsp:sp>
    <dsp:sp modelId="{8AF76EE0-B220-41D3-ACAC-09CFC510FC57}">
      <dsp:nvSpPr>
        <dsp:cNvPr id="0" name=""/>
        <dsp:cNvSpPr/>
      </dsp:nvSpPr>
      <dsp:spPr>
        <a:xfrm>
          <a:off x="1689639" y="4682104"/>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102297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2045948" cy="509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rtl="0">
            <a:lnSpc>
              <a:spcPct val="90000"/>
            </a:lnSpc>
            <a:spcBef>
              <a:spcPct val="0"/>
            </a:spcBef>
            <a:spcAft>
              <a:spcPct val="35000"/>
            </a:spcAft>
            <a:buNone/>
          </a:pPr>
          <a:r>
            <a:rPr lang="pl-PL" sz="2100" kern="1200" dirty="0"/>
            <a:t>339 § 3 i 4 – prezes sądu kieruje sprawę na posiedzenie także wtedy, gdy zachodzi potrzeba innego rozstrzygnięcia przekraczającego jego uprawnienia, a zwłaszcza:</a:t>
          </a:r>
        </a:p>
        <a:p>
          <a:pPr marL="0" lvl="0" indent="0" algn="l" defTabSz="933450" rtl="0">
            <a:lnSpc>
              <a:spcPct val="90000"/>
            </a:lnSpc>
            <a:spcBef>
              <a:spcPct val="0"/>
            </a:spcBef>
            <a:spcAft>
              <a:spcPct val="35000"/>
            </a:spcAft>
            <a:buNone/>
          </a:pPr>
          <a:endParaRPr lang="pl-PL" sz="2100" kern="1200" dirty="0"/>
        </a:p>
        <a:p>
          <a:pPr marL="0" lvl="0" indent="0" algn="l" defTabSz="933450" rtl="0">
            <a:lnSpc>
              <a:spcPct val="90000"/>
            </a:lnSpc>
            <a:spcBef>
              <a:spcPct val="0"/>
            </a:spcBef>
            <a:spcAft>
              <a:spcPct val="35000"/>
            </a:spcAft>
            <a:buNone/>
          </a:pPr>
          <a:r>
            <a:rPr lang="pl-PL" sz="2100" kern="1200" dirty="0"/>
            <a:t>Nie jest to katalog wyczerpujący</a:t>
          </a:r>
        </a:p>
      </dsp:txBody>
      <dsp:txXfrm>
        <a:off x="0" y="0"/>
        <a:ext cx="2045948" cy="5092996"/>
      </dsp:txXfrm>
    </dsp:sp>
    <dsp:sp modelId="{A35A322A-556C-4775-B44D-0964CEF890C3}">
      <dsp:nvSpPr>
        <dsp:cNvPr id="0" name=""/>
        <dsp:cNvSpPr/>
      </dsp:nvSpPr>
      <dsp:spPr>
        <a:xfrm>
          <a:off x="2199394" y="30121"/>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Umorzenia postępowania na podstawie art. 17 § 1 pkt. 2 – 11 </a:t>
          </a:r>
        </a:p>
      </dsp:txBody>
      <dsp:txXfrm>
        <a:off x="2199394" y="30121"/>
        <a:ext cx="8030348" cy="602430"/>
      </dsp:txXfrm>
    </dsp:sp>
    <dsp:sp modelId="{DF7B2C1F-11E4-44DD-AA91-7D96DFCECA75}">
      <dsp:nvSpPr>
        <dsp:cNvPr id="0" name=""/>
        <dsp:cNvSpPr/>
      </dsp:nvSpPr>
      <dsp:spPr>
        <a:xfrm>
          <a:off x="2045948" y="632552"/>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99394" y="66267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Umorzenia postępowania z powodu oczywistego braku podstaw faktycznych oskarżenia </a:t>
          </a:r>
        </a:p>
      </dsp:txBody>
      <dsp:txXfrm>
        <a:off x="2199394" y="662673"/>
        <a:ext cx="8030348" cy="602430"/>
      </dsp:txXfrm>
    </dsp:sp>
    <dsp:sp modelId="{D6A85D28-0CF1-40EC-AB2F-FF3F6B0666A6}">
      <dsp:nvSpPr>
        <dsp:cNvPr id="0" name=""/>
        <dsp:cNvSpPr/>
      </dsp:nvSpPr>
      <dsp:spPr>
        <a:xfrm>
          <a:off x="2045948" y="126510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99394" y="1295226"/>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o niewłaściwości sądu lub o zmianie wskazanego w akcie oskarżenia trybu postepowania </a:t>
          </a:r>
        </a:p>
      </dsp:txBody>
      <dsp:txXfrm>
        <a:off x="2199394" y="1295226"/>
        <a:ext cx="8030348" cy="602430"/>
      </dsp:txXfrm>
    </dsp:sp>
    <dsp:sp modelId="{46A82F49-630C-4D45-B54D-2FCB4CBB23DB}">
      <dsp:nvSpPr>
        <dsp:cNvPr id="0" name=""/>
        <dsp:cNvSpPr/>
      </dsp:nvSpPr>
      <dsp:spPr>
        <a:xfrm>
          <a:off x="2045948" y="1897657"/>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99394" y="1927778"/>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zwrotu sprawy prokuratorowi w celu usunięcia istotnych braków postępowania przygotowawczego (por. art. 344a)</a:t>
          </a:r>
        </a:p>
      </dsp:txBody>
      <dsp:txXfrm>
        <a:off x="2199394" y="1927778"/>
        <a:ext cx="8030348" cy="602430"/>
      </dsp:txXfrm>
    </dsp:sp>
    <dsp:sp modelId="{78D1ED92-8902-4575-AAEA-3C13AEC4CE4F}">
      <dsp:nvSpPr>
        <dsp:cNvPr id="0" name=""/>
        <dsp:cNvSpPr/>
      </dsp:nvSpPr>
      <dsp:spPr>
        <a:xfrm>
          <a:off x="2045948" y="2530209"/>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99394" y="2560330"/>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o zawieszeniu postępowania (art. 22)</a:t>
          </a:r>
        </a:p>
      </dsp:txBody>
      <dsp:txXfrm>
        <a:off x="2199394" y="2560330"/>
        <a:ext cx="8030348" cy="602430"/>
      </dsp:txXfrm>
    </dsp:sp>
    <dsp:sp modelId="{6EF9605D-D0E0-491E-90BB-6E5C89B69F77}">
      <dsp:nvSpPr>
        <dsp:cNvPr id="0" name=""/>
        <dsp:cNvSpPr/>
      </dsp:nvSpPr>
      <dsp:spPr>
        <a:xfrm>
          <a:off x="2045948" y="3162761"/>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99394" y="319288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w przedmiocie tymczasowego aresztowania lub innego środka przymusu (por. art. 344)</a:t>
          </a:r>
        </a:p>
      </dsp:txBody>
      <dsp:txXfrm>
        <a:off x="2199394" y="3192883"/>
        <a:ext cx="8030348" cy="602430"/>
      </dsp:txXfrm>
    </dsp:sp>
    <dsp:sp modelId="{2A9FAFA5-03C2-4D3B-BA09-44CE28CC6B11}">
      <dsp:nvSpPr>
        <dsp:cNvPr id="0" name=""/>
        <dsp:cNvSpPr/>
      </dsp:nvSpPr>
      <dsp:spPr>
        <a:xfrm>
          <a:off x="2045948" y="379531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99394" y="3825435"/>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a:t>Wydania wyroku nakazowego</a:t>
          </a:r>
        </a:p>
      </dsp:txBody>
      <dsp:txXfrm>
        <a:off x="2199394" y="3825435"/>
        <a:ext cx="8030348" cy="602430"/>
      </dsp:txXfrm>
    </dsp:sp>
    <dsp:sp modelId="{7EF01070-17E6-4B2D-B251-FA7C949FFC25}">
      <dsp:nvSpPr>
        <dsp:cNvPr id="0" name=""/>
        <dsp:cNvSpPr/>
      </dsp:nvSpPr>
      <dsp:spPr>
        <a:xfrm>
          <a:off x="2045948" y="4427866"/>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99394" y="4457987"/>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Zachodzi potrzeba rozważenia możliwości przekazania jej do postępowania mediacyjnego; przepis art. 23a stosuje się odpowiednio (§ 4)</a:t>
          </a:r>
        </a:p>
      </dsp:txBody>
      <dsp:txXfrm>
        <a:off x="2199394" y="4457987"/>
        <a:ext cx="8030348" cy="602430"/>
      </dsp:txXfrm>
    </dsp:sp>
    <dsp:sp modelId="{5402E9D6-61A5-4436-A22F-027FC9A7376A}">
      <dsp:nvSpPr>
        <dsp:cNvPr id="0" name=""/>
        <dsp:cNvSpPr/>
      </dsp:nvSpPr>
      <dsp:spPr>
        <a:xfrm>
          <a:off x="2045948" y="5060418"/>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44945" y="-39171"/>
          <a:ext cx="5475767" cy="5554110"/>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21791" bIns="0" numCol="1" spcCol="1270" anchor="t" anchorCtr="0">
          <a:noAutofit/>
        </a:bodyPr>
        <a:lstStyle/>
        <a:p>
          <a:pPr marL="0" lvl="0" indent="0" algn="ctr" defTabSz="844550" rtl="0">
            <a:lnSpc>
              <a:spcPct val="90000"/>
            </a:lnSpc>
            <a:spcBef>
              <a:spcPct val="0"/>
            </a:spcBef>
            <a:spcAft>
              <a:spcPct val="35000"/>
            </a:spcAft>
            <a:buNone/>
          </a:pPr>
          <a:r>
            <a:rPr lang="pl-PL" sz="1900" b="1" u="sng" kern="1200" dirty="0"/>
            <a:t>Art. 339 § 3 pkt 1</a:t>
          </a:r>
        </a:p>
        <a:p>
          <a:pPr marL="114300" lvl="1" indent="-114300" algn="just" defTabSz="666750" rtl="0">
            <a:lnSpc>
              <a:spcPct val="90000"/>
            </a:lnSpc>
            <a:spcBef>
              <a:spcPct val="0"/>
            </a:spcBef>
            <a:spcAft>
              <a:spcPct val="15000"/>
            </a:spcAft>
            <a:buChar char="•"/>
          </a:pPr>
          <a:r>
            <a:rPr lang="pl-PL" sz="1500" kern="1200" dirty="0"/>
            <a:t>potrzeba umorzenia postępowania z uwagi na zaistnienie negatywnej przesłanki procesowej np. znikomej społecznej szkodliwości czynu czy przedawnienia</a:t>
          </a:r>
        </a:p>
        <a:p>
          <a:pPr marL="114300" lvl="1" indent="-114300" algn="just" defTabSz="666750" rtl="0">
            <a:lnSpc>
              <a:spcPct val="90000"/>
            </a:lnSpc>
            <a:spcBef>
              <a:spcPct val="0"/>
            </a:spcBef>
            <a:spcAft>
              <a:spcPct val="15000"/>
            </a:spcAft>
            <a:buChar char="•"/>
          </a:pPr>
          <a:r>
            <a:rPr lang="pl-PL" sz="1500" kern="1200"/>
            <a:t>Badanie dopuszczalności procesu</a:t>
          </a:r>
        </a:p>
        <a:p>
          <a:pPr marL="114300" lvl="1" indent="-114300" algn="just" defTabSz="666750" rtl="0">
            <a:lnSpc>
              <a:spcPct val="90000"/>
            </a:lnSpc>
            <a:spcBef>
              <a:spcPct val="0"/>
            </a:spcBef>
            <a:spcAft>
              <a:spcPct val="15000"/>
            </a:spcAft>
            <a:buChar char="•"/>
          </a:pPr>
          <a:r>
            <a:rPr lang="pl-PL" sz="15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14300" lvl="1" indent="-114300" algn="just" defTabSz="666750" rtl="0">
            <a:lnSpc>
              <a:spcPct val="90000"/>
            </a:lnSpc>
            <a:spcBef>
              <a:spcPct val="0"/>
            </a:spcBef>
            <a:spcAft>
              <a:spcPct val="15000"/>
            </a:spcAft>
            <a:buChar char="•"/>
          </a:pPr>
          <a:r>
            <a:rPr lang="pl-PL" sz="1500" kern="1200" dirty="0"/>
            <a:t>Por. postanowienie SN z dnia 28 października 2009 r., I KZP 21/09</a:t>
          </a:r>
        </a:p>
      </dsp:txBody>
      <dsp:txXfrm rot="5400000">
        <a:off x="5774" y="1095153"/>
        <a:ext cx="5554110" cy="3285461"/>
      </dsp:txXfrm>
    </dsp:sp>
    <dsp:sp modelId="{B14A96CF-C710-47AA-9D2E-9472CAF5CECD}">
      <dsp:nvSpPr>
        <dsp:cNvPr id="0" name=""/>
        <dsp:cNvSpPr/>
      </dsp:nvSpPr>
      <dsp:spPr>
        <a:xfrm rot="16200000">
          <a:off x="6015613" y="-39171"/>
          <a:ext cx="5475767" cy="5554110"/>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21791" bIns="0" numCol="1" spcCol="1270" anchor="t" anchorCtr="0">
          <a:noAutofit/>
        </a:bodyPr>
        <a:lstStyle/>
        <a:p>
          <a:pPr marL="0" lvl="0" indent="0" algn="ctr" defTabSz="844550" rtl="0">
            <a:lnSpc>
              <a:spcPct val="90000"/>
            </a:lnSpc>
            <a:spcBef>
              <a:spcPct val="0"/>
            </a:spcBef>
            <a:spcAft>
              <a:spcPct val="35000"/>
            </a:spcAft>
            <a:buNone/>
          </a:pPr>
          <a:r>
            <a:rPr lang="pl-PL" sz="1900" b="1" u="sng" kern="1200" dirty="0"/>
            <a:t>Art. 339 § 3 pkt 2 </a:t>
          </a:r>
        </a:p>
        <a:p>
          <a:pPr marL="114300" lvl="1" indent="-114300" algn="just" defTabSz="666750" rtl="0">
            <a:lnSpc>
              <a:spcPct val="90000"/>
            </a:lnSpc>
            <a:spcBef>
              <a:spcPct val="0"/>
            </a:spcBef>
            <a:spcAft>
              <a:spcPct val="15000"/>
            </a:spcAft>
            <a:buChar char="•"/>
          </a:pPr>
          <a:r>
            <a:rPr lang="pl-PL" sz="15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666750" rtl="0">
            <a:lnSpc>
              <a:spcPct val="90000"/>
            </a:lnSpc>
            <a:spcBef>
              <a:spcPct val="0"/>
            </a:spcBef>
            <a:spcAft>
              <a:spcPct val="15000"/>
            </a:spcAft>
            <a:buChar char="•"/>
          </a:pPr>
          <a:r>
            <a:rPr lang="pl-PL" sz="1500" kern="1200" dirty="0"/>
            <a:t>Ocena przed rozprawą wartości dowodowej materiału przedłożonego przez oskarżyciela . </a:t>
          </a:r>
        </a:p>
        <a:p>
          <a:pPr marL="114300" lvl="1" indent="-114300" algn="just" defTabSz="666750" rtl="0">
            <a:lnSpc>
              <a:spcPct val="90000"/>
            </a:lnSpc>
            <a:spcBef>
              <a:spcPct val="0"/>
            </a:spcBef>
            <a:spcAft>
              <a:spcPct val="15000"/>
            </a:spcAft>
            <a:buChar char="•"/>
          </a:pPr>
          <a:r>
            <a:rPr lang="pl-PL" sz="1500" kern="1200" dirty="0"/>
            <a:t>Dotyczy wszystkich spraw i wszystkich trybów postępowania. </a:t>
          </a:r>
        </a:p>
        <a:p>
          <a:pPr marL="114300" lvl="1" indent="-114300" algn="just" defTabSz="666750" rtl="0">
            <a:lnSpc>
              <a:spcPct val="90000"/>
            </a:lnSpc>
            <a:spcBef>
              <a:spcPct val="0"/>
            </a:spcBef>
            <a:spcAft>
              <a:spcPct val="15000"/>
            </a:spcAft>
            <a:buChar char="•"/>
          </a:pPr>
          <a:r>
            <a:rPr lang="pl-PL" sz="15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976442" y="1095153"/>
        <a:ext cx="5554110" cy="328546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CC349B-E128-467E-930D-F2BA5C83C905}"/>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72EF5335-946F-49D9-B9DC-AD475439FC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D2F9DA9-715D-421E-9517-39CE5AC09F2C}"/>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5" name="Symbol zastępczy stopki 4">
            <a:extLst>
              <a:ext uri="{FF2B5EF4-FFF2-40B4-BE49-F238E27FC236}">
                <a16:creationId xmlns:a16="http://schemas.microsoft.com/office/drawing/2014/main" id="{1112EA81-2879-4EDC-B15E-A37715E4789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C8B2015-0E3E-4E7F-8CD3-4BF65982792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31397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02CFAC-00FD-49AE-B19C-2FF45B1CCE8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87255FC-0484-4E65-A904-39051A82399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D1085C6-9E9F-49E0-8FA2-00635F5C9D1B}"/>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5" name="Symbol zastępczy stopki 4">
            <a:extLst>
              <a:ext uri="{FF2B5EF4-FFF2-40B4-BE49-F238E27FC236}">
                <a16:creationId xmlns:a16="http://schemas.microsoft.com/office/drawing/2014/main" id="{2301FF27-41FD-4F72-99AF-843084DADFC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FE0331-0D51-4603-BA2C-6664E67CEAC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96853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106B7FC-4315-4FD4-80C4-2DA0D55AB83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7BF036B-9E47-4A9D-A8A9-4267E2B746F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44DEEFA-65B2-431B-932D-751012A895AF}"/>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5" name="Symbol zastępczy stopki 4">
            <a:extLst>
              <a:ext uri="{FF2B5EF4-FFF2-40B4-BE49-F238E27FC236}">
                <a16:creationId xmlns:a16="http://schemas.microsoft.com/office/drawing/2014/main" id="{59356E97-3988-4BF1-984B-ED73DE40E72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8E50CD-F6C5-4514-9872-7356E8F1A01A}"/>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2486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F4CE8E-979A-4D79-A81D-80CA9997F3F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327DBC1-CFFA-4EC0-B7D4-6FC19BA3B395}"/>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6DEA936-E335-43F1-B644-AA166E55E655}"/>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5" name="Symbol zastępczy stopki 4">
            <a:extLst>
              <a:ext uri="{FF2B5EF4-FFF2-40B4-BE49-F238E27FC236}">
                <a16:creationId xmlns:a16="http://schemas.microsoft.com/office/drawing/2014/main" id="{838E4E24-1529-44CD-9898-1D58E6445AD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6B6947E-5FCC-41E1-9186-6186D994D26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648908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8E1063-92E2-44D0-9497-5DB26C4F766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6E9BD38C-A232-41CC-B263-DF666DAD01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2B11477F-48B5-4055-A1D9-D5C9066DB85E}"/>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5" name="Symbol zastępczy stopki 4">
            <a:extLst>
              <a:ext uri="{FF2B5EF4-FFF2-40B4-BE49-F238E27FC236}">
                <a16:creationId xmlns:a16="http://schemas.microsoft.com/office/drawing/2014/main" id="{DF616005-5D58-46E6-B6F7-EDF9F3D16A0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90DEFA6-1EEB-4DE0-8B8C-4E72F8E5AF3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26086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34FD8-B972-42EF-9516-9AF9E430D20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E971DEA-8A57-4E70-B7EA-1D975D241E2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341CE47-1C44-4925-8942-31C7CF13988F}"/>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B888E72-5D86-486B-8D30-A19386218FC5}"/>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6" name="Symbol zastępczy stopki 5">
            <a:extLst>
              <a:ext uri="{FF2B5EF4-FFF2-40B4-BE49-F238E27FC236}">
                <a16:creationId xmlns:a16="http://schemas.microsoft.com/office/drawing/2014/main" id="{BF77DCBF-2C9B-4BC8-A038-8CAE07E64C5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36B2E7D-E4A5-4013-9C3E-1E222FFC37C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409741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CF1845-D705-4EFE-933E-67FD7F7F13E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DBB66C8-A766-4AE9-8465-431A6AB998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3A670901-7141-4242-9984-1A598550343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AD9E35D-C917-41C3-9BCB-101FFFFB8D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5FB345D0-BBE4-4294-9680-6D00EB8696A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38E8CF2-329A-40C0-9D6A-CE16AB76B099}"/>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8" name="Symbol zastępczy stopki 7">
            <a:extLst>
              <a:ext uri="{FF2B5EF4-FFF2-40B4-BE49-F238E27FC236}">
                <a16:creationId xmlns:a16="http://schemas.microsoft.com/office/drawing/2014/main" id="{E802CC76-A07C-4064-AE55-BCD849040E8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5650299-31EC-46D1-9647-E4249788C348}"/>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913746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97B806-2DA6-4DC9-A955-FFB9627B39A5}"/>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F5EB50E-145E-4D0D-83C6-632C07DBCED7}"/>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4" name="Symbol zastępczy stopki 3">
            <a:extLst>
              <a:ext uri="{FF2B5EF4-FFF2-40B4-BE49-F238E27FC236}">
                <a16:creationId xmlns:a16="http://schemas.microsoft.com/office/drawing/2014/main" id="{394119DC-4CBC-4D91-BDE4-D751A6DCC0DE}"/>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0F2719B-BCD8-4B82-942B-32D0F93BC66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82218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6C11C94-05F7-4CFF-9302-4290F01E9A47}"/>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3" name="Symbol zastępczy stopki 2">
            <a:extLst>
              <a:ext uri="{FF2B5EF4-FFF2-40B4-BE49-F238E27FC236}">
                <a16:creationId xmlns:a16="http://schemas.microsoft.com/office/drawing/2014/main" id="{5AF66739-2706-4C30-A972-F51527C7089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15BB78E0-5A0D-4ABE-97DC-77BB654D2DC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17897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A386BA-FBEA-4E01-A668-3F6B4E72106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45B613E-0DAE-4CF9-A943-D67DEA69E0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B2887BB-D667-462C-90B8-114446F26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E6F88BC-3F7D-4AE3-AC32-0E47CF342BB6}"/>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6" name="Symbol zastępczy stopki 5">
            <a:extLst>
              <a:ext uri="{FF2B5EF4-FFF2-40B4-BE49-F238E27FC236}">
                <a16:creationId xmlns:a16="http://schemas.microsoft.com/office/drawing/2014/main" id="{65D28946-D66E-41F3-BA64-9901693733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296D635-C82E-4F40-B627-F08FBE1217F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44236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4D6AF8-C3A5-49CE-BD56-B2296C839FB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5D567ED-F4F0-468F-8DB6-5DE64D4F6F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A7A77F3-024B-4FEE-BE9D-18B1EA200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EF88C27-48A2-43E3-A465-3CBBCB14868E}"/>
              </a:ext>
            </a:extLst>
          </p:cNvPr>
          <p:cNvSpPr>
            <a:spLocks noGrp="1"/>
          </p:cNvSpPr>
          <p:nvPr>
            <p:ph type="dt" sz="half" idx="10"/>
          </p:nvPr>
        </p:nvSpPr>
        <p:spPr/>
        <p:txBody>
          <a:bodyPr/>
          <a:lstStyle/>
          <a:p>
            <a:fld id="{2CB6C93E-B329-426F-96B3-4C4C674D909B}" type="datetimeFigureOut">
              <a:rPr lang="pl-PL" smtClean="0"/>
              <a:t>17.03.2022</a:t>
            </a:fld>
            <a:endParaRPr lang="pl-PL"/>
          </a:p>
        </p:txBody>
      </p:sp>
      <p:sp>
        <p:nvSpPr>
          <p:cNvPr id="6" name="Symbol zastępczy stopki 5">
            <a:extLst>
              <a:ext uri="{FF2B5EF4-FFF2-40B4-BE49-F238E27FC236}">
                <a16:creationId xmlns:a16="http://schemas.microsoft.com/office/drawing/2014/main" id="{BD3FAF70-05D9-4F1C-8293-19B74018D49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BA2B50-C98C-413B-B637-EC97EE910C1F}"/>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0138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A56F32B-A285-41D6-8EC4-C565CF3D41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59C6160-0EC0-4901-B4D7-E3C3F8CAE8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2C3185A-9E9A-40FC-8138-28F66544A9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6C93E-B329-426F-96B3-4C4C674D909B}" type="datetimeFigureOut">
              <a:rPr lang="pl-PL" smtClean="0"/>
              <a:t>17.03.2022</a:t>
            </a:fld>
            <a:endParaRPr lang="pl-PL"/>
          </a:p>
        </p:txBody>
      </p:sp>
      <p:sp>
        <p:nvSpPr>
          <p:cNvPr id="5" name="Symbol zastępczy stopki 4">
            <a:extLst>
              <a:ext uri="{FF2B5EF4-FFF2-40B4-BE49-F238E27FC236}">
                <a16:creationId xmlns:a16="http://schemas.microsoft.com/office/drawing/2014/main" id="{15919519-897D-4DA6-8100-B26D34EFF6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E280C12-9E3C-48A7-8014-32C82271A8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5E0B3-CEAC-469F-A5A3-4B9ED8A34537}" type="slidenum">
              <a:rPr lang="pl-PL" smtClean="0"/>
              <a:t>‹#›</a:t>
            </a:fld>
            <a:endParaRPr lang="pl-PL"/>
          </a:p>
        </p:txBody>
      </p:sp>
    </p:spTree>
    <p:extLst>
      <p:ext uri="{BB962C8B-B14F-4D97-AF65-F5344CB8AC3E}">
        <p14:creationId xmlns:p14="http://schemas.microsoft.com/office/powerpoint/2010/main" val="344907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F79593-CC3B-4E9C-8CBA-DD89C3298DC0}"/>
              </a:ext>
            </a:extLst>
          </p:cNvPr>
          <p:cNvSpPr>
            <a:spLocks noGrp="1"/>
          </p:cNvSpPr>
          <p:nvPr>
            <p:ph type="ctrTitle"/>
          </p:nvPr>
        </p:nvSpPr>
        <p:spPr>
          <a:xfrm>
            <a:off x="1524000" y="217714"/>
            <a:ext cx="9144000" cy="3292249"/>
          </a:xfrm>
        </p:spPr>
        <p:txBody>
          <a:bodyPr>
            <a:normAutofit fontScale="90000"/>
          </a:bodyPr>
          <a:lstStyle/>
          <a:p>
            <a:r>
              <a:rPr lang="pl-PL" dirty="0"/>
              <a:t>Postępowanie karne. Ćwiczenia. Kontrola aktu oskarżenia, doręczenia, orzekanie na posiedzeniach wyrokowych</a:t>
            </a:r>
          </a:p>
        </p:txBody>
      </p:sp>
      <p:sp>
        <p:nvSpPr>
          <p:cNvPr id="3" name="Podtytuł 2">
            <a:extLst>
              <a:ext uri="{FF2B5EF4-FFF2-40B4-BE49-F238E27FC236}">
                <a16:creationId xmlns:a16="http://schemas.microsoft.com/office/drawing/2014/main" id="{876C85FB-7EF5-4C9D-819F-3862DBAF56B0}"/>
              </a:ext>
            </a:extLst>
          </p:cNvPr>
          <p:cNvSpPr>
            <a:spLocks noGrp="1"/>
          </p:cNvSpPr>
          <p:nvPr>
            <p:ph type="subTitle" idx="1"/>
          </p:nvPr>
        </p:nvSpPr>
        <p:spPr/>
        <p:txBody>
          <a:bodyPr/>
          <a:lstStyle/>
          <a:p>
            <a:r>
              <a:rPr lang="pl-PL" dirty="0"/>
              <a:t>mgr Karol Jarząbek, Katedra Postępowania Karnego</a:t>
            </a:r>
          </a:p>
        </p:txBody>
      </p:sp>
    </p:spTree>
    <p:extLst>
      <p:ext uri="{BB962C8B-B14F-4D97-AF65-F5344CB8AC3E}">
        <p14:creationId xmlns:p14="http://schemas.microsoft.com/office/powerpoint/2010/main" val="332750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bezpośrednie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132 § 1 – pisma doręcza się adresatowi osobiście. </a:t>
            </a:r>
          </a:p>
          <a:p>
            <a:pPr algn="just"/>
            <a:r>
              <a:rPr lang="pl-PL" dirty="0"/>
              <a:t>Art. 132 § 3 – bezpośrednim doręczeniem jest również doręczenie pisma za pomocą telefaksu lub poczty elektronicznej </a:t>
            </a:r>
          </a:p>
          <a:p>
            <a:pPr algn="just"/>
            <a:r>
              <a:rPr lang="pl-PL" dirty="0"/>
              <a:t>Art. 134 § 3 – doręczenie pisma dla adresata niebędącego osobą fizyczną albo obrońcy poprzez przekazanie go osobie zatrudnionej w biurze </a:t>
            </a:r>
          </a:p>
          <a:p>
            <a:pPr algn="just"/>
            <a:r>
              <a:rPr lang="pl-PL" dirty="0"/>
              <a:t>Art. 135 – prokuratora zawiadamia się o rozprawach i posiedzenia przez doręczenie wykazu spraw, które mają być w danym dniu rozpoznane (</a:t>
            </a:r>
            <a:r>
              <a:rPr lang="pl-PL" b="1" dirty="0"/>
              <a:t>czyli tzw. wokandą)</a:t>
            </a:r>
            <a:endParaRPr lang="pl-PL" dirty="0"/>
          </a:p>
          <a:p>
            <a:pPr algn="just"/>
            <a:r>
              <a:rPr lang="pl-PL" dirty="0"/>
              <a:t>Art. 137 – </a:t>
            </a:r>
            <a:r>
              <a:rPr lang="pl-PL" b="1" dirty="0">
                <a:solidFill>
                  <a:srgbClr val="FF0000"/>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val="561000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Doręczenie „do rąk Własnych”- bezpośrednio do odbiorcy </a:t>
            </a:r>
          </a:p>
        </p:txBody>
      </p:sp>
      <p:sp>
        <p:nvSpPr>
          <p:cNvPr id="3" name="Symbol zastępczy zawartości 2"/>
          <p:cNvSpPr>
            <a:spLocks noGrp="1"/>
          </p:cNvSpPr>
          <p:nvPr>
            <p:ph idx="1"/>
          </p:nvPr>
        </p:nvSpPr>
        <p:spPr/>
        <p:txBody>
          <a:bodyPr/>
          <a:lstStyle/>
          <a:p>
            <a:pPr algn="ctr"/>
            <a:r>
              <a:rPr lang="pl-PL" b="1" dirty="0">
                <a:solidFill>
                  <a:srgbClr val="FF0000"/>
                </a:solidFill>
              </a:rPr>
              <a:t>Szczególny tryb doręczenia związany ze zmianą zasad uczestnictwa oskarżonego w rozprawie głównej</a:t>
            </a:r>
          </a:p>
          <a:p>
            <a:pPr algn="just"/>
            <a:r>
              <a:rPr lang="pl-PL" dirty="0"/>
              <a:t>Oskarżonemu należy doręczyć osobiście i tylko w ten sposób: </a:t>
            </a:r>
          </a:p>
          <a:p>
            <a:pPr lvl="1" algn="just"/>
            <a:r>
              <a:rPr lang="pl-PL" dirty="0"/>
              <a:t>Zawiadomienie o terminie pierwszej rozprawy głównej </a:t>
            </a:r>
          </a:p>
          <a:p>
            <a:pPr lvl="1" algn="just"/>
            <a:r>
              <a:rPr lang="pl-PL" dirty="0"/>
              <a:t>Zawiadomienie o terminie posiedzenia, na którym rozpoznawany będzie wniosek o warunkowe umorzenie postępowania, wniosek o skazanie bez rozprawy (art. 335 § 1 i 2), wniosek z 338a, posiedzeniu na którym sąd będzie rozstrzygał w przedmiocie uzupełnienia wyroku (art. 420 § 1)</a:t>
            </a:r>
          </a:p>
          <a:p>
            <a:pPr lvl="1" algn="just"/>
            <a:r>
              <a:rPr lang="pl-PL" dirty="0"/>
              <a:t>Wyrok wydany na posiedzeniu (warunkowo umarzający postępowanie lub skazujący wydany w trybach konsensualnych) oraz wyrok nakazowy </a:t>
            </a:r>
          </a:p>
        </p:txBody>
      </p:sp>
    </p:spTree>
    <p:extLst>
      <p:ext uri="{BB962C8B-B14F-4D97-AF65-F5344CB8AC3E}">
        <p14:creationId xmlns:p14="http://schemas.microsoft.com/office/powerpoint/2010/main" val="383338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pośrednie </a:t>
            </a:r>
          </a:p>
        </p:txBody>
      </p:sp>
      <p:sp>
        <p:nvSpPr>
          <p:cNvPr id="3" name="Symbol zastępczy zawartości 2"/>
          <p:cNvSpPr>
            <a:spLocks noGrp="1"/>
          </p:cNvSpPr>
          <p:nvPr>
            <p:ph idx="1"/>
          </p:nvPr>
        </p:nvSpPr>
        <p:spPr/>
        <p:txBody>
          <a:bodyPr>
            <a:normAutofit lnSpcReduction="10000"/>
          </a:bodyPr>
          <a:lstStyle/>
          <a:p>
            <a:pPr algn="ctr"/>
            <a:r>
              <a:rPr lang="pl-PL" b="1" dirty="0">
                <a:solidFill>
                  <a:srgbClr val="FF0000"/>
                </a:solidFill>
              </a:rPr>
              <a:t>Przekazanie pisma osobie trzeciej, która z uwagi na relacje jakie wiążą ją z adresatem, przekaże mu pismo.</a:t>
            </a:r>
          </a:p>
          <a:p>
            <a:pPr algn="just"/>
            <a:r>
              <a:rPr lang="pl-PL" dirty="0"/>
              <a:t>Art. 132 § 2 – w razie chwilowej nieobecności adresata w jego mieszkaniu pismo doręcza się dorosłemu domownikowi, a gdyby go nie było – administracji domu, dozorcy domu lub sołtysowi, jeżeli podejmą się oddać pismo adresatowi </a:t>
            </a:r>
          </a:p>
          <a:p>
            <a:pPr algn="just"/>
            <a:r>
              <a:rPr lang="pl-PL" dirty="0"/>
              <a:t>Art. 134 § 1 – pisma dla żołnierzy, funkcjonariuszy Policji, ABW, AW, SKW, SWW, CBA, SG, S.C., SW można doręczyć za pośrednictwem ich przełożonych </a:t>
            </a:r>
          </a:p>
          <a:p>
            <a:pPr algn="just"/>
            <a:r>
              <a:rPr lang="pl-PL" dirty="0"/>
              <a:t>Art. 134 § 2 – pisma dla osób pozbawionych wolności doręcza się za pośrednictwem administracji odpowiedniego zakładu </a:t>
            </a:r>
          </a:p>
        </p:txBody>
      </p:sp>
    </p:spTree>
    <p:extLst>
      <p:ext uri="{BB962C8B-B14F-4D97-AF65-F5344CB8AC3E}">
        <p14:creationId xmlns:p14="http://schemas.microsoft.com/office/powerpoint/2010/main" val="2970936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zastępcze </a:t>
            </a:r>
          </a:p>
        </p:txBody>
      </p:sp>
      <p:sp>
        <p:nvSpPr>
          <p:cNvPr id="3" name="Symbol zastępczy zawartości 2"/>
          <p:cNvSpPr>
            <a:spLocks noGrp="1"/>
          </p:cNvSpPr>
          <p:nvPr>
            <p:ph idx="1"/>
          </p:nvPr>
        </p:nvSpPr>
        <p:spPr/>
        <p:txBody>
          <a:bodyPr>
            <a:normAutofit fontScale="92500" lnSpcReduction="20000"/>
          </a:bodyPr>
          <a:lstStyle/>
          <a:p>
            <a:pPr algn="ctr"/>
            <a:r>
              <a:rPr lang="pl-PL" b="1" dirty="0">
                <a:solidFill>
                  <a:srgbClr val="FF0000"/>
                </a:solidFill>
              </a:rPr>
              <a:t>Pisma nie doręcza się do rąk adresata ani osoby trzeciej, ale adresat może i tak zapoznać się z treścią pisma. </a:t>
            </a:r>
          </a:p>
          <a:p>
            <a:pPr algn="just"/>
            <a:r>
              <a:rPr lang="pl-PL" dirty="0"/>
              <a:t>Art. 133 § 1 – pismo można pozostawić w najbliższej placówce pocztowej albo jednostce Policji lub urzędzie gminy </a:t>
            </a:r>
          </a:p>
          <a:p>
            <a:pPr algn="just"/>
            <a:r>
              <a:rPr lang="pl-PL" dirty="0"/>
              <a:t>Art. 133 § 2 – O pozostawieniu pisma w myśl § 1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r>
              <a:rPr lang="pl-PL" b="1" dirty="0"/>
              <a:t>Nowelizacja w zakresie możliwości odbioru pism na podstawie pełnomocnictwa pocztowego – nowe § 2a i 2b w art. 133 k.p.k.</a:t>
            </a:r>
          </a:p>
          <a:p>
            <a:pPr algn="just"/>
            <a:endParaRPr lang="pl-PL" dirty="0"/>
          </a:p>
        </p:txBody>
      </p:sp>
    </p:spTree>
    <p:extLst>
      <p:ext uri="{BB962C8B-B14F-4D97-AF65-F5344CB8AC3E}">
        <p14:creationId xmlns:p14="http://schemas.microsoft.com/office/powerpoint/2010/main" val="2395428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Doręczenia – obowiązki uczestników postępowania </a:t>
            </a:r>
          </a:p>
        </p:txBody>
      </p:sp>
      <p:sp>
        <p:nvSpPr>
          <p:cNvPr id="3" name="Symbol zastępczy zawartości 2"/>
          <p:cNvSpPr>
            <a:spLocks noGrp="1"/>
          </p:cNvSpPr>
          <p:nvPr>
            <p:ph idx="1"/>
          </p:nvPr>
        </p:nvSpPr>
        <p:spPr/>
        <p:txBody>
          <a:bodyPr>
            <a:normAutofit fontScale="92500" lnSpcReduction="20000"/>
          </a:bodyPr>
          <a:lstStyle/>
          <a:p>
            <a:pPr algn="just"/>
            <a:r>
              <a:rPr lang="pl-PL" dirty="0"/>
              <a:t>Strona i osoby niebędące stronami, których prawa zostały naruszone w toku postępowania (np. osoby, u której dokonano przeszukania, osoba zatrzymana) nieprzebywająca w kraju </a:t>
            </a:r>
            <a:r>
              <a:rPr lang="pl-PL" b="1" dirty="0"/>
              <a:t>ani w innym państwie UE</a:t>
            </a:r>
            <a:r>
              <a:rPr lang="pl-PL" dirty="0"/>
              <a:t> </a:t>
            </a:r>
            <a:r>
              <a:rPr lang="pl-PL" b="1" dirty="0"/>
              <a:t>mają obowiązek wskazać adresata do doręczeń w kraju lub w innym państwie UE.</a:t>
            </a:r>
          </a:p>
          <a:p>
            <a:pPr lvl="1" algn="just"/>
            <a:r>
              <a:rPr lang="pl-PL" dirty="0"/>
              <a:t>niepodanie adresu do doręczeń w kraju – pismo nadane na ostatni znany adres w kraju lub innym państwie UE uznaje się za doręczone</a:t>
            </a:r>
          </a:p>
          <a:p>
            <a:pPr marL="0" indent="-45720" algn="just">
              <a:buNone/>
            </a:pPr>
            <a:r>
              <a:rPr lang="pl-PL" dirty="0"/>
              <a:t>Strona, a także pokrzywdzony jeżeli nie jest stroną, ma obowiązek zawiadamiać o każdej zmianie miejsca zamieszkania lub zmianie miejsca stałego pobytu – por. art. 300 § 1 i 2 </a:t>
            </a:r>
          </a:p>
          <a:p>
            <a:pPr marL="297180" indent="-342900" algn="just"/>
            <a:r>
              <a:rPr lang="pl-PL" dirty="0"/>
              <a:t>jeżeli strona zmieniła miejsce zamieszkania/pobytu lub nie przebywa pod wskazanym przez siebie adresem </a:t>
            </a:r>
            <a:r>
              <a:rPr lang="pl-PL" b="1" dirty="0"/>
              <a:t>w tym także z powodu pobawienia wolności w innej sprawie</a:t>
            </a:r>
            <a:r>
              <a:rPr lang="pl-PL" dirty="0"/>
              <a:t>, pismo wysłane pod poprzedni adres uważa się za doręczone. </a:t>
            </a:r>
          </a:p>
        </p:txBody>
      </p:sp>
    </p:spTree>
    <p:extLst>
      <p:ext uri="{BB962C8B-B14F-4D97-AF65-F5344CB8AC3E}">
        <p14:creationId xmlns:p14="http://schemas.microsoft.com/office/powerpoint/2010/main" val="1251292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831850" y="1709738"/>
            <a:ext cx="10515600" cy="1500187"/>
          </a:xfrm>
        </p:spPr>
        <p:txBody>
          <a:bodyPr/>
          <a:lstStyle/>
          <a:p>
            <a:r>
              <a:rPr lang="pl-PL" dirty="0"/>
              <a:t>Postępowanie przejściowe </a:t>
            </a:r>
          </a:p>
        </p:txBody>
      </p:sp>
      <p:sp>
        <p:nvSpPr>
          <p:cNvPr id="5" name="Symbol zastępczy tekstu 4"/>
          <p:cNvSpPr>
            <a:spLocks noGrp="1"/>
          </p:cNvSpPr>
          <p:nvPr>
            <p:ph type="body" idx="1"/>
          </p:nvPr>
        </p:nvSpPr>
        <p:spPr>
          <a:xfrm>
            <a:off x="838200" y="3561671"/>
            <a:ext cx="10515600" cy="472394"/>
          </a:xfrm>
        </p:spPr>
        <p:txBody>
          <a:bodyPr/>
          <a:lstStyle/>
          <a:p>
            <a:r>
              <a:rPr lang="pl-PL" dirty="0"/>
              <a:t>Kontrola formalna i merytoryczna, posiedzenia wyrokowe</a:t>
            </a:r>
          </a:p>
        </p:txBody>
      </p:sp>
    </p:spTree>
    <p:extLst>
      <p:ext uri="{BB962C8B-B14F-4D97-AF65-F5344CB8AC3E}">
        <p14:creationId xmlns:p14="http://schemas.microsoft.com/office/powerpoint/2010/main" val="980667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formalna skargi oskarżyciela</a:t>
            </a:r>
          </a:p>
        </p:txBody>
      </p:sp>
      <p:sp>
        <p:nvSpPr>
          <p:cNvPr id="8" name="Symbol zastępczy zawartości 7"/>
          <p:cNvSpPr>
            <a:spLocks noGrp="1"/>
          </p:cNvSpPr>
          <p:nvPr>
            <p:ph idx="1"/>
          </p:nvPr>
        </p:nvSpPr>
        <p:spPr/>
        <p:txBody>
          <a:bodyPr>
            <a:normAutofit fontScale="77500" lnSpcReduction="2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t>prezesa sądu</a:t>
            </a:r>
            <a:r>
              <a:rPr lang="pl-PL" dirty="0"/>
              <a:t> (przewodniczącego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233245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3" y="-422787"/>
            <a:ext cx="12123174" cy="1828800"/>
          </a:xfrm>
        </p:spPr>
        <p:txBody>
          <a:bodyPr>
            <a:normAutofit/>
          </a:bodyPr>
          <a:lstStyle/>
          <a:p>
            <a:r>
              <a:rPr lang="pl-PL" dirty="0"/>
              <a:t>Kontrola formalna skargi oskarżyciela</a:t>
            </a:r>
          </a:p>
        </p:txBody>
      </p:sp>
      <p:sp>
        <p:nvSpPr>
          <p:cNvPr id="3" name="Symbol zastępczy zawartości 2"/>
          <p:cNvSpPr>
            <a:spLocks noGrp="1"/>
          </p:cNvSpPr>
          <p:nvPr>
            <p:ph idx="1"/>
          </p:nvPr>
        </p:nvSpPr>
        <p:spPr>
          <a:xfrm>
            <a:off x="294968" y="1238865"/>
            <a:ext cx="11602064" cy="5329083"/>
          </a:xfrm>
        </p:spPr>
        <p:txBody>
          <a:bodyPr>
            <a:normAutofit fontScale="92500" lnSpcReduction="2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val="1100858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Art. 337 § 1</a:t>
            </a:r>
          </a:p>
          <a:p>
            <a:pPr algn="just"/>
            <a:r>
              <a:rPr lang="pl-PL" dirty="0"/>
              <a:t>Jeżeli akt oskarżenia nie odpowiada warunkom formalnym wymienionym w art. 119, 332, 333 lub art. 335, a także, gdy nie zostały spełnione warunki wymienione w art. 334, prezes sądu </a:t>
            </a:r>
            <a:r>
              <a:rPr lang="pl-PL" b="1" dirty="0"/>
              <a:t>zwraca go oskarżycielowi w celu usunięcia braków w terminie 7 dni od dnia jego doręczenia.</a:t>
            </a:r>
          </a:p>
          <a:p>
            <a:pPr marL="0" indent="0" algn="just">
              <a:buNone/>
            </a:pPr>
            <a:endParaRPr lang="pl-PL" dirty="0"/>
          </a:p>
          <a:p>
            <a:pPr marL="0" indent="0" algn="just">
              <a:buNone/>
            </a:pPr>
            <a:r>
              <a:rPr lang="pl-PL" dirty="0"/>
              <a:t>Prezes sądu wydaje </a:t>
            </a:r>
            <a:r>
              <a:rPr lang="pl-PL" b="1" dirty="0"/>
              <a:t>ZARZĄDZENIE </a:t>
            </a:r>
            <a:r>
              <a:rPr lang="pl-PL" dirty="0"/>
              <a:t>w sprawie zwrotu aktu oskarżenia oskarżycielowi. Na zarządzenie przysługuje </a:t>
            </a:r>
            <a:r>
              <a:rPr lang="pl-PL" u="sng" dirty="0"/>
              <a:t>zażalenie do sądu właściwego do rozpoznania sprawy</a:t>
            </a:r>
            <a:r>
              <a:rPr lang="pl-PL" dirty="0"/>
              <a:t>.</a:t>
            </a:r>
          </a:p>
          <a:p>
            <a:pPr marL="0" indent="0" algn="just">
              <a:buNone/>
            </a:pPr>
            <a:endParaRPr lang="pl-PL" dirty="0"/>
          </a:p>
          <a:p>
            <a:pPr algn="just"/>
            <a:r>
              <a:rPr lang="pl-PL" dirty="0"/>
              <a:t>Oskarżyciel, który nie wnosi zażalenia, ma obowiązek w terminie 7 dni wnieść poprawiony lub uzupełniony akt oskarżenia. </a:t>
            </a:r>
          </a:p>
          <a:p>
            <a:pPr algn="just"/>
            <a:r>
              <a:rPr lang="pl-PL" dirty="0"/>
              <a:t>Zwrot aktu oskarżenia nie oznacza zwrotu sprawy i nie uchyla stanu zawisłości sprawy. </a:t>
            </a:r>
          </a:p>
          <a:p>
            <a:pPr lvl="1" algn="just"/>
            <a:r>
              <a:rPr lang="pl-PL" dirty="0"/>
              <a:t>Prokurator nie może np. umorzyć postępowania, ale może cofnąć akt oskarżenia (art. 14 § 2) </a:t>
            </a:r>
          </a:p>
        </p:txBody>
      </p:sp>
    </p:spTree>
    <p:extLst>
      <p:ext uri="{BB962C8B-B14F-4D97-AF65-F5344CB8AC3E}">
        <p14:creationId xmlns:p14="http://schemas.microsoft.com/office/powerpoint/2010/main" val="333939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3267" y="258490"/>
            <a:ext cx="11631562" cy="1609344"/>
          </a:xfrm>
        </p:spPr>
        <p:txBody>
          <a:bodyPr>
            <a:noAutofit/>
          </a:bodyPr>
          <a:lstStyle/>
          <a:p>
            <a:pPr algn="just"/>
            <a:r>
              <a:rPr lang="pl-PL" sz="3600" dirty="0"/>
              <a:t>Brak spójności między zarzutem z aktu oskarżenia a zarzutem z postanowienia o przedstawieniu zarzutów </a:t>
            </a:r>
          </a:p>
        </p:txBody>
      </p:sp>
      <p:sp>
        <p:nvSpPr>
          <p:cNvPr id="3" name="Symbol zastępczy zawartości 2"/>
          <p:cNvSpPr>
            <a:spLocks noGrp="1"/>
          </p:cNvSpPr>
          <p:nvPr>
            <p:ph idx="1"/>
          </p:nvPr>
        </p:nvSpPr>
        <p:spPr>
          <a:xfrm>
            <a:off x="283267" y="2121408"/>
            <a:ext cx="11631562" cy="4574360"/>
          </a:xfrm>
        </p:spPr>
        <p:txBody>
          <a:bodyPr>
            <a:normAutofit fontScale="85000" lnSpcReduction="20000"/>
          </a:bodyPr>
          <a:lstStyle/>
          <a:p>
            <a:pPr marL="0" indent="0" algn="ctr">
              <a:buNone/>
            </a:pPr>
            <a:r>
              <a:rPr lang="pl-PL" b="1" u="sng" dirty="0"/>
              <a:t>Wyrok SN z 4.10.2013 r., III KK 158/13 </a:t>
            </a:r>
          </a:p>
          <a:p>
            <a:pPr marL="0" indent="0" algn="just">
              <a:buNone/>
            </a:pPr>
            <a:r>
              <a:rPr lang="pl-PL" dirty="0"/>
              <a:t>Konieczne jest zharmonizowanie zarzutu aktu oskarżenia z zarzutem opisanym w postanowieniu o przedstawieniu zarzutów, w obu tych dokumentach procesowych chodzić musi bowiem o ten sam czyn, tak jak się on rysuje w świetle okoliczności przedmiotowych i podmiotowych sprawy, stanowiących wynik przeprowadzonego postępowania przygotowawczego. Brak takiej spójności pomiędzy czynem zarzuconym w postanowieniu o przedstawieniu zarzutu (ewentualnie postanowieniu o zmianie postanowienia o przedstawieniu zarzutów) a zarzutem sformułowanym w akcie oskarżenia, </a:t>
            </a:r>
            <a:r>
              <a:rPr lang="pl-PL" b="1" dirty="0"/>
              <a:t>stanowi wadę formalną skargi, której usunięcie następuje w trybie określonym w art. 337 k.p.k.</a:t>
            </a:r>
          </a:p>
          <a:p>
            <a:pPr marL="0" indent="0" algn="ctr">
              <a:buNone/>
            </a:pPr>
            <a:r>
              <a:rPr lang="pl-PL" b="1" u="sng" dirty="0"/>
              <a:t>Wyrok SN z 27.03.2013 r., II KK 51/13 </a:t>
            </a:r>
          </a:p>
          <a:p>
            <a:pPr marL="0" indent="0" algn="just">
              <a:buNone/>
            </a:pPr>
            <a:r>
              <a:rPr lang="pl-PL" dirty="0"/>
              <a:t>W trybie wskazanym w art. 337 k.p.k. dopuszczalne jest zwrócenie aktu oskarżenia uprawnionemu oskarżycielowi w celu usunięcia braku formalnego w postaci wskazania i ujęcia takiego zarzutu stawianego oskarżonemu, który pozostaje w zgodzie z treścią postanowienia o przedstawieniu zarzutów.</a:t>
            </a:r>
            <a:endParaRPr lang="pl-PL" b="1" dirty="0"/>
          </a:p>
        </p:txBody>
      </p:sp>
    </p:spTree>
    <p:extLst>
      <p:ext uri="{BB962C8B-B14F-4D97-AF65-F5344CB8AC3E}">
        <p14:creationId xmlns:p14="http://schemas.microsoft.com/office/powerpoint/2010/main" val="3808221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55302" y="270584"/>
            <a:ext cx="10774582" cy="1499616"/>
          </a:xfrm>
        </p:spPr>
        <p:txBody>
          <a:bodyPr>
            <a:normAutofit/>
          </a:bodyPr>
          <a:lstStyle/>
          <a:p>
            <a:r>
              <a:rPr lang="pl-PL" sz="4400" dirty="0"/>
              <a:t>Forum podejmowania decyzji procesowych </a:t>
            </a:r>
          </a:p>
        </p:txBody>
      </p:sp>
      <p:sp>
        <p:nvSpPr>
          <p:cNvPr id="3" name="Symbol zastępczy zawartości 2"/>
          <p:cNvSpPr>
            <a:spLocks noGrp="1"/>
          </p:cNvSpPr>
          <p:nvPr>
            <p:ph idx="1"/>
          </p:nvPr>
        </p:nvSpPr>
        <p:spPr>
          <a:xfrm>
            <a:off x="255639" y="1847088"/>
            <a:ext cx="11613274" cy="4837176"/>
          </a:xfrm>
        </p:spPr>
        <p:txBody>
          <a:bodyPr>
            <a:normAutofit fontScale="77500" lnSpcReduction="20000"/>
          </a:bodyPr>
          <a:lstStyle/>
          <a:p>
            <a:pPr algn="just"/>
            <a:r>
              <a:rPr lang="pl-PL" dirty="0"/>
              <a:t>Sąd podejmuje decyzje procesowe w sposób sformalizowany. Zgodnie z art. 95 </a:t>
            </a:r>
            <a:r>
              <a:rPr lang="pl-PL" b="1" u="sng" dirty="0"/>
              <a:t>orzeka on na posiedzeniu a na rozprawie, tylko wtedy, gdy ustawa tego wymaga</a:t>
            </a:r>
            <a:r>
              <a:rPr lang="pl-PL" dirty="0"/>
              <a:t>. Orzeczenia, które zapadają na posiedzeniu, mogą zostać również wydane na rozprawie. </a:t>
            </a:r>
          </a:p>
          <a:p>
            <a:pPr lvl="1" algn="just"/>
            <a:r>
              <a:rPr lang="pl-PL" dirty="0"/>
              <a:t>Ale orzeczenia które zapadają na rozprawie, nie mogą zostać wydane na posiedzeniu </a:t>
            </a:r>
          </a:p>
          <a:p>
            <a:pPr algn="just"/>
            <a:r>
              <a:rPr lang="pl-PL" dirty="0"/>
              <a:t>Przeprowadzenia rozprawy wymaga: </a:t>
            </a:r>
          </a:p>
          <a:p>
            <a:pPr lvl="1" algn="just"/>
            <a:r>
              <a:rPr lang="pl-PL" dirty="0"/>
              <a:t>Merytoryczne rozpoznanie zarzutów wobec oskarżonego zawartych w akcie oskarżenia przed sądem I instancji w postępowaniu zwyczajnym, przyspieszonym i prywatnoskargowym </a:t>
            </a:r>
          </a:p>
          <a:p>
            <a:pPr lvl="1" algn="just"/>
            <a:r>
              <a:rPr lang="pl-PL" dirty="0"/>
              <a:t>Wniosek prokuratora o umorzenie postępowania z powodu niepoczytalności sprawcy i zastosowanie środków zabezpieczających </a:t>
            </a:r>
          </a:p>
          <a:p>
            <a:pPr lvl="1" algn="just"/>
            <a:r>
              <a:rPr lang="pl-PL" dirty="0"/>
              <a:t>Wniosek o dobrowolne poddanie się karze (art. 387), chyba że został złożony przed wyznaczeniem terminu rozprawy (art. 338a)</a:t>
            </a:r>
          </a:p>
          <a:p>
            <a:pPr lvl="1" algn="just"/>
            <a:r>
              <a:rPr lang="pl-PL" dirty="0"/>
              <a:t>Rozpoznanie apelacji (art. 449 § 1), chyba że zachodzą tzw. bezwzględne przyczyny odwoławcze (art. 439 § 1)</a:t>
            </a:r>
          </a:p>
          <a:p>
            <a:pPr lvl="1" algn="just"/>
            <a:r>
              <a:rPr lang="pl-PL" dirty="0"/>
              <a:t>Rozpoznanie kasacji </a:t>
            </a:r>
          </a:p>
          <a:p>
            <a:pPr lvl="1" algn="just"/>
            <a:r>
              <a:rPr lang="pl-PL" dirty="0"/>
              <a:t>Wydanie wyroku łącznego (art. 573 § 1) </a:t>
            </a:r>
          </a:p>
          <a:p>
            <a:pPr lvl="0" algn="just"/>
            <a:r>
              <a:rPr lang="pl-PL" dirty="0"/>
              <a:t>UWAGA! Posiedzenia wyrokowe – sąd rozstrzyga o zasadności zarzutów zawartych w akcie oskarżenia, wniosku z art. 335 § 1 i 2, wniosku o warunkowe umorzenie postępowania lub wniosku z art. 338a. </a:t>
            </a:r>
            <a:r>
              <a:rPr lang="pl-PL" u="sng" dirty="0">
                <a:solidFill>
                  <a:srgbClr val="FF0000"/>
                </a:solidFill>
              </a:rPr>
              <a:t>Wyrok zapada na posiedzeniu. </a:t>
            </a:r>
            <a:r>
              <a:rPr lang="pl-PL" dirty="0"/>
              <a:t>Do posiedzeń wyrokowych stosuje się odpowiednio przepisy regulujące przebieg rozprawy</a:t>
            </a:r>
          </a:p>
        </p:txBody>
      </p:sp>
    </p:spTree>
    <p:extLst>
      <p:ext uri="{BB962C8B-B14F-4D97-AF65-F5344CB8AC3E}">
        <p14:creationId xmlns:p14="http://schemas.microsoft.com/office/powerpoint/2010/main" val="2883751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formy postępowania przygotowawczego</a:t>
            </a:r>
          </a:p>
        </p:txBody>
      </p:sp>
      <p:sp>
        <p:nvSpPr>
          <p:cNvPr id="3" name="Symbol zastępczy zawartości 2"/>
          <p:cNvSpPr>
            <a:spLocks noGrp="1"/>
          </p:cNvSpPr>
          <p:nvPr>
            <p:ph idx="1"/>
          </p:nvPr>
        </p:nvSpPr>
        <p:spPr/>
        <p:txBody>
          <a:bodyPr>
            <a:normAutofit fontScale="92500" lnSpcReduction="20000"/>
          </a:bodyPr>
          <a:lstStyle/>
          <a:p>
            <a:pPr marL="0" indent="0" algn="ctr">
              <a:buNone/>
            </a:pPr>
            <a:r>
              <a:rPr lang="pl-PL" b="1" u="sng" dirty="0"/>
              <a:t>Postanowienie SN z 30.06.2004 r., I KZP 13/04 </a:t>
            </a:r>
          </a:p>
          <a:p>
            <a:pPr marL="0" indent="0" algn="just">
              <a:buNone/>
            </a:pPr>
            <a:r>
              <a:rPr lang="pl-PL" dirty="0"/>
              <a:t>Przepis art. 337 § 1 k.p.k. nie stanowi podstawy prawnej kontroli braków postępowania przygotowawczego, w tym także tego czy było ono prowadzone we właściwej formie.</a:t>
            </a:r>
          </a:p>
          <a:p>
            <a:pPr marL="0" indent="0" algn="ctr">
              <a:buNone/>
            </a:pPr>
            <a:r>
              <a:rPr lang="pl-PL" b="1" u="sng" dirty="0"/>
              <a:t>Uchwała SN z  25.03.2004 r., I KZP 43/03 </a:t>
            </a:r>
          </a:p>
          <a:p>
            <a:pPr marL="0" indent="0" algn="just">
              <a:buNone/>
            </a:pPr>
            <a:r>
              <a:rPr lang="pl-PL" dirty="0"/>
              <a:t>Sąd dokonując kontroli wstępnej aktu oskarżenia w trybie art. 339 § 3 pkt 3 k.p.k., zobowiązany jest badać przesłanki warunkujące dopuszczalność prowadzenia w danej sprawie </a:t>
            </a:r>
            <a:r>
              <a:rPr lang="pl-PL" i="1" strike="sngStrike" dirty="0"/>
              <a:t>postępowania uproszczonego (art. 469 k.p.k.), </a:t>
            </a:r>
            <a:r>
              <a:rPr lang="pl-PL" dirty="0"/>
              <a:t>zarówno od strony formalnej (tj. korelację formy prowadzonego w sprawie postępowania przygotowawczego ze wskazaniem trybu postępowania sądowego), jak i od strony materialnej (czy postępowanie przygotowawcze było legalne, tzn. odpowiadało wymogom ustawowym przewidzianym dla danego rodzaju postępowania)</a:t>
            </a:r>
          </a:p>
        </p:txBody>
      </p:sp>
    </p:spTree>
    <p:extLst>
      <p:ext uri="{BB962C8B-B14F-4D97-AF65-F5344CB8AC3E}">
        <p14:creationId xmlns:p14="http://schemas.microsoft.com/office/powerpoint/2010/main" val="2962831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624110"/>
            <a:ext cx="11536325" cy="1280890"/>
          </a:xfrm>
        </p:spPr>
        <p:txBody>
          <a:bodyPr/>
          <a:lstStyle/>
          <a:p>
            <a:r>
              <a:rPr lang="pl-PL" dirty="0"/>
              <a:t>Kontrola formalna skargi oskarżyciela</a:t>
            </a:r>
          </a:p>
        </p:txBody>
      </p:sp>
      <p:sp>
        <p:nvSpPr>
          <p:cNvPr id="3" name="Symbol zastępczy zawartości 2"/>
          <p:cNvSpPr>
            <a:spLocks noGrp="1"/>
          </p:cNvSpPr>
          <p:nvPr>
            <p:ph idx="1"/>
          </p:nvPr>
        </p:nvSpPr>
        <p:spPr>
          <a:xfrm>
            <a:off x="318977" y="2133600"/>
            <a:ext cx="11536325" cy="4160874"/>
          </a:xfrm>
        </p:spPr>
        <p:txBody>
          <a:bodyPr>
            <a:normAutofit fontScale="92500" lnSpcReduction="20000"/>
          </a:bodyPr>
          <a:lstStyle/>
          <a:p>
            <a:pPr algn="just"/>
            <a:r>
              <a:rPr lang="pl-PL" dirty="0"/>
              <a:t>Gdy prokurator mimo zwrócenia aktu oskarżenia w trybie art. 337 k.p.k. ponownie przekaże go w tej samej postaci, prezes sądu może zmienić swoją poprzednią decyzję i dokonać czynności z art. 338 albo powinien wnieść sprawę na posiedzenie – art. 339 § 3 k.p.k. </a:t>
            </a:r>
          </a:p>
          <a:p>
            <a:pPr algn="just"/>
            <a:r>
              <a:rPr lang="pl-PL" dirty="0"/>
              <a:t>Jeżeli na posiedzeniu </a:t>
            </a:r>
            <a:r>
              <a:rPr lang="pl-PL" b="1" dirty="0"/>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brak skutecznej skargi uprawnionego oskarżyciela. </a:t>
            </a:r>
          </a:p>
          <a:p>
            <a:pPr algn="just"/>
            <a:r>
              <a:rPr lang="pl-PL" dirty="0"/>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val="4035540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Co jeżeli prokurator nie uzupełni braków formalnych aktu oskarżenia?</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val="4217298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formalna skargi oskarżyciela</a:t>
            </a:r>
          </a:p>
        </p:txBody>
      </p:sp>
      <p:sp>
        <p:nvSpPr>
          <p:cNvPr id="3" name="Symbol zastępczy zawartości 2"/>
          <p:cNvSpPr>
            <a:spLocks noGrp="1"/>
          </p:cNvSpPr>
          <p:nvPr>
            <p:ph idx="1"/>
          </p:nvPr>
        </p:nvSpPr>
        <p:spPr/>
        <p:txBody>
          <a:bodyPr>
            <a:normAutofit fontScale="92500" lnSpcReduction="20000"/>
          </a:bodyPr>
          <a:lstStyle/>
          <a:p>
            <a:pPr algn="just"/>
            <a:r>
              <a:rPr lang="pl-PL" dirty="0"/>
              <a:t>Kontrola w oparciu o art. 120 k.p.k. </a:t>
            </a:r>
          </a:p>
          <a:p>
            <a:pPr marL="0" indent="0" algn="just">
              <a:buNone/>
            </a:pPr>
            <a:r>
              <a:rPr lang="pl-PL" dirty="0">
                <a:sym typeface="Wingdings" panose="05000000000000000000" pitchFamily="2" charset="2"/>
              </a:rPr>
              <a:t>Zgodnie z art. 120 </a:t>
            </a:r>
            <a:r>
              <a:rPr lang="pl-PL" dirty="0"/>
              <a:t>§ 1 k.p.k. jeżeli pismo nie odpowiada wymaganiom formalnym, przewidzianym w art. 119 lub w przepisach szczególnych, a brak jest tego rodzaju, że </a:t>
            </a:r>
            <a:r>
              <a:rPr lang="pl-PL" b="1" dirty="0"/>
              <a:t>pismo nie może otrzymać biegu</a:t>
            </a:r>
            <a:r>
              <a:rPr lang="pl-PL" dirty="0"/>
              <a:t>, albo brak polega na niezłożeniu należytych opłat lub upoważnienia do podjęcia czynności procesowej, wzywa się osobę, od której pismo pochodzi, do usunięcia braku w terminie 7 dni. </a:t>
            </a:r>
          </a:p>
          <a:p>
            <a:pPr algn="just"/>
            <a:r>
              <a:rPr lang="pl-PL" dirty="0"/>
              <a:t>W razie uzupełnienia braku w terminie, pismo wywołuje skutki od dnia jego wniesienia. </a:t>
            </a:r>
          </a:p>
          <a:p>
            <a:pPr algn="just"/>
            <a:r>
              <a:rPr lang="pl-PL" dirty="0"/>
              <a:t>W przypadku nieuzupełnienia braku w terminie, pismo uznaje się za bezskuteczne, o czym należy pouczyć przy doręczeniu wezwania. </a:t>
            </a:r>
          </a:p>
          <a:p>
            <a:pPr algn="just"/>
            <a:r>
              <a:rPr lang="pl-PL" dirty="0"/>
              <a:t>Zarządzenia może wydać także referendarz sądowy. </a:t>
            </a:r>
          </a:p>
          <a:p>
            <a:pPr algn="just"/>
            <a:r>
              <a:rPr lang="pl-PL" dirty="0"/>
              <a:t>Na zarządzenia z art. 120 </a:t>
            </a:r>
            <a:r>
              <a:rPr lang="pl-PL" b="1" dirty="0"/>
              <a:t>nie przysługuje zażalenie </a:t>
            </a:r>
            <a:endParaRPr lang="pl-PL" dirty="0"/>
          </a:p>
        </p:txBody>
      </p:sp>
    </p:spTree>
    <p:extLst>
      <p:ext uri="{BB962C8B-B14F-4D97-AF65-F5344CB8AC3E}">
        <p14:creationId xmlns:p14="http://schemas.microsoft.com/office/powerpoint/2010/main" val="1616883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5858" y="0"/>
            <a:ext cx="11515725" cy="1280890"/>
          </a:xfrm>
        </p:spPr>
        <p:txBody>
          <a:bodyPr/>
          <a:lstStyle/>
          <a:p>
            <a:r>
              <a:rPr lang="pl-PL" dirty="0"/>
              <a:t>Doręczenie aktu oskarżenia </a:t>
            </a:r>
          </a:p>
        </p:txBody>
      </p:sp>
      <p:sp>
        <p:nvSpPr>
          <p:cNvPr id="3" name="Symbol zastępczy zawartości 2"/>
          <p:cNvSpPr>
            <a:spLocks noGrp="1"/>
          </p:cNvSpPr>
          <p:nvPr>
            <p:ph idx="1"/>
          </p:nvPr>
        </p:nvSpPr>
        <p:spPr>
          <a:xfrm>
            <a:off x="138223" y="1244009"/>
            <a:ext cx="11950996" cy="5528931"/>
          </a:xfrm>
        </p:spPr>
        <p:txBody>
          <a:bodyPr>
            <a:normAutofit fontScale="70000" lnSpcReduction="20000"/>
          </a:bodyPr>
          <a:lstStyle/>
          <a:p>
            <a:pPr marL="0" indent="0" algn="just">
              <a:buNone/>
            </a:pPr>
            <a:r>
              <a:rPr lang="pl-PL" dirty="0"/>
              <a:t>Jeżeli akt oskarżenia odpowiada warunkom formalnym, </a:t>
            </a:r>
            <a:r>
              <a:rPr lang="pl-PL" b="1" dirty="0"/>
              <a:t>prezes sądu lub referendarz sądowy</a:t>
            </a:r>
            <a:r>
              <a:rPr lang="pl-PL" dirty="0"/>
              <a:t> zarządza doręczenie jego odpisu oskarżonemu, wzywając </a:t>
            </a:r>
            <a:r>
              <a:rPr lang="pl-PL" u="sng" dirty="0"/>
              <a:t>do składania wniosków dowodowych w terminie 7 dni </a:t>
            </a:r>
            <a:r>
              <a:rPr lang="pl-PL" dirty="0"/>
              <a:t>od dnia doręczenia mu aktu oskarżenia, a także pouczając o prawie do złożenia wniosku o </a:t>
            </a:r>
            <a:r>
              <a:rPr lang="pl-PL" u="sng" dirty="0"/>
              <a:t>zobowiązanie prokuratora do uzupełnienia materiałów postępowania przygotowawczego dołączonych do aktu oskarżenia</a:t>
            </a:r>
            <a:r>
              <a:rPr lang="pl-PL" dirty="0"/>
              <a:t> o określone dokumenty zawarte w aktach tego postępowania, gdy ma to znaczenie dla interesu oskarżonego. </a:t>
            </a:r>
          </a:p>
          <a:p>
            <a:pPr algn="just"/>
            <a:r>
              <a:rPr lang="pl-PL" dirty="0"/>
              <a:t>Oskarżonego poucza się o treści przepisów:</a:t>
            </a:r>
          </a:p>
          <a:p>
            <a:pPr lvl="1" algn="just">
              <a:buFont typeface="+mj-lt"/>
              <a:buAutoNum type="arabicPeriod"/>
            </a:pPr>
            <a:r>
              <a:rPr lang="pl-PL" dirty="0"/>
              <a:t>Art. 291 § 3 – zabezpieczenie  kosztów postępowania  </a:t>
            </a:r>
          </a:p>
          <a:p>
            <a:pPr lvl="1" algn="just">
              <a:buFont typeface="+mj-lt"/>
              <a:buAutoNum type="arabicPeriod"/>
            </a:pPr>
            <a:r>
              <a:rPr lang="pl-PL" dirty="0"/>
              <a:t>Art. 338a – prawo do złożenia wniosku o wydanie wyroku skazującego i wymierzenie mu określonej kary lub środka karnego, przepadku lub środka kompensacyjnego bez przeprowadzenia postępowania dowodowego </a:t>
            </a:r>
            <a:r>
              <a:rPr lang="pl-PL" dirty="0">
                <a:sym typeface="Wingdings" panose="05000000000000000000" pitchFamily="2" charset="2"/>
              </a:rPr>
              <a:t> tzw. dobrowolne poddanie się odpowiedzialności karnej na posiedzeniu</a:t>
            </a:r>
            <a:r>
              <a:rPr lang="pl-PL" dirty="0"/>
              <a:t> </a:t>
            </a:r>
          </a:p>
          <a:p>
            <a:pPr lvl="1" algn="just">
              <a:buFont typeface="+mj-lt"/>
              <a:buAutoNum type="arabicPeriod"/>
            </a:pPr>
            <a:r>
              <a:rPr lang="pl-PL" dirty="0"/>
              <a:t>Art. 341 § 1 – prawo do udziału w posiedzeniu w przedmiocie warunkowego umorzenia postępowania </a:t>
            </a:r>
          </a:p>
          <a:p>
            <a:pPr lvl="1" algn="just">
              <a:buFont typeface="+mj-lt"/>
              <a:buAutoNum type="arabicPeriod"/>
            </a:pPr>
            <a:r>
              <a:rPr lang="pl-PL" dirty="0"/>
              <a:t>Art. 349 § 8 – dot. posiedzenia przygotowawczego przed rozprawą; ogłoszenie zarządzenia o wyznaczeniu terminów rozprawy ma skutek równoznaczny z </a:t>
            </a:r>
            <a:r>
              <a:rPr lang="pl-PL" u="sng" dirty="0"/>
              <a:t>wezwaniem obecnych uczestników postępowania</a:t>
            </a:r>
            <a:r>
              <a:rPr lang="pl-PL" dirty="0"/>
              <a:t> do udziału w rozprawie albo zawiadomieniem o jej terminach</a:t>
            </a:r>
          </a:p>
          <a:p>
            <a:pPr lvl="1" algn="just">
              <a:buFont typeface="+mj-lt"/>
              <a:buAutoNum type="arabicPeriod"/>
            </a:pPr>
            <a:r>
              <a:rPr lang="pl-PL" dirty="0"/>
              <a:t>Art. 374 </a:t>
            </a:r>
          </a:p>
          <a:p>
            <a:pPr lvl="1" algn="just">
              <a:buFont typeface="+mj-lt"/>
              <a:buAutoNum type="arabicPeriod"/>
            </a:pPr>
            <a:r>
              <a:rPr lang="pl-PL" dirty="0"/>
              <a:t>Art. 376</a:t>
            </a:r>
          </a:p>
          <a:p>
            <a:pPr lvl="1" algn="just">
              <a:buFont typeface="+mj-lt"/>
              <a:buAutoNum type="arabicPeriod"/>
            </a:pPr>
            <a:r>
              <a:rPr lang="pl-PL" dirty="0"/>
              <a:t>Art. 377</a:t>
            </a:r>
          </a:p>
          <a:p>
            <a:pPr lvl="1" algn="just">
              <a:buFont typeface="+mj-lt"/>
              <a:buAutoNum type="arabicPeriod"/>
            </a:pPr>
            <a:r>
              <a:rPr lang="pl-PL" dirty="0"/>
              <a:t>Art. 422 – wniosek o uzasadnienie wyroku </a:t>
            </a:r>
          </a:p>
          <a:p>
            <a:pPr lvl="1" algn="just">
              <a:buFont typeface="+mj-lt"/>
              <a:buAutoNum type="arabicPeriod"/>
            </a:pPr>
            <a:r>
              <a:rPr lang="pl-PL" dirty="0"/>
              <a:t>o prawie do złożenia wniosku o wyznaczenie obrońcy z urzędu w terminie 7 dni od daty doręczenia wezwania (zawiadomienia) o terminie rozprawy (posiedzenia)</a:t>
            </a:r>
          </a:p>
          <a:p>
            <a:pPr algn="just"/>
            <a:r>
              <a:rPr lang="pl-PL" dirty="0"/>
              <a:t>Oraz o prawie wniesienia pisemnej odpowiedzi na akt oskarżenia – art. 338 § 2 </a:t>
            </a:r>
          </a:p>
          <a:p>
            <a:pPr algn="just"/>
            <a:r>
              <a:rPr lang="pl-PL" dirty="0"/>
              <a:t>Gdy złożono wniosek z art. 335 § 1 albo akt oskarżenia zawiera wniosek z art. 335 § 2 jego odpis doręcza się ujawnionemu pokrzywdzonemu</a:t>
            </a:r>
          </a:p>
        </p:txBody>
      </p:sp>
      <p:sp>
        <p:nvSpPr>
          <p:cNvPr id="4" name="Nawias klamrowy zamykający 3"/>
          <p:cNvSpPr/>
          <p:nvPr/>
        </p:nvSpPr>
        <p:spPr>
          <a:xfrm>
            <a:off x="1757294" y="4070675"/>
            <a:ext cx="121601" cy="780282"/>
          </a:xfrm>
          <a:prstGeom prst="rightBrace">
            <a:avLst>
              <a:gd name="adj1" fmla="val 40808"/>
              <a:gd name="adj2" fmla="val 475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2599928" y="4306928"/>
            <a:ext cx="5451434" cy="307777"/>
          </a:xfrm>
          <a:prstGeom prst="rect">
            <a:avLst/>
          </a:prstGeom>
          <a:noFill/>
        </p:spPr>
        <p:txBody>
          <a:bodyPr wrap="square" rtlCol="0">
            <a:spAutoFit/>
          </a:bodyPr>
          <a:lstStyle/>
          <a:p>
            <a:r>
              <a:rPr lang="pl-PL" sz="1400" dirty="0"/>
              <a:t>Uczestnictwo oskarżonego w rozprawie głównej</a:t>
            </a:r>
          </a:p>
        </p:txBody>
      </p:sp>
    </p:spTree>
    <p:extLst>
      <p:ext uri="{BB962C8B-B14F-4D97-AF65-F5344CB8AC3E}">
        <p14:creationId xmlns:p14="http://schemas.microsoft.com/office/powerpoint/2010/main" val="257536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1069848" y="2121408"/>
            <a:ext cx="10058400" cy="4050792"/>
          </a:xfrm>
        </p:spPr>
        <p:txBody>
          <a:bodyPr>
            <a:normAutofit fontScale="85000" lnSpcReduction="20000"/>
          </a:bodyPr>
          <a:lstStyle/>
          <a:p>
            <a:pPr marL="0" indent="0" algn="ctr">
              <a:buNone/>
            </a:pPr>
            <a:r>
              <a:rPr lang="pl-PL" sz="2400" b="1" u="sng" dirty="0"/>
              <a:t>Postanowienie SN z 13.03.2013 </a:t>
            </a:r>
            <a:r>
              <a:rPr lang="pl-PL" sz="2400" b="1" u="sng" dirty="0" err="1"/>
              <a:t>r.,V</a:t>
            </a:r>
            <a:r>
              <a:rPr lang="pl-PL" sz="2400" b="1" u="sng" dirty="0"/>
              <a:t> KK 197/12</a:t>
            </a:r>
          </a:p>
          <a:p>
            <a:pPr marL="0" indent="0" algn="just">
              <a:buNone/>
            </a:pPr>
            <a:endParaRPr lang="pl-PL" dirty="0"/>
          </a:p>
          <a:p>
            <a:pPr marL="0" indent="0" algn="just">
              <a:buNone/>
            </a:pPr>
            <a:r>
              <a:rPr lang="pl-PL" dirty="0"/>
              <a:t>(…) nie każde formalne naruszenie, także w zakresie prawa do obrony, musi oznaczać automatycznie pozbawienie procesu przymiotu rzetelności. (…) Naruszenie wymogu płynącego z art. 338 § 1 k.p.k., przez niedoręczenie oskarżonemu odpisu aktu oskarżenia i uniemożliwienie mu tym samym złożenia odpowiedzi na ten akt (art. 338 § 2 k.p.k.), stanowi niewątpliwie rażącą obrazę prawa procesowego, ale uchybienie przez sąd temu obowiązkowi nie może być oceniane jedynie od strony formalnej, lecz musi uwzględniać możliwość wpływu takiego naruszenia na realizację przez oskarżonego przysługującego mu prawa do obrony w realiach danej sprawy. Tylko bowiem wtedy można mówić o naruszeniu wymogów rzetelnego procesu, a tym samym i o możliwości wpływu tego uchybienia na treść wydanego orzeczenia.</a:t>
            </a:r>
          </a:p>
        </p:txBody>
      </p:sp>
    </p:spTree>
    <p:extLst>
      <p:ext uri="{BB962C8B-B14F-4D97-AF65-F5344CB8AC3E}">
        <p14:creationId xmlns:p14="http://schemas.microsoft.com/office/powerpoint/2010/main" val="1087936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sp>
        <p:nvSpPr>
          <p:cNvPr id="3" name="Symbol zastępczy zawartości 2"/>
          <p:cNvSpPr>
            <a:spLocks noGrp="1"/>
          </p:cNvSpPr>
          <p:nvPr>
            <p:ph idx="1"/>
          </p:nvPr>
        </p:nvSpPr>
        <p:spPr/>
        <p:txBody>
          <a:bodyPr>
            <a:normAutofit fontScale="850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val="4022888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525693" cy="1280890"/>
          </a:xfrm>
        </p:spPr>
        <p:txBody>
          <a:bodyPr/>
          <a:lstStyle/>
          <a:p>
            <a:r>
              <a:rPr lang="pl-PL" dirty="0"/>
              <a:t>Skierowanie sprawy na posiedzenie</a:t>
            </a:r>
          </a:p>
        </p:txBody>
      </p:sp>
      <p:graphicFrame>
        <p:nvGraphicFramePr>
          <p:cNvPr id="4" name="Symbol zastępczy zawartości 3"/>
          <p:cNvGraphicFramePr>
            <a:graphicFrameLocks noGrp="1"/>
          </p:cNvGraphicFramePr>
          <p:nvPr>
            <p:ph idx="1"/>
          </p:nvPr>
        </p:nvGraphicFramePr>
        <p:xfrm>
          <a:off x="361508" y="1905000"/>
          <a:ext cx="8448195" cy="4741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9173497" y="3088340"/>
            <a:ext cx="2812026" cy="3046988"/>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t>art. 339 § 3a – prezes sądu </a:t>
            </a:r>
            <a:r>
              <a:rPr lang="pl-PL" sz="2400" b="1" dirty="0"/>
              <a:t>może skierować </a:t>
            </a:r>
            <a:r>
              <a:rPr lang="pl-PL" sz="2400" dirty="0"/>
              <a:t>sprawę na posiedzenie, jeżeli oskarżony złożył wniosek z art. 338a </a:t>
            </a:r>
          </a:p>
        </p:txBody>
      </p:sp>
    </p:spTree>
    <p:extLst>
      <p:ext uri="{BB962C8B-B14F-4D97-AF65-F5344CB8AC3E}">
        <p14:creationId xmlns:p14="http://schemas.microsoft.com/office/powerpoint/2010/main" val="3318220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8190" y="613478"/>
            <a:ext cx="11527112" cy="1280890"/>
          </a:xfrm>
        </p:spPr>
        <p:txBody>
          <a:bodyPr/>
          <a:lstStyle/>
          <a:p>
            <a:r>
              <a:rPr lang="pl-PL" dirty="0"/>
              <a:t>Skierowanie sprawy na posiedzenie</a:t>
            </a:r>
          </a:p>
        </p:txBody>
      </p:sp>
      <p:graphicFrame>
        <p:nvGraphicFramePr>
          <p:cNvPr id="5" name="Symbol zastępczy zawartości 4"/>
          <p:cNvGraphicFramePr>
            <a:graphicFrameLocks noGrp="1"/>
          </p:cNvGraphicFramePr>
          <p:nvPr>
            <p:ph idx="1"/>
          </p:nvPr>
        </p:nvGraphicFramePr>
        <p:xfrm>
          <a:off x="328190" y="1531088"/>
          <a:ext cx="10229743" cy="50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a:off x="10761667" y="1531088"/>
            <a:ext cx="311533" cy="1626781"/>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11176337" y="1403543"/>
            <a:ext cx="1015663" cy="1754326"/>
          </a:xfrm>
          <a:prstGeom prst="rect">
            <a:avLst/>
          </a:prstGeom>
          <a:noFill/>
        </p:spPr>
        <p:txBody>
          <a:bodyPr vert="vert" wrap="square" rtlCol="0">
            <a:spAutoFit/>
          </a:bodyPr>
          <a:lstStyle/>
          <a:p>
            <a:pPr algn="ctr"/>
            <a:r>
              <a:rPr lang="pl-PL" dirty="0"/>
              <a:t>Merytoryczna kontrola aktu oskarżenia </a:t>
            </a:r>
          </a:p>
        </p:txBody>
      </p:sp>
    </p:spTree>
    <p:extLst>
      <p:ext uri="{BB962C8B-B14F-4D97-AF65-F5344CB8AC3E}">
        <p14:creationId xmlns:p14="http://schemas.microsoft.com/office/powerpoint/2010/main" val="41118185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9" y="329142"/>
            <a:ext cx="11536326" cy="1280890"/>
          </a:xfrm>
        </p:spPr>
        <p:txBody>
          <a:bodyPr>
            <a:normAutofit/>
          </a:bodyPr>
          <a:lstStyle/>
          <a:p>
            <a:r>
              <a:rPr lang="pl-PL" dirty="0"/>
              <a:t>Merytoryczna kontrola aktu oskarżenia </a:t>
            </a:r>
          </a:p>
        </p:txBody>
      </p:sp>
      <p:graphicFrame>
        <p:nvGraphicFramePr>
          <p:cNvPr id="4" name="Symbol zastępczy zawartości 3"/>
          <p:cNvGraphicFramePr>
            <a:graphicFrameLocks noGrp="1"/>
          </p:cNvGraphicFramePr>
          <p:nvPr>
            <p:ph idx="1"/>
          </p:nvPr>
        </p:nvGraphicFramePr>
        <p:xfrm>
          <a:off x="329609" y="1382233"/>
          <a:ext cx="11536326" cy="547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73619" y="5901070"/>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p14="http://schemas.microsoft.com/office/powerpoint/2010/main" val="1788971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Forum podejmowania decyzji procesowych</a:t>
            </a:r>
          </a:p>
        </p:txBody>
      </p:sp>
      <p:sp>
        <p:nvSpPr>
          <p:cNvPr id="3" name="Symbol zastępczy zawartości 2"/>
          <p:cNvSpPr>
            <a:spLocks noGrp="1"/>
          </p:cNvSpPr>
          <p:nvPr>
            <p:ph idx="1"/>
          </p:nvPr>
        </p:nvSpPr>
        <p:spPr/>
        <p:txBody>
          <a:bodyPr>
            <a:normAutofit fontScale="92500" lnSpcReduction="20000"/>
          </a:bodyPr>
          <a:lstStyle/>
          <a:p>
            <a:pPr algn="just"/>
            <a:r>
              <a:rPr lang="pl-PL" dirty="0"/>
              <a:t>Posiedzenie i rozprawa różnią się: </a:t>
            </a:r>
          </a:p>
          <a:p>
            <a:pPr algn="just"/>
            <a:r>
              <a:rPr lang="pl-PL" dirty="0"/>
              <a:t>1. </a:t>
            </a:r>
            <a:r>
              <a:rPr lang="pl-PL" b="1" dirty="0"/>
              <a:t>składem sądu </a:t>
            </a:r>
            <a:r>
              <a:rPr lang="pl-PL" dirty="0"/>
              <a:t>– chociaż w coraz mniejszym zakresie, z uwagi na fakt, że sąd I instancji zasadniczo orzeka w składzie jednoosobowym </a:t>
            </a:r>
          </a:p>
          <a:p>
            <a:pPr algn="just"/>
            <a:r>
              <a:rPr lang="pl-PL" dirty="0"/>
              <a:t>2. </a:t>
            </a:r>
            <a:r>
              <a:rPr lang="pl-PL" b="1" dirty="0"/>
              <a:t>zasadami uczestnictwa </a:t>
            </a:r>
            <a:r>
              <a:rPr lang="pl-PL" dirty="0"/>
              <a:t>stron oraz osób trzecich </a:t>
            </a:r>
          </a:p>
          <a:p>
            <a:pPr lvl="1" algn="just"/>
            <a:r>
              <a:rPr lang="pl-PL" dirty="0"/>
              <a:t>zasada – jawność wewnętrzna (dla stron) i zewnętrzna (dla publiczności) rozprawy </a:t>
            </a:r>
          </a:p>
          <a:p>
            <a:pPr lvl="1" algn="just"/>
            <a:r>
              <a:rPr lang="pl-PL" dirty="0"/>
              <a:t>Posiedzenia odbywają się z wyłączeniem jawności, ale strony oraz osoby niebędące stronami mogą wziąć udział w posiedzeniu jeżeli ma to znaczenie dla ochrony ich praw lub interesów, chyba że uch udział jest obowiązkowy. W pozostałych przypadkach mogą wziąć udział jeżeli się stawią </a:t>
            </a:r>
          </a:p>
          <a:p>
            <a:pPr lvl="1" algn="just"/>
            <a:r>
              <a:rPr lang="pl-PL" dirty="0"/>
              <a:t>Niektóre posiedzenia są jawne zewnętrznie (tak jak rozprawa) – art. 95b § 2 </a:t>
            </a:r>
          </a:p>
          <a:p>
            <a:pPr marL="0" indent="-45720" algn="just">
              <a:buNone/>
            </a:pPr>
            <a:r>
              <a:rPr lang="pl-PL" dirty="0"/>
              <a:t>3. </a:t>
            </a:r>
            <a:r>
              <a:rPr lang="pl-PL" b="1" dirty="0"/>
              <a:t>Postępowaniem dowodowym </a:t>
            </a:r>
            <a:r>
              <a:rPr lang="pl-PL" dirty="0"/>
              <a:t>– na posiedzeniu zasadniczo nie prowadzi się postępowania dowodowego. Sąd może jednak skorzystać z instytucji z art. 97 – sprawdzenie okoliczności faktycznych </a:t>
            </a:r>
          </a:p>
        </p:txBody>
      </p:sp>
    </p:spTree>
    <p:extLst>
      <p:ext uri="{BB962C8B-B14F-4D97-AF65-F5344CB8AC3E}">
        <p14:creationId xmlns:p14="http://schemas.microsoft.com/office/powerpoint/2010/main" val="2816906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854075"/>
          </a:xfrm>
        </p:spPr>
        <p:txBody>
          <a:bodyPr>
            <a:normAutofit/>
          </a:bodyPr>
          <a:lstStyle/>
          <a:p>
            <a:r>
              <a:rPr lang="pl-PL" sz="4000" dirty="0"/>
              <a:t>Merytoryczna kontrola aktu oskarżenia – art. 344a </a:t>
            </a:r>
          </a:p>
        </p:txBody>
      </p:sp>
      <p:sp>
        <p:nvSpPr>
          <p:cNvPr id="3" name="Symbol zastępczy zawartości 2"/>
          <p:cNvSpPr>
            <a:spLocks noGrp="1"/>
          </p:cNvSpPr>
          <p:nvPr>
            <p:ph idx="1"/>
          </p:nvPr>
        </p:nvSpPr>
        <p:spPr>
          <a:xfrm>
            <a:off x="1069847" y="1219200"/>
            <a:ext cx="10837017" cy="5132439"/>
          </a:xfrm>
        </p:spPr>
        <p:txBody>
          <a:bodyPr>
            <a:normAutofit fontScale="92500" lnSpcReduction="1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344b</a:t>
            </a:r>
          </a:p>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dirty="0"/>
              <a:t>przesłanki zwrotu sprawy prokuratorowi muszą być wąsko interpretowane</a:t>
            </a:r>
          </a:p>
          <a:p>
            <a:pPr algn="just"/>
            <a:r>
              <a:rPr lang="pl-PL" dirty="0"/>
              <a:t>Ocena zupełności i prawidłowości czynności procesowych. Zwrot sprawy możliwy tylko wtedy, gdy dokonanie niezbędnych czynności przez sąd powodowałoby </a:t>
            </a:r>
            <a:r>
              <a:rPr lang="pl-PL" b="1" dirty="0"/>
              <a:t>znaczne trudności. </a:t>
            </a:r>
          </a:p>
        </p:txBody>
      </p:sp>
    </p:spTree>
    <p:extLst>
      <p:ext uri="{BB962C8B-B14F-4D97-AF65-F5344CB8AC3E}">
        <p14:creationId xmlns:p14="http://schemas.microsoft.com/office/powerpoint/2010/main" val="3516663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Merytoryczna kontrola aktu oskarżenia – art. 344a </a:t>
            </a:r>
          </a:p>
        </p:txBody>
      </p:sp>
      <p:sp>
        <p:nvSpPr>
          <p:cNvPr id="3" name="Symbol zastępczy zawartości 2"/>
          <p:cNvSpPr>
            <a:spLocks noGrp="1"/>
          </p:cNvSpPr>
          <p:nvPr>
            <p:ph idx="1"/>
          </p:nvPr>
        </p:nvSpPr>
        <p:spPr/>
        <p:txBody>
          <a:bodyPr>
            <a:normAutofit fontScale="92500" lnSpcReduction="20000"/>
          </a:bodyPr>
          <a:lstStyle/>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a:p>
            <a:pPr algn="just"/>
            <a:endParaRPr lang="pl-PL" dirty="0"/>
          </a:p>
        </p:txBody>
      </p:sp>
    </p:spTree>
    <p:extLst>
      <p:ext uri="{BB962C8B-B14F-4D97-AF65-F5344CB8AC3E}">
        <p14:creationId xmlns:p14="http://schemas.microsoft.com/office/powerpoint/2010/main" val="29486204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3698585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0519" y="-75807"/>
            <a:ext cx="10058400" cy="1609344"/>
          </a:xfrm>
        </p:spPr>
        <p:txBody>
          <a:bodyPr/>
          <a:lstStyle/>
          <a:p>
            <a:r>
              <a:rPr lang="pl-PL" dirty="0"/>
              <a:t>art. 337 a art. 334a </a:t>
            </a:r>
          </a:p>
        </p:txBody>
      </p:sp>
      <p:sp>
        <p:nvSpPr>
          <p:cNvPr id="3" name="Symbol zastępczy zawartości 2"/>
          <p:cNvSpPr>
            <a:spLocks noGrp="1"/>
          </p:cNvSpPr>
          <p:nvPr>
            <p:ph idx="1"/>
          </p:nvPr>
        </p:nvSpPr>
        <p:spPr>
          <a:xfrm>
            <a:off x="589935" y="1248697"/>
            <a:ext cx="11208775" cy="5181599"/>
          </a:xfrm>
        </p:spPr>
        <p:txBody>
          <a:bodyPr>
            <a:normAutofit fontScale="85000" lnSpcReduction="2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2753444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8788FD-C92D-459B-8B60-55E3BABEC88A}"/>
              </a:ext>
            </a:extLst>
          </p:cNvPr>
          <p:cNvSpPr>
            <a:spLocks noGrp="1"/>
          </p:cNvSpPr>
          <p:nvPr>
            <p:ph type="title"/>
          </p:nvPr>
        </p:nvSpPr>
        <p:spPr/>
        <p:txBody>
          <a:bodyPr/>
          <a:lstStyle/>
          <a:p>
            <a:pPr algn="ctr"/>
            <a:r>
              <a:rPr lang="pl-PL" dirty="0"/>
              <a:t>Kontrola stosowania środków zapobiegawczych na etapie sądowym</a:t>
            </a:r>
          </a:p>
        </p:txBody>
      </p:sp>
      <p:sp>
        <p:nvSpPr>
          <p:cNvPr id="3" name="Symbol zastępczy zawartości 2">
            <a:extLst>
              <a:ext uri="{FF2B5EF4-FFF2-40B4-BE49-F238E27FC236}">
                <a16:creationId xmlns:a16="http://schemas.microsoft.com/office/drawing/2014/main" id="{D7A8BC41-1F6D-4C5F-B9DC-CA2CA2FBEA01}"/>
              </a:ext>
            </a:extLst>
          </p:cNvPr>
          <p:cNvSpPr>
            <a:spLocks noGrp="1"/>
          </p:cNvSpPr>
          <p:nvPr>
            <p:ph idx="1"/>
          </p:nvPr>
        </p:nvSpPr>
        <p:spPr/>
        <p:txBody>
          <a:bodyPr/>
          <a:lstStyle/>
          <a:p>
            <a:pPr algn="just"/>
            <a:r>
              <a:rPr lang="pl-PL" dirty="0"/>
              <a:t>Art.  344 k.p.k. Jeżeli oskarżony jest tymczasowo aresztowany, sąd z urzędu rozstrzyga o utrzymaniu, zmianie lub uchyleniu tego środka. W razie potrzeby orzeka także o innych środkach zapobiegawczych.</a:t>
            </a:r>
          </a:p>
          <a:p>
            <a:endParaRPr lang="pl-PL" dirty="0"/>
          </a:p>
        </p:txBody>
      </p:sp>
    </p:spTree>
    <p:extLst>
      <p:ext uri="{BB962C8B-B14F-4D97-AF65-F5344CB8AC3E}">
        <p14:creationId xmlns:p14="http://schemas.microsoft.com/office/powerpoint/2010/main" val="37589690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7A3128-4A1A-4F89-9CF8-BF2A6EA3D6D5}"/>
              </a:ext>
            </a:extLst>
          </p:cNvPr>
          <p:cNvSpPr>
            <a:spLocks noGrp="1"/>
          </p:cNvSpPr>
          <p:nvPr>
            <p:ph type="title"/>
          </p:nvPr>
        </p:nvSpPr>
        <p:spPr/>
        <p:txBody>
          <a:bodyPr/>
          <a:lstStyle/>
          <a:p>
            <a:pPr algn="ctr"/>
            <a:r>
              <a:rPr lang="pl-PL" dirty="0"/>
              <a:t>Kontrola stosowania środków zapobiegawczych na etapie sądowym</a:t>
            </a:r>
          </a:p>
        </p:txBody>
      </p:sp>
      <p:sp>
        <p:nvSpPr>
          <p:cNvPr id="3" name="Symbol zastępczy zawartości 2">
            <a:extLst>
              <a:ext uri="{FF2B5EF4-FFF2-40B4-BE49-F238E27FC236}">
                <a16:creationId xmlns:a16="http://schemas.microsoft.com/office/drawing/2014/main" id="{ECC5AA71-28FE-4B13-9519-D66407BE6DC2}"/>
              </a:ext>
            </a:extLst>
          </p:cNvPr>
          <p:cNvSpPr>
            <a:spLocks noGrp="1"/>
          </p:cNvSpPr>
          <p:nvPr>
            <p:ph idx="1"/>
          </p:nvPr>
        </p:nvSpPr>
        <p:spPr/>
        <p:txBody>
          <a:bodyPr>
            <a:normAutofit fontScale="92500" lnSpcReduction="20000"/>
          </a:bodyPr>
          <a:lstStyle/>
          <a:p>
            <a:pPr algn="just"/>
            <a:r>
              <a:rPr lang="pl-PL" dirty="0"/>
              <a:t>Ponowna ocena zasadności dalszego stosowania tymczasowego aresztowania w kontekście przesłanki ogólnej, szczególnej oraz celu stosowania środków zapobiegawczych. </a:t>
            </a:r>
          </a:p>
          <a:p>
            <a:pPr algn="just"/>
            <a:r>
              <a:rPr lang="pl-PL" dirty="0"/>
              <a:t>W przepisie mowa jest jedynie o ewentualnym utrzymaniu w mocy stosowania tymczasowego aresztowania, ale w praktyce sąd jednocześnie orzeka o przedłużeniu stosowania tego środka. </a:t>
            </a:r>
          </a:p>
          <a:p>
            <a:pPr algn="just"/>
            <a:r>
              <a:rPr lang="pl-PL" dirty="0"/>
              <a:t>O ile rozstrzygnięcie przez sąd po wpłynięciu aktu oskarżenia o dalszym stosowaniu tymczasowego aresztowania, zważywszy na treść komentowanego przepisu, jest obligatoryjne, to rozstrzygnięcie o potrzebie dalszego stosowania </a:t>
            </a:r>
            <a:r>
              <a:rPr lang="pl-PL" dirty="0" err="1"/>
              <a:t>nieizolacyjnych</a:t>
            </a:r>
            <a:r>
              <a:rPr lang="pl-PL" dirty="0"/>
              <a:t> środków zapobiegawczych ma charakter fakultatywny i sąd czyni to jedynie w sytuacji, gdy istnieje taka potrzeba (K. </a:t>
            </a:r>
            <a:r>
              <a:rPr lang="pl-PL" dirty="0" err="1"/>
              <a:t>Eichstaedt</a:t>
            </a:r>
            <a:r>
              <a:rPr lang="pl-PL" dirty="0"/>
              <a:t>, w: Dariusz Świecki (red.), </a:t>
            </a:r>
            <a:r>
              <a:rPr lang="pl-PL" i="1" dirty="0"/>
              <a:t>Kodeks postępowania karnego. Komentarz, </a:t>
            </a:r>
            <a:r>
              <a:rPr lang="pl-PL" dirty="0"/>
              <a:t>art. 344, LEX/el.2022)</a:t>
            </a:r>
          </a:p>
          <a:p>
            <a:endParaRPr lang="pl-PL" dirty="0"/>
          </a:p>
        </p:txBody>
      </p:sp>
    </p:spTree>
    <p:extLst>
      <p:ext uri="{BB962C8B-B14F-4D97-AF65-F5344CB8AC3E}">
        <p14:creationId xmlns:p14="http://schemas.microsoft.com/office/powerpoint/2010/main" val="22017200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Posiedzenia wyrokowe</a:t>
            </a:r>
          </a:p>
        </p:txBody>
      </p:sp>
      <p:sp>
        <p:nvSpPr>
          <p:cNvPr id="8" name="Symbol zastępczy zawartości 7"/>
          <p:cNvSpPr>
            <a:spLocks noGrp="1"/>
          </p:cNvSpPr>
          <p:nvPr>
            <p:ph idx="1"/>
          </p:nvPr>
        </p:nvSpPr>
        <p:spPr/>
        <p:txBody>
          <a:bodyPr>
            <a:normAutofit fontScale="92500" lnSpcReduction="20000"/>
          </a:bodyPr>
          <a:lstStyle/>
          <a:p>
            <a:pPr algn="just"/>
            <a:r>
              <a:rPr lang="pl-PL" dirty="0"/>
              <a:t>Posiedzenie – co do zasady forum orzekania (podejmowania decyzji) innych niż orzekanie w przedmiocie odpowiedzialności karnej oskarżonego za zarzucone mu przestępstwo. Większość posiedzeń przed sądem I instancji służy rozpoznawaniu kwestii drugorzędnych, wpadkowych. </a:t>
            </a:r>
          </a:p>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val="1473814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Posiedzenia wyrokowe</a:t>
            </a:r>
          </a:p>
        </p:txBody>
      </p:sp>
      <p:sp>
        <p:nvSpPr>
          <p:cNvPr id="3" name="Symbol zastępczy zawartości 2"/>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val="17414050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a:t>
            </a:r>
          </a:p>
        </p:txBody>
      </p:sp>
      <p:sp>
        <p:nvSpPr>
          <p:cNvPr id="3" name="Symbol zastępczy zawartości 2"/>
          <p:cNvSpPr>
            <a:spLocks noGrp="1"/>
          </p:cNvSpPr>
          <p:nvPr>
            <p:ph idx="1"/>
          </p:nvPr>
        </p:nvSpPr>
        <p:spPr/>
        <p:txBody>
          <a:bodyPr>
            <a:normAutofit fontScale="70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val="31309237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 </a:t>
            </a:r>
          </a:p>
        </p:txBody>
      </p:sp>
      <p:sp>
        <p:nvSpPr>
          <p:cNvPr id="3" name="Symbol zastępczy zawartości 2"/>
          <p:cNvSpPr>
            <a:spLocks noGrp="1"/>
          </p:cNvSpPr>
          <p:nvPr>
            <p:ph idx="1"/>
          </p:nvPr>
        </p:nvSpPr>
        <p:spPr/>
        <p:txBody>
          <a:bodyPr>
            <a:normAutofit fontScale="700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val="39427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Zasady udziału stron i innych podmiotów w posiedzeniach sądu</a:t>
            </a:r>
          </a:p>
        </p:txBody>
      </p:sp>
      <p:sp>
        <p:nvSpPr>
          <p:cNvPr id="8" name="Symbol zastępczy zawartości 7"/>
          <p:cNvSpPr>
            <a:spLocks noGrp="1"/>
          </p:cNvSpPr>
          <p:nvPr>
            <p:ph idx="1"/>
          </p:nvPr>
        </p:nvSpPr>
        <p:spPr/>
        <p:txBody>
          <a:bodyPr>
            <a:normAutofit/>
          </a:bodyPr>
          <a:lstStyle/>
          <a:p>
            <a:pPr algn="just"/>
            <a:r>
              <a:rPr lang="pl-PL" dirty="0"/>
              <a:t>Art. 96 </a:t>
            </a:r>
          </a:p>
          <a:p>
            <a:pPr algn="just"/>
            <a:r>
              <a:rPr lang="pl-PL" dirty="0"/>
              <a:t>Strony oraz osoby niebędące stronami, </a:t>
            </a:r>
            <a:r>
              <a:rPr lang="pl-PL" b="1" dirty="0"/>
              <a:t>jeżeli wykażą interes prawny w rozstrzygnięciu</a:t>
            </a:r>
            <a:r>
              <a:rPr lang="pl-PL" dirty="0"/>
              <a:t>, mają prawo wziąć udział w posiedzeniu wówczas, gdy ustawa tak stanowi, chyba że ich udział jest obowiązkowy. Przepis art. 451 stosuje się odpowiednio. </a:t>
            </a:r>
          </a:p>
          <a:p>
            <a:pPr algn="just"/>
            <a:r>
              <a:rPr lang="pl-PL" dirty="0"/>
              <a:t>W pozostałych wypadkach </a:t>
            </a:r>
            <a:r>
              <a:rPr lang="pl-PL" b="1" dirty="0"/>
              <a:t>nie zawiadamia się ich o posiedzeniu</a:t>
            </a:r>
            <a:r>
              <a:rPr lang="pl-PL" dirty="0"/>
              <a:t>, a mogą wziąć w nim udział, jeżeli się stawią, chyba że ustawa stanowi inaczej. </a:t>
            </a:r>
          </a:p>
          <a:p>
            <a:pPr algn="just"/>
            <a:r>
              <a:rPr lang="pl-PL" dirty="0"/>
              <a:t>Np. niejawne dla stron i publiczności jest posiedzenie, na którym sąd wydaje wyrok nakazowy  </a:t>
            </a:r>
          </a:p>
        </p:txBody>
      </p:sp>
    </p:spTree>
    <p:extLst>
      <p:ext uri="{BB962C8B-B14F-4D97-AF65-F5344CB8AC3E}">
        <p14:creationId xmlns:p14="http://schemas.microsoft.com/office/powerpoint/2010/main" val="111115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563059"/>
            <a:ext cx="11515060" cy="1280890"/>
          </a:xfrm>
        </p:spPr>
        <p:txBody>
          <a:bodyPr/>
          <a:lstStyle/>
          <a:p>
            <a:r>
              <a:rPr lang="pl-PL" dirty="0"/>
              <a:t>Skazanie bez rozprawy – przesłanki</a:t>
            </a:r>
          </a:p>
        </p:txBody>
      </p:sp>
      <p:sp>
        <p:nvSpPr>
          <p:cNvPr id="4" name="Symbol zastępczy tekstu 3"/>
          <p:cNvSpPr>
            <a:spLocks noGrp="1"/>
          </p:cNvSpPr>
          <p:nvPr>
            <p:ph type="body" idx="1"/>
          </p:nvPr>
        </p:nvSpPr>
        <p:spPr>
          <a:xfrm>
            <a:off x="340242" y="1642298"/>
            <a:ext cx="5029200" cy="576262"/>
          </a:xfrm>
        </p:spPr>
        <p:txBody>
          <a:bodyPr/>
          <a:lstStyle/>
          <a:p>
            <a:pPr algn="ctr"/>
            <a:r>
              <a:rPr lang="pl-PL" dirty="0"/>
              <a:t>335 § 1 </a:t>
            </a:r>
          </a:p>
        </p:txBody>
      </p:sp>
      <p:sp>
        <p:nvSpPr>
          <p:cNvPr id="5" name="Symbol zastępczy zawartości 4"/>
          <p:cNvSpPr>
            <a:spLocks noGrp="1"/>
          </p:cNvSpPr>
          <p:nvPr>
            <p:ph sz="half" idx="2"/>
          </p:nvPr>
        </p:nvSpPr>
        <p:spPr>
          <a:xfrm>
            <a:off x="340242" y="2389476"/>
            <a:ext cx="5029200" cy="4170811"/>
          </a:xfrm>
        </p:spPr>
        <p:txBody>
          <a:bodyPr>
            <a:normAutofit fontScale="77500" lnSpcReduction="20000"/>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a:xfrm>
            <a:off x="6815470" y="1642298"/>
            <a:ext cx="5039831" cy="576262"/>
          </a:xfrm>
        </p:spPr>
        <p:txBody>
          <a:bodyPr/>
          <a:lstStyle/>
          <a:p>
            <a:pPr algn="ctr"/>
            <a:r>
              <a:rPr lang="pl-PL" dirty="0"/>
              <a:t>335 § 2 </a:t>
            </a:r>
          </a:p>
        </p:txBody>
      </p:sp>
      <p:sp>
        <p:nvSpPr>
          <p:cNvPr id="7" name="Symbol zastępczy zawartości 6"/>
          <p:cNvSpPr>
            <a:spLocks noGrp="1"/>
          </p:cNvSpPr>
          <p:nvPr>
            <p:ph sz="quarter" idx="4"/>
          </p:nvPr>
        </p:nvSpPr>
        <p:spPr>
          <a:xfrm>
            <a:off x="6815469" y="2389476"/>
            <a:ext cx="5039831" cy="4170811"/>
          </a:xfrm>
        </p:spPr>
        <p:txBody>
          <a:bodyPr>
            <a:normAutofit fontScale="77500" lnSpcReduction="2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254936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70000" lnSpcReduction="20000"/>
          </a:bodyPr>
          <a:lstStyle/>
          <a:p>
            <a:pPr algn="just"/>
            <a:r>
              <a:rPr lang="pl-PL" dirty="0"/>
              <a:t>Uwzględnienie wniosku o skazanie bez rozprawy jest możliwe tylko wtedy, 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37000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7" y="245806"/>
            <a:ext cx="10793951" cy="1327355"/>
          </a:xfrm>
        </p:spPr>
        <p:txBody>
          <a:bodyPr/>
          <a:lstStyle/>
          <a:p>
            <a:r>
              <a:rPr lang="pl-PL" dirty="0"/>
              <a:t>Kontrola sądowa wniosku z art. 335 </a:t>
            </a:r>
          </a:p>
        </p:txBody>
      </p:sp>
      <p:sp>
        <p:nvSpPr>
          <p:cNvPr id="3" name="Symbol zastępczy zawartości 2"/>
          <p:cNvSpPr>
            <a:spLocks noGrp="1"/>
          </p:cNvSpPr>
          <p:nvPr>
            <p:ph idx="1"/>
          </p:nvPr>
        </p:nvSpPr>
        <p:spPr>
          <a:xfrm>
            <a:off x="334297" y="1700981"/>
            <a:ext cx="10793951" cy="4984953"/>
          </a:xfrm>
        </p:spPr>
        <p:txBody>
          <a:bodyPr>
            <a:normAutofit fontScale="85000" lnSpcReduction="20000"/>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val="22343551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6" y="17304"/>
            <a:ext cx="10793951" cy="1636775"/>
          </a:xfrm>
        </p:spPr>
        <p:txBody>
          <a:bodyPr/>
          <a:lstStyle/>
          <a:p>
            <a:r>
              <a:rPr lang="pl-PL" dirty="0"/>
              <a:t>Kontrola sądowa wniosku z art. 335 </a:t>
            </a:r>
          </a:p>
        </p:txBody>
      </p:sp>
      <p:sp>
        <p:nvSpPr>
          <p:cNvPr id="3" name="Symbol zastępczy zawartości 2"/>
          <p:cNvSpPr>
            <a:spLocks noGrp="1"/>
          </p:cNvSpPr>
          <p:nvPr>
            <p:ph idx="1"/>
          </p:nvPr>
        </p:nvSpPr>
        <p:spPr>
          <a:xfrm>
            <a:off x="334297" y="1654079"/>
            <a:ext cx="10793951" cy="4943365"/>
          </a:xfrm>
        </p:spPr>
        <p:txBody>
          <a:bodyPr>
            <a:normAutofit fontScale="85000" lnSpcReduction="10000"/>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val="41226092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28" y="0"/>
            <a:ext cx="10784119" cy="1636776"/>
          </a:xfrm>
        </p:spPr>
        <p:txBody>
          <a:bodyPr/>
          <a:lstStyle/>
          <a:p>
            <a:r>
              <a:rPr lang="pl-PL" dirty="0"/>
              <a:t>Kontrola sądowa wniosku z art. 335 </a:t>
            </a:r>
          </a:p>
        </p:txBody>
      </p:sp>
      <p:sp>
        <p:nvSpPr>
          <p:cNvPr id="3" name="Symbol zastępczy zawartości 2"/>
          <p:cNvSpPr>
            <a:spLocks noGrp="1"/>
          </p:cNvSpPr>
          <p:nvPr>
            <p:ph idx="1"/>
          </p:nvPr>
        </p:nvSpPr>
        <p:spPr>
          <a:xfrm>
            <a:off x="344129" y="1636777"/>
            <a:ext cx="10784120" cy="5117984"/>
          </a:xfrm>
        </p:spPr>
        <p:txBody>
          <a:bodyPr>
            <a:normAutofit fontScale="85000" lnSpcReduction="10000"/>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37212777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5135" y="-95470"/>
            <a:ext cx="11661059" cy="1432657"/>
          </a:xfrm>
        </p:spPr>
        <p:txBody>
          <a:bodyPr>
            <a:normAutofit/>
          </a:bodyPr>
          <a:lstStyle/>
          <a:p>
            <a:r>
              <a:rPr lang="pl-PL" sz="4000" dirty="0"/>
              <a:t>Udział oskarżonego w posiedzeniu z art. 343</a:t>
            </a:r>
          </a:p>
        </p:txBody>
      </p:sp>
      <p:sp>
        <p:nvSpPr>
          <p:cNvPr id="3" name="Symbol zastępczy zawartości 2"/>
          <p:cNvSpPr>
            <a:spLocks noGrp="1"/>
          </p:cNvSpPr>
          <p:nvPr>
            <p:ph idx="1"/>
          </p:nvPr>
        </p:nvSpPr>
        <p:spPr>
          <a:xfrm>
            <a:off x="285135" y="1268361"/>
            <a:ext cx="11661059" cy="5476568"/>
          </a:xfrm>
        </p:spPr>
        <p:txBody>
          <a:bodyPr>
            <a:normAutofit fontScale="85000" lnSpcReduction="2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32199442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oskarżonego w posiedzeniu z art. 343</a:t>
            </a:r>
          </a:p>
        </p:txBody>
      </p:sp>
      <p:sp>
        <p:nvSpPr>
          <p:cNvPr id="3" name="Symbol zastępczy zawartości 2"/>
          <p:cNvSpPr>
            <a:spLocks noGrp="1"/>
          </p:cNvSpPr>
          <p:nvPr>
            <p:ph idx="1"/>
          </p:nvPr>
        </p:nvSpPr>
        <p:spPr/>
        <p:txBody>
          <a:bodyPr>
            <a:normAutofit fontScale="92500" lnSpcReduction="20000"/>
          </a:bodyPr>
          <a:lstStyle/>
          <a:p>
            <a:pPr marL="0" indent="0" algn="ctr">
              <a:buNone/>
            </a:pPr>
            <a:r>
              <a:rPr lang="pl-PL" b="1" u="sng" dirty="0"/>
              <a:t>Wyrok SN z 13.05.2015 r., V KK 88/15 </a:t>
            </a:r>
          </a:p>
          <a:p>
            <a:pPr marL="0" indent="0" algn="just">
              <a:buNone/>
            </a:pPr>
            <a:r>
              <a:rPr lang="pl-PL" dirty="0"/>
              <a:t>Zgodnie bowiem z treścią art. 343 § 5 k.p.k. oskarżony ma prawo wziąć udział w posiedzeniu, na którym rozpatrywana jest zasadność wniosku złożonego w trybie art. 335 § 1 k.p.k., i nie ulega wątpliwości, że uchybienie temu przepisowi, gwarantującemu oskarżonemu prowadzenie obrony aż do chwili wydania wyroku (art. 6 k.p.k.), należy do wspomnianej kategorii naruszeń prawa, i to mogących mieć istotny wpływ na treść zaskarżonego wyroku. Pomimo uzgodnienia z prokuratorem wniosku o skazanie, oskarżony uprawniony jest przecież do aktualnego zajęcia stanowiska w sprawie, w tym odnieść się do stanowisk pozostałych uczestników procesu (także osób pokrzywdzonych) co do poszczególnych rozstrzygnięć oczekiwanego wyroku, ma prawo także uznać, że dotychczasowe lub zaktualizowane uzgodnienia są dla niego niekorzystne i swą zgodę na skazanie bez przeprowadzenia rozprawy odwołać.</a:t>
            </a:r>
          </a:p>
        </p:txBody>
      </p:sp>
    </p:spTree>
    <p:extLst>
      <p:ext uri="{BB962C8B-B14F-4D97-AF65-F5344CB8AC3E}">
        <p14:creationId xmlns:p14="http://schemas.microsoft.com/office/powerpoint/2010/main" val="35488952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5420" y="624110"/>
            <a:ext cx="11401147" cy="1280890"/>
          </a:xfrm>
        </p:spPr>
        <p:txBody>
          <a:bodyPr>
            <a:normAutofit fontScale="90000"/>
          </a:bodyPr>
          <a:lstStyle/>
          <a:p>
            <a:r>
              <a:rPr lang="pl-PL" dirty="0"/>
              <a:t>Dobrowolne poddanie się karze na posiedzeniu przed rozprawą – art. 338a w zw. z 343a</a:t>
            </a:r>
          </a:p>
        </p:txBody>
      </p:sp>
      <p:sp>
        <p:nvSpPr>
          <p:cNvPr id="4" name="Symbol zastępczy tekstu 3"/>
          <p:cNvSpPr>
            <a:spLocks noGrp="1"/>
          </p:cNvSpPr>
          <p:nvPr>
            <p:ph type="body" idx="1"/>
          </p:nvPr>
        </p:nvSpPr>
        <p:spPr>
          <a:xfrm>
            <a:off x="475420" y="1969475"/>
            <a:ext cx="3992732" cy="576262"/>
          </a:xfrm>
        </p:spPr>
        <p:txBody>
          <a:bodyPr/>
          <a:lstStyle/>
          <a:p>
            <a:pPr algn="ctr"/>
            <a:r>
              <a:rPr lang="pl-PL" dirty="0"/>
              <a:t>Przesłanki </a:t>
            </a:r>
          </a:p>
        </p:txBody>
      </p:sp>
      <p:sp>
        <p:nvSpPr>
          <p:cNvPr id="3" name="Symbol zastępczy zawartości 2"/>
          <p:cNvSpPr>
            <a:spLocks noGrp="1"/>
          </p:cNvSpPr>
          <p:nvPr>
            <p:ph sz="half" idx="2"/>
          </p:nvPr>
        </p:nvSpPr>
        <p:spPr>
          <a:xfrm>
            <a:off x="475420" y="2610211"/>
            <a:ext cx="4578361" cy="4247789"/>
          </a:xfrm>
        </p:spPr>
        <p:txBody>
          <a:bodyPr>
            <a:normAutofit fontScale="70000" lnSpcReduction="2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a:xfrm>
            <a:off x="6060558" y="1969475"/>
            <a:ext cx="5816009" cy="576262"/>
          </a:xfrm>
        </p:spPr>
        <p:txBody>
          <a:bodyPr/>
          <a:lstStyle/>
          <a:p>
            <a:pPr algn="ctr"/>
            <a:r>
              <a:rPr lang="pl-PL" dirty="0"/>
              <a:t>Tryb orzekania </a:t>
            </a:r>
          </a:p>
        </p:txBody>
      </p:sp>
      <p:sp>
        <p:nvSpPr>
          <p:cNvPr id="6" name="Symbol zastępczy zawartości 5"/>
          <p:cNvSpPr>
            <a:spLocks noGrp="1"/>
          </p:cNvSpPr>
          <p:nvPr>
            <p:ph sz="quarter" idx="4"/>
          </p:nvPr>
        </p:nvSpPr>
        <p:spPr>
          <a:xfrm>
            <a:off x="6060558" y="2545738"/>
            <a:ext cx="5816009" cy="4025182"/>
          </a:xfrm>
        </p:spPr>
        <p:txBody>
          <a:bodyPr>
            <a:normAutofit fontScale="70000" lnSpcReduction="2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9766387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06287" y="0"/>
            <a:ext cx="11985522" cy="1609344"/>
          </a:xfrm>
        </p:spPr>
        <p:txBody>
          <a:bodyPr>
            <a:normAutofit/>
          </a:bodyPr>
          <a:lstStyle/>
          <a:p>
            <a:r>
              <a:rPr lang="pl-PL" dirty="0"/>
              <a:t>Tryby konsensualne – korzyści dla oskarżonego </a:t>
            </a:r>
          </a:p>
        </p:txBody>
      </p:sp>
      <p:sp>
        <p:nvSpPr>
          <p:cNvPr id="8" name="Symbol zastępczy zawartości 7"/>
          <p:cNvSpPr>
            <a:spLocks noGrp="1"/>
          </p:cNvSpPr>
          <p:nvPr>
            <p:ph idx="1"/>
          </p:nvPr>
        </p:nvSpPr>
        <p:spPr>
          <a:xfrm>
            <a:off x="106287" y="1609344"/>
            <a:ext cx="11908732" cy="5165082"/>
          </a:xfrm>
        </p:spPr>
        <p:txBody>
          <a:bodyPr>
            <a:normAutofit fontScale="70000" lnSpcReduction="20000"/>
          </a:bodyPr>
          <a:lstStyle/>
          <a:p>
            <a:pPr algn="just"/>
            <a:r>
              <a:rPr lang="pl-PL"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dirty="0"/>
              <a:t>Wyrok SN z dnia 7 września 1999 r., WKN 32/99</a:t>
            </a:r>
          </a:p>
        </p:txBody>
      </p:sp>
    </p:spTree>
    <p:extLst>
      <p:ext uri="{BB962C8B-B14F-4D97-AF65-F5344CB8AC3E}">
        <p14:creationId xmlns:p14="http://schemas.microsoft.com/office/powerpoint/2010/main" val="3726830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Tryby konsensualne – korzyści dla oskarżonego </a:t>
            </a:r>
          </a:p>
        </p:txBody>
      </p:sp>
      <p:sp>
        <p:nvSpPr>
          <p:cNvPr id="3" name="Symbol zastępczy zawartości 2"/>
          <p:cNvSpPr>
            <a:spLocks noGrp="1"/>
          </p:cNvSpPr>
          <p:nvPr>
            <p:ph idx="1"/>
          </p:nvPr>
        </p:nvSpPr>
        <p:spPr/>
        <p:txBody>
          <a:bodyPr>
            <a:normAutofit fontScale="92500" lnSpcReduction="10000"/>
          </a:bodyPr>
          <a:lstStyle/>
          <a:p>
            <a:pPr algn="just"/>
            <a:r>
              <a:rPr lang="pl-PL" dirty="0"/>
              <a:t>Po uchyleniu art. 60a k.k. 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4177923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udziału stron i innych uczestników postępowania w posiedzeniach sądu</a:t>
            </a:r>
          </a:p>
        </p:txBody>
      </p:sp>
      <p:sp>
        <p:nvSpPr>
          <p:cNvPr id="3" name="Symbol zastępczy zawartości 2"/>
          <p:cNvSpPr>
            <a:spLocks noGrp="1"/>
          </p:cNvSpPr>
          <p:nvPr>
            <p:ph idx="1"/>
          </p:nvPr>
        </p:nvSpPr>
        <p:spPr>
          <a:xfrm>
            <a:off x="0" y="2222287"/>
            <a:ext cx="12191999" cy="4552139"/>
          </a:xfrm>
        </p:spPr>
        <p:txBody>
          <a:bodyPr>
            <a:normAutofit fontScale="77500" lnSpcReduction="20000"/>
          </a:bodyPr>
          <a:lstStyle/>
          <a:p>
            <a:pPr marL="0" indent="0" algn="ctr">
              <a:buNone/>
            </a:pPr>
            <a:r>
              <a:rPr lang="pl-PL" b="1" dirty="0"/>
              <a:t>Z art. 96 wynikają 4 zasady uczestniczenia stron i innych uczestników postępowania w posiedzeniach sądu:</a:t>
            </a:r>
          </a:p>
          <a:p>
            <a:pPr algn="just">
              <a:buFont typeface="+mj-lt"/>
              <a:buAutoNum type="arabicPeriod"/>
            </a:pPr>
            <a:r>
              <a:rPr lang="pl-PL" dirty="0"/>
              <a:t>Obowiązkowy udział, jeżeli ustawa tak stanowi</a:t>
            </a:r>
          </a:p>
          <a:p>
            <a:pPr lvl="1" algn="just"/>
            <a:r>
              <a:rPr lang="pl-PL" dirty="0"/>
              <a:t>stronę (innego uczestnika) </a:t>
            </a:r>
            <a:r>
              <a:rPr lang="pl-PL" b="1" dirty="0"/>
              <a:t>wzywa</a:t>
            </a:r>
            <a:r>
              <a:rPr lang="pl-PL" dirty="0"/>
              <a:t> się do udziału w czynności</a:t>
            </a:r>
          </a:p>
          <a:p>
            <a:pPr lvl="1" algn="just"/>
            <a:r>
              <a:rPr lang="pl-PL" dirty="0"/>
              <a:t>np. oskarżonego w posiedzeniu w przedmiocie zastosowania środka zapobiegawczego - art. 249 § 3</a:t>
            </a:r>
          </a:p>
          <a:p>
            <a:pPr algn="just">
              <a:buFont typeface="+mj-lt"/>
              <a:buAutoNum type="arabicPeriod"/>
            </a:pPr>
            <a:r>
              <a:rPr lang="pl-PL" dirty="0"/>
              <a:t>Uprawnienie do udziału w posiedzeniu, jeżeli </a:t>
            </a:r>
            <a:r>
              <a:rPr lang="pl-PL" b="1" dirty="0"/>
              <a:t>wykażą interes prawny w rozstrzygnięciu</a:t>
            </a:r>
            <a:r>
              <a:rPr lang="pl-PL" dirty="0"/>
              <a:t> i gdy ustawa tak stanowi</a:t>
            </a:r>
          </a:p>
          <a:p>
            <a:pPr lvl="1" algn="just"/>
            <a:r>
              <a:rPr lang="pl-PL" dirty="0"/>
              <a:t>należy </a:t>
            </a:r>
            <a:r>
              <a:rPr lang="pl-PL" b="1" dirty="0"/>
              <a:t>zawiadomić</a:t>
            </a:r>
            <a:r>
              <a:rPr lang="pl-PL" dirty="0"/>
              <a:t> o czasie i miejscu przeprowadzenia czynności</a:t>
            </a:r>
          </a:p>
          <a:p>
            <a:pPr lvl="1" algn="just"/>
            <a:r>
              <a:rPr lang="pl-PL" dirty="0"/>
              <a:t>bezwzględne uprawnienie do udziału w czynności </a:t>
            </a:r>
          </a:p>
          <a:p>
            <a:pPr algn="just">
              <a:buFont typeface="+mj-lt"/>
              <a:buAutoNum type="arabicPeriod"/>
            </a:pPr>
            <a:r>
              <a:rPr lang="pl-PL" dirty="0"/>
              <a:t>Posiedzenie odbywa się bez udziału stron/innych uczestników – strona nie może wziąć udziału w posiedzeniu i sąd nie może dopuścić jej do udziału w czynności nawet jeżeli się stawi </a:t>
            </a:r>
          </a:p>
          <a:p>
            <a:pPr algn="just">
              <a:buFont typeface="+mj-lt"/>
              <a:buAutoNum type="arabicPeriod"/>
            </a:pPr>
            <a:r>
              <a:rPr lang="pl-PL" dirty="0"/>
              <a:t>W pozostałych wypadkach strony oraz osoby niebędące stronami, jeżeli ma to znaczenie dla ochrony ich praw lub interesów, </a:t>
            </a:r>
            <a:r>
              <a:rPr lang="pl-PL" b="1" dirty="0"/>
              <a:t>mogą wziąć udział w posiedzeniu, jeżeli się stawią</a:t>
            </a:r>
            <a:r>
              <a:rPr lang="pl-PL" dirty="0"/>
              <a:t> </a:t>
            </a:r>
          </a:p>
          <a:p>
            <a:pPr lvl="1" algn="just"/>
            <a:r>
              <a:rPr lang="pl-PL" dirty="0"/>
              <a:t>nie zawiadamia się o czasie i miejscu czynności</a:t>
            </a:r>
          </a:p>
          <a:p>
            <a:pPr lvl="1" algn="just"/>
            <a:r>
              <a:rPr lang="pl-PL" dirty="0"/>
              <a:t>względne uprawnienie do udziału w czynności </a:t>
            </a:r>
          </a:p>
        </p:txBody>
      </p:sp>
    </p:spTree>
    <p:extLst>
      <p:ext uri="{BB962C8B-B14F-4D97-AF65-F5344CB8AC3E}">
        <p14:creationId xmlns:p14="http://schemas.microsoft.com/office/powerpoint/2010/main" val="7232598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202132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idx="1"/>
          </p:nvPr>
        </p:nvSpPr>
        <p:spPr>
          <a:xfrm>
            <a:off x="340242" y="251970"/>
            <a:ext cx="5326911" cy="576262"/>
          </a:xfrm>
        </p:spPr>
        <p:txBody>
          <a:bodyPr>
            <a:normAutofit fontScale="92500" lnSpcReduction="20000"/>
          </a:bodyPr>
          <a:lstStyle/>
          <a:p>
            <a:pPr algn="ctr"/>
            <a:r>
              <a:rPr lang="pl-PL" dirty="0"/>
              <a:t>Udział stron w posiedzeniach sądu (jawność wewnętrzna)  </a:t>
            </a:r>
          </a:p>
        </p:txBody>
      </p:sp>
      <p:sp>
        <p:nvSpPr>
          <p:cNvPr id="5" name="Symbol zastępczy zawartości 4"/>
          <p:cNvSpPr>
            <a:spLocks noGrp="1"/>
          </p:cNvSpPr>
          <p:nvPr>
            <p:ph sz="half" idx="2"/>
          </p:nvPr>
        </p:nvSpPr>
        <p:spPr>
          <a:xfrm>
            <a:off x="457200" y="1200372"/>
            <a:ext cx="5209953" cy="5572568"/>
          </a:xfrm>
        </p:spPr>
        <p:txBody>
          <a:bodyPr>
            <a:normAutofit fontScale="85000" lnSpcReduction="20000"/>
          </a:bodyPr>
          <a:lstStyle/>
          <a:p>
            <a:pPr marL="0" indent="0" algn="just">
              <a:buNone/>
            </a:pPr>
            <a:r>
              <a:rPr lang="pl-PL" dirty="0"/>
              <a:t>Art 339 § 5 – 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do aktu oskarżenia dołączono wniosek, o którym mowa w art. 335 § 2 </a:t>
            </a:r>
          </a:p>
          <a:p>
            <a:pPr marL="361950" lvl="1" indent="-276225" algn="just">
              <a:buFont typeface="+mj-lt"/>
              <a:buAutoNum type="arabicPeriod"/>
            </a:pPr>
            <a:r>
              <a:rPr lang="pl-PL" dirty="0"/>
              <a:t>prokurator złożył wniosek z art. 335 § 1</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p:txBody>
      </p:sp>
      <p:sp>
        <p:nvSpPr>
          <p:cNvPr id="6" name="Symbol zastępczy tekstu 5"/>
          <p:cNvSpPr>
            <a:spLocks noGrp="1"/>
          </p:cNvSpPr>
          <p:nvPr>
            <p:ph type="body" sz="quarter" idx="3"/>
          </p:nvPr>
        </p:nvSpPr>
        <p:spPr>
          <a:xfrm>
            <a:off x="6939516" y="251970"/>
            <a:ext cx="5252484" cy="576262"/>
          </a:xfrm>
        </p:spPr>
        <p:txBody>
          <a:bodyPr>
            <a:normAutofit fontScale="92500"/>
          </a:bodyPr>
          <a:lstStyle/>
          <a:p>
            <a:pPr algn="ctr"/>
            <a:r>
              <a:rPr lang="pl-PL" dirty="0"/>
              <a:t>Jawność zewnętrzna posiedzeń sądowych</a:t>
            </a:r>
          </a:p>
        </p:txBody>
      </p:sp>
      <p:sp>
        <p:nvSpPr>
          <p:cNvPr id="7" name="Symbol zastępczy zawartości 6"/>
          <p:cNvSpPr>
            <a:spLocks noGrp="1"/>
          </p:cNvSpPr>
          <p:nvPr>
            <p:ph sz="quarter" idx="4"/>
          </p:nvPr>
        </p:nvSpPr>
        <p:spPr>
          <a:xfrm>
            <a:off x="7609368" y="1199265"/>
            <a:ext cx="4582632" cy="5572567"/>
          </a:xfrm>
        </p:spPr>
        <p:txBody>
          <a:bodyPr>
            <a:normAutofit fontScale="85000" lnSpcReduction="20000"/>
          </a:bodyPr>
          <a:lstStyle/>
          <a:p>
            <a:pPr algn="just"/>
            <a:r>
              <a:rPr lang="pl-PL" dirty="0"/>
              <a:t>Zasada – posiedzenia sądu odbywają się z wyłączeniem jawności </a:t>
            </a:r>
          </a:p>
          <a:p>
            <a:pPr algn="just"/>
            <a:r>
              <a:rPr lang="pl-PL" dirty="0"/>
              <a:t>Odstępstwa – jawne są m.in. posiedzenia – art. 95b:</a:t>
            </a:r>
          </a:p>
          <a:p>
            <a:pPr marL="800100" lvl="1" indent="-342900" algn="just">
              <a:buFont typeface="+mj-lt"/>
              <a:buAutoNum type="arabicPeriod"/>
            </a:pPr>
            <a:r>
              <a:rPr lang="pl-PL" dirty="0"/>
              <a:t>w przedmiocie umorzenia postępowania z przyczyn wskazanych w art. 17 § 1 pkt. 2 – 11</a:t>
            </a:r>
          </a:p>
          <a:p>
            <a:pPr marL="800100" lvl="1" indent="-342900" algn="just">
              <a:buFont typeface="+mj-lt"/>
              <a:buAutoNum type="arabicPeriod"/>
            </a:pPr>
            <a:r>
              <a:rPr lang="pl-PL" dirty="0"/>
              <a:t>W przedmiocie umorzenia postępowania z powodu oczywistego braku podstaw faktycznych oskarżenia</a:t>
            </a:r>
          </a:p>
          <a:p>
            <a:pPr marL="800100" lvl="1" indent="-342900" algn="just">
              <a:buFont typeface="+mj-lt"/>
              <a:buAutoNum type="arabicPeriod"/>
            </a:pPr>
            <a:r>
              <a:rPr lang="pl-PL" dirty="0"/>
              <a:t>Wydania postanowienia o zawieszeniu postepowania </a:t>
            </a:r>
          </a:p>
          <a:p>
            <a:pPr marL="800100" lvl="1" indent="-342900" algn="just">
              <a:buFont typeface="+mj-lt"/>
              <a:buAutoNum type="arabicPeriod"/>
            </a:pPr>
            <a:r>
              <a:rPr lang="pl-PL" dirty="0"/>
              <a:t>Na których rozstrzyga się w przedmiocie możliwości warunkowego umorzenia postępowania</a:t>
            </a:r>
          </a:p>
          <a:p>
            <a:pPr marL="800100" lvl="1" indent="-342900" algn="just">
              <a:buFont typeface="+mj-lt"/>
              <a:buAutoNum type="arabicPeriod"/>
            </a:pPr>
            <a:r>
              <a:rPr lang="pl-PL" dirty="0"/>
              <a:t>Tzw. posiedzenia wyrokowe – art. 343 oraz 343a  </a:t>
            </a:r>
          </a:p>
        </p:txBody>
      </p:sp>
      <p:sp>
        <p:nvSpPr>
          <p:cNvPr id="9" name="Nawias klamrowy zamykający 8"/>
          <p:cNvSpPr/>
          <p:nvPr/>
        </p:nvSpPr>
        <p:spPr>
          <a:xfrm>
            <a:off x="5142271" y="1743740"/>
            <a:ext cx="386660" cy="2051512"/>
          </a:xfrm>
          <a:prstGeom prst="rightBrace">
            <a:avLst>
              <a:gd name="adj1" fmla="val 205711"/>
              <a:gd name="adj2" fmla="val 45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Nawias klamrowy zamykający 9"/>
          <p:cNvSpPr/>
          <p:nvPr/>
        </p:nvSpPr>
        <p:spPr>
          <a:xfrm>
            <a:off x="5503942" y="4770619"/>
            <a:ext cx="136107" cy="1292902"/>
          </a:xfrm>
          <a:prstGeom prst="rightBrace">
            <a:avLst>
              <a:gd name="adj1" fmla="val 2359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5528931" y="2475394"/>
            <a:ext cx="1574800" cy="369332"/>
          </a:xfrm>
          <a:prstGeom prst="rect">
            <a:avLst/>
          </a:prstGeom>
          <a:noFill/>
        </p:spPr>
        <p:txBody>
          <a:bodyPr wrap="square" rtlCol="0">
            <a:spAutoFit/>
          </a:bodyPr>
          <a:lstStyle/>
          <a:p>
            <a:r>
              <a:rPr lang="pl-PL" dirty="0"/>
              <a:t>Art. 339 § 1 </a:t>
            </a:r>
          </a:p>
        </p:txBody>
      </p:sp>
      <p:sp>
        <p:nvSpPr>
          <p:cNvPr id="12" name="pole tekstowe 11"/>
          <p:cNvSpPr txBox="1"/>
          <p:nvPr/>
        </p:nvSpPr>
        <p:spPr>
          <a:xfrm>
            <a:off x="5698763" y="4545528"/>
            <a:ext cx="2147777" cy="1938992"/>
          </a:xfrm>
          <a:prstGeom prst="rect">
            <a:avLst/>
          </a:prstGeom>
          <a:noFill/>
        </p:spPr>
        <p:txBody>
          <a:bodyPr wrap="square" rtlCol="0">
            <a:spAutoFit/>
          </a:bodyPr>
          <a:lstStyle/>
          <a:p>
            <a:r>
              <a:rPr lang="pl-PL" sz="1200" dirty="0"/>
              <a:t>Może wziąć udział także </a:t>
            </a:r>
            <a:r>
              <a:rPr lang="pl-PL" sz="1200" b="1" dirty="0"/>
              <a:t>pokrzywdzony.</a:t>
            </a:r>
          </a:p>
          <a:p>
            <a:r>
              <a:rPr lang="pl-PL" sz="1200" dirty="0"/>
              <a:t>Poucza się go o możliwości zakończenia postępowania bez przeprowadzenia rozprawy i o prawie do złożenia oświadczenia o działaniu w charakterze oskarżyciela posiłkowego. </a:t>
            </a:r>
            <a:r>
              <a:rPr lang="pl-PL" sz="1200" b="1" dirty="0"/>
              <a:t> </a:t>
            </a:r>
            <a:endParaRPr lang="pl-PL" sz="1200" dirty="0"/>
          </a:p>
        </p:txBody>
      </p:sp>
      <p:cxnSp>
        <p:nvCxnSpPr>
          <p:cNvPr id="14" name="Łącznik prosty ze strzałką 13"/>
          <p:cNvCxnSpPr/>
          <p:nvPr/>
        </p:nvCxnSpPr>
        <p:spPr>
          <a:xfrm flipV="1">
            <a:off x="5065077" y="1339111"/>
            <a:ext cx="751523" cy="393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5735387" y="740786"/>
            <a:ext cx="1451857" cy="1200329"/>
          </a:xfrm>
          <a:prstGeom prst="rect">
            <a:avLst/>
          </a:prstGeom>
          <a:noFill/>
        </p:spPr>
        <p:txBody>
          <a:bodyPr wrap="square" rtlCol="0">
            <a:spAutoFit/>
          </a:bodyPr>
          <a:lstStyle/>
          <a:p>
            <a:r>
              <a:rPr lang="pl-PL" sz="1200" dirty="0"/>
              <a:t>Obowiązkowy udział obrońcy i prokuratora, gdy orzeka się o środku z art. 93a § 1 pkt. 4 </a:t>
            </a:r>
          </a:p>
        </p:txBody>
      </p:sp>
    </p:spTree>
    <p:extLst>
      <p:ext uri="{BB962C8B-B14F-4D97-AF65-F5344CB8AC3E}">
        <p14:creationId xmlns:p14="http://schemas.microsoft.com/office/powerpoint/2010/main" val="4236840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Doręczenia </a:t>
            </a:r>
          </a:p>
        </p:txBody>
      </p:sp>
      <p:sp>
        <p:nvSpPr>
          <p:cNvPr id="3" name="Symbol zastępczy zawartości 2"/>
          <p:cNvSpPr>
            <a:spLocks noGrp="1"/>
          </p:cNvSpPr>
          <p:nvPr>
            <p:ph idx="1"/>
          </p:nvPr>
        </p:nvSpPr>
        <p:spPr>
          <a:xfrm>
            <a:off x="310896" y="1682496"/>
            <a:ext cx="11558016" cy="4626864"/>
          </a:xfrm>
        </p:spPr>
        <p:txBody>
          <a:bodyPr>
            <a:normAutofit fontScale="77500" lnSpcReduction="20000"/>
          </a:bodyPr>
          <a:lstStyle/>
          <a:p>
            <a:pPr algn="just"/>
            <a:r>
              <a:rPr lang="pl-PL" dirty="0"/>
              <a:t>Dla zachowania terminu procesowego konieczne jest ustalenie momentu, od którego on biegnie. Zasadniczo będzie to od chwili promulgacji (ogłoszenia lub doręczenia) stronie danej decyzji procesowej. </a:t>
            </a:r>
          </a:p>
          <a:p>
            <a:pPr algn="just"/>
            <a:r>
              <a:rPr lang="pl-PL" dirty="0"/>
              <a:t>Jakie pisma podlegają doręczeniu:</a:t>
            </a:r>
          </a:p>
          <a:p>
            <a:pPr lvl="1" algn="just"/>
            <a:r>
              <a:rPr lang="pl-PL" dirty="0"/>
              <a:t>Orzeczenia</a:t>
            </a:r>
          </a:p>
          <a:p>
            <a:pPr lvl="1" algn="just"/>
            <a:r>
              <a:rPr lang="pl-PL" dirty="0"/>
              <a:t>Zarządzenia</a:t>
            </a:r>
          </a:p>
          <a:p>
            <a:pPr lvl="1" algn="just"/>
            <a:r>
              <a:rPr lang="pl-PL" dirty="0"/>
              <a:t>Wezwania</a:t>
            </a:r>
          </a:p>
          <a:p>
            <a:pPr lvl="1" algn="just"/>
            <a:r>
              <a:rPr lang="pl-PL" dirty="0"/>
              <a:t>Zawiadomienia </a:t>
            </a:r>
          </a:p>
          <a:p>
            <a:pPr algn="just"/>
            <a:r>
              <a:rPr lang="pl-PL" dirty="0"/>
              <a:t>Art. 131 - wezwania, zawiadomienia oraz inne pisma, od których daty doręczenia biegną terminy procesowe, doręcza się przez operatora pocztowego (Poczta Polska, </a:t>
            </a:r>
            <a:r>
              <a:rPr lang="pl-PL" dirty="0" err="1"/>
              <a:t>InPost</a:t>
            </a:r>
            <a:r>
              <a:rPr lang="pl-PL" dirty="0"/>
              <a:t>), pracownika organu wysyłającego, </a:t>
            </a:r>
            <a:r>
              <a:rPr lang="pl-PL" b="1" dirty="0"/>
              <a:t>organ procesowy dokonujący czynności procesowej - w toku tej czynności</a:t>
            </a:r>
            <a:r>
              <a:rPr lang="pl-PL" dirty="0"/>
              <a:t>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a:t>
            </a:r>
            <a:r>
              <a:rPr lang="pl-PL" b="1" dirty="0"/>
              <a:t>ma obowiązek informować o każdej zmianie miejsca zamieszkania, pod rygorem uznania pisma za doręczone (por. 139</a:t>
            </a:r>
            <a:r>
              <a:rPr lang="pl-PL" dirty="0"/>
              <a:t>). </a:t>
            </a:r>
          </a:p>
        </p:txBody>
      </p:sp>
    </p:spTree>
    <p:extLst>
      <p:ext uri="{BB962C8B-B14F-4D97-AF65-F5344CB8AC3E}">
        <p14:creationId xmlns:p14="http://schemas.microsoft.com/office/powerpoint/2010/main" val="2202111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1069ED-238D-48E4-B7B0-9AAA4956AF67}"/>
              </a:ext>
            </a:extLst>
          </p:cNvPr>
          <p:cNvSpPr>
            <a:spLocks noGrp="1"/>
          </p:cNvSpPr>
          <p:nvPr>
            <p:ph type="title"/>
          </p:nvPr>
        </p:nvSpPr>
        <p:spPr/>
        <p:txBody>
          <a:bodyPr/>
          <a:lstStyle/>
          <a:p>
            <a:r>
              <a:rPr lang="pl-PL" dirty="0"/>
              <a:t>Adresat to doręczeń</a:t>
            </a:r>
          </a:p>
        </p:txBody>
      </p:sp>
      <p:sp>
        <p:nvSpPr>
          <p:cNvPr id="3" name="Symbol zastępczy zawartości 2">
            <a:extLst>
              <a:ext uri="{FF2B5EF4-FFF2-40B4-BE49-F238E27FC236}">
                <a16:creationId xmlns:a16="http://schemas.microsoft.com/office/drawing/2014/main" id="{0201F083-58D6-4DFF-B7E5-0EABB41BD2E3}"/>
              </a:ext>
            </a:extLst>
          </p:cNvPr>
          <p:cNvSpPr>
            <a:spLocks noGrp="1"/>
          </p:cNvSpPr>
          <p:nvPr>
            <p:ph idx="1"/>
          </p:nvPr>
        </p:nvSpPr>
        <p:spPr/>
        <p:txBody>
          <a:bodyPr/>
          <a:lstStyle/>
          <a:p>
            <a:pPr algn="just"/>
            <a:r>
              <a:rPr lang="pl-PL" b="1" dirty="0"/>
              <a:t>Art. 138 </a:t>
            </a:r>
            <a:r>
              <a:rPr lang="pl-PL" dirty="0"/>
              <a:t>Strona, a także osoba niebędąca stroną, której prawa zostały naruszone, nieprzebywająca w kraju </a:t>
            </a:r>
            <a:r>
              <a:rPr lang="pl-PL" b="1" dirty="0"/>
              <a:t>ani w innym państwie członkowskim Unii Europejskiej</a:t>
            </a:r>
            <a:r>
              <a:rPr lang="pl-PL" dirty="0"/>
              <a:t>, ma obowiązek wskazać </a:t>
            </a:r>
            <a:r>
              <a:rPr lang="pl-PL" b="1" dirty="0"/>
              <a:t>adresata dla doręczeń </a:t>
            </a:r>
            <a:r>
              <a:rPr lang="pl-PL" dirty="0"/>
              <a:t>w kraju lub w innym państwie członkowskim Unii Europejskiej; w razie nieuczynienia tego pismo wysłane na ostatnio znany adres w kraju lub w innym państwie członkowskim Unii Europejskiej albo, jeżeli adresu tego nie ma, załączone do akt sprawy uważa się za doręczone.</a:t>
            </a:r>
          </a:p>
          <a:p>
            <a:endParaRPr lang="pl-PL" dirty="0"/>
          </a:p>
        </p:txBody>
      </p:sp>
    </p:spTree>
    <p:extLst>
      <p:ext uri="{BB962C8B-B14F-4D97-AF65-F5344CB8AC3E}">
        <p14:creationId xmlns:p14="http://schemas.microsoft.com/office/powerpoint/2010/main" val="137832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doręczeń </a:t>
            </a:r>
          </a:p>
        </p:txBody>
      </p:sp>
      <p:graphicFrame>
        <p:nvGraphicFramePr>
          <p:cNvPr id="4" name="Symbol zastępczy zawartości 3"/>
          <p:cNvGraphicFramePr>
            <a:graphicFrameLocks noGrp="1"/>
          </p:cNvGraphicFramePr>
          <p:nvPr>
            <p:ph idx="1"/>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427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7288</Words>
  <Application>Microsoft Office PowerPoint</Application>
  <PresentationFormat>Panoramiczny</PresentationFormat>
  <Paragraphs>341</Paragraphs>
  <Slides>50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50</vt:i4>
      </vt:variant>
    </vt:vector>
  </HeadingPairs>
  <TitlesOfParts>
    <vt:vector size="55" baseType="lpstr">
      <vt:lpstr>Arial</vt:lpstr>
      <vt:lpstr>Calibri</vt:lpstr>
      <vt:lpstr>Calibri Light</vt:lpstr>
      <vt:lpstr>Wingdings 3</vt:lpstr>
      <vt:lpstr>Motyw pakietu Office</vt:lpstr>
      <vt:lpstr>Postępowanie karne. Ćwiczenia. Kontrola aktu oskarżenia, doręczenia, orzekanie na posiedzeniach wyrokowych</vt:lpstr>
      <vt:lpstr>Forum podejmowania decyzji procesowych </vt:lpstr>
      <vt:lpstr>Forum podejmowania decyzji procesowych</vt:lpstr>
      <vt:lpstr>Zasady udziału stron i innych podmiotów w posiedzeniach sądu</vt:lpstr>
      <vt:lpstr>Zasady udziału stron i innych uczestników postępowania w posiedzeniach sądu</vt:lpstr>
      <vt:lpstr>Prezentacja programu PowerPoint</vt:lpstr>
      <vt:lpstr>Doręczenia </vt:lpstr>
      <vt:lpstr>Adresat to doręczeń</vt:lpstr>
      <vt:lpstr>Rodzaje doręczeń </vt:lpstr>
      <vt:lpstr>Doręczenie bezpośrednie </vt:lpstr>
      <vt:lpstr>Doręczenie „do rąk Własnych”- bezpośrednio do odbiorcy </vt:lpstr>
      <vt:lpstr>Doręczenie pośrednie </vt:lpstr>
      <vt:lpstr>Doręczenie zastępcze </vt:lpstr>
      <vt:lpstr>Doręczenia – obowiązki uczestników postępowania </vt:lpstr>
      <vt:lpstr>Postępowanie przejściowe </vt:lpstr>
      <vt:lpstr>Kontrola formalna skargi oskarżyciela</vt:lpstr>
      <vt:lpstr>Kontrola formalna skargi oskarżyciela</vt:lpstr>
      <vt:lpstr>Kontrola formalna skargi oskarżyciela</vt:lpstr>
      <vt:lpstr>Brak spójności między zarzutem z aktu oskarżenia a zarzutem z postanowienia o przedstawieniu zarzutów </vt:lpstr>
      <vt:lpstr>Kontrola formy postępowania przygotowawczego</vt:lpstr>
      <vt:lpstr>Kontrola formalna skargi oskarżyciela</vt:lpstr>
      <vt:lpstr>Co jeżeli prokurator nie uzupełni braków formalnych aktu oskarżenia?</vt:lpstr>
      <vt:lpstr>Kontrola formalna skargi oskarżyciela</vt:lpstr>
      <vt:lpstr>Doręczenie aktu oskarżenia </vt:lpstr>
      <vt:lpstr>Prezentacja programu PowerPoint</vt:lpstr>
      <vt:lpstr>Skierowanie sprawy na posiedzenie</vt:lpstr>
      <vt:lpstr>Skierowanie sprawy na posiedzenie</vt:lpstr>
      <vt:lpstr>Skierowanie sprawy na posiedzenie</vt:lpstr>
      <vt:lpstr>Merytoryczna kontrola aktu oskarżenia </vt:lpstr>
      <vt:lpstr>Merytoryczna kontrola aktu oskarżenia – art. 344a </vt:lpstr>
      <vt:lpstr>Merytoryczna kontrola aktu oskarżenia – art. 344a </vt:lpstr>
      <vt:lpstr>Zwrot sprawy prokuratorowi</vt:lpstr>
      <vt:lpstr>art. 337 a art. 334a </vt:lpstr>
      <vt:lpstr>Kontrola stosowania środków zapobiegawczych na etapie sądowym</vt:lpstr>
      <vt:lpstr>Kontrola stosowania środków zapobiegawczych na etapie sądowym</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Ćwiczenia. Kontrola aktu oskarżenia, doręczenia, orzekanie na posiedzeniach wyrokowych</dc:title>
  <dc:creator>Karol Jarząbek</dc:creator>
  <cp:lastModifiedBy>Karol Jarząbek</cp:lastModifiedBy>
  <cp:revision>5</cp:revision>
  <dcterms:created xsi:type="dcterms:W3CDTF">2022-03-17T18:29:02Z</dcterms:created>
  <dcterms:modified xsi:type="dcterms:W3CDTF">2022-03-17T20:12:58Z</dcterms:modified>
</cp:coreProperties>
</file>