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0" r:id="rId4"/>
    <p:sldId id="267" r:id="rId5"/>
    <p:sldId id="318" r:id="rId6"/>
    <p:sldId id="281" r:id="rId7"/>
    <p:sldId id="273" r:id="rId8"/>
    <p:sldId id="336" r:id="rId9"/>
    <p:sldId id="284" r:id="rId10"/>
    <p:sldId id="285" r:id="rId11"/>
    <p:sldId id="286" r:id="rId12"/>
    <p:sldId id="287" r:id="rId13"/>
    <p:sldId id="288" r:id="rId14"/>
    <p:sldId id="299" r:id="rId15"/>
    <p:sldId id="265" r:id="rId16"/>
    <p:sldId id="266" r:id="rId17"/>
    <p:sldId id="337" r:id="rId18"/>
    <p:sldId id="268" r:id="rId19"/>
    <p:sldId id="289" r:id="rId20"/>
    <p:sldId id="290" r:id="rId21"/>
    <p:sldId id="269" r:id="rId22"/>
    <p:sldId id="291" r:id="rId23"/>
    <p:sldId id="270" r:id="rId24"/>
    <p:sldId id="271" r:id="rId25"/>
    <p:sldId id="296" r:id="rId26"/>
    <p:sldId id="272" r:id="rId27"/>
    <p:sldId id="338" r:id="rId28"/>
    <p:sldId id="274" r:id="rId29"/>
    <p:sldId id="276" r:id="rId30"/>
    <p:sldId id="292" r:id="rId31"/>
    <p:sldId id="295" r:id="rId32"/>
    <p:sldId id="294" r:id="rId33"/>
    <p:sldId id="293" r:id="rId34"/>
    <p:sldId id="344" r:id="rId35"/>
    <p:sldId id="345" r:id="rId36"/>
    <p:sldId id="298" r:id="rId37"/>
    <p:sldId id="304" r:id="rId38"/>
    <p:sldId id="277" r:id="rId39"/>
    <p:sldId id="278" r:id="rId40"/>
    <p:sldId id="339" r:id="rId41"/>
    <p:sldId id="340" r:id="rId42"/>
    <p:sldId id="303" r:id="rId43"/>
    <p:sldId id="341" r:id="rId44"/>
    <p:sldId id="300" r:id="rId45"/>
    <p:sldId id="301" r:id="rId46"/>
    <p:sldId id="342" r:id="rId47"/>
    <p:sldId id="282" r:id="rId48"/>
    <p:sldId id="283" r:id="rId49"/>
    <p:sldId id="343" r:id="rId50"/>
    <p:sldId id="346" r:id="rId51"/>
    <p:sldId id="347" r:id="rId52"/>
    <p:sldId id="348" r:id="rId53"/>
    <p:sldId id="349" r:id="rId5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9D519E-74CF-46D0-800D-C7A4B261F3AD}"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pl-PL"/>
        </a:p>
      </dgm:t>
    </dgm:pt>
    <dgm:pt modelId="{B631EBC4-93B9-4B03-BEF7-49E6CF9444D4}">
      <dgm:prSet/>
      <dgm:spPr/>
      <dgm:t>
        <a:bodyPr/>
        <a:lstStyle/>
        <a:p>
          <a:pPr rtl="0"/>
          <a:r>
            <a:rPr lang="pl-PL"/>
            <a:t>Bezpośrednie </a:t>
          </a:r>
        </a:p>
      </dgm:t>
    </dgm:pt>
    <dgm:pt modelId="{B22A41A6-6A41-4095-A7BC-EBE3A9DF05AE}" type="parTrans" cxnId="{52807143-DB27-4D40-BFF9-AD3F72E8D281}">
      <dgm:prSet/>
      <dgm:spPr/>
      <dgm:t>
        <a:bodyPr/>
        <a:lstStyle/>
        <a:p>
          <a:endParaRPr lang="pl-PL"/>
        </a:p>
      </dgm:t>
    </dgm:pt>
    <dgm:pt modelId="{B2041915-023F-4C8C-9C07-F818EFBBA3FF}" type="sibTrans" cxnId="{52807143-DB27-4D40-BFF9-AD3F72E8D281}">
      <dgm:prSet/>
      <dgm:spPr/>
      <dgm:t>
        <a:bodyPr/>
        <a:lstStyle/>
        <a:p>
          <a:endParaRPr lang="pl-PL"/>
        </a:p>
      </dgm:t>
    </dgm:pt>
    <dgm:pt modelId="{2EEAEA5A-5C4E-4EEB-92FE-81997AFA07A1}">
      <dgm:prSet/>
      <dgm:spPr/>
      <dgm:t>
        <a:bodyPr/>
        <a:lstStyle/>
        <a:p>
          <a:pPr rtl="0"/>
          <a:r>
            <a:rPr lang="pl-PL" dirty="0"/>
            <a:t>Doręczenie pośrednie </a:t>
          </a:r>
        </a:p>
      </dgm:t>
    </dgm:pt>
    <dgm:pt modelId="{5CA7FB2A-2E25-410F-AE8C-AF946365CAA0}" type="parTrans" cxnId="{04777213-2344-47C7-8C96-24A4C8360FDA}">
      <dgm:prSet/>
      <dgm:spPr/>
      <dgm:t>
        <a:bodyPr/>
        <a:lstStyle/>
        <a:p>
          <a:endParaRPr lang="pl-PL"/>
        </a:p>
      </dgm:t>
    </dgm:pt>
    <dgm:pt modelId="{26FE348B-64B2-4F8F-9A9D-FB676A53D52E}" type="sibTrans" cxnId="{04777213-2344-47C7-8C96-24A4C8360FDA}">
      <dgm:prSet/>
      <dgm:spPr/>
      <dgm:t>
        <a:bodyPr/>
        <a:lstStyle/>
        <a:p>
          <a:endParaRPr lang="pl-PL"/>
        </a:p>
      </dgm:t>
    </dgm:pt>
    <dgm:pt modelId="{BA00DF85-C1B6-4CE7-861D-F9D0519C7FFC}">
      <dgm:prSet/>
      <dgm:spPr/>
      <dgm:t>
        <a:bodyPr/>
        <a:lstStyle/>
        <a:p>
          <a:pPr rtl="0"/>
          <a:r>
            <a:rPr lang="pl-PL"/>
            <a:t>Doręczenie zastępcze </a:t>
          </a:r>
        </a:p>
      </dgm:t>
    </dgm:pt>
    <dgm:pt modelId="{7AE1B8D0-5325-4D1F-A784-2FF899F42585}" type="parTrans" cxnId="{8AD9DF02-49FD-4B55-B629-32AEB397D7C3}">
      <dgm:prSet/>
      <dgm:spPr/>
      <dgm:t>
        <a:bodyPr/>
        <a:lstStyle/>
        <a:p>
          <a:endParaRPr lang="pl-PL"/>
        </a:p>
      </dgm:t>
    </dgm:pt>
    <dgm:pt modelId="{A4E3AE6E-4725-412C-8B92-B89B792A5247}" type="sibTrans" cxnId="{8AD9DF02-49FD-4B55-B629-32AEB397D7C3}">
      <dgm:prSet/>
      <dgm:spPr/>
      <dgm:t>
        <a:bodyPr/>
        <a:lstStyle/>
        <a:p>
          <a:endParaRPr lang="pl-PL"/>
        </a:p>
      </dgm:t>
    </dgm:pt>
    <dgm:pt modelId="{A6CDA3B8-5168-4CCE-8CE0-34C9FA935E23}" type="pres">
      <dgm:prSet presAssocID="{449D519E-74CF-46D0-800D-C7A4B261F3AD}" presName="Name0" presStyleCnt="0">
        <dgm:presLayoutVars>
          <dgm:dir/>
          <dgm:animLvl val="lvl"/>
          <dgm:resizeHandles val="exact"/>
        </dgm:presLayoutVars>
      </dgm:prSet>
      <dgm:spPr/>
    </dgm:pt>
    <dgm:pt modelId="{AFFBF497-5121-4379-8D63-3F4C604F9789}" type="pres">
      <dgm:prSet presAssocID="{B631EBC4-93B9-4B03-BEF7-49E6CF9444D4}" presName="linNode" presStyleCnt="0"/>
      <dgm:spPr/>
    </dgm:pt>
    <dgm:pt modelId="{A8474520-EB06-4952-8DB2-8C9114D66762}" type="pres">
      <dgm:prSet presAssocID="{B631EBC4-93B9-4B03-BEF7-49E6CF9444D4}" presName="parentText" presStyleLbl="node1" presStyleIdx="0" presStyleCnt="3">
        <dgm:presLayoutVars>
          <dgm:chMax val="1"/>
          <dgm:bulletEnabled val="1"/>
        </dgm:presLayoutVars>
      </dgm:prSet>
      <dgm:spPr/>
    </dgm:pt>
    <dgm:pt modelId="{97CC6E0A-37E4-4611-A41D-3A39E15C6ACF}" type="pres">
      <dgm:prSet presAssocID="{B2041915-023F-4C8C-9C07-F818EFBBA3FF}" presName="sp" presStyleCnt="0"/>
      <dgm:spPr/>
    </dgm:pt>
    <dgm:pt modelId="{CA285426-58D4-40B9-B251-1FDDC089959C}" type="pres">
      <dgm:prSet presAssocID="{2EEAEA5A-5C4E-4EEB-92FE-81997AFA07A1}" presName="linNode" presStyleCnt="0"/>
      <dgm:spPr/>
    </dgm:pt>
    <dgm:pt modelId="{6576BC5C-F933-432A-B9BE-87124A74F0FF}" type="pres">
      <dgm:prSet presAssocID="{2EEAEA5A-5C4E-4EEB-92FE-81997AFA07A1}" presName="parentText" presStyleLbl="node1" presStyleIdx="1" presStyleCnt="3">
        <dgm:presLayoutVars>
          <dgm:chMax val="1"/>
          <dgm:bulletEnabled val="1"/>
        </dgm:presLayoutVars>
      </dgm:prSet>
      <dgm:spPr/>
    </dgm:pt>
    <dgm:pt modelId="{D8819276-7FA4-4655-8559-78DDFC9834F4}" type="pres">
      <dgm:prSet presAssocID="{26FE348B-64B2-4F8F-9A9D-FB676A53D52E}" presName="sp" presStyleCnt="0"/>
      <dgm:spPr/>
    </dgm:pt>
    <dgm:pt modelId="{BAF6119D-3A8B-4F9C-AD72-240B779A7602}" type="pres">
      <dgm:prSet presAssocID="{BA00DF85-C1B6-4CE7-861D-F9D0519C7FFC}" presName="linNode" presStyleCnt="0"/>
      <dgm:spPr/>
    </dgm:pt>
    <dgm:pt modelId="{D830B53C-4716-4068-AC10-056DA9ECD64D}" type="pres">
      <dgm:prSet presAssocID="{BA00DF85-C1B6-4CE7-861D-F9D0519C7FFC}" presName="parentText" presStyleLbl="node1" presStyleIdx="2" presStyleCnt="3">
        <dgm:presLayoutVars>
          <dgm:chMax val="1"/>
          <dgm:bulletEnabled val="1"/>
        </dgm:presLayoutVars>
      </dgm:prSet>
      <dgm:spPr/>
    </dgm:pt>
  </dgm:ptLst>
  <dgm:cxnLst>
    <dgm:cxn modelId="{8AD9DF02-49FD-4B55-B629-32AEB397D7C3}" srcId="{449D519E-74CF-46D0-800D-C7A4B261F3AD}" destId="{BA00DF85-C1B6-4CE7-861D-F9D0519C7FFC}" srcOrd="2" destOrd="0" parTransId="{7AE1B8D0-5325-4D1F-A784-2FF899F42585}" sibTransId="{A4E3AE6E-4725-412C-8B92-B89B792A5247}"/>
    <dgm:cxn modelId="{04777213-2344-47C7-8C96-24A4C8360FDA}" srcId="{449D519E-74CF-46D0-800D-C7A4B261F3AD}" destId="{2EEAEA5A-5C4E-4EEB-92FE-81997AFA07A1}" srcOrd="1" destOrd="0" parTransId="{5CA7FB2A-2E25-410F-AE8C-AF946365CAA0}" sibTransId="{26FE348B-64B2-4F8F-9A9D-FB676A53D52E}"/>
    <dgm:cxn modelId="{52807143-DB27-4D40-BFF9-AD3F72E8D281}" srcId="{449D519E-74CF-46D0-800D-C7A4B261F3AD}" destId="{B631EBC4-93B9-4B03-BEF7-49E6CF9444D4}" srcOrd="0" destOrd="0" parTransId="{B22A41A6-6A41-4095-A7BC-EBE3A9DF05AE}" sibTransId="{B2041915-023F-4C8C-9C07-F818EFBBA3FF}"/>
    <dgm:cxn modelId="{9DCAEE66-7BD5-47EE-AF64-8A39D3E63CD1}" type="presOf" srcId="{BA00DF85-C1B6-4CE7-861D-F9D0519C7FFC}" destId="{D830B53C-4716-4068-AC10-056DA9ECD64D}" srcOrd="0" destOrd="0" presId="urn:microsoft.com/office/officeart/2005/8/layout/vList5"/>
    <dgm:cxn modelId="{A3447F6A-96F6-4681-A395-EF49E0C376F5}" type="presOf" srcId="{B631EBC4-93B9-4B03-BEF7-49E6CF9444D4}" destId="{A8474520-EB06-4952-8DB2-8C9114D66762}" srcOrd="0" destOrd="0" presId="urn:microsoft.com/office/officeart/2005/8/layout/vList5"/>
    <dgm:cxn modelId="{AD834855-296D-46AB-9F3B-A41017264031}" type="presOf" srcId="{2EEAEA5A-5C4E-4EEB-92FE-81997AFA07A1}" destId="{6576BC5C-F933-432A-B9BE-87124A74F0FF}" srcOrd="0" destOrd="0" presId="urn:microsoft.com/office/officeart/2005/8/layout/vList5"/>
    <dgm:cxn modelId="{82E464E8-090A-4ED5-B3AF-BEFB316A5BB1}" type="presOf" srcId="{449D519E-74CF-46D0-800D-C7A4B261F3AD}" destId="{A6CDA3B8-5168-4CCE-8CE0-34C9FA935E23}" srcOrd="0" destOrd="0" presId="urn:microsoft.com/office/officeart/2005/8/layout/vList5"/>
    <dgm:cxn modelId="{3F9E28E8-E346-4A97-9DBF-5CAAA8684CA4}" type="presParOf" srcId="{A6CDA3B8-5168-4CCE-8CE0-34C9FA935E23}" destId="{AFFBF497-5121-4379-8D63-3F4C604F9789}" srcOrd="0" destOrd="0" presId="urn:microsoft.com/office/officeart/2005/8/layout/vList5"/>
    <dgm:cxn modelId="{D2B64923-FC82-421C-8F2E-68E061511B7E}" type="presParOf" srcId="{AFFBF497-5121-4379-8D63-3F4C604F9789}" destId="{A8474520-EB06-4952-8DB2-8C9114D66762}" srcOrd="0" destOrd="0" presId="urn:microsoft.com/office/officeart/2005/8/layout/vList5"/>
    <dgm:cxn modelId="{781A262A-CAED-4201-A202-025EB36C62FF}" type="presParOf" srcId="{A6CDA3B8-5168-4CCE-8CE0-34C9FA935E23}" destId="{97CC6E0A-37E4-4611-A41D-3A39E15C6ACF}" srcOrd="1" destOrd="0" presId="urn:microsoft.com/office/officeart/2005/8/layout/vList5"/>
    <dgm:cxn modelId="{65DAC52A-1C45-41DD-96AD-C88A8EA4B3D9}" type="presParOf" srcId="{A6CDA3B8-5168-4CCE-8CE0-34C9FA935E23}" destId="{CA285426-58D4-40B9-B251-1FDDC089959C}" srcOrd="2" destOrd="0" presId="urn:microsoft.com/office/officeart/2005/8/layout/vList5"/>
    <dgm:cxn modelId="{11A18462-6D91-45C4-9DF9-7802467F21ED}" type="presParOf" srcId="{CA285426-58D4-40B9-B251-1FDDC089959C}" destId="{6576BC5C-F933-432A-B9BE-87124A74F0FF}" srcOrd="0" destOrd="0" presId="urn:microsoft.com/office/officeart/2005/8/layout/vList5"/>
    <dgm:cxn modelId="{4B8BFB8B-7711-4784-9D03-C3EE6B3F164A}" type="presParOf" srcId="{A6CDA3B8-5168-4CCE-8CE0-34C9FA935E23}" destId="{D8819276-7FA4-4655-8559-78DDFC9834F4}" srcOrd="3" destOrd="0" presId="urn:microsoft.com/office/officeart/2005/8/layout/vList5"/>
    <dgm:cxn modelId="{87BA6007-F29C-4DD6-BC5E-5FF7B80CDADF}" type="presParOf" srcId="{A6CDA3B8-5168-4CCE-8CE0-34C9FA935E23}" destId="{BAF6119D-3A8B-4F9C-AD72-240B779A7602}" srcOrd="4" destOrd="0" presId="urn:microsoft.com/office/officeart/2005/8/layout/vList5"/>
    <dgm:cxn modelId="{489C97A6-315A-4818-9C2E-F24BEE4F03AF}" type="presParOf" srcId="{BAF6119D-3A8B-4F9C-AD72-240B779A7602}" destId="{D830B53C-4716-4068-AC10-056DA9ECD64D}"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2821C9-53CA-4597-B0AB-03D176AA2DB3}"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pl-PL"/>
        </a:p>
      </dgm:t>
    </dgm:pt>
    <dgm:pt modelId="{CA45C47E-E91D-4443-8099-B06F0A03A886}">
      <dgm:prSet/>
      <dgm:spPr/>
      <dgm:t>
        <a:bodyPr/>
        <a:lstStyle/>
        <a:p>
          <a:pPr rtl="0"/>
          <a:r>
            <a:rPr lang="pl-PL" dirty="0"/>
            <a:t>Prezes sądu </a:t>
          </a:r>
          <a:r>
            <a:rPr lang="pl-PL" b="1" dirty="0"/>
            <a:t>ma obowiązek skierować sprawę na posiedzenie</a:t>
          </a:r>
          <a:r>
            <a:rPr lang="pl-PL" dirty="0"/>
            <a:t>, jeżeli: </a:t>
          </a:r>
        </a:p>
        <a:p>
          <a:pPr rtl="0"/>
          <a:r>
            <a:rPr lang="pl-PL" dirty="0"/>
            <a:t>Art. 339 § 1 </a:t>
          </a:r>
        </a:p>
      </dgm:t>
    </dgm:pt>
    <dgm:pt modelId="{27DC18F9-BC8B-4926-A94D-36B241B83434}" type="parTrans" cxnId="{B8CABE90-EF1B-48C4-A706-21F4C3873566}">
      <dgm:prSet/>
      <dgm:spPr/>
      <dgm:t>
        <a:bodyPr/>
        <a:lstStyle/>
        <a:p>
          <a:endParaRPr lang="pl-PL"/>
        </a:p>
      </dgm:t>
    </dgm:pt>
    <dgm:pt modelId="{A6BDA73A-0AF7-4FC0-BCDE-0B558994A9A2}" type="sibTrans" cxnId="{B8CABE90-EF1B-48C4-A706-21F4C3873566}">
      <dgm:prSet/>
      <dgm:spPr/>
      <dgm:t>
        <a:bodyPr/>
        <a:lstStyle/>
        <a:p>
          <a:endParaRPr lang="pl-PL"/>
        </a:p>
      </dgm:t>
    </dgm:pt>
    <dgm:pt modelId="{48252E5A-7EBC-43C0-A24B-B296FFA27036}">
      <dgm:prSet/>
      <dgm:spPr/>
      <dgm:t>
        <a:bodyPr/>
        <a:lstStyle/>
        <a:p>
          <a:pPr rtl="0"/>
          <a:r>
            <a:rPr lang="pl-PL"/>
            <a:t>Prokurator złożył wniosek o orzeczenie środków zabezpieczających </a:t>
          </a:r>
        </a:p>
      </dgm:t>
    </dgm:pt>
    <dgm:pt modelId="{529F2279-F73E-4945-B370-895C29323A2B}" type="parTrans" cxnId="{42D33F22-D675-47A4-961E-D1B24D2C02D8}">
      <dgm:prSet/>
      <dgm:spPr/>
      <dgm:t>
        <a:bodyPr/>
        <a:lstStyle/>
        <a:p>
          <a:endParaRPr lang="pl-PL"/>
        </a:p>
      </dgm:t>
    </dgm:pt>
    <dgm:pt modelId="{5413406C-FF7B-4ED6-8154-059D747C7845}" type="sibTrans" cxnId="{42D33F22-D675-47A4-961E-D1B24D2C02D8}">
      <dgm:prSet/>
      <dgm:spPr/>
      <dgm:t>
        <a:bodyPr/>
        <a:lstStyle/>
        <a:p>
          <a:endParaRPr lang="pl-PL"/>
        </a:p>
      </dgm:t>
    </dgm:pt>
    <dgm:pt modelId="{9EE64090-847F-4A11-ADBA-756E6B04B32C}">
      <dgm:prSet/>
      <dgm:spPr/>
      <dgm:t>
        <a:bodyPr/>
        <a:lstStyle/>
        <a:p>
          <a:pPr rtl="0"/>
          <a:r>
            <a:rPr lang="pl-PL"/>
            <a:t>Zachodzi potrzeba rozważenia kwestii warunkowego umorzenia postępowania </a:t>
          </a:r>
        </a:p>
      </dgm:t>
    </dgm:pt>
    <dgm:pt modelId="{38AE5603-A348-49D9-831C-F8AF7548B3EE}" type="parTrans" cxnId="{BE7DF3C0-C6AC-4468-A8BD-B47E4E1315F0}">
      <dgm:prSet/>
      <dgm:spPr/>
      <dgm:t>
        <a:bodyPr/>
        <a:lstStyle/>
        <a:p>
          <a:endParaRPr lang="pl-PL"/>
        </a:p>
      </dgm:t>
    </dgm:pt>
    <dgm:pt modelId="{6018B96C-2515-4A9B-B140-92C5E636785D}" type="sibTrans" cxnId="{BE7DF3C0-C6AC-4468-A8BD-B47E4E1315F0}">
      <dgm:prSet/>
      <dgm:spPr/>
      <dgm:t>
        <a:bodyPr/>
        <a:lstStyle/>
        <a:p>
          <a:endParaRPr lang="pl-PL"/>
        </a:p>
      </dgm:t>
    </dgm:pt>
    <dgm:pt modelId="{711960C5-6D0A-4F16-B8E2-F6451684AF8E}">
      <dgm:prSet/>
      <dgm:spPr/>
      <dgm:t>
        <a:bodyPr/>
        <a:lstStyle/>
        <a:p>
          <a:pPr rtl="0"/>
          <a:r>
            <a:rPr lang="pl-PL" dirty="0"/>
            <a:t>Akt oskarżenia zawiera wniosek z art. 335 § 2 </a:t>
          </a:r>
        </a:p>
      </dgm:t>
    </dgm:pt>
    <dgm:pt modelId="{BEEC4037-4ABB-4A6E-A49D-9CAC0C7AB774}" type="parTrans" cxnId="{6F4736A9-969A-4627-BB83-84D12C54EDF7}">
      <dgm:prSet/>
      <dgm:spPr/>
      <dgm:t>
        <a:bodyPr/>
        <a:lstStyle/>
        <a:p>
          <a:endParaRPr lang="pl-PL"/>
        </a:p>
      </dgm:t>
    </dgm:pt>
    <dgm:pt modelId="{7CC3C695-A0D7-40AF-89A8-C83EFE86597E}" type="sibTrans" cxnId="{6F4736A9-969A-4627-BB83-84D12C54EDF7}">
      <dgm:prSet/>
      <dgm:spPr/>
      <dgm:t>
        <a:bodyPr/>
        <a:lstStyle/>
        <a:p>
          <a:endParaRPr lang="pl-PL"/>
        </a:p>
      </dgm:t>
    </dgm:pt>
    <dgm:pt modelId="{01AF348C-AD4F-4A72-9754-012B6DFF558A}">
      <dgm:prSet/>
      <dgm:spPr/>
      <dgm:t>
        <a:bodyPr/>
        <a:lstStyle/>
        <a:p>
          <a:pPr rtl="0"/>
          <a:r>
            <a:rPr lang="pl-PL"/>
            <a:t>Prokurator złożył wniosek z art. 335 § 1 </a:t>
          </a:r>
        </a:p>
      </dgm:t>
    </dgm:pt>
    <dgm:pt modelId="{0C67D48E-8F96-497B-A7E0-FEFCFB91FCC8}" type="parTrans" cxnId="{4152669B-9223-4B97-BBB0-B6920F2B0C15}">
      <dgm:prSet/>
      <dgm:spPr/>
      <dgm:t>
        <a:bodyPr/>
        <a:lstStyle/>
        <a:p>
          <a:endParaRPr lang="pl-PL"/>
        </a:p>
      </dgm:t>
    </dgm:pt>
    <dgm:pt modelId="{837A9138-B26C-49D1-95C6-66E0C16DB3E9}" type="sibTrans" cxnId="{4152669B-9223-4B97-BBB0-B6920F2B0C15}">
      <dgm:prSet/>
      <dgm:spPr/>
      <dgm:t>
        <a:bodyPr/>
        <a:lstStyle/>
        <a:p>
          <a:endParaRPr lang="pl-PL"/>
        </a:p>
      </dgm:t>
    </dgm:pt>
    <dgm:pt modelId="{85C8D625-24EC-4DC2-BF8D-A76B376150AB}" type="pres">
      <dgm:prSet presAssocID="{102821C9-53CA-4597-B0AB-03D176AA2DB3}" presName="vert0" presStyleCnt="0">
        <dgm:presLayoutVars>
          <dgm:dir/>
          <dgm:animOne val="branch"/>
          <dgm:animLvl val="lvl"/>
        </dgm:presLayoutVars>
      </dgm:prSet>
      <dgm:spPr/>
    </dgm:pt>
    <dgm:pt modelId="{8C158622-BAED-4A38-A56F-92D2C5E84C3A}" type="pres">
      <dgm:prSet presAssocID="{CA45C47E-E91D-4443-8099-B06F0A03A886}" presName="thickLine" presStyleLbl="alignNode1" presStyleIdx="0" presStyleCnt="1"/>
      <dgm:spPr/>
    </dgm:pt>
    <dgm:pt modelId="{FFE9B98E-4511-4D8B-8BE9-5900E9488CEA}" type="pres">
      <dgm:prSet presAssocID="{CA45C47E-E91D-4443-8099-B06F0A03A886}" presName="horz1" presStyleCnt="0"/>
      <dgm:spPr/>
    </dgm:pt>
    <dgm:pt modelId="{89835ABE-5C9E-4AAE-8892-1DA798B2B363}" type="pres">
      <dgm:prSet presAssocID="{CA45C47E-E91D-4443-8099-B06F0A03A886}" presName="tx1" presStyleLbl="revTx" presStyleIdx="0" presStyleCnt="5"/>
      <dgm:spPr/>
    </dgm:pt>
    <dgm:pt modelId="{9F5BC507-3D5D-4437-B926-CE64864BAC4A}" type="pres">
      <dgm:prSet presAssocID="{CA45C47E-E91D-4443-8099-B06F0A03A886}" presName="vert1" presStyleCnt="0"/>
      <dgm:spPr/>
    </dgm:pt>
    <dgm:pt modelId="{5FA22FF5-6AA3-44D3-9D3A-9B5726B818B7}" type="pres">
      <dgm:prSet presAssocID="{48252E5A-7EBC-43C0-A24B-B296FFA27036}" presName="vertSpace2a" presStyleCnt="0"/>
      <dgm:spPr/>
    </dgm:pt>
    <dgm:pt modelId="{881BBF17-DB72-44A2-88E7-7F06087C374F}" type="pres">
      <dgm:prSet presAssocID="{48252E5A-7EBC-43C0-A24B-B296FFA27036}" presName="horz2" presStyleCnt="0"/>
      <dgm:spPr/>
    </dgm:pt>
    <dgm:pt modelId="{CC0DA71E-0FDA-4D95-8560-2F308C69BFF6}" type="pres">
      <dgm:prSet presAssocID="{48252E5A-7EBC-43C0-A24B-B296FFA27036}" presName="horzSpace2" presStyleCnt="0"/>
      <dgm:spPr/>
    </dgm:pt>
    <dgm:pt modelId="{4BCBF7AC-1261-490F-9A1A-C868E9C5353B}" type="pres">
      <dgm:prSet presAssocID="{48252E5A-7EBC-43C0-A24B-B296FFA27036}" presName="tx2" presStyleLbl="revTx" presStyleIdx="1" presStyleCnt="5"/>
      <dgm:spPr/>
    </dgm:pt>
    <dgm:pt modelId="{2ABF7BED-2739-4B4C-8203-D0C026CB316D}" type="pres">
      <dgm:prSet presAssocID="{48252E5A-7EBC-43C0-A24B-B296FFA27036}" presName="vert2" presStyleCnt="0"/>
      <dgm:spPr/>
    </dgm:pt>
    <dgm:pt modelId="{BDFE5D0A-B74B-4F45-8AF7-028732B294DA}" type="pres">
      <dgm:prSet presAssocID="{48252E5A-7EBC-43C0-A24B-B296FFA27036}" presName="thinLine2b" presStyleLbl="callout" presStyleIdx="0" presStyleCnt="4"/>
      <dgm:spPr/>
    </dgm:pt>
    <dgm:pt modelId="{E7A73E66-E9B0-4C8D-A0A3-1EF9AF1CE8B4}" type="pres">
      <dgm:prSet presAssocID="{48252E5A-7EBC-43C0-A24B-B296FFA27036}" presName="vertSpace2b" presStyleCnt="0"/>
      <dgm:spPr/>
    </dgm:pt>
    <dgm:pt modelId="{0E7CA176-C43B-4F0B-96F5-2BC4B7A31566}" type="pres">
      <dgm:prSet presAssocID="{9EE64090-847F-4A11-ADBA-756E6B04B32C}" presName="horz2" presStyleCnt="0"/>
      <dgm:spPr/>
    </dgm:pt>
    <dgm:pt modelId="{47B02062-84B9-4B9A-A6BA-38688AE00D1C}" type="pres">
      <dgm:prSet presAssocID="{9EE64090-847F-4A11-ADBA-756E6B04B32C}" presName="horzSpace2" presStyleCnt="0"/>
      <dgm:spPr/>
    </dgm:pt>
    <dgm:pt modelId="{8F263729-5201-4AF9-B171-1F4722A83260}" type="pres">
      <dgm:prSet presAssocID="{9EE64090-847F-4A11-ADBA-756E6B04B32C}" presName="tx2" presStyleLbl="revTx" presStyleIdx="2" presStyleCnt="5"/>
      <dgm:spPr/>
    </dgm:pt>
    <dgm:pt modelId="{6D083825-5B83-4A9D-ADD7-9614B9F98642}" type="pres">
      <dgm:prSet presAssocID="{9EE64090-847F-4A11-ADBA-756E6B04B32C}" presName="vert2" presStyleCnt="0"/>
      <dgm:spPr/>
    </dgm:pt>
    <dgm:pt modelId="{9B3A5A93-3125-4F78-BBCB-F60D66639274}" type="pres">
      <dgm:prSet presAssocID="{9EE64090-847F-4A11-ADBA-756E6B04B32C}" presName="thinLine2b" presStyleLbl="callout" presStyleIdx="1" presStyleCnt="4"/>
      <dgm:spPr/>
    </dgm:pt>
    <dgm:pt modelId="{FC6966B2-DDBB-4FC7-95AF-6148C4FCB73E}" type="pres">
      <dgm:prSet presAssocID="{9EE64090-847F-4A11-ADBA-756E6B04B32C}" presName="vertSpace2b" presStyleCnt="0"/>
      <dgm:spPr/>
    </dgm:pt>
    <dgm:pt modelId="{5B824B4F-F747-483C-B96F-046706F002D1}" type="pres">
      <dgm:prSet presAssocID="{711960C5-6D0A-4F16-B8E2-F6451684AF8E}" presName="horz2" presStyleCnt="0"/>
      <dgm:spPr/>
    </dgm:pt>
    <dgm:pt modelId="{AA20FCF1-CDA8-4ECE-B417-00D5330D3D5E}" type="pres">
      <dgm:prSet presAssocID="{711960C5-6D0A-4F16-B8E2-F6451684AF8E}" presName="horzSpace2" presStyleCnt="0"/>
      <dgm:spPr/>
    </dgm:pt>
    <dgm:pt modelId="{EED22D1A-D1C8-490D-A912-BAEF178ABE59}" type="pres">
      <dgm:prSet presAssocID="{711960C5-6D0A-4F16-B8E2-F6451684AF8E}" presName="tx2" presStyleLbl="revTx" presStyleIdx="3" presStyleCnt="5"/>
      <dgm:spPr/>
    </dgm:pt>
    <dgm:pt modelId="{936F365D-DFB9-49E6-B0E9-55CA0CD8ABA2}" type="pres">
      <dgm:prSet presAssocID="{711960C5-6D0A-4F16-B8E2-F6451684AF8E}" presName="vert2" presStyleCnt="0"/>
      <dgm:spPr/>
    </dgm:pt>
    <dgm:pt modelId="{21449245-E8F5-4E8D-9B77-2FB2CA58C0D8}" type="pres">
      <dgm:prSet presAssocID="{711960C5-6D0A-4F16-B8E2-F6451684AF8E}" presName="thinLine2b" presStyleLbl="callout" presStyleIdx="2" presStyleCnt="4"/>
      <dgm:spPr/>
    </dgm:pt>
    <dgm:pt modelId="{BDDF7B75-1429-409C-9163-50409DCEF459}" type="pres">
      <dgm:prSet presAssocID="{711960C5-6D0A-4F16-B8E2-F6451684AF8E}" presName="vertSpace2b" presStyleCnt="0"/>
      <dgm:spPr/>
    </dgm:pt>
    <dgm:pt modelId="{BF0DE25B-0D43-44C1-AA05-7FFD74F7809C}" type="pres">
      <dgm:prSet presAssocID="{01AF348C-AD4F-4A72-9754-012B6DFF558A}" presName="horz2" presStyleCnt="0"/>
      <dgm:spPr/>
    </dgm:pt>
    <dgm:pt modelId="{ECC49E4B-A816-4053-B836-FE359D2F3743}" type="pres">
      <dgm:prSet presAssocID="{01AF348C-AD4F-4A72-9754-012B6DFF558A}" presName="horzSpace2" presStyleCnt="0"/>
      <dgm:spPr/>
    </dgm:pt>
    <dgm:pt modelId="{1483F526-67E7-45D8-8ABA-7C20DFB17696}" type="pres">
      <dgm:prSet presAssocID="{01AF348C-AD4F-4A72-9754-012B6DFF558A}" presName="tx2" presStyleLbl="revTx" presStyleIdx="4" presStyleCnt="5"/>
      <dgm:spPr/>
    </dgm:pt>
    <dgm:pt modelId="{FDA56554-3288-4A98-9E3E-BEEAB9707564}" type="pres">
      <dgm:prSet presAssocID="{01AF348C-AD4F-4A72-9754-012B6DFF558A}" presName="vert2" presStyleCnt="0"/>
      <dgm:spPr/>
    </dgm:pt>
    <dgm:pt modelId="{8AF76EE0-B220-41D3-ACAC-09CFC510FC57}" type="pres">
      <dgm:prSet presAssocID="{01AF348C-AD4F-4A72-9754-012B6DFF558A}" presName="thinLine2b" presStyleLbl="callout" presStyleIdx="3" presStyleCnt="4"/>
      <dgm:spPr/>
    </dgm:pt>
    <dgm:pt modelId="{81130201-1ECF-440E-A8EE-69595C0D18DC}" type="pres">
      <dgm:prSet presAssocID="{01AF348C-AD4F-4A72-9754-012B6DFF558A}" presName="vertSpace2b" presStyleCnt="0"/>
      <dgm:spPr/>
    </dgm:pt>
  </dgm:ptLst>
  <dgm:cxnLst>
    <dgm:cxn modelId="{81159F00-1B2D-453B-9176-16CB1A02F9BB}" type="presOf" srcId="{CA45C47E-E91D-4443-8099-B06F0A03A886}" destId="{89835ABE-5C9E-4AAE-8892-1DA798B2B363}" srcOrd="0" destOrd="0" presId="urn:microsoft.com/office/officeart/2008/layout/LinedList"/>
    <dgm:cxn modelId="{42D33F22-D675-47A4-961E-D1B24D2C02D8}" srcId="{CA45C47E-E91D-4443-8099-B06F0A03A886}" destId="{48252E5A-7EBC-43C0-A24B-B296FFA27036}" srcOrd="0" destOrd="0" parTransId="{529F2279-F73E-4945-B370-895C29323A2B}" sibTransId="{5413406C-FF7B-4ED6-8154-059D747C7845}"/>
    <dgm:cxn modelId="{CE8F323D-202D-4BE1-A658-299B61E71963}" type="presOf" srcId="{711960C5-6D0A-4F16-B8E2-F6451684AF8E}" destId="{EED22D1A-D1C8-490D-A912-BAEF178ABE59}" srcOrd="0" destOrd="0" presId="urn:microsoft.com/office/officeart/2008/layout/LinedList"/>
    <dgm:cxn modelId="{4352F161-503E-4296-8771-8AC648B85E0D}" type="presOf" srcId="{48252E5A-7EBC-43C0-A24B-B296FFA27036}" destId="{4BCBF7AC-1261-490F-9A1A-C868E9C5353B}" srcOrd="0" destOrd="0" presId="urn:microsoft.com/office/officeart/2008/layout/LinedList"/>
    <dgm:cxn modelId="{9B0F7B4F-375C-43AE-A592-7A088411D7FB}" type="presOf" srcId="{9EE64090-847F-4A11-ADBA-756E6B04B32C}" destId="{8F263729-5201-4AF9-B171-1F4722A83260}" srcOrd="0" destOrd="0" presId="urn:microsoft.com/office/officeart/2008/layout/LinedList"/>
    <dgm:cxn modelId="{DEA8C170-CB0B-4122-991C-F5474286DA6D}" type="presOf" srcId="{01AF348C-AD4F-4A72-9754-012B6DFF558A}" destId="{1483F526-67E7-45D8-8ABA-7C20DFB17696}" srcOrd="0" destOrd="0" presId="urn:microsoft.com/office/officeart/2008/layout/LinedList"/>
    <dgm:cxn modelId="{B8CABE90-EF1B-48C4-A706-21F4C3873566}" srcId="{102821C9-53CA-4597-B0AB-03D176AA2DB3}" destId="{CA45C47E-E91D-4443-8099-B06F0A03A886}" srcOrd="0" destOrd="0" parTransId="{27DC18F9-BC8B-4926-A94D-36B241B83434}" sibTransId="{A6BDA73A-0AF7-4FC0-BCDE-0B558994A9A2}"/>
    <dgm:cxn modelId="{4152669B-9223-4B97-BBB0-B6920F2B0C15}" srcId="{CA45C47E-E91D-4443-8099-B06F0A03A886}" destId="{01AF348C-AD4F-4A72-9754-012B6DFF558A}" srcOrd="3" destOrd="0" parTransId="{0C67D48E-8F96-497B-A7E0-FEFCFB91FCC8}" sibTransId="{837A9138-B26C-49D1-95C6-66E0C16DB3E9}"/>
    <dgm:cxn modelId="{6F4736A9-969A-4627-BB83-84D12C54EDF7}" srcId="{CA45C47E-E91D-4443-8099-B06F0A03A886}" destId="{711960C5-6D0A-4F16-B8E2-F6451684AF8E}" srcOrd="2" destOrd="0" parTransId="{BEEC4037-4ABB-4A6E-A49D-9CAC0C7AB774}" sibTransId="{7CC3C695-A0D7-40AF-89A8-C83EFE86597E}"/>
    <dgm:cxn modelId="{BE7DF3C0-C6AC-4468-A8BD-B47E4E1315F0}" srcId="{CA45C47E-E91D-4443-8099-B06F0A03A886}" destId="{9EE64090-847F-4A11-ADBA-756E6B04B32C}" srcOrd="1" destOrd="0" parTransId="{38AE5603-A348-49D9-831C-F8AF7548B3EE}" sibTransId="{6018B96C-2515-4A9B-B140-92C5E636785D}"/>
    <dgm:cxn modelId="{165A55EA-9D18-49FF-B058-8762EAD7346D}" type="presOf" srcId="{102821C9-53CA-4597-B0AB-03D176AA2DB3}" destId="{85C8D625-24EC-4DC2-BF8D-A76B376150AB}" srcOrd="0" destOrd="0" presId="urn:microsoft.com/office/officeart/2008/layout/LinedList"/>
    <dgm:cxn modelId="{7A3A7442-F247-42DA-A7B2-F4269DE6D361}" type="presParOf" srcId="{85C8D625-24EC-4DC2-BF8D-A76B376150AB}" destId="{8C158622-BAED-4A38-A56F-92D2C5E84C3A}" srcOrd="0" destOrd="0" presId="urn:microsoft.com/office/officeart/2008/layout/LinedList"/>
    <dgm:cxn modelId="{47F0BFDA-C9B8-4797-B890-EF6906546A6B}" type="presParOf" srcId="{85C8D625-24EC-4DC2-BF8D-A76B376150AB}" destId="{FFE9B98E-4511-4D8B-8BE9-5900E9488CEA}" srcOrd="1" destOrd="0" presId="urn:microsoft.com/office/officeart/2008/layout/LinedList"/>
    <dgm:cxn modelId="{45DCDAA2-9116-4AD9-957F-26F2829273ED}" type="presParOf" srcId="{FFE9B98E-4511-4D8B-8BE9-5900E9488CEA}" destId="{89835ABE-5C9E-4AAE-8892-1DA798B2B363}" srcOrd="0" destOrd="0" presId="urn:microsoft.com/office/officeart/2008/layout/LinedList"/>
    <dgm:cxn modelId="{50011188-6AF6-4F99-B38E-DFBBB8CAD97D}" type="presParOf" srcId="{FFE9B98E-4511-4D8B-8BE9-5900E9488CEA}" destId="{9F5BC507-3D5D-4437-B926-CE64864BAC4A}" srcOrd="1" destOrd="0" presId="urn:microsoft.com/office/officeart/2008/layout/LinedList"/>
    <dgm:cxn modelId="{C975C27B-FA6C-4EB1-B82C-1A3E2460284F}" type="presParOf" srcId="{9F5BC507-3D5D-4437-B926-CE64864BAC4A}" destId="{5FA22FF5-6AA3-44D3-9D3A-9B5726B818B7}" srcOrd="0" destOrd="0" presId="urn:microsoft.com/office/officeart/2008/layout/LinedList"/>
    <dgm:cxn modelId="{2FE7DA91-90C1-41E3-9193-0275F7185FB0}" type="presParOf" srcId="{9F5BC507-3D5D-4437-B926-CE64864BAC4A}" destId="{881BBF17-DB72-44A2-88E7-7F06087C374F}" srcOrd="1" destOrd="0" presId="urn:microsoft.com/office/officeart/2008/layout/LinedList"/>
    <dgm:cxn modelId="{11D41270-27FA-4108-BB91-BFBD462BA0EA}" type="presParOf" srcId="{881BBF17-DB72-44A2-88E7-7F06087C374F}" destId="{CC0DA71E-0FDA-4D95-8560-2F308C69BFF6}" srcOrd="0" destOrd="0" presId="urn:microsoft.com/office/officeart/2008/layout/LinedList"/>
    <dgm:cxn modelId="{58FC416E-872B-4C92-BE50-D853380B8CED}" type="presParOf" srcId="{881BBF17-DB72-44A2-88E7-7F06087C374F}" destId="{4BCBF7AC-1261-490F-9A1A-C868E9C5353B}" srcOrd="1" destOrd="0" presId="urn:microsoft.com/office/officeart/2008/layout/LinedList"/>
    <dgm:cxn modelId="{D5E414EF-39E1-4CB5-82D8-CF988079C841}" type="presParOf" srcId="{881BBF17-DB72-44A2-88E7-7F06087C374F}" destId="{2ABF7BED-2739-4B4C-8203-D0C026CB316D}" srcOrd="2" destOrd="0" presId="urn:microsoft.com/office/officeart/2008/layout/LinedList"/>
    <dgm:cxn modelId="{A84F8D3F-AE01-4858-B344-831326767032}" type="presParOf" srcId="{9F5BC507-3D5D-4437-B926-CE64864BAC4A}" destId="{BDFE5D0A-B74B-4F45-8AF7-028732B294DA}" srcOrd="2" destOrd="0" presId="urn:microsoft.com/office/officeart/2008/layout/LinedList"/>
    <dgm:cxn modelId="{AF39ADCE-2462-4D3D-B09C-5A2889DDD77E}" type="presParOf" srcId="{9F5BC507-3D5D-4437-B926-CE64864BAC4A}" destId="{E7A73E66-E9B0-4C8D-A0A3-1EF9AF1CE8B4}" srcOrd="3" destOrd="0" presId="urn:microsoft.com/office/officeart/2008/layout/LinedList"/>
    <dgm:cxn modelId="{CB4524ED-B7D5-4B3B-9FBA-512B976D20AC}" type="presParOf" srcId="{9F5BC507-3D5D-4437-B926-CE64864BAC4A}" destId="{0E7CA176-C43B-4F0B-96F5-2BC4B7A31566}" srcOrd="4" destOrd="0" presId="urn:microsoft.com/office/officeart/2008/layout/LinedList"/>
    <dgm:cxn modelId="{03118F0A-6833-419A-BFED-14F04F0FDCF2}" type="presParOf" srcId="{0E7CA176-C43B-4F0B-96F5-2BC4B7A31566}" destId="{47B02062-84B9-4B9A-A6BA-38688AE00D1C}" srcOrd="0" destOrd="0" presId="urn:microsoft.com/office/officeart/2008/layout/LinedList"/>
    <dgm:cxn modelId="{379C394A-12E3-4056-B068-CFC42C6097F4}" type="presParOf" srcId="{0E7CA176-C43B-4F0B-96F5-2BC4B7A31566}" destId="{8F263729-5201-4AF9-B171-1F4722A83260}" srcOrd="1" destOrd="0" presId="urn:microsoft.com/office/officeart/2008/layout/LinedList"/>
    <dgm:cxn modelId="{D5EBA685-C4CF-4C58-8357-7DC5643CD4F3}" type="presParOf" srcId="{0E7CA176-C43B-4F0B-96F5-2BC4B7A31566}" destId="{6D083825-5B83-4A9D-ADD7-9614B9F98642}" srcOrd="2" destOrd="0" presId="urn:microsoft.com/office/officeart/2008/layout/LinedList"/>
    <dgm:cxn modelId="{4C42E9AD-FE41-48D5-A068-05B80DDF65A9}" type="presParOf" srcId="{9F5BC507-3D5D-4437-B926-CE64864BAC4A}" destId="{9B3A5A93-3125-4F78-BBCB-F60D66639274}" srcOrd="5" destOrd="0" presId="urn:microsoft.com/office/officeart/2008/layout/LinedList"/>
    <dgm:cxn modelId="{BFFD2CB2-85B6-4521-87A0-2F8E2546D2D0}" type="presParOf" srcId="{9F5BC507-3D5D-4437-B926-CE64864BAC4A}" destId="{FC6966B2-DDBB-4FC7-95AF-6148C4FCB73E}" srcOrd="6" destOrd="0" presId="urn:microsoft.com/office/officeart/2008/layout/LinedList"/>
    <dgm:cxn modelId="{1B736CF9-42D6-441F-9A05-DA6F10080ADA}" type="presParOf" srcId="{9F5BC507-3D5D-4437-B926-CE64864BAC4A}" destId="{5B824B4F-F747-483C-B96F-046706F002D1}" srcOrd="7" destOrd="0" presId="urn:microsoft.com/office/officeart/2008/layout/LinedList"/>
    <dgm:cxn modelId="{8F6CFF28-145A-43BE-BCA1-2D57EA5A70C1}" type="presParOf" srcId="{5B824B4F-F747-483C-B96F-046706F002D1}" destId="{AA20FCF1-CDA8-4ECE-B417-00D5330D3D5E}" srcOrd="0" destOrd="0" presId="urn:microsoft.com/office/officeart/2008/layout/LinedList"/>
    <dgm:cxn modelId="{B2EA3AD8-C022-4F9D-80B5-80664A7FB447}" type="presParOf" srcId="{5B824B4F-F747-483C-B96F-046706F002D1}" destId="{EED22D1A-D1C8-490D-A912-BAEF178ABE59}" srcOrd="1" destOrd="0" presId="urn:microsoft.com/office/officeart/2008/layout/LinedList"/>
    <dgm:cxn modelId="{96B04D97-0A7E-4B75-8935-92B9FC4B2390}" type="presParOf" srcId="{5B824B4F-F747-483C-B96F-046706F002D1}" destId="{936F365D-DFB9-49E6-B0E9-55CA0CD8ABA2}" srcOrd="2" destOrd="0" presId="urn:microsoft.com/office/officeart/2008/layout/LinedList"/>
    <dgm:cxn modelId="{5C8EFCAD-2C2C-46AC-88E2-E4A01EC30934}" type="presParOf" srcId="{9F5BC507-3D5D-4437-B926-CE64864BAC4A}" destId="{21449245-E8F5-4E8D-9B77-2FB2CA58C0D8}" srcOrd="8" destOrd="0" presId="urn:microsoft.com/office/officeart/2008/layout/LinedList"/>
    <dgm:cxn modelId="{45E1C84E-2EAF-4D9B-B070-F97BA8C1327B}" type="presParOf" srcId="{9F5BC507-3D5D-4437-B926-CE64864BAC4A}" destId="{BDDF7B75-1429-409C-9163-50409DCEF459}" srcOrd="9" destOrd="0" presId="urn:microsoft.com/office/officeart/2008/layout/LinedList"/>
    <dgm:cxn modelId="{2F5CBE43-E9EB-4D0A-B2FF-5C193CF6CDFA}" type="presParOf" srcId="{9F5BC507-3D5D-4437-B926-CE64864BAC4A}" destId="{BF0DE25B-0D43-44C1-AA05-7FFD74F7809C}" srcOrd="10" destOrd="0" presId="urn:microsoft.com/office/officeart/2008/layout/LinedList"/>
    <dgm:cxn modelId="{00ABA502-D490-4267-9D14-604DE10ED5FB}" type="presParOf" srcId="{BF0DE25B-0D43-44C1-AA05-7FFD74F7809C}" destId="{ECC49E4B-A816-4053-B836-FE359D2F3743}" srcOrd="0" destOrd="0" presId="urn:microsoft.com/office/officeart/2008/layout/LinedList"/>
    <dgm:cxn modelId="{AD04E5EF-788D-4CED-8C18-54BEAD0A958C}" type="presParOf" srcId="{BF0DE25B-0D43-44C1-AA05-7FFD74F7809C}" destId="{1483F526-67E7-45D8-8ABA-7C20DFB17696}" srcOrd="1" destOrd="0" presId="urn:microsoft.com/office/officeart/2008/layout/LinedList"/>
    <dgm:cxn modelId="{24CE5108-DE7B-4D7A-A4C3-4FE249D3E7F1}" type="presParOf" srcId="{BF0DE25B-0D43-44C1-AA05-7FFD74F7809C}" destId="{FDA56554-3288-4A98-9E3E-BEEAB9707564}" srcOrd="2" destOrd="0" presId="urn:microsoft.com/office/officeart/2008/layout/LinedList"/>
    <dgm:cxn modelId="{509C9A6C-7E92-4FEB-B4EF-08413C0AE7F1}" type="presParOf" srcId="{9F5BC507-3D5D-4437-B926-CE64864BAC4A}" destId="{8AF76EE0-B220-41D3-ACAC-09CFC510FC57}" srcOrd="11" destOrd="0" presId="urn:microsoft.com/office/officeart/2008/layout/LinedList"/>
    <dgm:cxn modelId="{4E184B1D-9809-4DC4-8954-1F44ECAACF48}" type="presParOf" srcId="{9F5BC507-3D5D-4437-B926-CE64864BAC4A}" destId="{81130201-1ECF-440E-A8EE-69595C0D18DC}"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ED545C7-1D3E-47E3-94A8-18D664253500}"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pl-PL"/>
        </a:p>
      </dgm:t>
    </dgm:pt>
    <dgm:pt modelId="{E5252A46-E3C9-4BAC-96FB-79CB9FA16638}">
      <dgm:prSet/>
      <dgm:spPr/>
      <dgm:t>
        <a:bodyPr/>
        <a:lstStyle/>
        <a:p>
          <a:pPr rtl="0"/>
          <a:r>
            <a:rPr lang="pl-PL" dirty="0"/>
            <a:t>339 § 3 i 4 – prezes sądu kieruje sprawę na posiedzenie także wtedy, gdy zachodzi potrzeba innego rozstrzygnięcia przekraczającego jego uprawnienia, a zwłaszcza:</a:t>
          </a:r>
        </a:p>
        <a:p>
          <a:pPr rtl="0"/>
          <a:endParaRPr lang="pl-PL" dirty="0"/>
        </a:p>
        <a:p>
          <a:pPr rtl="0"/>
          <a:r>
            <a:rPr lang="pl-PL" dirty="0"/>
            <a:t>Nie jest to katalog wyczerpujący</a:t>
          </a:r>
        </a:p>
      </dgm:t>
    </dgm:pt>
    <dgm:pt modelId="{ECA0FDDD-03AE-4002-AF78-EB1593099EB0}" type="parTrans" cxnId="{D0A4D564-B298-46FD-B30D-D8C8A3BC3EB6}">
      <dgm:prSet/>
      <dgm:spPr/>
      <dgm:t>
        <a:bodyPr/>
        <a:lstStyle/>
        <a:p>
          <a:endParaRPr lang="pl-PL"/>
        </a:p>
      </dgm:t>
    </dgm:pt>
    <dgm:pt modelId="{DF49CDC9-3C2B-4A65-AF4C-0634A6F0F69B}" type="sibTrans" cxnId="{D0A4D564-B298-46FD-B30D-D8C8A3BC3EB6}">
      <dgm:prSet/>
      <dgm:spPr/>
      <dgm:t>
        <a:bodyPr/>
        <a:lstStyle/>
        <a:p>
          <a:endParaRPr lang="pl-PL"/>
        </a:p>
      </dgm:t>
    </dgm:pt>
    <dgm:pt modelId="{BE288CFB-FF6A-48CC-B977-1D2D8B4D2EE7}">
      <dgm:prSet/>
      <dgm:spPr/>
      <dgm:t>
        <a:bodyPr/>
        <a:lstStyle/>
        <a:p>
          <a:pPr rtl="0"/>
          <a:r>
            <a:rPr lang="pl-PL" dirty="0"/>
            <a:t>Umorzenia postępowania na podstawie art. 17 § 1 pkt. 2 – 11 </a:t>
          </a:r>
        </a:p>
      </dgm:t>
    </dgm:pt>
    <dgm:pt modelId="{E09FFB76-CF76-4FF8-AA94-D2EEEB8C84E1}" type="parTrans" cxnId="{DBF6E3CE-E202-47C3-B22C-E6315215D0E5}">
      <dgm:prSet/>
      <dgm:spPr/>
      <dgm:t>
        <a:bodyPr/>
        <a:lstStyle/>
        <a:p>
          <a:endParaRPr lang="pl-PL"/>
        </a:p>
      </dgm:t>
    </dgm:pt>
    <dgm:pt modelId="{23B2C123-DD5A-41D7-BCA4-A8B0EB079E19}" type="sibTrans" cxnId="{DBF6E3CE-E202-47C3-B22C-E6315215D0E5}">
      <dgm:prSet/>
      <dgm:spPr/>
      <dgm:t>
        <a:bodyPr/>
        <a:lstStyle/>
        <a:p>
          <a:endParaRPr lang="pl-PL"/>
        </a:p>
      </dgm:t>
    </dgm:pt>
    <dgm:pt modelId="{550E2B03-6774-425B-AAE6-39CFC1450FF5}">
      <dgm:prSet/>
      <dgm:spPr/>
      <dgm:t>
        <a:bodyPr/>
        <a:lstStyle/>
        <a:p>
          <a:pPr rtl="0"/>
          <a:r>
            <a:rPr lang="pl-PL" dirty="0"/>
            <a:t>Umorzenia postępowania z powodu oczywistego braku podstaw faktycznych oskarżenia </a:t>
          </a:r>
        </a:p>
      </dgm:t>
    </dgm:pt>
    <dgm:pt modelId="{085251A4-691A-4693-847B-4A12A93C54E8}" type="parTrans" cxnId="{8D1A96E0-BF60-45F8-BCC8-75EDB2A570AF}">
      <dgm:prSet/>
      <dgm:spPr/>
      <dgm:t>
        <a:bodyPr/>
        <a:lstStyle/>
        <a:p>
          <a:endParaRPr lang="pl-PL"/>
        </a:p>
      </dgm:t>
    </dgm:pt>
    <dgm:pt modelId="{264572F6-362A-435F-97B9-93F3306C08A5}" type="sibTrans" cxnId="{8D1A96E0-BF60-45F8-BCC8-75EDB2A570AF}">
      <dgm:prSet/>
      <dgm:spPr/>
      <dgm:t>
        <a:bodyPr/>
        <a:lstStyle/>
        <a:p>
          <a:endParaRPr lang="pl-PL"/>
        </a:p>
      </dgm:t>
    </dgm:pt>
    <dgm:pt modelId="{71EC4B88-A661-4972-9279-C34FA815AB09}">
      <dgm:prSet/>
      <dgm:spPr/>
      <dgm:t>
        <a:bodyPr/>
        <a:lstStyle/>
        <a:p>
          <a:pPr rtl="0"/>
          <a:r>
            <a:rPr lang="pl-PL" dirty="0"/>
            <a:t>Wydania postanowienia o niewłaściwości sądu lub o zmianie wskazanego w akcie oskarżenia trybu postepowania </a:t>
          </a:r>
        </a:p>
      </dgm:t>
    </dgm:pt>
    <dgm:pt modelId="{12A57E82-5BDA-4C9E-8349-56E768053D27}" type="parTrans" cxnId="{E836D7A4-5044-4273-8EF0-3466159409CD}">
      <dgm:prSet/>
      <dgm:spPr/>
      <dgm:t>
        <a:bodyPr/>
        <a:lstStyle/>
        <a:p>
          <a:endParaRPr lang="pl-PL"/>
        </a:p>
      </dgm:t>
    </dgm:pt>
    <dgm:pt modelId="{6B78253B-24C3-4533-BDEE-3C5EAFFDDB49}" type="sibTrans" cxnId="{E836D7A4-5044-4273-8EF0-3466159409CD}">
      <dgm:prSet/>
      <dgm:spPr/>
      <dgm:t>
        <a:bodyPr/>
        <a:lstStyle/>
        <a:p>
          <a:endParaRPr lang="pl-PL"/>
        </a:p>
      </dgm:t>
    </dgm:pt>
    <dgm:pt modelId="{C50D103F-2548-4F8B-8588-D0AE00A67DA1}">
      <dgm:prSet/>
      <dgm:spPr/>
      <dgm:t>
        <a:bodyPr/>
        <a:lstStyle/>
        <a:p>
          <a:pPr rtl="0"/>
          <a:r>
            <a:rPr lang="pl-PL" dirty="0"/>
            <a:t>Wydania postanowienia o zawieszeniu postępowania (art. 22)</a:t>
          </a:r>
        </a:p>
      </dgm:t>
    </dgm:pt>
    <dgm:pt modelId="{3920E8C1-AA27-428B-8C46-1DA2D09DF5E2}" type="parTrans" cxnId="{EDCC04AA-AE95-40C2-9819-5124DB993825}">
      <dgm:prSet/>
      <dgm:spPr/>
      <dgm:t>
        <a:bodyPr/>
        <a:lstStyle/>
        <a:p>
          <a:endParaRPr lang="pl-PL"/>
        </a:p>
      </dgm:t>
    </dgm:pt>
    <dgm:pt modelId="{E21161EF-9E2A-410A-BF7B-57AECE685CF6}" type="sibTrans" cxnId="{EDCC04AA-AE95-40C2-9819-5124DB993825}">
      <dgm:prSet/>
      <dgm:spPr/>
      <dgm:t>
        <a:bodyPr/>
        <a:lstStyle/>
        <a:p>
          <a:endParaRPr lang="pl-PL"/>
        </a:p>
      </dgm:t>
    </dgm:pt>
    <dgm:pt modelId="{A1D68AE2-4BE7-426E-95E6-15E2EBE47530}">
      <dgm:prSet/>
      <dgm:spPr/>
      <dgm:t>
        <a:bodyPr/>
        <a:lstStyle/>
        <a:p>
          <a:pPr rtl="0"/>
          <a:r>
            <a:rPr lang="pl-PL" dirty="0"/>
            <a:t>Wydania postanowienia w przedmiocie tymczasowego aresztowania lub innego środka przymusu (por. art. 344)</a:t>
          </a:r>
        </a:p>
      </dgm:t>
    </dgm:pt>
    <dgm:pt modelId="{7B857B0B-BB02-409A-BFC9-168BA0063E87}" type="parTrans" cxnId="{93A53BA3-3568-4C2F-99B7-523C455840CE}">
      <dgm:prSet/>
      <dgm:spPr/>
      <dgm:t>
        <a:bodyPr/>
        <a:lstStyle/>
        <a:p>
          <a:endParaRPr lang="pl-PL"/>
        </a:p>
      </dgm:t>
    </dgm:pt>
    <dgm:pt modelId="{7FCD9A49-7162-4931-9C96-652725C0108D}" type="sibTrans" cxnId="{93A53BA3-3568-4C2F-99B7-523C455840CE}">
      <dgm:prSet/>
      <dgm:spPr/>
      <dgm:t>
        <a:bodyPr/>
        <a:lstStyle/>
        <a:p>
          <a:endParaRPr lang="pl-PL"/>
        </a:p>
      </dgm:t>
    </dgm:pt>
    <dgm:pt modelId="{C38E1178-FA6E-42C2-99E8-40615D6A2542}">
      <dgm:prSet/>
      <dgm:spPr/>
      <dgm:t>
        <a:bodyPr/>
        <a:lstStyle/>
        <a:p>
          <a:pPr rtl="0"/>
          <a:r>
            <a:rPr lang="pl-PL"/>
            <a:t>Wydania wyroku nakazowego</a:t>
          </a:r>
        </a:p>
      </dgm:t>
    </dgm:pt>
    <dgm:pt modelId="{26118E15-A815-4D4D-BB07-B7F7877EBEBA}" type="parTrans" cxnId="{B982B71F-C2F2-4266-80D4-49F7D6972186}">
      <dgm:prSet/>
      <dgm:spPr/>
      <dgm:t>
        <a:bodyPr/>
        <a:lstStyle/>
        <a:p>
          <a:endParaRPr lang="pl-PL"/>
        </a:p>
      </dgm:t>
    </dgm:pt>
    <dgm:pt modelId="{69E9A30D-7CC6-4500-92B8-A51D67192AF7}" type="sibTrans" cxnId="{B982B71F-C2F2-4266-80D4-49F7D6972186}">
      <dgm:prSet/>
      <dgm:spPr/>
      <dgm:t>
        <a:bodyPr/>
        <a:lstStyle/>
        <a:p>
          <a:endParaRPr lang="pl-PL"/>
        </a:p>
      </dgm:t>
    </dgm:pt>
    <dgm:pt modelId="{F05A07B3-DCD0-4880-A008-717227B07D87}">
      <dgm:prSet/>
      <dgm:spPr/>
      <dgm:t>
        <a:bodyPr/>
        <a:lstStyle/>
        <a:p>
          <a:pPr rtl="0"/>
          <a:r>
            <a:rPr lang="pl-PL" dirty="0"/>
            <a:t>Zachodzi potrzeba rozważenia możliwości przekazania jej do postępowania mediacyjnego; przepis art. 23a stosuje się odpowiednio (§ 4)</a:t>
          </a:r>
        </a:p>
      </dgm:t>
    </dgm:pt>
    <dgm:pt modelId="{145D325F-4043-46BA-9DEF-391BA7510ED4}" type="parTrans" cxnId="{70105ECE-2F78-4929-8986-E5BAD72942AE}">
      <dgm:prSet/>
      <dgm:spPr/>
      <dgm:t>
        <a:bodyPr/>
        <a:lstStyle/>
        <a:p>
          <a:endParaRPr lang="pl-PL"/>
        </a:p>
      </dgm:t>
    </dgm:pt>
    <dgm:pt modelId="{82FE85FC-39A5-443E-8690-929B9AC37510}" type="sibTrans" cxnId="{70105ECE-2F78-4929-8986-E5BAD72942AE}">
      <dgm:prSet/>
      <dgm:spPr/>
      <dgm:t>
        <a:bodyPr/>
        <a:lstStyle/>
        <a:p>
          <a:endParaRPr lang="pl-PL"/>
        </a:p>
      </dgm:t>
    </dgm:pt>
    <dgm:pt modelId="{603B347A-877E-43F2-AAB1-F7E65212F935}">
      <dgm:prSet/>
      <dgm:spPr/>
      <dgm:t>
        <a:bodyPr/>
        <a:lstStyle/>
        <a:p>
          <a:pPr rtl="0"/>
          <a:r>
            <a:rPr lang="pl-PL" dirty="0"/>
            <a:t>zwrotu sprawy prokuratorowi w celu usunięcia istotnych braków postępowania przygotowawczego (por. art. 344a)</a:t>
          </a:r>
        </a:p>
      </dgm:t>
    </dgm:pt>
    <dgm:pt modelId="{FF9ACE4A-33B6-4B9B-8ECA-F7BABE453D2A}" type="parTrans" cxnId="{FD106CAD-593A-4131-BA9F-0EB7550C0770}">
      <dgm:prSet/>
      <dgm:spPr/>
      <dgm:t>
        <a:bodyPr/>
        <a:lstStyle/>
        <a:p>
          <a:endParaRPr lang="pl-PL"/>
        </a:p>
      </dgm:t>
    </dgm:pt>
    <dgm:pt modelId="{6A3C47C3-C861-4796-80BF-07F401ED00D0}" type="sibTrans" cxnId="{FD106CAD-593A-4131-BA9F-0EB7550C0770}">
      <dgm:prSet/>
      <dgm:spPr/>
      <dgm:t>
        <a:bodyPr/>
        <a:lstStyle/>
        <a:p>
          <a:endParaRPr lang="pl-PL"/>
        </a:p>
      </dgm:t>
    </dgm:pt>
    <dgm:pt modelId="{7F26CFFA-578F-4961-BD38-B178802575A7}" type="pres">
      <dgm:prSet presAssocID="{FED545C7-1D3E-47E3-94A8-18D664253500}" presName="vert0" presStyleCnt="0">
        <dgm:presLayoutVars>
          <dgm:dir/>
          <dgm:animOne val="branch"/>
          <dgm:animLvl val="lvl"/>
        </dgm:presLayoutVars>
      </dgm:prSet>
      <dgm:spPr/>
    </dgm:pt>
    <dgm:pt modelId="{B0F43386-2CC8-4670-B744-6D97D4B04061}" type="pres">
      <dgm:prSet presAssocID="{E5252A46-E3C9-4BAC-96FB-79CB9FA16638}" presName="thickLine" presStyleLbl="alignNode1" presStyleIdx="0" presStyleCnt="1"/>
      <dgm:spPr/>
    </dgm:pt>
    <dgm:pt modelId="{CF025939-11ED-45DF-B031-FE2D6460E51A}" type="pres">
      <dgm:prSet presAssocID="{E5252A46-E3C9-4BAC-96FB-79CB9FA16638}" presName="horz1" presStyleCnt="0"/>
      <dgm:spPr/>
    </dgm:pt>
    <dgm:pt modelId="{F55120F8-75B4-47F3-A769-F3AFFF614339}" type="pres">
      <dgm:prSet presAssocID="{E5252A46-E3C9-4BAC-96FB-79CB9FA16638}" presName="tx1" presStyleLbl="revTx" presStyleIdx="0" presStyleCnt="9"/>
      <dgm:spPr/>
    </dgm:pt>
    <dgm:pt modelId="{4DE2C3FC-3A12-4873-81B1-9C7DCB4B024B}" type="pres">
      <dgm:prSet presAssocID="{E5252A46-E3C9-4BAC-96FB-79CB9FA16638}" presName="vert1" presStyleCnt="0"/>
      <dgm:spPr/>
    </dgm:pt>
    <dgm:pt modelId="{8CC1EB2E-AFB3-4E1D-9283-87F22341A2F2}" type="pres">
      <dgm:prSet presAssocID="{BE288CFB-FF6A-48CC-B977-1D2D8B4D2EE7}" presName="vertSpace2a" presStyleCnt="0"/>
      <dgm:spPr/>
    </dgm:pt>
    <dgm:pt modelId="{A95474EF-37A7-46FC-9DD3-3F7ECFCB3441}" type="pres">
      <dgm:prSet presAssocID="{BE288CFB-FF6A-48CC-B977-1D2D8B4D2EE7}" presName="horz2" presStyleCnt="0"/>
      <dgm:spPr/>
    </dgm:pt>
    <dgm:pt modelId="{A41C4820-B396-4869-A708-1E02FACD8CC5}" type="pres">
      <dgm:prSet presAssocID="{BE288CFB-FF6A-48CC-B977-1D2D8B4D2EE7}" presName="horzSpace2" presStyleCnt="0"/>
      <dgm:spPr/>
    </dgm:pt>
    <dgm:pt modelId="{A35A322A-556C-4775-B44D-0964CEF890C3}" type="pres">
      <dgm:prSet presAssocID="{BE288CFB-FF6A-48CC-B977-1D2D8B4D2EE7}" presName="tx2" presStyleLbl="revTx" presStyleIdx="1" presStyleCnt="9"/>
      <dgm:spPr/>
    </dgm:pt>
    <dgm:pt modelId="{1A553623-01C5-4D2A-BEB4-668BB0CB203B}" type="pres">
      <dgm:prSet presAssocID="{BE288CFB-FF6A-48CC-B977-1D2D8B4D2EE7}" presName="vert2" presStyleCnt="0"/>
      <dgm:spPr/>
    </dgm:pt>
    <dgm:pt modelId="{DF7B2C1F-11E4-44DD-AA91-7D96DFCECA75}" type="pres">
      <dgm:prSet presAssocID="{BE288CFB-FF6A-48CC-B977-1D2D8B4D2EE7}" presName="thinLine2b" presStyleLbl="callout" presStyleIdx="0" presStyleCnt="8"/>
      <dgm:spPr/>
    </dgm:pt>
    <dgm:pt modelId="{EBB4283D-4F05-40DF-8165-08798D3591B6}" type="pres">
      <dgm:prSet presAssocID="{BE288CFB-FF6A-48CC-B977-1D2D8B4D2EE7}" presName="vertSpace2b" presStyleCnt="0"/>
      <dgm:spPr/>
    </dgm:pt>
    <dgm:pt modelId="{14DB5391-1D4E-48B7-9839-341E79778A48}" type="pres">
      <dgm:prSet presAssocID="{550E2B03-6774-425B-AAE6-39CFC1450FF5}" presName="horz2" presStyleCnt="0"/>
      <dgm:spPr/>
    </dgm:pt>
    <dgm:pt modelId="{3B36E030-F372-4E42-BF23-1AC51F949A31}" type="pres">
      <dgm:prSet presAssocID="{550E2B03-6774-425B-AAE6-39CFC1450FF5}" presName="horzSpace2" presStyleCnt="0"/>
      <dgm:spPr/>
    </dgm:pt>
    <dgm:pt modelId="{688A3540-6753-4CE4-BB2E-C5600AD7FC48}" type="pres">
      <dgm:prSet presAssocID="{550E2B03-6774-425B-AAE6-39CFC1450FF5}" presName="tx2" presStyleLbl="revTx" presStyleIdx="2" presStyleCnt="9"/>
      <dgm:spPr/>
    </dgm:pt>
    <dgm:pt modelId="{90E4ECFC-364B-4D3B-B270-E7FC54B48A18}" type="pres">
      <dgm:prSet presAssocID="{550E2B03-6774-425B-AAE6-39CFC1450FF5}" presName="vert2" presStyleCnt="0"/>
      <dgm:spPr/>
    </dgm:pt>
    <dgm:pt modelId="{D6A85D28-0CF1-40EC-AB2F-FF3F6B0666A6}" type="pres">
      <dgm:prSet presAssocID="{550E2B03-6774-425B-AAE6-39CFC1450FF5}" presName="thinLine2b" presStyleLbl="callout" presStyleIdx="1" presStyleCnt="8"/>
      <dgm:spPr/>
    </dgm:pt>
    <dgm:pt modelId="{803793B7-7914-4651-90EC-67DB04B411A1}" type="pres">
      <dgm:prSet presAssocID="{550E2B03-6774-425B-AAE6-39CFC1450FF5}" presName="vertSpace2b" presStyleCnt="0"/>
      <dgm:spPr/>
    </dgm:pt>
    <dgm:pt modelId="{716D816E-0AC7-40E7-88EB-463BFDD238BF}" type="pres">
      <dgm:prSet presAssocID="{71EC4B88-A661-4972-9279-C34FA815AB09}" presName="horz2" presStyleCnt="0"/>
      <dgm:spPr/>
    </dgm:pt>
    <dgm:pt modelId="{6B58237B-98E5-4519-9AF6-2A690DC52BD8}" type="pres">
      <dgm:prSet presAssocID="{71EC4B88-A661-4972-9279-C34FA815AB09}" presName="horzSpace2" presStyleCnt="0"/>
      <dgm:spPr/>
    </dgm:pt>
    <dgm:pt modelId="{BC15BF23-89D9-451B-B051-541552535DB4}" type="pres">
      <dgm:prSet presAssocID="{71EC4B88-A661-4972-9279-C34FA815AB09}" presName="tx2" presStyleLbl="revTx" presStyleIdx="3" presStyleCnt="9"/>
      <dgm:spPr/>
    </dgm:pt>
    <dgm:pt modelId="{BE8C68A6-B5CE-4287-942F-77FA576D9233}" type="pres">
      <dgm:prSet presAssocID="{71EC4B88-A661-4972-9279-C34FA815AB09}" presName="vert2" presStyleCnt="0"/>
      <dgm:spPr/>
    </dgm:pt>
    <dgm:pt modelId="{46A82F49-630C-4D45-B54D-2FCB4CBB23DB}" type="pres">
      <dgm:prSet presAssocID="{71EC4B88-A661-4972-9279-C34FA815AB09}" presName="thinLine2b" presStyleLbl="callout" presStyleIdx="2" presStyleCnt="8"/>
      <dgm:spPr/>
    </dgm:pt>
    <dgm:pt modelId="{89F7F4F2-2B94-4A0A-BF9B-D264A1BDFCEF}" type="pres">
      <dgm:prSet presAssocID="{71EC4B88-A661-4972-9279-C34FA815AB09}" presName="vertSpace2b" presStyleCnt="0"/>
      <dgm:spPr/>
    </dgm:pt>
    <dgm:pt modelId="{CCA31C8E-C932-4BB3-917D-DC9294AB443A}" type="pres">
      <dgm:prSet presAssocID="{603B347A-877E-43F2-AAB1-F7E65212F935}" presName="horz2" presStyleCnt="0"/>
      <dgm:spPr/>
    </dgm:pt>
    <dgm:pt modelId="{74F833CE-29D0-48B9-9765-3139B8F05FAE}" type="pres">
      <dgm:prSet presAssocID="{603B347A-877E-43F2-AAB1-F7E65212F935}" presName="horzSpace2" presStyleCnt="0"/>
      <dgm:spPr/>
    </dgm:pt>
    <dgm:pt modelId="{AFEAE9F4-C974-46B7-8D4B-5D537F3CBC26}" type="pres">
      <dgm:prSet presAssocID="{603B347A-877E-43F2-AAB1-F7E65212F935}" presName="tx2" presStyleLbl="revTx" presStyleIdx="4" presStyleCnt="9"/>
      <dgm:spPr/>
    </dgm:pt>
    <dgm:pt modelId="{3E78A2D1-0665-40D0-9940-71AF0195642C}" type="pres">
      <dgm:prSet presAssocID="{603B347A-877E-43F2-AAB1-F7E65212F935}" presName="vert2" presStyleCnt="0"/>
      <dgm:spPr/>
    </dgm:pt>
    <dgm:pt modelId="{78D1ED92-8902-4575-AAEA-3C13AEC4CE4F}" type="pres">
      <dgm:prSet presAssocID="{603B347A-877E-43F2-AAB1-F7E65212F935}" presName="thinLine2b" presStyleLbl="callout" presStyleIdx="3" presStyleCnt="8"/>
      <dgm:spPr/>
    </dgm:pt>
    <dgm:pt modelId="{F0997E83-C1FD-46CE-BF87-890A6E498894}" type="pres">
      <dgm:prSet presAssocID="{603B347A-877E-43F2-AAB1-F7E65212F935}" presName="vertSpace2b" presStyleCnt="0"/>
      <dgm:spPr/>
    </dgm:pt>
    <dgm:pt modelId="{22BD3686-03F0-41FE-8706-6A46589ED4B6}" type="pres">
      <dgm:prSet presAssocID="{C50D103F-2548-4F8B-8588-D0AE00A67DA1}" presName="horz2" presStyleCnt="0"/>
      <dgm:spPr/>
    </dgm:pt>
    <dgm:pt modelId="{E709A48F-3657-4868-A3F2-9C4BBECB1F41}" type="pres">
      <dgm:prSet presAssocID="{C50D103F-2548-4F8B-8588-D0AE00A67DA1}" presName="horzSpace2" presStyleCnt="0"/>
      <dgm:spPr/>
    </dgm:pt>
    <dgm:pt modelId="{D2FF771E-D476-4969-9703-C144D0CBCD7E}" type="pres">
      <dgm:prSet presAssocID="{C50D103F-2548-4F8B-8588-D0AE00A67DA1}" presName="tx2" presStyleLbl="revTx" presStyleIdx="5" presStyleCnt="9"/>
      <dgm:spPr/>
    </dgm:pt>
    <dgm:pt modelId="{8AD03C14-08C2-4786-841B-A4E372392F4A}" type="pres">
      <dgm:prSet presAssocID="{C50D103F-2548-4F8B-8588-D0AE00A67DA1}" presName="vert2" presStyleCnt="0"/>
      <dgm:spPr/>
    </dgm:pt>
    <dgm:pt modelId="{6EF9605D-D0E0-491E-90BB-6E5C89B69F77}" type="pres">
      <dgm:prSet presAssocID="{C50D103F-2548-4F8B-8588-D0AE00A67DA1}" presName="thinLine2b" presStyleLbl="callout" presStyleIdx="4" presStyleCnt="8"/>
      <dgm:spPr/>
    </dgm:pt>
    <dgm:pt modelId="{5E58A16D-12B7-4011-ABC0-FEB32F97DB08}" type="pres">
      <dgm:prSet presAssocID="{C50D103F-2548-4F8B-8588-D0AE00A67DA1}" presName="vertSpace2b" presStyleCnt="0"/>
      <dgm:spPr/>
    </dgm:pt>
    <dgm:pt modelId="{D8086EAA-B141-4189-BE4F-8E503ADF1111}" type="pres">
      <dgm:prSet presAssocID="{A1D68AE2-4BE7-426E-95E6-15E2EBE47530}" presName="horz2" presStyleCnt="0"/>
      <dgm:spPr/>
    </dgm:pt>
    <dgm:pt modelId="{C97FC7C8-3551-499B-BA8D-F8EB863D5DD7}" type="pres">
      <dgm:prSet presAssocID="{A1D68AE2-4BE7-426E-95E6-15E2EBE47530}" presName="horzSpace2" presStyleCnt="0"/>
      <dgm:spPr/>
    </dgm:pt>
    <dgm:pt modelId="{F2528054-C51B-4A85-A4EC-B1B5CD6B5323}" type="pres">
      <dgm:prSet presAssocID="{A1D68AE2-4BE7-426E-95E6-15E2EBE47530}" presName="tx2" presStyleLbl="revTx" presStyleIdx="6" presStyleCnt="9"/>
      <dgm:spPr/>
    </dgm:pt>
    <dgm:pt modelId="{07CCC841-4E2C-40DE-8969-0EAF46097372}" type="pres">
      <dgm:prSet presAssocID="{A1D68AE2-4BE7-426E-95E6-15E2EBE47530}" presName="vert2" presStyleCnt="0"/>
      <dgm:spPr/>
    </dgm:pt>
    <dgm:pt modelId="{2A9FAFA5-03C2-4D3B-BA09-44CE28CC6B11}" type="pres">
      <dgm:prSet presAssocID="{A1D68AE2-4BE7-426E-95E6-15E2EBE47530}" presName="thinLine2b" presStyleLbl="callout" presStyleIdx="5" presStyleCnt="8"/>
      <dgm:spPr/>
    </dgm:pt>
    <dgm:pt modelId="{CFE22A18-72AF-49FF-A01C-1496EED22EEA}" type="pres">
      <dgm:prSet presAssocID="{A1D68AE2-4BE7-426E-95E6-15E2EBE47530}" presName="vertSpace2b" presStyleCnt="0"/>
      <dgm:spPr/>
    </dgm:pt>
    <dgm:pt modelId="{9A223EE7-15FE-444E-8154-4FF452F4AC18}" type="pres">
      <dgm:prSet presAssocID="{C38E1178-FA6E-42C2-99E8-40615D6A2542}" presName="horz2" presStyleCnt="0"/>
      <dgm:spPr/>
    </dgm:pt>
    <dgm:pt modelId="{05BFCA0E-2182-4147-AEFC-3DC521D5560C}" type="pres">
      <dgm:prSet presAssocID="{C38E1178-FA6E-42C2-99E8-40615D6A2542}" presName="horzSpace2" presStyleCnt="0"/>
      <dgm:spPr/>
    </dgm:pt>
    <dgm:pt modelId="{A70C7DD3-6BE9-4203-97DB-D9DF0E39F2ED}" type="pres">
      <dgm:prSet presAssocID="{C38E1178-FA6E-42C2-99E8-40615D6A2542}" presName="tx2" presStyleLbl="revTx" presStyleIdx="7" presStyleCnt="9"/>
      <dgm:spPr/>
    </dgm:pt>
    <dgm:pt modelId="{C25AE4F7-FA56-428E-97EF-201E2DBF1DA1}" type="pres">
      <dgm:prSet presAssocID="{C38E1178-FA6E-42C2-99E8-40615D6A2542}" presName="vert2" presStyleCnt="0"/>
      <dgm:spPr/>
    </dgm:pt>
    <dgm:pt modelId="{7EF01070-17E6-4B2D-B251-FA7C949FFC25}" type="pres">
      <dgm:prSet presAssocID="{C38E1178-FA6E-42C2-99E8-40615D6A2542}" presName="thinLine2b" presStyleLbl="callout" presStyleIdx="6" presStyleCnt="8"/>
      <dgm:spPr/>
    </dgm:pt>
    <dgm:pt modelId="{5AAD2AA4-0A06-441D-B7CA-985AE9B4F056}" type="pres">
      <dgm:prSet presAssocID="{C38E1178-FA6E-42C2-99E8-40615D6A2542}" presName="vertSpace2b" presStyleCnt="0"/>
      <dgm:spPr/>
    </dgm:pt>
    <dgm:pt modelId="{5132F220-E72D-4031-B721-3555999AB359}" type="pres">
      <dgm:prSet presAssocID="{F05A07B3-DCD0-4880-A008-717227B07D87}" presName="horz2" presStyleCnt="0"/>
      <dgm:spPr/>
    </dgm:pt>
    <dgm:pt modelId="{758460C7-5940-4917-8DB1-AB827BAF20E7}" type="pres">
      <dgm:prSet presAssocID="{F05A07B3-DCD0-4880-A008-717227B07D87}" presName="horzSpace2" presStyleCnt="0"/>
      <dgm:spPr/>
    </dgm:pt>
    <dgm:pt modelId="{835E05D3-46C6-4EFC-999D-FD39CDEA4978}" type="pres">
      <dgm:prSet presAssocID="{F05A07B3-DCD0-4880-A008-717227B07D87}" presName="tx2" presStyleLbl="revTx" presStyleIdx="8" presStyleCnt="9"/>
      <dgm:spPr/>
    </dgm:pt>
    <dgm:pt modelId="{E8F444CA-1030-471F-A414-F3DDFC0219C8}" type="pres">
      <dgm:prSet presAssocID="{F05A07B3-DCD0-4880-A008-717227B07D87}" presName="vert2" presStyleCnt="0"/>
      <dgm:spPr/>
    </dgm:pt>
    <dgm:pt modelId="{5402E9D6-61A5-4436-A22F-027FC9A7376A}" type="pres">
      <dgm:prSet presAssocID="{F05A07B3-DCD0-4880-A008-717227B07D87}" presName="thinLine2b" presStyleLbl="callout" presStyleIdx="7" presStyleCnt="8"/>
      <dgm:spPr/>
    </dgm:pt>
    <dgm:pt modelId="{64B2FB76-410B-40E6-8328-5E934D94E653}" type="pres">
      <dgm:prSet presAssocID="{F05A07B3-DCD0-4880-A008-717227B07D87}" presName="vertSpace2b" presStyleCnt="0"/>
      <dgm:spPr/>
    </dgm:pt>
  </dgm:ptLst>
  <dgm:cxnLst>
    <dgm:cxn modelId="{18B72005-5E6F-4EA3-972E-C7A9D9217762}" type="presOf" srcId="{A1D68AE2-4BE7-426E-95E6-15E2EBE47530}" destId="{F2528054-C51B-4A85-A4EC-B1B5CD6B5323}" srcOrd="0" destOrd="0" presId="urn:microsoft.com/office/officeart/2008/layout/LinedList"/>
    <dgm:cxn modelId="{992A6F11-9195-467B-845D-EAB01A31980C}" type="presOf" srcId="{550E2B03-6774-425B-AAE6-39CFC1450FF5}" destId="{688A3540-6753-4CE4-BB2E-C5600AD7FC48}" srcOrd="0" destOrd="0" presId="urn:microsoft.com/office/officeart/2008/layout/LinedList"/>
    <dgm:cxn modelId="{B982B71F-C2F2-4266-80D4-49F7D6972186}" srcId="{E5252A46-E3C9-4BAC-96FB-79CB9FA16638}" destId="{C38E1178-FA6E-42C2-99E8-40615D6A2542}" srcOrd="6" destOrd="0" parTransId="{26118E15-A815-4D4D-BB07-B7F7877EBEBA}" sibTransId="{69E9A30D-7CC6-4500-92B8-A51D67192AF7}"/>
    <dgm:cxn modelId="{98721132-15EB-4156-9486-94597F7FF297}" type="presOf" srcId="{F05A07B3-DCD0-4880-A008-717227B07D87}" destId="{835E05D3-46C6-4EFC-999D-FD39CDEA4978}" srcOrd="0" destOrd="0" presId="urn:microsoft.com/office/officeart/2008/layout/LinedList"/>
    <dgm:cxn modelId="{20C2E943-420B-40F9-8519-DE3D36F78F6B}" type="presOf" srcId="{E5252A46-E3C9-4BAC-96FB-79CB9FA16638}" destId="{F55120F8-75B4-47F3-A769-F3AFFF614339}" srcOrd="0" destOrd="0" presId="urn:microsoft.com/office/officeart/2008/layout/LinedList"/>
    <dgm:cxn modelId="{D0A4D564-B298-46FD-B30D-D8C8A3BC3EB6}" srcId="{FED545C7-1D3E-47E3-94A8-18D664253500}" destId="{E5252A46-E3C9-4BAC-96FB-79CB9FA16638}" srcOrd="0" destOrd="0" parTransId="{ECA0FDDD-03AE-4002-AF78-EB1593099EB0}" sibTransId="{DF49CDC9-3C2B-4A65-AF4C-0634A6F0F69B}"/>
    <dgm:cxn modelId="{8EFAC06B-514C-44BE-939A-0EF780ECE384}" type="presOf" srcId="{C50D103F-2548-4F8B-8588-D0AE00A67DA1}" destId="{D2FF771E-D476-4969-9703-C144D0CBCD7E}" srcOrd="0" destOrd="0" presId="urn:microsoft.com/office/officeart/2008/layout/LinedList"/>
    <dgm:cxn modelId="{BCADF977-655C-4E00-A586-4D4A4C3E5FE5}" type="presOf" srcId="{71EC4B88-A661-4972-9279-C34FA815AB09}" destId="{BC15BF23-89D9-451B-B051-541552535DB4}" srcOrd="0" destOrd="0" presId="urn:microsoft.com/office/officeart/2008/layout/LinedList"/>
    <dgm:cxn modelId="{93A53BA3-3568-4C2F-99B7-523C455840CE}" srcId="{E5252A46-E3C9-4BAC-96FB-79CB9FA16638}" destId="{A1D68AE2-4BE7-426E-95E6-15E2EBE47530}" srcOrd="5" destOrd="0" parTransId="{7B857B0B-BB02-409A-BFC9-168BA0063E87}" sibTransId="{7FCD9A49-7162-4931-9C96-652725C0108D}"/>
    <dgm:cxn modelId="{E836D7A4-5044-4273-8EF0-3466159409CD}" srcId="{E5252A46-E3C9-4BAC-96FB-79CB9FA16638}" destId="{71EC4B88-A661-4972-9279-C34FA815AB09}" srcOrd="2" destOrd="0" parTransId="{12A57E82-5BDA-4C9E-8349-56E768053D27}" sibTransId="{6B78253B-24C3-4533-BDEE-3C5EAFFDDB49}"/>
    <dgm:cxn modelId="{EDCC04AA-AE95-40C2-9819-5124DB993825}" srcId="{E5252A46-E3C9-4BAC-96FB-79CB9FA16638}" destId="{C50D103F-2548-4F8B-8588-D0AE00A67DA1}" srcOrd="4" destOrd="0" parTransId="{3920E8C1-AA27-428B-8C46-1DA2D09DF5E2}" sibTransId="{E21161EF-9E2A-410A-BF7B-57AECE685CF6}"/>
    <dgm:cxn modelId="{FD106CAD-593A-4131-BA9F-0EB7550C0770}" srcId="{E5252A46-E3C9-4BAC-96FB-79CB9FA16638}" destId="{603B347A-877E-43F2-AAB1-F7E65212F935}" srcOrd="3" destOrd="0" parTransId="{FF9ACE4A-33B6-4B9B-8ECA-F7BABE453D2A}" sibTransId="{6A3C47C3-C861-4796-80BF-07F401ED00D0}"/>
    <dgm:cxn modelId="{41A60EAE-2968-4B4E-AF82-57D82D850A70}" type="presOf" srcId="{FED545C7-1D3E-47E3-94A8-18D664253500}" destId="{7F26CFFA-578F-4961-BD38-B178802575A7}" srcOrd="0" destOrd="0" presId="urn:microsoft.com/office/officeart/2008/layout/LinedList"/>
    <dgm:cxn modelId="{F3CBCEB6-6155-468E-9BFB-E0C47504DE11}" type="presOf" srcId="{BE288CFB-FF6A-48CC-B977-1D2D8B4D2EE7}" destId="{A35A322A-556C-4775-B44D-0964CEF890C3}" srcOrd="0" destOrd="0" presId="urn:microsoft.com/office/officeart/2008/layout/LinedList"/>
    <dgm:cxn modelId="{ED2622C7-0145-4ECF-AD25-7D59EFA6AF3F}" type="presOf" srcId="{603B347A-877E-43F2-AAB1-F7E65212F935}" destId="{AFEAE9F4-C974-46B7-8D4B-5D537F3CBC26}" srcOrd="0" destOrd="0" presId="urn:microsoft.com/office/officeart/2008/layout/LinedList"/>
    <dgm:cxn modelId="{F3C828C7-E3C4-4C9F-B917-7CDD7DA33185}" type="presOf" srcId="{C38E1178-FA6E-42C2-99E8-40615D6A2542}" destId="{A70C7DD3-6BE9-4203-97DB-D9DF0E39F2ED}" srcOrd="0" destOrd="0" presId="urn:microsoft.com/office/officeart/2008/layout/LinedList"/>
    <dgm:cxn modelId="{70105ECE-2F78-4929-8986-E5BAD72942AE}" srcId="{E5252A46-E3C9-4BAC-96FB-79CB9FA16638}" destId="{F05A07B3-DCD0-4880-A008-717227B07D87}" srcOrd="7" destOrd="0" parTransId="{145D325F-4043-46BA-9DEF-391BA7510ED4}" sibTransId="{82FE85FC-39A5-443E-8690-929B9AC37510}"/>
    <dgm:cxn modelId="{DBF6E3CE-E202-47C3-B22C-E6315215D0E5}" srcId="{E5252A46-E3C9-4BAC-96FB-79CB9FA16638}" destId="{BE288CFB-FF6A-48CC-B977-1D2D8B4D2EE7}" srcOrd="0" destOrd="0" parTransId="{E09FFB76-CF76-4FF8-AA94-D2EEEB8C84E1}" sibTransId="{23B2C123-DD5A-41D7-BCA4-A8B0EB079E19}"/>
    <dgm:cxn modelId="{8D1A96E0-BF60-45F8-BCC8-75EDB2A570AF}" srcId="{E5252A46-E3C9-4BAC-96FB-79CB9FA16638}" destId="{550E2B03-6774-425B-AAE6-39CFC1450FF5}" srcOrd="1" destOrd="0" parTransId="{085251A4-691A-4693-847B-4A12A93C54E8}" sibTransId="{264572F6-362A-435F-97B9-93F3306C08A5}"/>
    <dgm:cxn modelId="{DAEFAE78-3721-4CCD-8F1F-2D7D9C2A1E50}" type="presParOf" srcId="{7F26CFFA-578F-4961-BD38-B178802575A7}" destId="{B0F43386-2CC8-4670-B744-6D97D4B04061}" srcOrd="0" destOrd="0" presId="urn:microsoft.com/office/officeart/2008/layout/LinedList"/>
    <dgm:cxn modelId="{EE38CF3B-DEBF-4260-959B-DCCF6BC2AC9F}" type="presParOf" srcId="{7F26CFFA-578F-4961-BD38-B178802575A7}" destId="{CF025939-11ED-45DF-B031-FE2D6460E51A}" srcOrd="1" destOrd="0" presId="urn:microsoft.com/office/officeart/2008/layout/LinedList"/>
    <dgm:cxn modelId="{9BE986FC-6ECD-44C1-8FD2-43794A591E68}" type="presParOf" srcId="{CF025939-11ED-45DF-B031-FE2D6460E51A}" destId="{F55120F8-75B4-47F3-A769-F3AFFF614339}" srcOrd="0" destOrd="0" presId="urn:microsoft.com/office/officeart/2008/layout/LinedList"/>
    <dgm:cxn modelId="{7F1B5A74-4D43-4B82-AF2B-AE03872CABF7}" type="presParOf" srcId="{CF025939-11ED-45DF-B031-FE2D6460E51A}" destId="{4DE2C3FC-3A12-4873-81B1-9C7DCB4B024B}" srcOrd="1" destOrd="0" presId="urn:microsoft.com/office/officeart/2008/layout/LinedList"/>
    <dgm:cxn modelId="{6E2CCB80-A5CC-4696-B979-C0E4A77A78D8}" type="presParOf" srcId="{4DE2C3FC-3A12-4873-81B1-9C7DCB4B024B}" destId="{8CC1EB2E-AFB3-4E1D-9283-87F22341A2F2}" srcOrd="0" destOrd="0" presId="urn:microsoft.com/office/officeart/2008/layout/LinedList"/>
    <dgm:cxn modelId="{EEE1F9ED-7E52-4BC1-B43A-D7367F8F1026}" type="presParOf" srcId="{4DE2C3FC-3A12-4873-81B1-9C7DCB4B024B}" destId="{A95474EF-37A7-46FC-9DD3-3F7ECFCB3441}" srcOrd="1" destOrd="0" presId="urn:microsoft.com/office/officeart/2008/layout/LinedList"/>
    <dgm:cxn modelId="{F7EF597B-7861-498F-A777-B668909D79B8}" type="presParOf" srcId="{A95474EF-37A7-46FC-9DD3-3F7ECFCB3441}" destId="{A41C4820-B396-4869-A708-1E02FACD8CC5}" srcOrd="0" destOrd="0" presId="urn:microsoft.com/office/officeart/2008/layout/LinedList"/>
    <dgm:cxn modelId="{CBD66674-393C-4811-ADE4-13E977F7BC33}" type="presParOf" srcId="{A95474EF-37A7-46FC-9DD3-3F7ECFCB3441}" destId="{A35A322A-556C-4775-B44D-0964CEF890C3}" srcOrd="1" destOrd="0" presId="urn:microsoft.com/office/officeart/2008/layout/LinedList"/>
    <dgm:cxn modelId="{BE01DE0D-795A-481F-B597-98C424A13158}" type="presParOf" srcId="{A95474EF-37A7-46FC-9DD3-3F7ECFCB3441}" destId="{1A553623-01C5-4D2A-BEB4-668BB0CB203B}" srcOrd="2" destOrd="0" presId="urn:microsoft.com/office/officeart/2008/layout/LinedList"/>
    <dgm:cxn modelId="{98075983-9776-4BAC-92A0-E181DC2C5619}" type="presParOf" srcId="{4DE2C3FC-3A12-4873-81B1-9C7DCB4B024B}" destId="{DF7B2C1F-11E4-44DD-AA91-7D96DFCECA75}" srcOrd="2" destOrd="0" presId="urn:microsoft.com/office/officeart/2008/layout/LinedList"/>
    <dgm:cxn modelId="{D291B1CF-1B2A-4AE8-A829-6A10D231A6C6}" type="presParOf" srcId="{4DE2C3FC-3A12-4873-81B1-9C7DCB4B024B}" destId="{EBB4283D-4F05-40DF-8165-08798D3591B6}" srcOrd="3" destOrd="0" presId="urn:microsoft.com/office/officeart/2008/layout/LinedList"/>
    <dgm:cxn modelId="{89FD5EA3-973F-40A2-98BA-89F247CD4D50}" type="presParOf" srcId="{4DE2C3FC-3A12-4873-81B1-9C7DCB4B024B}" destId="{14DB5391-1D4E-48B7-9839-341E79778A48}" srcOrd="4" destOrd="0" presId="urn:microsoft.com/office/officeart/2008/layout/LinedList"/>
    <dgm:cxn modelId="{5856A8AC-B1A3-4079-AD17-FC62EBE679F2}" type="presParOf" srcId="{14DB5391-1D4E-48B7-9839-341E79778A48}" destId="{3B36E030-F372-4E42-BF23-1AC51F949A31}" srcOrd="0" destOrd="0" presId="urn:microsoft.com/office/officeart/2008/layout/LinedList"/>
    <dgm:cxn modelId="{079CF813-CD12-4B57-8C62-5CD25D8F4963}" type="presParOf" srcId="{14DB5391-1D4E-48B7-9839-341E79778A48}" destId="{688A3540-6753-4CE4-BB2E-C5600AD7FC48}" srcOrd="1" destOrd="0" presId="urn:microsoft.com/office/officeart/2008/layout/LinedList"/>
    <dgm:cxn modelId="{AB5DD373-137E-4CDD-A165-B03ED4FB6F4F}" type="presParOf" srcId="{14DB5391-1D4E-48B7-9839-341E79778A48}" destId="{90E4ECFC-364B-4D3B-B270-E7FC54B48A18}" srcOrd="2" destOrd="0" presId="urn:microsoft.com/office/officeart/2008/layout/LinedList"/>
    <dgm:cxn modelId="{391F90DA-72EE-4781-8EF4-B0C516F62E02}" type="presParOf" srcId="{4DE2C3FC-3A12-4873-81B1-9C7DCB4B024B}" destId="{D6A85D28-0CF1-40EC-AB2F-FF3F6B0666A6}" srcOrd="5" destOrd="0" presId="urn:microsoft.com/office/officeart/2008/layout/LinedList"/>
    <dgm:cxn modelId="{6866DD12-91BC-4BC7-A0C0-D270E7952FB8}" type="presParOf" srcId="{4DE2C3FC-3A12-4873-81B1-9C7DCB4B024B}" destId="{803793B7-7914-4651-90EC-67DB04B411A1}" srcOrd="6" destOrd="0" presId="urn:microsoft.com/office/officeart/2008/layout/LinedList"/>
    <dgm:cxn modelId="{B843C32D-9D04-48FA-83F9-CF743DE44868}" type="presParOf" srcId="{4DE2C3FC-3A12-4873-81B1-9C7DCB4B024B}" destId="{716D816E-0AC7-40E7-88EB-463BFDD238BF}" srcOrd="7" destOrd="0" presId="urn:microsoft.com/office/officeart/2008/layout/LinedList"/>
    <dgm:cxn modelId="{0949DBB5-0DFD-4DF0-A6EB-88218C3C1C26}" type="presParOf" srcId="{716D816E-0AC7-40E7-88EB-463BFDD238BF}" destId="{6B58237B-98E5-4519-9AF6-2A690DC52BD8}" srcOrd="0" destOrd="0" presId="urn:microsoft.com/office/officeart/2008/layout/LinedList"/>
    <dgm:cxn modelId="{A4BC1721-432C-4924-8F33-7E7C7C7FC4FA}" type="presParOf" srcId="{716D816E-0AC7-40E7-88EB-463BFDD238BF}" destId="{BC15BF23-89D9-451B-B051-541552535DB4}" srcOrd="1" destOrd="0" presId="urn:microsoft.com/office/officeart/2008/layout/LinedList"/>
    <dgm:cxn modelId="{537B8E9F-E876-43A4-B34D-52E97756F731}" type="presParOf" srcId="{716D816E-0AC7-40E7-88EB-463BFDD238BF}" destId="{BE8C68A6-B5CE-4287-942F-77FA576D9233}" srcOrd="2" destOrd="0" presId="urn:microsoft.com/office/officeart/2008/layout/LinedList"/>
    <dgm:cxn modelId="{51C15E74-5AA8-4633-81F7-D03F2AA59930}" type="presParOf" srcId="{4DE2C3FC-3A12-4873-81B1-9C7DCB4B024B}" destId="{46A82F49-630C-4D45-B54D-2FCB4CBB23DB}" srcOrd="8" destOrd="0" presId="urn:microsoft.com/office/officeart/2008/layout/LinedList"/>
    <dgm:cxn modelId="{8762DA8A-CDD6-4852-B1C8-FEBA4F44D3E2}" type="presParOf" srcId="{4DE2C3FC-3A12-4873-81B1-9C7DCB4B024B}" destId="{89F7F4F2-2B94-4A0A-BF9B-D264A1BDFCEF}" srcOrd="9" destOrd="0" presId="urn:microsoft.com/office/officeart/2008/layout/LinedList"/>
    <dgm:cxn modelId="{05DCA559-3536-4350-8B12-126626A2806F}" type="presParOf" srcId="{4DE2C3FC-3A12-4873-81B1-9C7DCB4B024B}" destId="{CCA31C8E-C932-4BB3-917D-DC9294AB443A}" srcOrd="10" destOrd="0" presId="urn:microsoft.com/office/officeart/2008/layout/LinedList"/>
    <dgm:cxn modelId="{13E0D70F-3049-4167-BCEB-D6FFB147FCF8}" type="presParOf" srcId="{CCA31C8E-C932-4BB3-917D-DC9294AB443A}" destId="{74F833CE-29D0-48B9-9765-3139B8F05FAE}" srcOrd="0" destOrd="0" presId="urn:microsoft.com/office/officeart/2008/layout/LinedList"/>
    <dgm:cxn modelId="{AFC5438D-C46D-460C-925D-C319A393F534}" type="presParOf" srcId="{CCA31C8E-C932-4BB3-917D-DC9294AB443A}" destId="{AFEAE9F4-C974-46B7-8D4B-5D537F3CBC26}" srcOrd="1" destOrd="0" presId="urn:microsoft.com/office/officeart/2008/layout/LinedList"/>
    <dgm:cxn modelId="{D56007A3-E1A6-4F0E-9E56-FCDF2CE2392F}" type="presParOf" srcId="{CCA31C8E-C932-4BB3-917D-DC9294AB443A}" destId="{3E78A2D1-0665-40D0-9940-71AF0195642C}" srcOrd="2" destOrd="0" presId="urn:microsoft.com/office/officeart/2008/layout/LinedList"/>
    <dgm:cxn modelId="{DECEDCCF-6295-4E69-9D9A-E9EA650849D8}" type="presParOf" srcId="{4DE2C3FC-3A12-4873-81B1-9C7DCB4B024B}" destId="{78D1ED92-8902-4575-AAEA-3C13AEC4CE4F}" srcOrd="11" destOrd="0" presId="urn:microsoft.com/office/officeart/2008/layout/LinedList"/>
    <dgm:cxn modelId="{8A82D337-54EA-4B5B-BD29-1AE76C907A70}" type="presParOf" srcId="{4DE2C3FC-3A12-4873-81B1-9C7DCB4B024B}" destId="{F0997E83-C1FD-46CE-BF87-890A6E498894}" srcOrd="12" destOrd="0" presId="urn:microsoft.com/office/officeart/2008/layout/LinedList"/>
    <dgm:cxn modelId="{9F16E7EF-FB16-4BF2-B02B-48D5CF6DD051}" type="presParOf" srcId="{4DE2C3FC-3A12-4873-81B1-9C7DCB4B024B}" destId="{22BD3686-03F0-41FE-8706-6A46589ED4B6}" srcOrd="13" destOrd="0" presId="urn:microsoft.com/office/officeart/2008/layout/LinedList"/>
    <dgm:cxn modelId="{40864B1E-E7A2-465F-8416-623D4A0F3C73}" type="presParOf" srcId="{22BD3686-03F0-41FE-8706-6A46589ED4B6}" destId="{E709A48F-3657-4868-A3F2-9C4BBECB1F41}" srcOrd="0" destOrd="0" presId="urn:microsoft.com/office/officeart/2008/layout/LinedList"/>
    <dgm:cxn modelId="{CB8AAA40-CBF5-42C0-99CE-CF5EB08ADB76}" type="presParOf" srcId="{22BD3686-03F0-41FE-8706-6A46589ED4B6}" destId="{D2FF771E-D476-4969-9703-C144D0CBCD7E}" srcOrd="1" destOrd="0" presId="urn:microsoft.com/office/officeart/2008/layout/LinedList"/>
    <dgm:cxn modelId="{D86DB568-F2FE-4899-A761-043C51CB9057}" type="presParOf" srcId="{22BD3686-03F0-41FE-8706-6A46589ED4B6}" destId="{8AD03C14-08C2-4786-841B-A4E372392F4A}" srcOrd="2" destOrd="0" presId="urn:microsoft.com/office/officeart/2008/layout/LinedList"/>
    <dgm:cxn modelId="{EB710A1B-4BAC-44B7-9888-C916B089BED1}" type="presParOf" srcId="{4DE2C3FC-3A12-4873-81B1-9C7DCB4B024B}" destId="{6EF9605D-D0E0-491E-90BB-6E5C89B69F77}" srcOrd="14" destOrd="0" presId="urn:microsoft.com/office/officeart/2008/layout/LinedList"/>
    <dgm:cxn modelId="{AD71BD28-D918-45B7-AF53-31DC30825E1B}" type="presParOf" srcId="{4DE2C3FC-3A12-4873-81B1-9C7DCB4B024B}" destId="{5E58A16D-12B7-4011-ABC0-FEB32F97DB08}" srcOrd="15" destOrd="0" presId="urn:microsoft.com/office/officeart/2008/layout/LinedList"/>
    <dgm:cxn modelId="{5507AF74-E4E9-4DF4-A0E7-E514952EBE03}" type="presParOf" srcId="{4DE2C3FC-3A12-4873-81B1-9C7DCB4B024B}" destId="{D8086EAA-B141-4189-BE4F-8E503ADF1111}" srcOrd="16" destOrd="0" presId="urn:microsoft.com/office/officeart/2008/layout/LinedList"/>
    <dgm:cxn modelId="{DA76D535-0A66-4065-B3E1-738E6A508174}" type="presParOf" srcId="{D8086EAA-B141-4189-BE4F-8E503ADF1111}" destId="{C97FC7C8-3551-499B-BA8D-F8EB863D5DD7}" srcOrd="0" destOrd="0" presId="urn:microsoft.com/office/officeart/2008/layout/LinedList"/>
    <dgm:cxn modelId="{A144FA97-1232-4292-97F2-317872A91C4C}" type="presParOf" srcId="{D8086EAA-B141-4189-BE4F-8E503ADF1111}" destId="{F2528054-C51B-4A85-A4EC-B1B5CD6B5323}" srcOrd="1" destOrd="0" presId="urn:microsoft.com/office/officeart/2008/layout/LinedList"/>
    <dgm:cxn modelId="{91B63388-6D9C-4BB3-836E-A84F268E5709}" type="presParOf" srcId="{D8086EAA-B141-4189-BE4F-8E503ADF1111}" destId="{07CCC841-4E2C-40DE-8969-0EAF46097372}" srcOrd="2" destOrd="0" presId="urn:microsoft.com/office/officeart/2008/layout/LinedList"/>
    <dgm:cxn modelId="{EF4D7BCC-9C57-4AAD-BD61-B65D9C751509}" type="presParOf" srcId="{4DE2C3FC-3A12-4873-81B1-9C7DCB4B024B}" destId="{2A9FAFA5-03C2-4D3B-BA09-44CE28CC6B11}" srcOrd="17" destOrd="0" presId="urn:microsoft.com/office/officeart/2008/layout/LinedList"/>
    <dgm:cxn modelId="{8E005A21-3563-479E-9926-135F9D327DDE}" type="presParOf" srcId="{4DE2C3FC-3A12-4873-81B1-9C7DCB4B024B}" destId="{CFE22A18-72AF-49FF-A01C-1496EED22EEA}" srcOrd="18" destOrd="0" presId="urn:microsoft.com/office/officeart/2008/layout/LinedList"/>
    <dgm:cxn modelId="{722BF062-82EA-4962-8C6B-524F3439A293}" type="presParOf" srcId="{4DE2C3FC-3A12-4873-81B1-9C7DCB4B024B}" destId="{9A223EE7-15FE-444E-8154-4FF452F4AC18}" srcOrd="19" destOrd="0" presId="urn:microsoft.com/office/officeart/2008/layout/LinedList"/>
    <dgm:cxn modelId="{9631E1B4-B0C0-4697-A0E5-FA49C4938B2A}" type="presParOf" srcId="{9A223EE7-15FE-444E-8154-4FF452F4AC18}" destId="{05BFCA0E-2182-4147-AEFC-3DC521D5560C}" srcOrd="0" destOrd="0" presId="urn:microsoft.com/office/officeart/2008/layout/LinedList"/>
    <dgm:cxn modelId="{658A3116-8894-421B-8D92-5CDB6318CAF7}" type="presParOf" srcId="{9A223EE7-15FE-444E-8154-4FF452F4AC18}" destId="{A70C7DD3-6BE9-4203-97DB-D9DF0E39F2ED}" srcOrd="1" destOrd="0" presId="urn:microsoft.com/office/officeart/2008/layout/LinedList"/>
    <dgm:cxn modelId="{52918FAE-823D-406C-97DD-ECD1AA27A4CE}" type="presParOf" srcId="{9A223EE7-15FE-444E-8154-4FF452F4AC18}" destId="{C25AE4F7-FA56-428E-97EF-201E2DBF1DA1}" srcOrd="2" destOrd="0" presId="urn:microsoft.com/office/officeart/2008/layout/LinedList"/>
    <dgm:cxn modelId="{43369D26-1153-44C5-ABAB-5BA737AEF793}" type="presParOf" srcId="{4DE2C3FC-3A12-4873-81B1-9C7DCB4B024B}" destId="{7EF01070-17E6-4B2D-B251-FA7C949FFC25}" srcOrd="20" destOrd="0" presId="urn:microsoft.com/office/officeart/2008/layout/LinedList"/>
    <dgm:cxn modelId="{09C53608-D91E-4F0A-B6C7-A58C1270A0D4}" type="presParOf" srcId="{4DE2C3FC-3A12-4873-81B1-9C7DCB4B024B}" destId="{5AAD2AA4-0A06-441D-B7CA-985AE9B4F056}" srcOrd="21" destOrd="0" presId="urn:microsoft.com/office/officeart/2008/layout/LinedList"/>
    <dgm:cxn modelId="{F112A6CA-8B6A-483A-A9A2-F795F6850EA2}" type="presParOf" srcId="{4DE2C3FC-3A12-4873-81B1-9C7DCB4B024B}" destId="{5132F220-E72D-4031-B721-3555999AB359}" srcOrd="22" destOrd="0" presId="urn:microsoft.com/office/officeart/2008/layout/LinedList"/>
    <dgm:cxn modelId="{4AACF098-7EF8-484D-9AD7-EA49122225AC}" type="presParOf" srcId="{5132F220-E72D-4031-B721-3555999AB359}" destId="{758460C7-5940-4917-8DB1-AB827BAF20E7}" srcOrd="0" destOrd="0" presId="urn:microsoft.com/office/officeart/2008/layout/LinedList"/>
    <dgm:cxn modelId="{0F360ECC-1B45-495D-874C-85ECC7EE5BAA}" type="presParOf" srcId="{5132F220-E72D-4031-B721-3555999AB359}" destId="{835E05D3-46C6-4EFC-999D-FD39CDEA4978}" srcOrd="1" destOrd="0" presId="urn:microsoft.com/office/officeart/2008/layout/LinedList"/>
    <dgm:cxn modelId="{FD3484BC-BC2A-4106-9AD7-9966FF81F7B4}" type="presParOf" srcId="{5132F220-E72D-4031-B721-3555999AB359}" destId="{E8F444CA-1030-471F-A414-F3DDFC0219C8}" srcOrd="2" destOrd="0" presId="urn:microsoft.com/office/officeart/2008/layout/LinedList"/>
    <dgm:cxn modelId="{98E49398-82D8-40B9-B3C8-C8BFB132052C}" type="presParOf" srcId="{4DE2C3FC-3A12-4873-81B1-9C7DCB4B024B}" destId="{5402E9D6-61A5-4436-A22F-027FC9A7376A}" srcOrd="23" destOrd="0" presId="urn:microsoft.com/office/officeart/2008/layout/LinedList"/>
    <dgm:cxn modelId="{49B40BC5-FA0A-4AAD-B511-C5C035462C6D}" type="presParOf" srcId="{4DE2C3FC-3A12-4873-81B1-9C7DCB4B024B}" destId="{64B2FB76-410B-40E6-8328-5E934D94E653}" srcOrd="24"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757B5DA-66BA-4A9C-B71E-C548426824B1}" type="doc">
      <dgm:prSet loTypeId="urn:microsoft.com/office/officeart/2005/8/layout/hList6" loCatId="list" qsTypeId="urn:microsoft.com/office/officeart/2005/8/quickstyle/simple1" qsCatId="simple" csTypeId="urn:microsoft.com/office/officeart/2005/8/colors/colorful1" csCatId="colorful" phldr="1"/>
      <dgm:spPr/>
      <dgm:t>
        <a:bodyPr/>
        <a:lstStyle/>
        <a:p>
          <a:endParaRPr lang="pl-PL"/>
        </a:p>
      </dgm:t>
    </dgm:pt>
    <dgm:pt modelId="{B47596D7-47F5-415E-A195-D9184E910599}">
      <dgm:prSet/>
      <dgm:spPr/>
      <dgm:t>
        <a:bodyPr/>
        <a:lstStyle/>
        <a:p>
          <a:pPr algn="ctr" rtl="0"/>
          <a:r>
            <a:rPr lang="pl-PL" b="1" u="sng" dirty="0"/>
            <a:t>Art. 339 § 3 pkt 1</a:t>
          </a:r>
        </a:p>
      </dgm:t>
    </dgm:pt>
    <dgm:pt modelId="{11CA73DE-11A6-414A-9CCE-2E4171979660}" type="parTrans" cxnId="{5FDDE9FD-4DF4-4E7C-94CD-D9E26A935074}">
      <dgm:prSet/>
      <dgm:spPr/>
      <dgm:t>
        <a:bodyPr/>
        <a:lstStyle/>
        <a:p>
          <a:endParaRPr lang="pl-PL"/>
        </a:p>
      </dgm:t>
    </dgm:pt>
    <dgm:pt modelId="{A283E7E0-6215-4701-BDC6-D02CF3D4F4D9}" type="sibTrans" cxnId="{5FDDE9FD-4DF4-4E7C-94CD-D9E26A935074}">
      <dgm:prSet/>
      <dgm:spPr/>
      <dgm:t>
        <a:bodyPr/>
        <a:lstStyle/>
        <a:p>
          <a:endParaRPr lang="pl-PL"/>
        </a:p>
      </dgm:t>
    </dgm:pt>
    <dgm:pt modelId="{0A573B06-6D3A-43B7-805C-E362307EDB9E}">
      <dgm:prSet/>
      <dgm:spPr/>
      <dgm:t>
        <a:bodyPr/>
        <a:lstStyle/>
        <a:p>
          <a:pPr algn="just" rtl="0"/>
          <a:r>
            <a:rPr lang="pl-PL" dirty="0"/>
            <a:t>potrzeba umorzenia postępowania z uwagi na zaistnienie negatywnej przesłanki procesowej np. znikomej społecznej szkodliwości czynu czy przedawnienia</a:t>
          </a:r>
        </a:p>
      </dgm:t>
    </dgm:pt>
    <dgm:pt modelId="{FC97EB7E-DB4C-43C1-876D-B7481D9CB434}" type="parTrans" cxnId="{BB7A1F2D-A4A1-43C3-A327-96D1D64EAE4A}">
      <dgm:prSet/>
      <dgm:spPr/>
      <dgm:t>
        <a:bodyPr/>
        <a:lstStyle/>
        <a:p>
          <a:endParaRPr lang="pl-PL"/>
        </a:p>
      </dgm:t>
    </dgm:pt>
    <dgm:pt modelId="{4AD560DC-A66E-486F-AE0E-2B1EF4A1EE32}" type="sibTrans" cxnId="{BB7A1F2D-A4A1-43C3-A327-96D1D64EAE4A}">
      <dgm:prSet/>
      <dgm:spPr/>
      <dgm:t>
        <a:bodyPr/>
        <a:lstStyle/>
        <a:p>
          <a:endParaRPr lang="pl-PL"/>
        </a:p>
      </dgm:t>
    </dgm:pt>
    <dgm:pt modelId="{3931B41F-FB11-423A-A657-890DCE0EEF38}">
      <dgm:prSet/>
      <dgm:spPr/>
      <dgm:t>
        <a:bodyPr/>
        <a:lstStyle/>
        <a:p>
          <a:pPr algn="just" rtl="0"/>
          <a:r>
            <a:rPr lang="pl-PL"/>
            <a:t>Badanie dopuszczalności procesu</a:t>
          </a:r>
        </a:p>
      </dgm:t>
    </dgm:pt>
    <dgm:pt modelId="{1DCECC81-9205-478C-936A-7BEC201AC92A}" type="parTrans" cxnId="{A40FDC3B-0CD0-456B-B13E-B2B19A9A320C}">
      <dgm:prSet/>
      <dgm:spPr/>
      <dgm:t>
        <a:bodyPr/>
        <a:lstStyle/>
        <a:p>
          <a:endParaRPr lang="pl-PL"/>
        </a:p>
      </dgm:t>
    </dgm:pt>
    <dgm:pt modelId="{1B1CDB4B-29FD-415A-9231-8A88A5283F36}" type="sibTrans" cxnId="{A40FDC3B-0CD0-456B-B13E-B2B19A9A320C}">
      <dgm:prSet/>
      <dgm:spPr/>
      <dgm:t>
        <a:bodyPr/>
        <a:lstStyle/>
        <a:p>
          <a:endParaRPr lang="pl-PL"/>
        </a:p>
      </dgm:t>
    </dgm:pt>
    <dgm:pt modelId="{E7419D80-9992-4B31-8E3A-4A8880C3F9AC}">
      <dgm:prSet/>
      <dgm:spPr/>
      <dgm:t>
        <a:bodyPr/>
        <a:lstStyle/>
        <a:p>
          <a:pPr algn="just" rtl="0"/>
          <a:r>
            <a:rPr lang="pl-PL"/>
            <a:t>Obowiązek wszystkich organów prowadzących postępowanie. W szczególności oskarżyciel publiczny powinien zadbać, czy nie występuje przeszkoda procesowa, która czyny całe postępowanie niedopuszczalnym. Unormowanie art. 339 § 3 pkt. 1 akcentuje, że także prezes sądu i sąd mają obowiązek czuwać, aby w warunkach niedopuszczalności postępowania nie doszło do rozprawy głównej.  </a:t>
          </a:r>
        </a:p>
      </dgm:t>
    </dgm:pt>
    <dgm:pt modelId="{50EDD251-BD80-4A5D-BE5E-07D8D5491CFE}" type="parTrans" cxnId="{1FF71C21-C4D4-4E56-A676-D466B727D503}">
      <dgm:prSet/>
      <dgm:spPr/>
      <dgm:t>
        <a:bodyPr/>
        <a:lstStyle/>
        <a:p>
          <a:endParaRPr lang="pl-PL"/>
        </a:p>
      </dgm:t>
    </dgm:pt>
    <dgm:pt modelId="{A08BAB47-8A02-44F5-982E-BCDEFF7AE165}" type="sibTrans" cxnId="{1FF71C21-C4D4-4E56-A676-D466B727D503}">
      <dgm:prSet/>
      <dgm:spPr/>
      <dgm:t>
        <a:bodyPr/>
        <a:lstStyle/>
        <a:p>
          <a:endParaRPr lang="pl-PL"/>
        </a:p>
      </dgm:t>
    </dgm:pt>
    <dgm:pt modelId="{8BD778E7-E888-4C6E-ABEA-D2FC5F9EC3C5}">
      <dgm:prSet/>
      <dgm:spPr/>
      <dgm:t>
        <a:bodyPr/>
        <a:lstStyle/>
        <a:p>
          <a:pPr algn="just" rtl="0"/>
          <a:r>
            <a:rPr lang="pl-PL" dirty="0"/>
            <a:t>Por. postanowienie SN z dnia 28 października 2009 r., I KZP 21/09</a:t>
          </a:r>
        </a:p>
      </dgm:t>
    </dgm:pt>
    <dgm:pt modelId="{62FE4299-EDF2-414C-935E-6F214118B6AE}" type="parTrans" cxnId="{82E10C40-D607-4936-B910-5C857649346D}">
      <dgm:prSet/>
      <dgm:spPr/>
      <dgm:t>
        <a:bodyPr/>
        <a:lstStyle/>
        <a:p>
          <a:endParaRPr lang="pl-PL"/>
        </a:p>
      </dgm:t>
    </dgm:pt>
    <dgm:pt modelId="{A7DDAF85-1347-4B9C-8350-E690AB69404E}" type="sibTrans" cxnId="{82E10C40-D607-4936-B910-5C857649346D}">
      <dgm:prSet/>
      <dgm:spPr/>
      <dgm:t>
        <a:bodyPr/>
        <a:lstStyle/>
        <a:p>
          <a:endParaRPr lang="pl-PL"/>
        </a:p>
      </dgm:t>
    </dgm:pt>
    <dgm:pt modelId="{2A4FDC95-8BE3-423F-835C-52CAEDAA434A}">
      <dgm:prSet/>
      <dgm:spPr/>
      <dgm:t>
        <a:bodyPr/>
        <a:lstStyle/>
        <a:p>
          <a:pPr algn="ctr" rtl="0"/>
          <a:r>
            <a:rPr lang="pl-PL" b="1" u="sng" dirty="0"/>
            <a:t>Art. 339 § 3 pkt 2 </a:t>
          </a:r>
        </a:p>
      </dgm:t>
    </dgm:pt>
    <dgm:pt modelId="{A8ABAB4A-7623-4556-B66C-24595DC2FCC5}" type="parTrans" cxnId="{D6011953-B327-40C3-81A2-F3FE9A6000B2}">
      <dgm:prSet/>
      <dgm:spPr/>
      <dgm:t>
        <a:bodyPr/>
        <a:lstStyle/>
        <a:p>
          <a:endParaRPr lang="pl-PL"/>
        </a:p>
      </dgm:t>
    </dgm:pt>
    <dgm:pt modelId="{63D983A8-A9B3-40B0-A4F8-DC5FE542A374}" type="sibTrans" cxnId="{D6011953-B327-40C3-81A2-F3FE9A6000B2}">
      <dgm:prSet/>
      <dgm:spPr/>
      <dgm:t>
        <a:bodyPr/>
        <a:lstStyle/>
        <a:p>
          <a:endParaRPr lang="pl-PL"/>
        </a:p>
      </dgm:t>
    </dgm:pt>
    <dgm:pt modelId="{9B770FFE-DE2E-4CC9-99BA-8F9300523429}">
      <dgm:prSet/>
      <dgm:spPr/>
      <dgm:t>
        <a:bodyPr/>
        <a:lstStyle/>
        <a:p>
          <a:pPr algn="just" rtl="0"/>
          <a:r>
            <a:rPr lang="pl-PL" dirty="0"/>
            <a:t>Sądowa kontrola faktycznej zasadności oskarżenia – badanie przez sąd przed rozprawą dostateczności dowodów zebranych i przedstawionych przez oskarżyciela. Nieuzasadniony pod względem faktycznym akt oskarżenia nie powinien powodować przeprowadzenia rozprawy głównej. </a:t>
          </a:r>
        </a:p>
      </dgm:t>
    </dgm:pt>
    <dgm:pt modelId="{C4450264-E242-46A9-A93B-B9317F6783EC}" type="parTrans" cxnId="{6B9B4FC1-9986-404E-9403-DDF8DCFE9A78}">
      <dgm:prSet/>
      <dgm:spPr/>
      <dgm:t>
        <a:bodyPr/>
        <a:lstStyle/>
        <a:p>
          <a:endParaRPr lang="pl-PL"/>
        </a:p>
      </dgm:t>
    </dgm:pt>
    <dgm:pt modelId="{DDB65407-391D-4DD3-A171-5CAA6BCE5757}" type="sibTrans" cxnId="{6B9B4FC1-9986-404E-9403-DDF8DCFE9A78}">
      <dgm:prSet/>
      <dgm:spPr/>
      <dgm:t>
        <a:bodyPr/>
        <a:lstStyle/>
        <a:p>
          <a:endParaRPr lang="pl-PL"/>
        </a:p>
      </dgm:t>
    </dgm:pt>
    <dgm:pt modelId="{2DC3D967-8F04-42B4-A5A2-4617D6055669}">
      <dgm:prSet/>
      <dgm:spPr/>
      <dgm:t>
        <a:bodyPr/>
        <a:lstStyle/>
        <a:p>
          <a:pPr algn="just" rtl="0"/>
          <a:r>
            <a:rPr lang="pl-PL" dirty="0"/>
            <a:t>Ocena przed rozprawą wartości dowodowej materiału przedłożonego przez oskarżyciela . </a:t>
          </a:r>
        </a:p>
      </dgm:t>
    </dgm:pt>
    <dgm:pt modelId="{250FB1FD-3886-4877-AC04-1D5E1339D434}" type="parTrans" cxnId="{40962D71-49BA-42DD-9591-8FE0802A5C37}">
      <dgm:prSet/>
      <dgm:spPr/>
      <dgm:t>
        <a:bodyPr/>
        <a:lstStyle/>
        <a:p>
          <a:endParaRPr lang="pl-PL"/>
        </a:p>
      </dgm:t>
    </dgm:pt>
    <dgm:pt modelId="{6301C5D7-A259-4314-9742-A0290D18F10F}" type="sibTrans" cxnId="{40962D71-49BA-42DD-9591-8FE0802A5C37}">
      <dgm:prSet/>
      <dgm:spPr/>
      <dgm:t>
        <a:bodyPr/>
        <a:lstStyle/>
        <a:p>
          <a:endParaRPr lang="pl-PL"/>
        </a:p>
      </dgm:t>
    </dgm:pt>
    <dgm:pt modelId="{6A27D522-3E9E-483C-AF24-0A4FFB7F6616}">
      <dgm:prSet/>
      <dgm:spPr/>
      <dgm:t>
        <a:bodyPr/>
        <a:lstStyle/>
        <a:p>
          <a:pPr algn="just" rtl="0"/>
          <a:r>
            <a:rPr lang="pl-PL" dirty="0"/>
            <a:t>Dotyczy wszystkich spraw i wszystkich trybów postępowania. </a:t>
          </a:r>
        </a:p>
      </dgm:t>
    </dgm:pt>
    <dgm:pt modelId="{3D136372-6F81-4B19-91BB-EE3802317621}" type="parTrans" cxnId="{734C27A0-F41B-4413-B12D-8FF8F25DDC68}">
      <dgm:prSet/>
      <dgm:spPr/>
      <dgm:t>
        <a:bodyPr/>
        <a:lstStyle/>
        <a:p>
          <a:endParaRPr lang="pl-PL"/>
        </a:p>
      </dgm:t>
    </dgm:pt>
    <dgm:pt modelId="{A7C59B57-B697-4F96-BF44-745B0C55EDE6}" type="sibTrans" cxnId="{734C27A0-F41B-4413-B12D-8FF8F25DDC68}">
      <dgm:prSet/>
      <dgm:spPr/>
      <dgm:t>
        <a:bodyPr/>
        <a:lstStyle/>
        <a:p>
          <a:endParaRPr lang="pl-PL"/>
        </a:p>
      </dgm:t>
    </dgm:pt>
    <dgm:pt modelId="{B8FF4A7B-54CD-4DB4-97EF-B1FEE48C9324}">
      <dgm:prSet/>
      <dgm:spPr/>
      <dgm:t>
        <a:bodyPr/>
        <a:lstStyle/>
        <a:p>
          <a:pPr algn="just" rtl="0"/>
          <a:r>
            <a:rPr lang="pl-PL" dirty="0"/>
            <a:t>Tylko wtedy gdy brak jest „oczywisty” i niewątpliwy – żaden z dowodów zebranych w postępowaniu przygotowawczym nie wskazuje na prawdopodobieństwo popełnienia czynu lub nie uzasadnia popełnienia go przez oskarżonego</a:t>
          </a:r>
        </a:p>
      </dgm:t>
    </dgm:pt>
    <dgm:pt modelId="{9EEC19B0-A3F0-4C25-9FAE-3216BEE4143B}" type="parTrans" cxnId="{93C0CA8E-C1C1-4D78-A6B1-66809293D465}">
      <dgm:prSet/>
      <dgm:spPr/>
      <dgm:t>
        <a:bodyPr/>
        <a:lstStyle/>
        <a:p>
          <a:endParaRPr lang="pl-PL"/>
        </a:p>
      </dgm:t>
    </dgm:pt>
    <dgm:pt modelId="{8DD61220-66AB-42FA-82ED-EA2471BD5E96}" type="sibTrans" cxnId="{93C0CA8E-C1C1-4D78-A6B1-66809293D465}">
      <dgm:prSet/>
      <dgm:spPr/>
      <dgm:t>
        <a:bodyPr/>
        <a:lstStyle/>
        <a:p>
          <a:endParaRPr lang="pl-PL"/>
        </a:p>
      </dgm:t>
    </dgm:pt>
    <dgm:pt modelId="{DDCC4C74-FB69-4A92-A552-ED37396018E8}" type="pres">
      <dgm:prSet presAssocID="{0757B5DA-66BA-4A9C-B71E-C548426824B1}" presName="Name0" presStyleCnt="0">
        <dgm:presLayoutVars>
          <dgm:dir/>
          <dgm:resizeHandles val="exact"/>
        </dgm:presLayoutVars>
      </dgm:prSet>
      <dgm:spPr/>
    </dgm:pt>
    <dgm:pt modelId="{15FEE032-6771-4059-B8BE-B007DBD5D0D7}" type="pres">
      <dgm:prSet presAssocID="{B47596D7-47F5-415E-A195-D9184E910599}" presName="node" presStyleLbl="node1" presStyleIdx="0" presStyleCnt="2">
        <dgm:presLayoutVars>
          <dgm:bulletEnabled val="1"/>
        </dgm:presLayoutVars>
      </dgm:prSet>
      <dgm:spPr/>
    </dgm:pt>
    <dgm:pt modelId="{E0CC13CD-1166-48CA-9475-95247A541B38}" type="pres">
      <dgm:prSet presAssocID="{A283E7E0-6215-4701-BDC6-D02CF3D4F4D9}" presName="sibTrans" presStyleCnt="0"/>
      <dgm:spPr/>
    </dgm:pt>
    <dgm:pt modelId="{B14A96CF-C710-47AA-9D2E-9472CAF5CECD}" type="pres">
      <dgm:prSet presAssocID="{2A4FDC95-8BE3-423F-835C-52CAEDAA434A}" presName="node" presStyleLbl="node1" presStyleIdx="1" presStyleCnt="2">
        <dgm:presLayoutVars>
          <dgm:bulletEnabled val="1"/>
        </dgm:presLayoutVars>
      </dgm:prSet>
      <dgm:spPr/>
    </dgm:pt>
  </dgm:ptLst>
  <dgm:cxnLst>
    <dgm:cxn modelId="{E5325504-8EB9-4D22-9384-DC270AFEEC6E}" type="presOf" srcId="{8BD778E7-E888-4C6E-ABEA-D2FC5F9EC3C5}" destId="{15FEE032-6771-4059-B8BE-B007DBD5D0D7}" srcOrd="0" destOrd="4" presId="urn:microsoft.com/office/officeart/2005/8/layout/hList6"/>
    <dgm:cxn modelId="{B99BDD12-EE7B-48A2-A6D2-D32A381B8399}" type="presOf" srcId="{3931B41F-FB11-423A-A657-890DCE0EEF38}" destId="{15FEE032-6771-4059-B8BE-B007DBD5D0D7}" srcOrd="0" destOrd="2" presId="urn:microsoft.com/office/officeart/2005/8/layout/hList6"/>
    <dgm:cxn modelId="{1FF71C21-C4D4-4E56-A676-D466B727D503}" srcId="{B47596D7-47F5-415E-A195-D9184E910599}" destId="{E7419D80-9992-4B31-8E3A-4A8880C3F9AC}" srcOrd="2" destOrd="0" parTransId="{50EDD251-BD80-4A5D-BE5E-07D8D5491CFE}" sibTransId="{A08BAB47-8A02-44F5-982E-BCDEFF7AE165}"/>
    <dgm:cxn modelId="{BB7A1F2D-A4A1-43C3-A327-96D1D64EAE4A}" srcId="{B47596D7-47F5-415E-A195-D9184E910599}" destId="{0A573B06-6D3A-43B7-805C-E362307EDB9E}" srcOrd="0" destOrd="0" parTransId="{FC97EB7E-DB4C-43C1-876D-B7481D9CB434}" sibTransId="{4AD560DC-A66E-486F-AE0E-2B1EF4A1EE32}"/>
    <dgm:cxn modelId="{A40FDC3B-0CD0-456B-B13E-B2B19A9A320C}" srcId="{B47596D7-47F5-415E-A195-D9184E910599}" destId="{3931B41F-FB11-423A-A657-890DCE0EEF38}" srcOrd="1" destOrd="0" parTransId="{1DCECC81-9205-478C-936A-7BEC201AC92A}" sibTransId="{1B1CDB4B-29FD-415A-9231-8A88A5283F36}"/>
    <dgm:cxn modelId="{82E10C40-D607-4936-B910-5C857649346D}" srcId="{B47596D7-47F5-415E-A195-D9184E910599}" destId="{8BD778E7-E888-4C6E-ABEA-D2FC5F9EC3C5}" srcOrd="3" destOrd="0" parTransId="{62FE4299-EDF2-414C-935E-6F214118B6AE}" sibTransId="{A7DDAF85-1347-4B9C-8350-E690AB69404E}"/>
    <dgm:cxn modelId="{D0349267-9014-4383-827D-2FEE5A885875}" type="presOf" srcId="{0A573B06-6D3A-43B7-805C-E362307EDB9E}" destId="{15FEE032-6771-4059-B8BE-B007DBD5D0D7}" srcOrd="0" destOrd="1" presId="urn:microsoft.com/office/officeart/2005/8/layout/hList6"/>
    <dgm:cxn modelId="{5697236B-D633-476D-A504-6EDE9492A99C}" type="presOf" srcId="{B8FF4A7B-54CD-4DB4-97EF-B1FEE48C9324}" destId="{B14A96CF-C710-47AA-9D2E-9472CAF5CECD}" srcOrd="0" destOrd="4" presId="urn:microsoft.com/office/officeart/2005/8/layout/hList6"/>
    <dgm:cxn modelId="{E1CDEB6D-C92D-4E78-9FF0-67DDEFF6C419}" type="presOf" srcId="{B47596D7-47F5-415E-A195-D9184E910599}" destId="{15FEE032-6771-4059-B8BE-B007DBD5D0D7}" srcOrd="0" destOrd="0" presId="urn:microsoft.com/office/officeart/2005/8/layout/hList6"/>
    <dgm:cxn modelId="{40962D71-49BA-42DD-9591-8FE0802A5C37}" srcId="{2A4FDC95-8BE3-423F-835C-52CAEDAA434A}" destId="{2DC3D967-8F04-42B4-A5A2-4617D6055669}" srcOrd="1" destOrd="0" parTransId="{250FB1FD-3886-4877-AC04-1D5E1339D434}" sibTransId="{6301C5D7-A259-4314-9742-A0290D18F10F}"/>
    <dgm:cxn modelId="{D6011953-B327-40C3-81A2-F3FE9A6000B2}" srcId="{0757B5DA-66BA-4A9C-B71E-C548426824B1}" destId="{2A4FDC95-8BE3-423F-835C-52CAEDAA434A}" srcOrd="1" destOrd="0" parTransId="{A8ABAB4A-7623-4556-B66C-24595DC2FCC5}" sibTransId="{63D983A8-A9B3-40B0-A4F8-DC5FE542A374}"/>
    <dgm:cxn modelId="{7B086E53-40B9-41E0-8586-64CF3977C66F}" type="presOf" srcId="{E7419D80-9992-4B31-8E3A-4A8880C3F9AC}" destId="{15FEE032-6771-4059-B8BE-B007DBD5D0D7}" srcOrd="0" destOrd="3" presId="urn:microsoft.com/office/officeart/2005/8/layout/hList6"/>
    <dgm:cxn modelId="{E9A9EB74-16B0-4353-B6AB-1FCDCA4E6177}" type="presOf" srcId="{0757B5DA-66BA-4A9C-B71E-C548426824B1}" destId="{DDCC4C74-FB69-4A92-A552-ED37396018E8}" srcOrd="0" destOrd="0" presId="urn:microsoft.com/office/officeart/2005/8/layout/hList6"/>
    <dgm:cxn modelId="{BEF3E38A-65CE-4A32-975D-1F1808130E60}" type="presOf" srcId="{2DC3D967-8F04-42B4-A5A2-4617D6055669}" destId="{B14A96CF-C710-47AA-9D2E-9472CAF5CECD}" srcOrd="0" destOrd="2" presId="urn:microsoft.com/office/officeart/2005/8/layout/hList6"/>
    <dgm:cxn modelId="{93C0CA8E-C1C1-4D78-A6B1-66809293D465}" srcId="{2A4FDC95-8BE3-423F-835C-52CAEDAA434A}" destId="{B8FF4A7B-54CD-4DB4-97EF-B1FEE48C9324}" srcOrd="3" destOrd="0" parTransId="{9EEC19B0-A3F0-4C25-9FAE-3216BEE4143B}" sibTransId="{8DD61220-66AB-42FA-82ED-EA2471BD5E96}"/>
    <dgm:cxn modelId="{734C27A0-F41B-4413-B12D-8FF8F25DDC68}" srcId="{2A4FDC95-8BE3-423F-835C-52CAEDAA434A}" destId="{6A27D522-3E9E-483C-AF24-0A4FFB7F6616}" srcOrd="2" destOrd="0" parTransId="{3D136372-6F81-4B19-91BB-EE3802317621}" sibTransId="{A7C59B57-B697-4F96-BF44-745B0C55EDE6}"/>
    <dgm:cxn modelId="{66A397B3-E079-4E75-AA96-00EA42D52455}" type="presOf" srcId="{2A4FDC95-8BE3-423F-835C-52CAEDAA434A}" destId="{B14A96CF-C710-47AA-9D2E-9472CAF5CECD}" srcOrd="0" destOrd="0" presId="urn:microsoft.com/office/officeart/2005/8/layout/hList6"/>
    <dgm:cxn modelId="{6B9B4FC1-9986-404E-9403-DDF8DCFE9A78}" srcId="{2A4FDC95-8BE3-423F-835C-52CAEDAA434A}" destId="{9B770FFE-DE2E-4CC9-99BA-8F9300523429}" srcOrd="0" destOrd="0" parTransId="{C4450264-E242-46A9-A93B-B9317F6783EC}" sibTransId="{DDB65407-391D-4DD3-A171-5CAA6BCE5757}"/>
    <dgm:cxn modelId="{85CF8AD1-9B6D-4F01-8161-AFB95273A602}" type="presOf" srcId="{9B770FFE-DE2E-4CC9-99BA-8F9300523429}" destId="{B14A96CF-C710-47AA-9D2E-9472CAF5CECD}" srcOrd="0" destOrd="1" presId="urn:microsoft.com/office/officeart/2005/8/layout/hList6"/>
    <dgm:cxn modelId="{938019EB-C714-4512-B1DB-64C694DB94E0}" type="presOf" srcId="{6A27D522-3E9E-483C-AF24-0A4FFB7F6616}" destId="{B14A96CF-C710-47AA-9D2E-9472CAF5CECD}" srcOrd="0" destOrd="3" presId="urn:microsoft.com/office/officeart/2005/8/layout/hList6"/>
    <dgm:cxn modelId="{5FDDE9FD-4DF4-4E7C-94CD-D9E26A935074}" srcId="{0757B5DA-66BA-4A9C-B71E-C548426824B1}" destId="{B47596D7-47F5-415E-A195-D9184E910599}" srcOrd="0" destOrd="0" parTransId="{11CA73DE-11A6-414A-9CCE-2E4171979660}" sibTransId="{A283E7E0-6215-4701-BDC6-D02CF3D4F4D9}"/>
    <dgm:cxn modelId="{7E0E8E65-50B3-40AF-9320-78F19B2BDEEB}" type="presParOf" srcId="{DDCC4C74-FB69-4A92-A552-ED37396018E8}" destId="{15FEE032-6771-4059-B8BE-B007DBD5D0D7}" srcOrd="0" destOrd="0" presId="urn:microsoft.com/office/officeart/2005/8/layout/hList6"/>
    <dgm:cxn modelId="{69BDC7D3-2855-4790-B4FA-899A9020EB89}" type="presParOf" srcId="{DDCC4C74-FB69-4A92-A552-ED37396018E8}" destId="{E0CC13CD-1166-48CA-9475-95247A541B38}" srcOrd="1" destOrd="0" presId="urn:microsoft.com/office/officeart/2005/8/layout/hList6"/>
    <dgm:cxn modelId="{F0EA45CC-FF42-4C4F-9D34-27F63D5DF051}" type="presParOf" srcId="{DDCC4C74-FB69-4A92-A552-ED37396018E8}" destId="{B14A96CF-C710-47AA-9D2E-9472CAF5CECD}"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474520-EB06-4952-8DB2-8C9114D66762}">
      <dsp:nvSpPr>
        <dsp:cNvPr id="0" name=""/>
        <dsp:cNvSpPr/>
      </dsp:nvSpPr>
      <dsp:spPr>
        <a:xfrm>
          <a:off x="3377184" y="1775"/>
          <a:ext cx="3799332" cy="117206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pl-PL" sz="3300" kern="1200"/>
            <a:t>Bezpośrednie </a:t>
          </a:r>
        </a:p>
      </dsp:txBody>
      <dsp:txXfrm>
        <a:off x="3434400" y="58991"/>
        <a:ext cx="3684900" cy="1057636"/>
      </dsp:txXfrm>
    </dsp:sp>
    <dsp:sp modelId="{6576BC5C-F933-432A-B9BE-87124A74F0FF}">
      <dsp:nvSpPr>
        <dsp:cNvPr id="0" name=""/>
        <dsp:cNvSpPr/>
      </dsp:nvSpPr>
      <dsp:spPr>
        <a:xfrm>
          <a:off x="3377184" y="1232447"/>
          <a:ext cx="3799332" cy="1172068"/>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pl-PL" sz="3300" kern="1200" dirty="0"/>
            <a:t>Doręczenie pośrednie </a:t>
          </a:r>
        </a:p>
      </dsp:txBody>
      <dsp:txXfrm>
        <a:off x="3434400" y="1289663"/>
        <a:ext cx="3684900" cy="1057636"/>
      </dsp:txXfrm>
    </dsp:sp>
    <dsp:sp modelId="{D830B53C-4716-4068-AC10-056DA9ECD64D}">
      <dsp:nvSpPr>
        <dsp:cNvPr id="0" name=""/>
        <dsp:cNvSpPr/>
      </dsp:nvSpPr>
      <dsp:spPr>
        <a:xfrm>
          <a:off x="3377184" y="2463118"/>
          <a:ext cx="3799332" cy="1172068"/>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pl-PL" sz="3300" kern="1200"/>
            <a:t>Doręczenie zastępcze </a:t>
          </a:r>
        </a:p>
      </dsp:txBody>
      <dsp:txXfrm>
        <a:off x="3434400" y="2520334"/>
        <a:ext cx="3684900" cy="10576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158622-BAED-4A38-A56F-92D2C5E84C3A}">
      <dsp:nvSpPr>
        <dsp:cNvPr id="0" name=""/>
        <dsp:cNvSpPr/>
      </dsp:nvSpPr>
      <dsp:spPr>
        <a:xfrm>
          <a:off x="0" y="0"/>
          <a:ext cx="844819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835ABE-5C9E-4AAE-8892-1DA798B2B363}">
      <dsp:nvSpPr>
        <dsp:cNvPr id="0" name=""/>
        <dsp:cNvSpPr/>
      </dsp:nvSpPr>
      <dsp:spPr>
        <a:xfrm>
          <a:off x="0" y="0"/>
          <a:ext cx="1689639" cy="4741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rtl="0">
            <a:lnSpc>
              <a:spcPct val="90000"/>
            </a:lnSpc>
            <a:spcBef>
              <a:spcPct val="0"/>
            </a:spcBef>
            <a:spcAft>
              <a:spcPct val="35000"/>
            </a:spcAft>
            <a:buNone/>
          </a:pPr>
          <a:r>
            <a:rPr lang="pl-PL" sz="2300" kern="1200" dirty="0"/>
            <a:t>Prezes sądu </a:t>
          </a:r>
          <a:r>
            <a:rPr lang="pl-PL" sz="2300" b="1" kern="1200" dirty="0"/>
            <a:t>ma obowiązek skierować sprawę na posiedzenie</a:t>
          </a:r>
          <a:r>
            <a:rPr lang="pl-PL" sz="2300" kern="1200" dirty="0"/>
            <a:t>, jeżeli: </a:t>
          </a:r>
        </a:p>
        <a:p>
          <a:pPr marL="0" lvl="0" indent="0" algn="l" defTabSz="1022350" rtl="0">
            <a:lnSpc>
              <a:spcPct val="90000"/>
            </a:lnSpc>
            <a:spcBef>
              <a:spcPct val="0"/>
            </a:spcBef>
            <a:spcAft>
              <a:spcPct val="35000"/>
            </a:spcAft>
            <a:buNone/>
          </a:pPr>
          <a:r>
            <a:rPr lang="pl-PL" sz="2300" kern="1200" dirty="0"/>
            <a:t>Art. 339 § 1 </a:t>
          </a:r>
        </a:p>
      </dsp:txBody>
      <dsp:txXfrm>
        <a:off x="0" y="0"/>
        <a:ext cx="1689639" cy="4741606"/>
      </dsp:txXfrm>
    </dsp:sp>
    <dsp:sp modelId="{4BCBF7AC-1261-490F-9A1A-C868E9C5353B}">
      <dsp:nvSpPr>
        <dsp:cNvPr id="0" name=""/>
        <dsp:cNvSpPr/>
      </dsp:nvSpPr>
      <dsp:spPr>
        <a:xfrm>
          <a:off x="1816361" y="55739"/>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rtl="0">
            <a:lnSpc>
              <a:spcPct val="90000"/>
            </a:lnSpc>
            <a:spcBef>
              <a:spcPct val="0"/>
            </a:spcBef>
            <a:spcAft>
              <a:spcPct val="35000"/>
            </a:spcAft>
            <a:buNone/>
          </a:pPr>
          <a:r>
            <a:rPr lang="pl-PL" sz="3100" kern="1200"/>
            <a:t>Prokurator złożył wniosek o orzeczenie środków zabezpieczających </a:t>
          </a:r>
        </a:p>
      </dsp:txBody>
      <dsp:txXfrm>
        <a:off x="1816361" y="55739"/>
        <a:ext cx="6631833" cy="1114786"/>
      </dsp:txXfrm>
    </dsp:sp>
    <dsp:sp modelId="{BDFE5D0A-B74B-4F45-8AF7-028732B294DA}">
      <dsp:nvSpPr>
        <dsp:cNvPr id="0" name=""/>
        <dsp:cNvSpPr/>
      </dsp:nvSpPr>
      <dsp:spPr>
        <a:xfrm>
          <a:off x="1689639" y="1170526"/>
          <a:ext cx="67585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F263729-5201-4AF9-B171-1F4722A83260}">
      <dsp:nvSpPr>
        <dsp:cNvPr id="0" name=""/>
        <dsp:cNvSpPr/>
      </dsp:nvSpPr>
      <dsp:spPr>
        <a:xfrm>
          <a:off x="1816361" y="1226265"/>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rtl="0">
            <a:lnSpc>
              <a:spcPct val="90000"/>
            </a:lnSpc>
            <a:spcBef>
              <a:spcPct val="0"/>
            </a:spcBef>
            <a:spcAft>
              <a:spcPct val="35000"/>
            </a:spcAft>
            <a:buNone/>
          </a:pPr>
          <a:r>
            <a:rPr lang="pl-PL" sz="3100" kern="1200"/>
            <a:t>Zachodzi potrzeba rozważenia kwestii warunkowego umorzenia postępowania </a:t>
          </a:r>
        </a:p>
      </dsp:txBody>
      <dsp:txXfrm>
        <a:off x="1816361" y="1226265"/>
        <a:ext cx="6631833" cy="1114786"/>
      </dsp:txXfrm>
    </dsp:sp>
    <dsp:sp modelId="{9B3A5A93-3125-4F78-BBCB-F60D66639274}">
      <dsp:nvSpPr>
        <dsp:cNvPr id="0" name=""/>
        <dsp:cNvSpPr/>
      </dsp:nvSpPr>
      <dsp:spPr>
        <a:xfrm>
          <a:off x="1689639" y="2341052"/>
          <a:ext cx="67585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ED22D1A-D1C8-490D-A912-BAEF178ABE59}">
      <dsp:nvSpPr>
        <dsp:cNvPr id="0" name=""/>
        <dsp:cNvSpPr/>
      </dsp:nvSpPr>
      <dsp:spPr>
        <a:xfrm>
          <a:off x="1816361" y="2396791"/>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rtl="0">
            <a:lnSpc>
              <a:spcPct val="90000"/>
            </a:lnSpc>
            <a:spcBef>
              <a:spcPct val="0"/>
            </a:spcBef>
            <a:spcAft>
              <a:spcPct val="35000"/>
            </a:spcAft>
            <a:buNone/>
          </a:pPr>
          <a:r>
            <a:rPr lang="pl-PL" sz="3100" kern="1200" dirty="0"/>
            <a:t>Akt oskarżenia zawiera wniosek z art. 335 § 2 </a:t>
          </a:r>
        </a:p>
      </dsp:txBody>
      <dsp:txXfrm>
        <a:off x="1816361" y="2396791"/>
        <a:ext cx="6631833" cy="1114786"/>
      </dsp:txXfrm>
    </dsp:sp>
    <dsp:sp modelId="{21449245-E8F5-4E8D-9B77-2FB2CA58C0D8}">
      <dsp:nvSpPr>
        <dsp:cNvPr id="0" name=""/>
        <dsp:cNvSpPr/>
      </dsp:nvSpPr>
      <dsp:spPr>
        <a:xfrm>
          <a:off x="1689639" y="3511578"/>
          <a:ext cx="67585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483F526-67E7-45D8-8ABA-7C20DFB17696}">
      <dsp:nvSpPr>
        <dsp:cNvPr id="0" name=""/>
        <dsp:cNvSpPr/>
      </dsp:nvSpPr>
      <dsp:spPr>
        <a:xfrm>
          <a:off x="1816361" y="3567317"/>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rtl="0">
            <a:lnSpc>
              <a:spcPct val="90000"/>
            </a:lnSpc>
            <a:spcBef>
              <a:spcPct val="0"/>
            </a:spcBef>
            <a:spcAft>
              <a:spcPct val="35000"/>
            </a:spcAft>
            <a:buNone/>
          </a:pPr>
          <a:r>
            <a:rPr lang="pl-PL" sz="3100" kern="1200"/>
            <a:t>Prokurator złożył wniosek z art. 335 § 1 </a:t>
          </a:r>
        </a:p>
      </dsp:txBody>
      <dsp:txXfrm>
        <a:off x="1816361" y="3567317"/>
        <a:ext cx="6631833" cy="1114786"/>
      </dsp:txXfrm>
    </dsp:sp>
    <dsp:sp modelId="{8AF76EE0-B220-41D3-ACAC-09CFC510FC57}">
      <dsp:nvSpPr>
        <dsp:cNvPr id="0" name=""/>
        <dsp:cNvSpPr/>
      </dsp:nvSpPr>
      <dsp:spPr>
        <a:xfrm>
          <a:off x="1689639" y="4682104"/>
          <a:ext cx="67585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F43386-2CC8-4670-B744-6D97D4B04061}">
      <dsp:nvSpPr>
        <dsp:cNvPr id="0" name=""/>
        <dsp:cNvSpPr/>
      </dsp:nvSpPr>
      <dsp:spPr>
        <a:xfrm>
          <a:off x="0" y="0"/>
          <a:ext cx="1022974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5120F8-75B4-47F3-A769-F3AFFF614339}">
      <dsp:nvSpPr>
        <dsp:cNvPr id="0" name=""/>
        <dsp:cNvSpPr/>
      </dsp:nvSpPr>
      <dsp:spPr>
        <a:xfrm>
          <a:off x="0" y="0"/>
          <a:ext cx="2045948" cy="5092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rtl="0">
            <a:lnSpc>
              <a:spcPct val="90000"/>
            </a:lnSpc>
            <a:spcBef>
              <a:spcPct val="0"/>
            </a:spcBef>
            <a:spcAft>
              <a:spcPct val="35000"/>
            </a:spcAft>
            <a:buNone/>
          </a:pPr>
          <a:r>
            <a:rPr lang="pl-PL" sz="2100" kern="1200" dirty="0"/>
            <a:t>339 § 3 i 4 – prezes sądu kieruje sprawę na posiedzenie także wtedy, gdy zachodzi potrzeba innego rozstrzygnięcia przekraczającego jego uprawnienia, a zwłaszcza:</a:t>
          </a:r>
        </a:p>
        <a:p>
          <a:pPr marL="0" lvl="0" indent="0" algn="l" defTabSz="933450" rtl="0">
            <a:lnSpc>
              <a:spcPct val="90000"/>
            </a:lnSpc>
            <a:spcBef>
              <a:spcPct val="0"/>
            </a:spcBef>
            <a:spcAft>
              <a:spcPct val="35000"/>
            </a:spcAft>
            <a:buNone/>
          </a:pPr>
          <a:endParaRPr lang="pl-PL" sz="2100" kern="1200" dirty="0"/>
        </a:p>
        <a:p>
          <a:pPr marL="0" lvl="0" indent="0" algn="l" defTabSz="933450" rtl="0">
            <a:lnSpc>
              <a:spcPct val="90000"/>
            </a:lnSpc>
            <a:spcBef>
              <a:spcPct val="0"/>
            </a:spcBef>
            <a:spcAft>
              <a:spcPct val="35000"/>
            </a:spcAft>
            <a:buNone/>
          </a:pPr>
          <a:r>
            <a:rPr lang="pl-PL" sz="2100" kern="1200" dirty="0"/>
            <a:t>Nie jest to katalog wyczerpujący</a:t>
          </a:r>
        </a:p>
      </dsp:txBody>
      <dsp:txXfrm>
        <a:off x="0" y="0"/>
        <a:ext cx="2045948" cy="5092996"/>
      </dsp:txXfrm>
    </dsp:sp>
    <dsp:sp modelId="{A35A322A-556C-4775-B44D-0964CEF890C3}">
      <dsp:nvSpPr>
        <dsp:cNvPr id="0" name=""/>
        <dsp:cNvSpPr/>
      </dsp:nvSpPr>
      <dsp:spPr>
        <a:xfrm>
          <a:off x="2199394" y="30121"/>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Umorzenia postępowania na podstawie art. 17 § 1 pkt. 2 – 11 </a:t>
          </a:r>
        </a:p>
      </dsp:txBody>
      <dsp:txXfrm>
        <a:off x="2199394" y="30121"/>
        <a:ext cx="8030348" cy="602430"/>
      </dsp:txXfrm>
    </dsp:sp>
    <dsp:sp modelId="{DF7B2C1F-11E4-44DD-AA91-7D96DFCECA75}">
      <dsp:nvSpPr>
        <dsp:cNvPr id="0" name=""/>
        <dsp:cNvSpPr/>
      </dsp:nvSpPr>
      <dsp:spPr>
        <a:xfrm>
          <a:off x="2045948" y="632552"/>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88A3540-6753-4CE4-BB2E-C5600AD7FC48}">
      <dsp:nvSpPr>
        <dsp:cNvPr id="0" name=""/>
        <dsp:cNvSpPr/>
      </dsp:nvSpPr>
      <dsp:spPr>
        <a:xfrm>
          <a:off x="2199394" y="662673"/>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Umorzenia postępowania z powodu oczywistego braku podstaw faktycznych oskarżenia </a:t>
          </a:r>
        </a:p>
      </dsp:txBody>
      <dsp:txXfrm>
        <a:off x="2199394" y="662673"/>
        <a:ext cx="8030348" cy="602430"/>
      </dsp:txXfrm>
    </dsp:sp>
    <dsp:sp modelId="{D6A85D28-0CF1-40EC-AB2F-FF3F6B0666A6}">
      <dsp:nvSpPr>
        <dsp:cNvPr id="0" name=""/>
        <dsp:cNvSpPr/>
      </dsp:nvSpPr>
      <dsp:spPr>
        <a:xfrm>
          <a:off x="2045948" y="1265104"/>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C15BF23-89D9-451B-B051-541552535DB4}">
      <dsp:nvSpPr>
        <dsp:cNvPr id="0" name=""/>
        <dsp:cNvSpPr/>
      </dsp:nvSpPr>
      <dsp:spPr>
        <a:xfrm>
          <a:off x="2199394" y="1295226"/>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Wydania postanowienia o niewłaściwości sądu lub o zmianie wskazanego w akcie oskarżenia trybu postepowania </a:t>
          </a:r>
        </a:p>
      </dsp:txBody>
      <dsp:txXfrm>
        <a:off x="2199394" y="1295226"/>
        <a:ext cx="8030348" cy="602430"/>
      </dsp:txXfrm>
    </dsp:sp>
    <dsp:sp modelId="{46A82F49-630C-4D45-B54D-2FCB4CBB23DB}">
      <dsp:nvSpPr>
        <dsp:cNvPr id="0" name=""/>
        <dsp:cNvSpPr/>
      </dsp:nvSpPr>
      <dsp:spPr>
        <a:xfrm>
          <a:off x="2045948" y="1897657"/>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FEAE9F4-C974-46B7-8D4B-5D537F3CBC26}">
      <dsp:nvSpPr>
        <dsp:cNvPr id="0" name=""/>
        <dsp:cNvSpPr/>
      </dsp:nvSpPr>
      <dsp:spPr>
        <a:xfrm>
          <a:off x="2199394" y="1927778"/>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zwrotu sprawy prokuratorowi w celu usunięcia istotnych braków postępowania przygotowawczego (por. art. 344a)</a:t>
          </a:r>
        </a:p>
      </dsp:txBody>
      <dsp:txXfrm>
        <a:off x="2199394" y="1927778"/>
        <a:ext cx="8030348" cy="602430"/>
      </dsp:txXfrm>
    </dsp:sp>
    <dsp:sp modelId="{78D1ED92-8902-4575-AAEA-3C13AEC4CE4F}">
      <dsp:nvSpPr>
        <dsp:cNvPr id="0" name=""/>
        <dsp:cNvSpPr/>
      </dsp:nvSpPr>
      <dsp:spPr>
        <a:xfrm>
          <a:off x="2045948" y="2530209"/>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2FF771E-D476-4969-9703-C144D0CBCD7E}">
      <dsp:nvSpPr>
        <dsp:cNvPr id="0" name=""/>
        <dsp:cNvSpPr/>
      </dsp:nvSpPr>
      <dsp:spPr>
        <a:xfrm>
          <a:off x="2199394" y="2560330"/>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Wydania postanowienia o zawieszeniu postępowania (art. 22)</a:t>
          </a:r>
        </a:p>
      </dsp:txBody>
      <dsp:txXfrm>
        <a:off x="2199394" y="2560330"/>
        <a:ext cx="8030348" cy="602430"/>
      </dsp:txXfrm>
    </dsp:sp>
    <dsp:sp modelId="{6EF9605D-D0E0-491E-90BB-6E5C89B69F77}">
      <dsp:nvSpPr>
        <dsp:cNvPr id="0" name=""/>
        <dsp:cNvSpPr/>
      </dsp:nvSpPr>
      <dsp:spPr>
        <a:xfrm>
          <a:off x="2045948" y="3162761"/>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2528054-C51B-4A85-A4EC-B1B5CD6B5323}">
      <dsp:nvSpPr>
        <dsp:cNvPr id="0" name=""/>
        <dsp:cNvSpPr/>
      </dsp:nvSpPr>
      <dsp:spPr>
        <a:xfrm>
          <a:off x="2199394" y="3192883"/>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Wydania postanowienia w przedmiocie tymczasowego aresztowania lub innego środka przymusu (por. art. 344)</a:t>
          </a:r>
        </a:p>
      </dsp:txBody>
      <dsp:txXfrm>
        <a:off x="2199394" y="3192883"/>
        <a:ext cx="8030348" cy="602430"/>
      </dsp:txXfrm>
    </dsp:sp>
    <dsp:sp modelId="{2A9FAFA5-03C2-4D3B-BA09-44CE28CC6B11}">
      <dsp:nvSpPr>
        <dsp:cNvPr id="0" name=""/>
        <dsp:cNvSpPr/>
      </dsp:nvSpPr>
      <dsp:spPr>
        <a:xfrm>
          <a:off x="2045948" y="3795314"/>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70C7DD3-6BE9-4203-97DB-D9DF0E39F2ED}">
      <dsp:nvSpPr>
        <dsp:cNvPr id="0" name=""/>
        <dsp:cNvSpPr/>
      </dsp:nvSpPr>
      <dsp:spPr>
        <a:xfrm>
          <a:off x="2199394" y="3825435"/>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a:t>Wydania wyroku nakazowego</a:t>
          </a:r>
        </a:p>
      </dsp:txBody>
      <dsp:txXfrm>
        <a:off x="2199394" y="3825435"/>
        <a:ext cx="8030348" cy="602430"/>
      </dsp:txXfrm>
    </dsp:sp>
    <dsp:sp modelId="{7EF01070-17E6-4B2D-B251-FA7C949FFC25}">
      <dsp:nvSpPr>
        <dsp:cNvPr id="0" name=""/>
        <dsp:cNvSpPr/>
      </dsp:nvSpPr>
      <dsp:spPr>
        <a:xfrm>
          <a:off x="2045948" y="4427866"/>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35E05D3-46C6-4EFC-999D-FD39CDEA4978}">
      <dsp:nvSpPr>
        <dsp:cNvPr id="0" name=""/>
        <dsp:cNvSpPr/>
      </dsp:nvSpPr>
      <dsp:spPr>
        <a:xfrm>
          <a:off x="2199394" y="4457987"/>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Zachodzi potrzeba rozważenia możliwości przekazania jej do postępowania mediacyjnego; przepis art. 23a stosuje się odpowiednio (§ 4)</a:t>
          </a:r>
        </a:p>
      </dsp:txBody>
      <dsp:txXfrm>
        <a:off x="2199394" y="4457987"/>
        <a:ext cx="8030348" cy="602430"/>
      </dsp:txXfrm>
    </dsp:sp>
    <dsp:sp modelId="{5402E9D6-61A5-4436-A22F-027FC9A7376A}">
      <dsp:nvSpPr>
        <dsp:cNvPr id="0" name=""/>
        <dsp:cNvSpPr/>
      </dsp:nvSpPr>
      <dsp:spPr>
        <a:xfrm>
          <a:off x="2045948" y="5060418"/>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FEE032-6771-4059-B8BE-B007DBD5D0D7}">
      <dsp:nvSpPr>
        <dsp:cNvPr id="0" name=""/>
        <dsp:cNvSpPr/>
      </dsp:nvSpPr>
      <dsp:spPr>
        <a:xfrm rot="16200000">
          <a:off x="44945" y="-39171"/>
          <a:ext cx="5475767" cy="5554110"/>
        </a:xfrm>
        <a:prstGeom prst="flowChartManualOperati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0" tIns="0" rIns="121791" bIns="0" numCol="1" spcCol="1270" anchor="t" anchorCtr="0">
          <a:noAutofit/>
        </a:bodyPr>
        <a:lstStyle/>
        <a:p>
          <a:pPr marL="0" lvl="0" indent="0" algn="ctr" defTabSz="844550" rtl="0">
            <a:lnSpc>
              <a:spcPct val="90000"/>
            </a:lnSpc>
            <a:spcBef>
              <a:spcPct val="0"/>
            </a:spcBef>
            <a:spcAft>
              <a:spcPct val="35000"/>
            </a:spcAft>
            <a:buNone/>
          </a:pPr>
          <a:r>
            <a:rPr lang="pl-PL" sz="1900" b="1" u="sng" kern="1200" dirty="0"/>
            <a:t>Art. 339 § 3 pkt 1</a:t>
          </a:r>
        </a:p>
        <a:p>
          <a:pPr marL="114300" lvl="1" indent="-114300" algn="just" defTabSz="666750" rtl="0">
            <a:lnSpc>
              <a:spcPct val="90000"/>
            </a:lnSpc>
            <a:spcBef>
              <a:spcPct val="0"/>
            </a:spcBef>
            <a:spcAft>
              <a:spcPct val="15000"/>
            </a:spcAft>
            <a:buChar char="•"/>
          </a:pPr>
          <a:r>
            <a:rPr lang="pl-PL" sz="1500" kern="1200" dirty="0"/>
            <a:t>potrzeba umorzenia postępowania z uwagi na zaistnienie negatywnej przesłanki procesowej np. znikomej społecznej szkodliwości czynu czy przedawnienia</a:t>
          </a:r>
        </a:p>
        <a:p>
          <a:pPr marL="114300" lvl="1" indent="-114300" algn="just" defTabSz="666750" rtl="0">
            <a:lnSpc>
              <a:spcPct val="90000"/>
            </a:lnSpc>
            <a:spcBef>
              <a:spcPct val="0"/>
            </a:spcBef>
            <a:spcAft>
              <a:spcPct val="15000"/>
            </a:spcAft>
            <a:buChar char="•"/>
          </a:pPr>
          <a:r>
            <a:rPr lang="pl-PL" sz="1500" kern="1200"/>
            <a:t>Badanie dopuszczalności procesu</a:t>
          </a:r>
        </a:p>
        <a:p>
          <a:pPr marL="114300" lvl="1" indent="-114300" algn="just" defTabSz="666750" rtl="0">
            <a:lnSpc>
              <a:spcPct val="90000"/>
            </a:lnSpc>
            <a:spcBef>
              <a:spcPct val="0"/>
            </a:spcBef>
            <a:spcAft>
              <a:spcPct val="15000"/>
            </a:spcAft>
            <a:buChar char="•"/>
          </a:pPr>
          <a:r>
            <a:rPr lang="pl-PL" sz="1500" kern="1200"/>
            <a:t>Obowiązek wszystkich organów prowadzących postępowanie. W szczególności oskarżyciel publiczny powinien zadbać, czy nie występuje przeszkoda procesowa, która czyny całe postępowanie niedopuszczalnym. Unormowanie art. 339 § 3 pkt. 1 akcentuje, że także prezes sądu i sąd mają obowiązek czuwać, aby w warunkach niedopuszczalności postępowania nie doszło do rozprawy głównej.  </a:t>
          </a:r>
        </a:p>
        <a:p>
          <a:pPr marL="114300" lvl="1" indent="-114300" algn="just" defTabSz="666750" rtl="0">
            <a:lnSpc>
              <a:spcPct val="90000"/>
            </a:lnSpc>
            <a:spcBef>
              <a:spcPct val="0"/>
            </a:spcBef>
            <a:spcAft>
              <a:spcPct val="15000"/>
            </a:spcAft>
            <a:buChar char="•"/>
          </a:pPr>
          <a:r>
            <a:rPr lang="pl-PL" sz="1500" kern="1200" dirty="0"/>
            <a:t>Por. postanowienie SN z dnia 28 października 2009 r., I KZP 21/09</a:t>
          </a:r>
        </a:p>
      </dsp:txBody>
      <dsp:txXfrm rot="5400000">
        <a:off x="5774" y="1095153"/>
        <a:ext cx="5554110" cy="3285461"/>
      </dsp:txXfrm>
    </dsp:sp>
    <dsp:sp modelId="{B14A96CF-C710-47AA-9D2E-9472CAF5CECD}">
      <dsp:nvSpPr>
        <dsp:cNvPr id="0" name=""/>
        <dsp:cNvSpPr/>
      </dsp:nvSpPr>
      <dsp:spPr>
        <a:xfrm rot="16200000">
          <a:off x="6015613" y="-39171"/>
          <a:ext cx="5475767" cy="5554110"/>
        </a:xfrm>
        <a:prstGeom prst="flowChartManualOperation">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0" tIns="0" rIns="121791" bIns="0" numCol="1" spcCol="1270" anchor="t" anchorCtr="0">
          <a:noAutofit/>
        </a:bodyPr>
        <a:lstStyle/>
        <a:p>
          <a:pPr marL="0" lvl="0" indent="0" algn="ctr" defTabSz="844550" rtl="0">
            <a:lnSpc>
              <a:spcPct val="90000"/>
            </a:lnSpc>
            <a:spcBef>
              <a:spcPct val="0"/>
            </a:spcBef>
            <a:spcAft>
              <a:spcPct val="35000"/>
            </a:spcAft>
            <a:buNone/>
          </a:pPr>
          <a:r>
            <a:rPr lang="pl-PL" sz="1900" b="1" u="sng" kern="1200" dirty="0"/>
            <a:t>Art. 339 § 3 pkt 2 </a:t>
          </a:r>
        </a:p>
        <a:p>
          <a:pPr marL="114300" lvl="1" indent="-114300" algn="just" defTabSz="666750" rtl="0">
            <a:lnSpc>
              <a:spcPct val="90000"/>
            </a:lnSpc>
            <a:spcBef>
              <a:spcPct val="0"/>
            </a:spcBef>
            <a:spcAft>
              <a:spcPct val="15000"/>
            </a:spcAft>
            <a:buChar char="•"/>
          </a:pPr>
          <a:r>
            <a:rPr lang="pl-PL" sz="1500" kern="1200" dirty="0"/>
            <a:t>Sądowa kontrola faktycznej zasadności oskarżenia – badanie przez sąd przed rozprawą dostateczności dowodów zebranych i przedstawionych przez oskarżyciela. Nieuzasadniony pod względem faktycznym akt oskarżenia nie powinien powodować przeprowadzenia rozprawy głównej. </a:t>
          </a:r>
        </a:p>
        <a:p>
          <a:pPr marL="114300" lvl="1" indent="-114300" algn="just" defTabSz="666750" rtl="0">
            <a:lnSpc>
              <a:spcPct val="90000"/>
            </a:lnSpc>
            <a:spcBef>
              <a:spcPct val="0"/>
            </a:spcBef>
            <a:spcAft>
              <a:spcPct val="15000"/>
            </a:spcAft>
            <a:buChar char="•"/>
          </a:pPr>
          <a:r>
            <a:rPr lang="pl-PL" sz="1500" kern="1200" dirty="0"/>
            <a:t>Ocena przed rozprawą wartości dowodowej materiału przedłożonego przez oskarżyciela . </a:t>
          </a:r>
        </a:p>
        <a:p>
          <a:pPr marL="114300" lvl="1" indent="-114300" algn="just" defTabSz="666750" rtl="0">
            <a:lnSpc>
              <a:spcPct val="90000"/>
            </a:lnSpc>
            <a:spcBef>
              <a:spcPct val="0"/>
            </a:spcBef>
            <a:spcAft>
              <a:spcPct val="15000"/>
            </a:spcAft>
            <a:buChar char="•"/>
          </a:pPr>
          <a:r>
            <a:rPr lang="pl-PL" sz="1500" kern="1200" dirty="0"/>
            <a:t>Dotyczy wszystkich spraw i wszystkich trybów postępowania. </a:t>
          </a:r>
        </a:p>
        <a:p>
          <a:pPr marL="114300" lvl="1" indent="-114300" algn="just" defTabSz="666750" rtl="0">
            <a:lnSpc>
              <a:spcPct val="90000"/>
            </a:lnSpc>
            <a:spcBef>
              <a:spcPct val="0"/>
            </a:spcBef>
            <a:spcAft>
              <a:spcPct val="15000"/>
            </a:spcAft>
            <a:buChar char="•"/>
          </a:pPr>
          <a:r>
            <a:rPr lang="pl-PL" sz="1500" kern="1200" dirty="0"/>
            <a:t>Tylko wtedy gdy brak jest „oczywisty” i niewątpliwy – żaden z dowodów zebranych w postępowaniu przygotowawczym nie wskazuje na prawdopodobieństwo popełnienia czynu lub nie uzasadnia popełnienia go przez oskarżonego</a:t>
          </a:r>
        </a:p>
      </dsp:txBody>
      <dsp:txXfrm rot="5400000">
        <a:off x="5976442" y="1095153"/>
        <a:ext cx="5554110" cy="328546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CC349B-E128-467E-930D-F2BA5C83C905}"/>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72EF5335-946F-49D9-B9DC-AD475439FC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BD2F9DA9-715D-421E-9517-39CE5AC09F2C}"/>
              </a:ext>
            </a:extLst>
          </p:cNvPr>
          <p:cNvSpPr>
            <a:spLocks noGrp="1"/>
          </p:cNvSpPr>
          <p:nvPr>
            <p:ph type="dt" sz="half" idx="10"/>
          </p:nvPr>
        </p:nvSpPr>
        <p:spPr/>
        <p:txBody>
          <a:bodyPr/>
          <a:lstStyle/>
          <a:p>
            <a:fld id="{2CB6C93E-B329-426F-96B3-4C4C674D909B}" type="datetimeFigureOut">
              <a:rPr lang="pl-PL" smtClean="0"/>
              <a:t>03.04.2022</a:t>
            </a:fld>
            <a:endParaRPr lang="pl-PL"/>
          </a:p>
        </p:txBody>
      </p:sp>
      <p:sp>
        <p:nvSpPr>
          <p:cNvPr id="5" name="Symbol zastępczy stopki 4">
            <a:extLst>
              <a:ext uri="{FF2B5EF4-FFF2-40B4-BE49-F238E27FC236}">
                <a16:creationId xmlns:a16="http://schemas.microsoft.com/office/drawing/2014/main" id="{1112EA81-2879-4EDC-B15E-A37715E4789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C8B2015-0E3E-4E7F-8CD3-4BF659827922}"/>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313972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02CFAC-00FD-49AE-B19C-2FF45B1CCE87}"/>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187255FC-0484-4E65-A904-39051A823996}"/>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D1085C6-9E9F-49E0-8FA2-00635F5C9D1B}"/>
              </a:ext>
            </a:extLst>
          </p:cNvPr>
          <p:cNvSpPr>
            <a:spLocks noGrp="1"/>
          </p:cNvSpPr>
          <p:nvPr>
            <p:ph type="dt" sz="half" idx="10"/>
          </p:nvPr>
        </p:nvSpPr>
        <p:spPr/>
        <p:txBody>
          <a:bodyPr/>
          <a:lstStyle/>
          <a:p>
            <a:fld id="{2CB6C93E-B329-426F-96B3-4C4C674D909B}" type="datetimeFigureOut">
              <a:rPr lang="pl-PL" smtClean="0"/>
              <a:t>03.04.2022</a:t>
            </a:fld>
            <a:endParaRPr lang="pl-PL"/>
          </a:p>
        </p:txBody>
      </p:sp>
      <p:sp>
        <p:nvSpPr>
          <p:cNvPr id="5" name="Symbol zastępczy stopki 4">
            <a:extLst>
              <a:ext uri="{FF2B5EF4-FFF2-40B4-BE49-F238E27FC236}">
                <a16:creationId xmlns:a16="http://schemas.microsoft.com/office/drawing/2014/main" id="{2301FF27-41FD-4F72-99AF-843084DADFC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AFE0331-0D51-4603-BA2C-6664E67CEAC4}"/>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968537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6106B7FC-4315-4FD4-80C4-2DA0D55AB832}"/>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37BF036B-9E47-4A9D-A8A9-4267E2B746F8}"/>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44DEEFA-65B2-431B-932D-751012A895AF}"/>
              </a:ext>
            </a:extLst>
          </p:cNvPr>
          <p:cNvSpPr>
            <a:spLocks noGrp="1"/>
          </p:cNvSpPr>
          <p:nvPr>
            <p:ph type="dt" sz="half" idx="10"/>
          </p:nvPr>
        </p:nvSpPr>
        <p:spPr/>
        <p:txBody>
          <a:bodyPr/>
          <a:lstStyle/>
          <a:p>
            <a:fld id="{2CB6C93E-B329-426F-96B3-4C4C674D909B}" type="datetimeFigureOut">
              <a:rPr lang="pl-PL" smtClean="0"/>
              <a:t>03.04.2022</a:t>
            </a:fld>
            <a:endParaRPr lang="pl-PL"/>
          </a:p>
        </p:txBody>
      </p:sp>
      <p:sp>
        <p:nvSpPr>
          <p:cNvPr id="5" name="Symbol zastępczy stopki 4">
            <a:extLst>
              <a:ext uri="{FF2B5EF4-FFF2-40B4-BE49-F238E27FC236}">
                <a16:creationId xmlns:a16="http://schemas.microsoft.com/office/drawing/2014/main" id="{59356E97-3988-4BF1-984B-ED73DE40E72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08E50CD-F6C5-4514-9872-7356E8F1A01A}"/>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724868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F4CE8E-979A-4D79-A81D-80CA9997F3F6}"/>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327DBC1-CFFA-4EC0-B7D4-6FC19BA3B395}"/>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6DEA936-E335-43F1-B644-AA166E55E655}"/>
              </a:ext>
            </a:extLst>
          </p:cNvPr>
          <p:cNvSpPr>
            <a:spLocks noGrp="1"/>
          </p:cNvSpPr>
          <p:nvPr>
            <p:ph type="dt" sz="half" idx="10"/>
          </p:nvPr>
        </p:nvSpPr>
        <p:spPr/>
        <p:txBody>
          <a:bodyPr/>
          <a:lstStyle/>
          <a:p>
            <a:fld id="{2CB6C93E-B329-426F-96B3-4C4C674D909B}" type="datetimeFigureOut">
              <a:rPr lang="pl-PL" smtClean="0"/>
              <a:t>03.04.2022</a:t>
            </a:fld>
            <a:endParaRPr lang="pl-PL"/>
          </a:p>
        </p:txBody>
      </p:sp>
      <p:sp>
        <p:nvSpPr>
          <p:cNvPr id="5" name="Symbol zastępczy stopki 4">
            <a:extLst>
              <a:ext uri="{FF2B5EF4-FFF2-40B4-BE49-F238E27FC236}">
                <a16:creationId xmlns:a16="http://schemas.microsoft.com/office/drawing/2014/main" id="{838E4E24-1529-44CD-9898-1D58E6445AD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6B6947E-5FCC-41E1-9186-6186D994D264}"/>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648908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8E1063-92E2-44D0-9497-5DB26C4F766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6E9BD38C-A232-41CC-B263-DF666DAD01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2B11477F-48B5-4055-A1D9-D5C9066DB85E}"/>
              </a:ext>
            </a:extLst>
          </p:cNvPr>
          <p:cNvSpPr>
            <a:spLocks noGrp="1"/>
          </p:cNvSpPr>
          <p:nvPr>
            <p:ph type="dt" sz="half" idx="10"/>
          </p:nvPr>
        </p:nvSpPr>
        <p:spPr/>
        <p:txBody>
          <a:bodyPr/>
          <a:lstStyle/>
          <a:p>
            <a:fld id="{2CB6C93E-B329-426F-96B3-4C4C674D909B}" type="datetimeFigureOut">
              <a:rPr lang="pl-PL" smtClean="0"/>
              <a:t>03.04.2022</a:t>
            </a:fld>
            <a:endParaRPr lang="pl-PL"/>
          </a:p>
        </p:txBody>
      </p:sp>
      <p:sp>
        <p:nvSpPr>
          <p:cNvPr id="5" name="Symbol zastępczy stopki 4">
            <a:extLst>
              <a:ext uri="{FF2B5EF4-FFF2-40B4-BE49-F238E27FC236}">
                <a16:creationId xmlns:a16="http://schemas.microsoft.com/office/drawing/2014/main" id="{DF616005-5D58-46E6-B6F7-EDF9F3D16A0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90DEFA6-1EEB-4DE0-8B8C-4E72F8E5AF36}"/>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260860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434FD8-B972-42EF-9516-9AF9E430D20B}"/>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DE971DEA-8A57-4E70-B7EA-1D975D241E26}"/>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8341CE47-1C44-4925-8942-31C7CF13988F}"/>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BB888E72-5D86-486B-8D30-A19386218FC5}"/>
              </a:ext>
            </a:extLst>
          </p:cNvPr>
          <p:cNvSpPr>
            <a:spLocks noGrp="1"/>
          </p:cNvSpPr>
          <p:nvPr>
            <p:ph type="dt" sz="half" idx="10"/>
          </p:nvPr>
        </p:nvSpPr>
        <p:spPr/>
        <p:txBody>
          <a:bodyPr/>
          <a:lstStyle/>
          <a:p>
            <a:fld id="{2CB6C93E-B329-426F-96B3-4C4C674D909B}" type="datetimeFigureOut">
              <a:rPr lang="pl-PL" smtClean="0"/>
              <a:t>03.04.2022</a:t>
            </a:fld>
            <a:endParaRPr lang="pl-PL"/>
          </a:p>
        </p:txBody>
      </p:sp>
      <p:sp>
        <p:nvSpPr>
          <p:cNvPr id="6" name="Symbol zastępczy stopki 5">
            <a:extLst>
              <a:ext uri="{FF2B5EF4-FFF2-40B4-BE49-F238E27FC236}">
                <a16:creationId xmlns:a16="http://schemas.microsoft.com/office/drawing/2014/main" id="{BF77DCBF-2C9B-4BC8-A038-8CAE07E64C57}"/>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36B2E7D-E4A5-4013-9C3E-1E222FFC37CC}"/>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4097410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CF1845-D705-4EFE-933E-67FD7F7F13EF}"/>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DDBB66C8-A766-4AE9-8465-431A6AB998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3A670901-7141-4242-9984-1A598550343D}"/>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9AD9E35D-C917-41C3-9BCB-101FFFFB8D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5FB345D0-BBE4-4294-9680-6D00EB8696A5}"/>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938E8CF2-329A-40C0-9D6A-CE16AB76B099}"/>
              </a:ext>
            </a:extLst>
          </p:cNvPr>
          <p:cNvSpPr>
            <a:spLocks noGrp="1"/>
          </p:cNvSpPr>
          <p:nvPr>
            <p:ph type="dt" sz="half" idx="10"/>
          </p:nvPr>
        </p:nvSpPr>
        <p:spPr/>
        <p:txBody>
          <a:bodyPr/>
          <a:lstStyle/>
          <a:p>
            <a:fld id="{2CB6C93E-B329-426F-96B3-4C4C674D909B}" type="datetimeFigureOut">
              <a:rPr lang="pl-PL" smtClean="0"/>
              <a:t>03.04.2022</a:t>
            </a:fld>
            <a:endParaRPr lang="pl-PL"/>
          </a:p>
        </p:txBody>
      </p:sp>
      <p:sp>
        <p:nvSpPr>
          <p:cNvPr id="8" name="Symbol zastępczy stopki 7">
            <a:extLst>
              <a:ext uri="{FF2B5EF4-FFF2-40B4-BE49-F238E27FC236}">
                <a16:creationId xmlns:a16="http://schemas.microsoft.com/office/drawing/2014/main" id="{E802CC76-A07C-4064-AE55-BCD849040E80}"/>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65650299-31EC-46D1-9647-E4249788C348}"/>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1913746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97B806-2DA6-4DC9-A955-FFB9627B39A5}"/>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5F5EB50E-145E-4D0D-83C6-632C07DBCED7}"/>
              </a:ext>
            </a:extLst>
          </p:cNvPr>
          <p:cNvSpPr>
            <a:spLocks noGrp="1"/>
          </p:cNvSpPr>
          <p:nvPr>
            <p:ph type="dt" sz="half" idx="10"/>
          </p:nvPr>
        </p:nvSpPr>
        <p:spPr/>
        <p:txBody>
          <a:bodyPr/>
          <a:lstStyle/>
          <a:p>
            <a:fld id="{2CB6C93E-B329-426F-96B3-4C4C674D909B}" type="datetimeFigureOut">
              <a:rPr lang="pl-PL" smtClean="0"/>
              <a:t>03.04.2022</a:t>
            </a:fld>
            <a:endParaRPr lang="pl-PL"/>
          </a:p>
        </p:txBody>
      </p:sp>
      <p:sp>
        <p:nvSpPr>
          <p:cNvPr id="4" name="Symbol zastępczy stopki 3">
            <a:extLst>
              <a:ext uri="{FF2B5EF4-FFF2-40B4-BE49-F238E27FC236}">
                <a16:creationId xmlns:a16="http://schemas.microsoft.com/office/drawing/2014/main" id="{394119DC-4CBC-4D91-BDE4-D751A6DCC0DE}"/>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50F2719B-BCD8-4B82-942B-32D0F93BC662}"/>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822181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76C11C94-05F7-4CFF-9302-4290F01E9A47}"/>
              </a:ext>
            </a:extLst>
          </p:cNvPr>
          <p:cNvSpPr>
            <a:spLocks noGrp="1"/>
          </p:cNvSpPr>
          <p:nvPr>
            <p:ph type="dt" sz="half" idx="10"/>
          </p:nvPr>
        </p:nvSpPr>
        <p:spPr/>
        <p:txBody>
          <a:bodyPr/>
          <a:lstStyle/>
          <a:p>
            <a:fld id="{2CB6C93E-B329-426F-96B3-4C4C674D909B}" type="datetimeFigureOut">
              <a:rPr lang="pl-PL" smtClean="0"/>
              <a:t>03.04.2022</a:t>
            </a:fld>
            <a:endParaRPr lang="pl-PL"/>
          </a:p>
        </p:txBody>
      </p:sp>
      <p:sp>
        <p:nvSpPr>
          <p:cNvPr id="3" name="Symbol zastępczy stopki 2">
            <a:extLst>
              <a:ext uri="{FF2B5EF4-FFF2-40B4-BE49-F238E27FC236}">
                <a16:creationId xmlns:a16="http://schemas.microsoft.com/office/drawing/2014/main" id="{5AF66739-2706-4C30-A972-F51527C70899}"/>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15BB78E0-5A0D-4ABE-97DC-77BB654D2DC6}"/>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178973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AA386BA-FBEA-4E01-A668-3F6B4E72106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245B613E-0DAE-4CF9-A943-D67DEA69E0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DB2887BB-D667-462C-90B8-114446F263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4E6F88BC-3F7D-4AE3-AC32-0E47CF342BB6}"/>
              </a:ext>
            </a:extLst>
          </p:cNvPr>
          <p:cNvSpPr>
            <a:spLocks noGrp="1"/>
          </p:cNvSpPr>
          <p:nvPr>
            <p:ph type="dt" sz="half" idx="10"/>
          </p:nvPr>
        </p:nvSpPr>
        <p:spPr/>
        <p:txBody>
          <a:bodyPr/>
          <a:lstStyle/>
          <a:p>
            <a:fld id="{2CB6C93E-B329-426F-96B3-4C4C674D909B}" type="datetimeFigureOut">
              <a:rPr lang="pl-PL" smtClean="0"/>
              <a:t>03.04.2022</a:t>
            </a:fld>
            <a:endParaRPr lang="pl-PL"/>
          </a:p>
        </p:txBody>
      </p:sp>
      <p:sp>
        <p:nvSpPr>
          <p:cNvPr id="6" name="Symbol zastępczy stopki 5">
            <a:extLst>
              <a:ext uri="{FF2B5EF4-FFF2-40B4-BE49-F238E27FC236}">
                <a16:creationId xmlns:a16="http://schemas.microsoft.com/office/drawing/2014/main" id="{65D28946-D66E-41F3-BA64-99016937331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296D635-C82E-4F40-B627-F08FBE1217FC}"/>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1442361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4D6AF8-C3A5-49CE-BD56-B2296C839FBC}"/>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35D567ED-F4F0-468F-8DB6-5DE64D4F6F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CA7A77F3-024B-4FEE-BE9D-18B1EA2009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AEF88C27-48A2-43E3-A465-3CBBCB14868E}"/>
              </a:ext>
            </a:extLst>
          </p:cNvPr>
          <p:cNvSpPr>
            <a:spLocks noGrp="1"/>
          </p:cNvSpPr>
          <p:nvPr>
            <p:ph type="dt" sz="half" idx="10"/>
          </p:nvPr>
        </p:nvSpPr>
        <p:spPr/>
        <p:txBody>
          <a:bodyPr/>
          <a:lstStyle/>
          <a:p>
            <a:fld id="{2CB6C93E-B329-426F-96B3-4C4C674D909B}" type="datetimeFigureOut">
              <a:rPr lang="pl-PL" smtClean="0"/>
              <a:t>03.04.2022</a:t>
            </a:fld>
            <a:endParaRPr lang="pl-PL"/>
          </a:p>
        </p:txBody>
      </p:sp>
      <p:sp>
        <p:nvSpPr>
          <p:cNvPr id="6" name="Symbol zastępczy stopki 5">
            <a:extLst>
              <a:ext uri="{FF2B5EF4-FFF2-40B4-BE49-F238E27FC236}">
                <a16:creationId xmlns:a16="http://schemas.microsoft.com/office/drawing/2014/main" id="{BD3FAF70-05D9-4F1C-8293-19B74018D49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4BA2B50-C98C-413B-B637-EC97EE910C1F}"/>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701389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CA56F32B-A285-41D6-8EC4-C565CF3D41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059C6160-0EC0-4901-B4D7-E3C3F8CAE8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2C3185A-9E9A-40FC-8138-28F66544A9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B6C93E-B329-426F-96B3-4C4C674D909B}" type="datetimeFigureOut">
              <a:rPr lang="pl-PL" smtClean="0"/>
              <a:t>03.04.2022</a:t>
            </a:fld>
            <a:endParaRPr lang="pl-PL"/>
          </a:p>
        </p:txBody>
      </p:sp>
      <p:sp>
        <p:nvSpPr>
          <p:cNvPr id="5" name="Symbol zastępczy stopki 4">
            <a:extLst>
              <a:ext uri="{FF2B5EF4-FFF2-40B4-BE49-F238E27FC236}">
                <a16:creationId xmlns:a16="http://schemas.microsoft.com/office/drawing/2014/main" id="{15919519-897D-4DA6-8100-B26D34EFF6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CE280C12-9E3C-48A7-8014-32C82271A8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35E0B3-CEAC-469F-A5A3-4B9ED8A34537}" type="slidenum">
              <a:rPr lang="pl-PL" smtClean="0"/>
              <a:t>‹#›</a:t>
            </a:fld>
            <a:endParaRPr lang="pl-PL"/>
          </a:p>
        </p:txBody>
      </p:sp>
    </p:spTree>
    <p:extLst>
      <p:ext uri="{BB962C8B-B14F-4D97-AF65-F5344CB8AC3E}">
        <p14:creationId xmlns:p14="http://schemas.microsoft.com/office/powerpoint/2010/main" val="344907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F79593-CC3B-4E9C-8CBA-DD89C3298DC0}"/>
              </a:ext>
            </a:extLst>
          </p:cNvPr>
          <p:cNvSpPr>
            <a:spLocks noGrp="1"/>
          </p:cNvSpPr>
          <p:nvPr>
            <p:ph type="ctrTitle"/>
          </p:nvPr>
        </p:nvSpPr>
        <p:spPr>
          <a:xfrm>
            <a:off x="1524000" y="217714"/>
            <a:ext cx="9144000" cy="3292249"/>
          </a:xfrm>
        </p:spPr>
        <p:txBody>
          <a:bodyPr>
            <a:normAutofit fontScale="90000"/>
          </a:bodyPr>
          <a:lstStyle/>
          <a:p>
            <a:r>
              <a:rPr lang="pl-PL" dirty="0"/>
              <a:t>Postępowanie karne. Ćwiczenia. Kontrola aktu oskarżenia, doręczenia, orzekanie na posiedzeniach wyrokowych</a:t>
            </a:r>
          </a:p>
        </p:txBody>
      </p:sp>
      <p:sp>
        <p:nvSpPr>
          <p:cNvPr id="3" name="Podtytuł 2">
            <a:extLst>
              <a:ext uri="{FF2B5EF4-FFF2-40B4-BE49-F238E27FC236}">
                <a16:creationId xmlns:a16="http://schemas.microsoft.com/office/drawing/2014/main" id="{876C85FB-7EF5-4C9D-819F-3862DBAF56B0}"/>
              </a:ext>
            </a:extLst>
          </p:cNvPr>
          <p:cNvSpPr>
            <a:spLocks noGrp="1"/>
          </p:cNvSpPr>
          <p:nvPr>
            <p:ph type="subTitle" idx="1"/>
          </p:nvPr>
        </p:nvSpPr>
        <p:spPr/>
        <p:txBody>
          <a:bodyPr/>
          <a:lstStyle/>
          <a:p>
            <a:r>
              <a:rPr lang="pl-PL" dirty="0"/>
              <a:t>mgr Karol Jarząbek, Katedra Postępowania Karnego</a:t>
            </a:r>
          </a:p>
        </p:txBody>
      </p:sp>
    </p:spTree>
    <p:extLst>
      <p:ext uri="{BB962C8B-B14F-4D97-AF65-F5344CB8AC3E}">
        <p14:creationId xmlns:p14="http://schemas.microsoft.com/office/powerpoint/2010/main" val="332750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bezpośrednie </a:t>
            </a:r>
          </a:p>
        </p:txBody>
      </p:sp>
      <p:sp>
        <p:nvSpPr>
          <p:cNvPr id="3" name="Symbol zastępczy zawartości 2"/>
          <p:cNvSpPr>
            <a:spLocks noGrp="1"/>
          </p:cNvSpPr>
          <p:nvPr>
            <p:ph idx="1"/>
          </p:nvPr>
        </p:nvSpPr>
        <p:spPr/>
        <p:txBody>
          <a:bodyPr>
            <a:normAutofit fontScale="92500" lnSpcReduction="10000"/>
          </a:bodyPr>
          <a:lstStyle/>
          <a:p>
            <a:pPr algn="just"/>
            <a:r>
              <a:rPr lang="pl-PL" dirty="0"/>
              <a:t>Art. 132 § 1 – pisma doręcza się adresatowi osobiście. </a:t>
            </a:r>
          </a:p>
          <a:p>
            <a:pPr algn="just"/>
            <a:r>
              <a:rPr lang="pl-PL" dirty="0"/>
              <a:t>Art. 132 § 3 – bezpośrednim doręczeniem jest również doręczenie pisma za pomocą telefaksu lub poczty elektronicznej </a:t>
            </a:r>
          </a:p>
          <a:p>
            <a:pPr algn="just"/>
            <a:r>
              <a:rPr lang="pl-PL" dirty="0"/>
              <a:t>Art. 134 § 3 – doręczenie pisma dla adresata niebędącego osobą fizyczną albo obrońcy poprzez przekazanie go osobie zatrudnionej w biurze </a:t>
            </a:r>
          </a:p>
          <a:p>
            <a:pPr algn="just"/>
            <a:r>
              <a:rPr lang="pl-PL" dirty="0"/>
              <a:t>Art. 135 – prokuratora zawiadamia się o rozprawach i posiedzenia przez doręczenie wykazu spraw, które mają być w danym dniu rozpoznane (</a:t>
            </a:r>
            <a:r>
              <a:rPr lang="pl-PL" b="1" dirty="0"/>
              <a:t>czyli tzw. wokandą)</a:t>
            </a:r>
            <a:endParaRPr lang="pl-PL" dirty="0"/>
          </a:p>
          <a:p>
            <a:pPr algn="just"/>
            <a:r>
              <a:rPr lang="pl-PL" dirty="0"/>
              <a:t>Art. 137 – </a:t>
            </a:r>
            <a:r>
              <a:rPr lang="pl-PL" b="1" dirty="0">
                <a:solidFill>
                  <a:srgbClr val="FF0000"/>
                </a:solidFill>
              </a:rPr>
              <a:t>w wypadkach niecierpiących zwłoki można wezwać lub zawiadomić osoby telefonicznie albo w inny sposób stosownie do okoliczności, pozostawiając w aktach odpis nadanego komunikatu </a:t>
            </a:r>
          </a:p>
        </p:txBody>
      </p:sp>
    </p:spTree>
    <p:extLst>
      <p:ext uri="{BB962C8B-B14F-4D97-AF65-F5344CB8AC3E}">
        <p14:creationId xmlns:p14="http://schemas.microsoft.com/office/powerpoint/2010/main" val="561000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Doręczenie „do rąk Własnych”- bezpośrednio do odbiorcy </a:t>
            </a:r>
          </a:p>
        </p:txBody>
      </p:sp>
      <p:sp>
        <p:nvSpPr>
          <p:cNvPr id="3" name="Symbol zastępczy zawartości 2"/>
          <p:cNvSpPr>
            <a:spLocks noGrp="1"/>
          </p:cNvSpPr>
          <p:nvPr>
            <p:ph idx="1"/>
          </p:nvPr>
        </p:nvSpPr>
        <p:spPr/>
        <p:txBody>
          <a:bodyPr/>
          <a:lstStyle/>
          <a:p>
            <a:pPr algn="ctr"/>
            <a:r>
              <a:rPr lang="pl-PL" b="1" dirty="0">
                <a:solidFill>
                  <a:srgbClr val="FF0000"/>
                </a:solidFill>
              </a:rPr>
              <a:t>Szczególny tryb doręczenia związany ze zmianą zasad uczestnictwa oskarżonego w rozprawie głównej</a:t>
            </a:r>
          </a:p>
          <a:p>
            <a:pPr algn="just"/>
            <a:r>
              <a:rPr lang="pl-PL" dirty="0"/>
              <a:t>Oskarżonemu należy doręczyć osobiście i tylko w ten sposób: </a:t>
            </a:r>
          </a:p>
          <a:p>
            <a:pPr lvl="1" algn="just"/>
            <a:r>
              <a:rPr lang="pl-PL" dirty="0"/>
              <a:t>Zawiadomienie o terminie pierwszej rozprawy głównej </a:t>
            </a:r>
          </a:p>
          <a:p>
            <a:pPr lvl="1" algn="just"/>
            <a:r>
              <a:rPr lang="pl-PL" dirty="0"/>
              <a:t>Zawiadomienie o terminie posiedzenia, na którym rozpoznawany będzie wniosek o warunkowe umorzenie postępowania, wniosek o skazanie bez rozprawy (art. 335 § 1 i 2), wniosek z 338a, posiedzeniu na którym sąd będzie rozstrzygał w przedmiocie uzupełnienia wyroku (art. 420 § 1)</a:t>
            </a:r>
          </a:p>
          <a:p>
            <a:pPr lvl="1" algn="just"/>
            <a:r>
              <a:rPr lang="pl-PL" dirty="0"/>
              <a:t>Wyrok wydany na posiedzeniu (warunkowo umarzający postępowanie lub skazujący wydany w trybach konsensualnych) oraz wyrok nakazowy </a:t>
            </a:r>
          </a:p>
        </p:txBody>
      </p:sp>
    </p:spTree>
    <p:extLst>
      <p:ext uri="{BB962C8B-B14F-4D97-AF65-F5344CB8AC3E}">
        <p14:creationId xmlns:p14="http://schemas.microsoft.com/office/powerpoint/2010/main" val="383338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pośrednie </a:t>
            </a:r>
          </a:p>
        </p:txBody>
      </p:sp>
      <p:sp>
        <p:nvSpPr>
          <p:cNvPr id="3" name="Symbol zastępczy zawartości 2"/>
          <p:cNvSpPr>
            <a:spLocks noGrp="1"/>
          </p:cNvSpPr>
          <p:nvPr>
            <p:ph idx="1"/>
          </p:nvPr>
        </p:nvSpPr>
        <p:spPr/>
        <p:txBody>
          <a:bodyPr>
            <a:normAutofit lnSpcReduction="10000"/>
          </a:bodyPr>
          <a:lstStyle/>
          <a:p>
            <a:pPr algn="ctr"/>
            <a:r>
              <a:rPr lang="pl-PL" b="1" dirty="0">
                <a:solidFill>
                  <a:srgbClr val="FF0000"/>
                </a:solidFill>
              </a:rPr>
              <a:t>Przekazanie pisma osobie trzeciej, która z uwagi na relacje jakie wiążą ją z adresatem, przekaże mu pismo.</a:t>
            </a:r>
          </a:p>
          <a:p>
            <a:pPr algn="just"/>
            <a:r>
              <a:rPr lang="pl-PL" dirty="0"/>
              <a:t>Art. 132 § 2 – w razie chwilowej nieobecności adresata w jego mieszkaniu pismo doręcza się dorosłemu domownikowi, a gdyby go nie było – administracji domu, dozorcy domu lub sołtysowi, jeżeli podejmą się oddać pismo adresatowi </a:t>
            </a:r>
          </a:p>
          <a:p>
            <a:pPr algn="just"/>
            <a:r>
              <a:rPr lang="pl-PL" dirty="0"/>
              <a:t>Art. 134 § 1 – pisma dla żołnierzy, funkcjonariuszy Policji, ABW, AW, SKW, SWW, CBA, SG, S.C., SW można doręczyć za pośrednictwem ich przełożonych </a:t>
            </a:r>
          </a:p>
          <a:p>
            <a:pPr algn="just"/>
            <a:r>
              <a:rPr lang="pl-PL" dirty="0"/>
              <a:t>Art. 134 § 2 – pisma dla osób pozbawionych wolności doręcza się za pośrednictwem administracji odpowiedniego zakładu </a:t>
            </a:r>
          </a:p>
        </p:txBody>
      </p:sp>
    </p:spTree>
    <p:extLst>
      <p:ext uri="{BB962C8B-B14F-4D97-AF65-F5344CB8AC3E}">
        <p14:creationId xmlns:p14="http://schemas.microsoft.com/office/powerpoint/2010/main" val="2970936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zastępcze </a:t>
            </a:r>
          </a:p>
        </p:txBody>
      </p:sp>
      <p:sp>
        <p:nvSpPr>
          <p:cNvPr id="3" name="Symbol zastępczy zawartości 2"/>
          <p:cNvSpPr>
            <a:spLocks noGrp="1"/>
          </p:cNvSpPr>
          <p:nvPr>
            <p:ph idx="1"/>
          </p:nvPr>
        </p:nvSpPr>
        <p:spPr/>
        <p:txBody>
          <a:bodyPr>
            <a:normAutofit fontScale="92500" lnSpcReduction="20000"/>
          </a:bodyPr>
          <a:lstStyle/>
          <a:p>
            <a:pPr algn="ctr"/>
            <a:r>
              <a:rPr lang="pl-PL" b="1" dirty="0">
                <a:solidFill>
                  <a:srgbClr val="FF0000"/>
                </a:solidFill>
              </a:rPr>
              <a:t>Pisma nie doręcza się do rąk adresata ani osoby trzeciej, ale adresat może i tak zapoznać się z treścią pisma. </a:t>
            </a:r>
          </a:p>
          <a:p>
            <a:pPr algn="just"/>
            <a:r>
              <a:rPr lang="pl-PL" dirty="0"/>
              <a:t>Art. 133 § 1 – pismo można pozostawić w najbliższej placówce pocztowej albo jednostce Policji lub urzędzie gminy </a:t>
            </a:r>
          </a:p>
          <a:p>
            <a:pPr algn="just"/>
            <a:r>
              <a:rPr lang="pl-PL" dirty="0"/>
              <a:t>Art. 133 § 2 – O pozostawieniu pisma w myśl § 1 doręczający umieszcza zawiadomienie w skrzynce do doręczania korespondencji bądź na drzwiach mieszkania adresata lub w innym widocznym miejscu ze wskazaniem, gdzie i kiedy pismo pozostawiono oraz że należy je odebrać w ciągu 7 dni; w razie bezskutecznego upływu tego terminu, należy czynność zawiadomienia powtórzyć jeden raz. W razie dokonania tych czynności pismo uznaje się za doręczone.</a:t>
            </a:r>
          </a:p>
          <a:p>
            <a:pPr algn="just"/>
            <a:r>
              <a:rPr lang="pl-PL" b="1" dirty="0"/>
              <a:t>Nowelizacja w zakresie możliwości odbioru pism na podstawie pełnomocnictwa pocztowego – nowe § 2a i 2b w art. 133 k.p.k.</a:t>
            </a:r>
          </a:p>
          <a:p>
            <a:pPr algn="just"/>
            <a:endParaRPr lang="pl-PL" dirty="0"/>
          </a:p>
        </p:txBody>
      </p:sp>
    </p:spTree>
    <p:extLst>
      <p:ext uri="{BB962C8B-B14F-4D97-AF65-F5344CB8AC3E}">
        <p14:creationId xmlns:p14="http://schemas.microsoft.com/office/powerpoint/2010/main" val="23954280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Doręczenia – obowiązki uczestników postępowania </a:t>
            </a:r>
          </a:p>
        </p:txBody>
      </p:sp>
      <p:sp>
        <p:nvSpPr>
          <p:cNvPr id="3" name="Symbol zastępczy zawartości 2"/>
          <p:cNvSpPr>
            <a:spLocks noGrp="1"/>
          </p:cNvSpPr>
          <p:nvPr>
            <p:ph idx="1"/>
          </p:nvPr>
        </p:nvSpPr>
        <p:spPr/>
        <p:txBody>
          <a:bodyPr>
            <a:normAutofit fontScale="92500" lnSpcReduction="20000"/>
          </a:bodyPr>
          <a:lstStyle/>
          <a:p>
            <a:pPr algn="just"/>
            <a:r>
              <a:rPr lang="pl-PL" dirty="0"/>
              <a:t>Strona i osoby niebędące stronami, których prawa zostały naruszone w toku postępowania (np. osoby, u której dokonano przeszukania, osoba zatrzymana) nieprzebywająca w kraju </a:t>
            </a:r>
            <a:r>
              <a:rPr lang="pl-PL" b="1" dirty="0"/>
              <a:t>ani w innym państwie UE</a:t>
            </a:r>
            <a:r>
              <a:rPr lang="pl-PL" dirty="0"/>
              <a:t> </a:t>
            </a:r>
            <a:r>
              <a:rPr lang="pl-PL" b="1" dirty="0"/>
              <a:t>mają obowiązek wskazać adresata do doręczeń w kraju lub w innym państwie UE.</a:t>
            </a:r>
          </a:p>
          <a:p>
            <a:pPr lvl="1" algn="just"/>
            <a:r>
              <a:rPr lang="pl-PL" dirty="0"/>
              <a:t>niepodanie adresu do doręczeń w kraju – pismo nadane na ostatni znany adres w kraju lub innym państwie UE uznaje się za doręczone</a:t>
            </a:r>
          </a:p>
          <a:p>
            <a:pPr marL="0" indent="-45720" algn="just">
              <a:buNone/>
            </a:pPr>
            <a:r>
              <a:rPr lang="pl-PL" dirty="0"/>
              <a:t>Strona, a także pokrzywdzony jeżeli nie jest stroną, ma obowiązek zawiadamiać o każdej zmianie miejsca zamieszkania lub zmianie miejsca stałego pobytu – por. art. 300 § 1 i 2 </a:t>
            </a:r>
          </a:p>
          <a:p>
            <a:pPr marL="297180" indent="-342900" algn="just"/>
            <a:r>
              <a:rPr lang="pl-PL" dirty="0"/>
              <a:t>jeżeli strona zmieniła miejsce zamieszkania/pobytu lub nie przebywa pod wskazanym przez siebie adresem </a:t>
            </a:r>
            <a:r>
              <a:rPr lang="pl-PL" b="1" dirty="0"/>
              <a:t>w tym także z powodu pobawienia wolności w innej sprawie</a:t>
            </a:r>
            <a:r>
              <a:rPr lang="pl-PL" dirty="0"/>
              <a:t>, pismo wysłane pod poprzedni adres uważa się za doręczone. </a:t>
            </a:r>
          </a:p>
        </p:txBody>
      </p:sp>
    </p:spTree>
    <p:extLst>
      <p:ext uri="{BB962C8B-B14F-4D97-AF65-F5344CB8AC3E}">
        <p14:creationId xmlns:p14="http://schemas.microsoft.com/office/powerpoint/2010/main" val="1251292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831850" y="1709738"/>
            <a:ext cx="10515600" cy="1500187"/>
          </a:xfrm>
        </p:spPr>
        <p:txBody>
          <a:bodyPr/>
          <a:lstStyle/>
          <a:p>
            <a:r>
              <a:rPr lang="pl-PL" dirty="0"/>
              <a:t>Postępowanie przejściowe </a:t>
            </a:r>
          </a:p>
        </p:txBody>
      </p:sp>
      <p:sp>
        <p:nvSpPr>
          <p:cNvPr id="5" name="Symbol zastępczy tekstu 4"/>
          <p:cNvSpPr>
            <a:spLocks noGrp="1"/>
          </p:cNvSpPr>
          <p:nvPr>
            <p:ph type="body" idx="1"/>
          </p:nvPr>
        </p:nvSpPr>
        <p:spPr>
          <a:xfrm>
            <a:off x="838200" y="3561671"/>
            <a:ext cx="10515600" cy="472394"/>
          </a:xfrm>
        </p:spPr>
        <p:txBody>
          <a:bodyPr/>
          <a:lstStyle/>
          <a:p>
            <a:r>
              <a:rPr lang="pl-PL" dirty="0"/>
              <a:t>Kontrola formalna i merytoryczna, posiedzenia wyrokowe</a:t>
            </a:r>
          </a:p>
        </p:txBody>
      </p:sp>
    </p:spTree>
    <p:extLst>
      <p:ext uri="{BB962C8B-B14F-4D97-AF65-F5344CB8AC3E}">
        <p14:creationId xmlns:p14="http://schemas.microsoft.com/office/powerpoint/2010/main" val="980667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Kontrola formalna skargi oskarżyciela</a:t>
            </a:r>
          </a:p>
        </p:txBody>
      </p:sp>
      <p:sp>
        <p:nvSpPr>
          <p:cNvPr id="8" name="Symbol zastępczy zawartości 7"/>
          <p:cNvSpPr>
            <a:spLocks noGrp="1"/>
          </p:cNvSpPr>
          <p:nvPr>
            <p:ph idx="1"/>
          </p:nvPr>
        </p:nvSpPr>
        <p:spPr/>
        <p:txBody>
          <a:bodyPr>
            <a:normAutofit fontScale="77500" lnSpcReduction="20000"/>
          </a:bodyPr>
          <a:lstStyle/>
          <a:p>
            <a:pPr algn="just"/>
            <a:r>
              <a:rPr lang="pl-PL" dirty="0"/>
              <a:t>Niezwłocznie po wpłynięciu aktu oskarżenia (wniosku o warunkowe umorzenie postępowania, wniosku o rozpoznanie sprawy w trybie przyspieszonym, wniosku o umorzenie postępowania i zastosowanie środków zabezpieczających, wniosku z art. 335 § 1). </a:t>
            </a:r>
          </a:p>
          <a:p>
            <a:pPr algn="just"/>
            <a:r>
              <a:rPr lang="pl-PL" dirty="0"/>
              <a:t>Dokonywana przez </a:t>
            </a:r>
            <a:r>
              <a:rPr lang="pl-PL" b="1" u="sng" dirty="0"/>
              <a:t>prezesa sądu</a:t>
            </a:r>
            <a:r>
              <a:rPr lang="pl-PL" dirty="0"/>
              <a:t> (przewodniczącego wydziału lub upoważnionego sędziego). </a:t>
            </a:r>
          </a:p>
          <a:p>
            <a:pPr algn="just"/>
            <a:r>
              <a:rPr lang="pl-PL" dirty="0"/>
              <a:t>Polega na sprawdzeniu, czy skarga wniesiona przez oskarżyciela spełnia ogólne warunki pisma procesowego (art. 119) oraz te określone w przepisach szczególnych (art. 332, 333, 335) + dokonanie czynności z art. 334 (przesłanie akt postępowania wraz z załącznikami, zawiadomienie oskarżonego i pokrzywdzonego o przesłaniu aktu oskarżenia)</a:t>
            </a:r>
          </a:p>
          <a:p>
            <a:pPr marL="0" indent="0" algn="just">
              <a:buNone/>
            </a:pPr>
            <a:endParaRPr lang="pl-PL" dirty="0"/>
          </a:p>
          <a:p>
            <a:pPr marL="0" indent="0" algn="just">
              <a:buNone/>
            </a:pPr>
            <a:r>
              <a:rPr lang="pl-PL" dirty="0"/>
              <a:t>Chodzi wyłącznie o zbadanie, czy akt oskarżenia (lub inne pismo) zawiera wszystkie wymagane przez ustawę elementy. Nie ocenia się czy odpowiadają one materiałom sprawy. </a:t>
            </a:r>
          </a:p>
          <a:p>
            <a:pPr marL="0" indent="0" algn="just">
              <a:buNone/>
            </a:pPr>
            <a:endParaRPr lang="pl-PL" dirty="0">
              <a:sym typeface="Wingdings" panose="05000000000000000000" pitchFamily="2" charset="2"/>
            </a:endParaRPr>
          </a:p>
        </p:txBody>
      </p:sp>
    </p:spTree>
    <p:extLst>
      <p:ext uri="{BB962C8B-B14F-4D97-AF65-F5344CB8AC3E}">
        <p14:creationId xmlns:p14="http://schemas.microsoft.com/office/powerpoint/2010/main" val="233245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413" y="-422787"/>
            <a:ext cx="12123174" cy="1828800"/>
          </a:xfrm>
        </p:spPr>
        <p:txBody>
          <a:bodyPr>
            <a:normAutofit/>
          </a:bodyPr>
          <a:lstStyle/>
          <a:p>
            <a:r>
              <a:rPr lang="pl-PL" dirty="0"/>
              <a:t>Kontrola formalna skargi oskarżyciela</a:t>
            </a:r>
          </a:p>
        </p:txBody>
      </p:sp>
      <p:sp>
        <p:nvSpPr>
          <p:cNvPr id="3" name="Symbol zastępczy zawartości 2"/>
          <p:cNvSpPr>
            <a:spLocks noGrp="1"/>
          </p:cNvSpPr>
          <p:nvPr>
            <p:ph idx="1"/>
          </p:nvPr>
        </p:nvSpPr>
        <p:spPr>
          <a:xfrm>
            <a:off x="294968" y="1238865"/>
            <a:ext cx="11602064" cy="5329083"/>
          </a:xfrm>
        </p:spPr>
        <p:txBody>
          <a:bodyPr>
            <a:normAutofit fontScale="92500" lnSpcReduction="20000"/>
          </a:bodyPr>
          <a:lstStyle/>
          <a:p>
            <a:pPr algn="just">
              <a:buAutoNum type="arabicPeriod"/>
            </a:pPr>
            <a:r>
              <a:rPr lang="pl-PL" b="1" dirty="0"/>
              <a:t>KONTROLA FORMALNA AKTU OSKARŻENIA OSKARŻYCIELA PUBLICZNEGO, WNIOSKU O WARUNKOWE UMORZENIE POSTĘPOWANIA, WNIOSKU Z 335 § 1</a:t>
            </a:r>
          </a:p>
          <a:p>
            <a:pPr lvl="1" algn="just"/>
            <a:r>
              <a:rPr lang="pl-PL" dirty="0"/>
              <a:t>Dokonywana w oparciu o art. 337 k.p.k. Jest to norma szczególna względem art. 120 k.p.k., który w tym przypadku nie znajduje zastosowania. </a:t>
            </a:r>
          </a:p>
          <a:p>
            <a:pPr lvl="1" algn="just"/>
            <a:r>
              <a:rPr lang="pl-PL" dirty="0"/>
              <a:t>Warunki formalne aktu oskarżenia – art. 119, 332, 333, 334, 335</a:t>
            </a:r>
            <a:endParaRPr lang="pl-PL" b="1" dirty="0"/>
          </a:p>
          <a:p>
            <a:pPr algn="just">
              <a:buFont typeface="+mj-lt"/>
              <a:buAutoNum type="arabicPeriod"/>
            </a:pPr>
            <a:r>
              <a:rPr lang="pl-PL" b="1" dirty="0"/>
              <a:t>KONTROLA FORMALNA WNIOSKU O UMORZENIE POSTĘPOWANIA I ZASTOSOWANIE ŚRODKA ZABEZPIECZAJĄCEGO </a:t>
            </a:r>
          </a:p>
          <a:p>
            <a:pPr marL="800100" lvl="1" algn="just"/>
            <a:r>
              <a:rPr lang="pl-PL" dirty="0"/>
              <a:t>Wniosek powinien zawierać analogiczne informacje co akt oskarżenia – art. 324 § 1a </a:t>
            </a:r>
          </a:p>
          <a:p>
            <a:pPr marL="800100" lvl="1" algn="just"/>
            <a:r>
              <a:rPr lang="pl-PL" dirty="0"/>
              <a:t>Kontrola formalna w oparciu o art. 120 k.p.k.</a:t>
            </a:r>
          </a:p>
          <a:p>
            <a:pPr algn="just">
              <a:buFont typeface="+mj-lt"/>
              <a:buAutoNum type="arabicPeriod"/>
            </a:pPr>
            <a:r>
              <a:rPr lang="pl-PL" b="1" dirty="0"/>
              <a:t>KONTROLA FORMALNA SUBSYDIARNEGO AKTU OSKARŻENIA </a:t>
            </a:r>
          </a:p>
          <a:p>
            <a:pPr lvl="1" algn="just"/>
            <a:r>
              <a:rPr lang="pl-PL" dirty="0"/>
              <a:t>Dokonywana w oparciu o art. 337 (co do warunków formalnych aktu oskarżenia) a także w oparciu o art. 120, gdy chodzi o spełnienie dwóch warunków formalnych – przymusu adwokacko – radcowskiego oraz załączenia dowodu wpłaty zryczałtowanej równowartości wydatków sądowych (300 zł)</a:t>
            </a:r>
          </a:p>
          <a:p>
            <a:pPr algn="just">
              <a:buFont typeface="+mj-lt"/>
              <a:buAutoNum type="arabicPeriod"/>
            </a:pPr>
            <a:r>
              <a:rPr lang="pl-PL" b="1" dirty="0"/>
              <a:t>KONTROLA FORMALNA PRYWATNEGO AKTU OSKARŻENIA </a:t>
            </a:r>
          </a:p>
          <a:p>
            <a:pPr lvl="1" algn="just"/>
            <a:r>
              <a:rPr lang="pl-PL" dirty="0"/>
              <a:t>Prywatny akt oskarżenia musi spełniać warunki z art. 119 oraz 487</a:t>
            </a:r>
          </a:p>
          <a:p>
            <a:pPr lvl="1" algn="just"/>
            <a:r>
              <a:rPr lang="pl-PL" dirty="0"/>
              <a:t>Kontrola dokonywana w oparciu o art. 120. </a:t>
            </a:r>
          </a:p>
        </p:txBody>
      </p:sp>
    </p:spTree>
    <p:extLst>
      <p:ext uri="{BB962C8B-B14F-4D97-AF65-F5344CB8AC3E}">
        <p14:creationId xmlns:p14="http://schemas.microsoft.com/office/powerpoint/2010/main" val="1100858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Kontrola formalna skargi oskarżyciela</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Art. 337 § 1</a:t>
            </a:r>
          </a:p>
          <a:p>
            <a:pPr algn="just"/>
            <a:r>
              <a:rPr lang="pl-PL" dirty="0"/>
              <a:t>Jeżeli akt oskarżenia nie odpowiada warunkom formalnym wymienionym w art. 119, 332, 333 lub art. 335, a także, gdy nie zostały spełnione warunki wymienione w art. 334, prezes sądu </a:t>
            </a:r>
            <a:r>
              <a:rPr lang="pl-PL" b="1" dirty="0"/>
              <a:t>zwraca go oskarżycielowi w celu usunięcia braków w terminie 7 dni od dnia jego doręczenia.</a:t>
            </a:r>
          </a:p>
          <a:p>
            <a:pPr marL="0" indent="0" algn="just">
              <a:buNone/>
            </a:pPr>
            <a:endParaRPr lang="pl-PL" dirty="0"/>
          </a:p>
          <a:p>
            <a:pPr marL="0" indent="0" algn="just">
              <a:buNone/>
            </a:pPr>
            <a:r>
              <a:rPr lang="pl-PL" dirty="0"/>
              <a:t>Prezes sądu wydaje </a:t>
            </a:r>
            <a:r>
              <a:rPr lang="pl-PL" b="1" dirty="0"/>
              <a:t>ZARZĄDZENIE </a:t>
            </a:r>
            <a:r>
              <a:rPr lang="pl-PL" dirty="0"/>
              <a:t>w sprawie zwrotu aktu oskarżenia oskarżycielowi. Na zarządzenie przysługuje </a:t>
            </a:r>
            <a:r>
              <a:rPr lang="pl-PL" u="sng" dirty="0"/>
              <a:t>zażalenie do sądu właściwego do rozpoznania sprawy</a:t>
            </a:r>
            <a:r>
              <a:rPr lang="pl-PL" dirty="0"/>
              <a:t>.</a:t>
            </a:r>
          </a:p>
          <a:p>
            <a:pPr marL="0" indent="0" algn="just">
              <a:buNone/>
            </a:pPr>
            <a:endParaRPr lang="pl-PL" dirty="0"/>
          </a:p>
          <a:p>
            <a:pPr algn="just"/>
            <a:r>
              <a:rPr lang="pl-PL" dirty="0"/>
              <a:t>Oskarżyciel, który nie wnosi zażalenia, ma obowiązek w terminie 7 dni wnieść poprawiony lub uzupełniony akt oskarżenia. </a:t>
            </a:r>
          </a:p>
          <a:p>
            <a:pPr algn="just"/>
            <a:r>
              <a:rPr lang="pl-PL" dirty="0"/>
              <a:t>Zwrot aktu oskarżenia nie oznacza zwrotu sprawy i nie uchyla stanu zawisłości sprawy. </a:t>
            </a:r>
          </a:p>
          <a:p>
            <a:pPr lvl="1" algn="just"/>
            <a:r>
              <a:rPr lang="pl-PL" dirty="0"/>
              <a:t>Prokurator nie może np. umorzyć postępowania, ale może cofnąć akt oskarżenia (art. 14 § 2) </a:t>
            </a:r>
          </a:p>
        </p:txBody>
      </p:sp>
    </p:spTree>
    <p:extLst>
      <p:ext uri="{BB962C8B-B14F-4D97-AF65-F5344CB8AC3E}">
        <p14:creationId xmlns:p14="http://schemas.microsoft.com/office/powerpoint/2010/main" val="333939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83267" y="258490"/>
            <a:ext cx="11631562" cy="1609344"/>
          </a:xfrm>
        </p:spPr>
        <p:txBody>
          <a:bodyPr>
            <a:noAutofit/>
          </a:bodyPr>
          <a:lstStyle/>
          <a:p>
            <a:pPr algn="just"/>
            <a:r>
              <a:rPr lang="pl-PL" sz="3600" dirty="0"/>
              <a:t>Brak spójności między zarzutem z aktu oskarżenia a zarzutem z postanowienia o przedstawieniu zarzutów </a:t>
            </a:r>
          </a:p>
        </p:txBody>
      </p:sp>
      <p:sp>
        <p:nvSpPr>
          <p:cNvPr id="3" name="Symbol zastępczy zawartości 2"/>
          <p:cNvSpPr>
            <a:spLocks noGrp="1"/>
          </p:cNvSpPr>
          <p:nvPr>
            <p:ph idx="1"/>
          </p:nvPr>
        </p:nvSpPr>
        <p:spPr>
          <a:xfrm>
            <a:off x="283267" y="2121408"/>
            <a:ext cx="11631562" cy="4574360"/>
          </a:xfrm>
        </p:spPr>
        <p:txBody>
          <a:bodyPr>
            <a:normAutofit fontScale="85000" lnSpcReduction="20000"/>
          </a:bodyPr>
          <a:lstStyle/>
          <a:p>
            <a:pPr marL="0" indent="0" algn="ctr">
              <a:buNone/>
            </a:pPr>
            <a:r>
              <a:rPr lang="pl-PL" b="1" u="sng" dirty="0"/>
              <a:t>Wyrok SN z 4.10.2013 r., III KK 158/13 </a:t>
            </a:r>
          </a:p>
          <a:p>
            <a:pPr marL="0" indent="0" algn="just">
              <a:buNone/>
            </a:pPr>
            <a:r>
              <a:rPr lang="pl-PL" dirty="0"/>
              <a:t>Konieczne jest zharmonizowanie zarzutu aktu oskarżenia z zarzutem opisanym w postanowieniu o przedstawieniu zarzutów, w obu tych dokumentach procesowych chodzić musi bowiem o ten sam czyn, tak jak się on rysuje w świetle okoliczności przedmiotowych i podmiotowych sprawy, stanowiących wynik przeprowadzonego postępowania przygotowawczego. Brak takiej spójności pomiędzy czynem zarzuconym w postanowieniu o przedstawieniu zarzutu (ewentualnie postanowieniu o zmianie postanowienia o przedstawieniu zarzutów) a zarzutem sformułowanym w akcie oskarżenia, </a:t>
            </a:r>
            <a:r>
              <a:rPr lang="pl-PL" b="1" dirty="0"/>
              <a:t>stanowi wadę formalną skargi, której usunięcie następuje w trybie określonym w art. 337 k.p.k.</a:t>
            </a:r>
          </a:p>
          <a:p>
            <a:pPr marL="0" indent="0" algn="ctr">
              <a:buNone/>
            </a:pPr>
            <a:r>
              <a:rPr lang="pl-PL" b="1" u="sng" dirty="0"/>
              <a:t>Wyrok SN z 27.03.2013 r., II KK 51/13 </a:t>
            </a:r>
          </a:p>
          <a:p>
            <a:pPr marL="0" indent="0" algn="just">
              <a:buNone/>
            </a:pPr>
            <a:r>
              <a:rPr lang="pl-PL" dirty="0"/>
              <a:t>W trybie wskazanym w art. 337 k.p.k. dopuszczalne jest zwrócenie aktu oskarżenia uprawnionemu oskarżycielowi w celu usunięcia braku formalnego w postaci wskazania i ujęcia takiego zarzutu stawianego oskarżonemu, który pozostaje w zgodzie z treścią postanowienia o przedstawieniu zarzutów.</a:t>
            </a:r>
            <a:endParaRPr lang="pl-PL" b="1" dirty="0"/>
          </a:p>
        </p:txBody>
      </p:sp>
    </p:spTree>
    <p:extLst>
      <p:ext uri="{BB962C8B-B14F-4D97-AF65-F5344CB8AC3E}">
        <p14:creationId xmlns:p14="http://schemas.microsoft.com/office/powerpoint/2010/main" val="3808221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55302" y="270584"/>
            <a:ext cx="10774582" cy="1499616"/>
          </a:xfrm>
        </p:spPr>
        <p:txBody>
          <a:bodyPr>
            <a:normAutofit/>
          </a:bodyPr>
          <a:lstStyle/>
          <a:p>
            <a:r>
              <a:rPr lang="pl-PL" sz="4400" dirty="0"/>
              <a:t>Forum podejmowania decyzji procesowych </a:t>
            </a:r>
          </a:p>
        </p:txBody>
      </p:sp>
      <p:sp>
        <p:nvSpPr>
          <p:cNvPr id="3" name="Symbol zastępczy zawartości 2"/>
          <p:cNvSpPr>
            <a:spLocks noGrp="1"/>
          </p:cNvSpPr>
          <p:nvPr>
            <p:ph idx="1"/>
          </p:nvPr>
        </p:nvSpPr>
        <p:spPr>
          <a:xfrm>
            <a:off x="255639" y="1847088"/>
            <a:ext cx="11613274" cy="4837176"/>
          </a:xfrm>
        </p:spPr>
        <p:txBody>
          <a:bodyPr>
            <a:normAutofit fontScale="77500" lnSpcReduction="20000"/>
          </a:bodyPr>
          <a:lstStyle/>
          <a:p>
            <a:pPr algn="just"/>
            <a:r>
              <a:rPr lang="pl-PL" dirty="0"/>
              <a:t>Sąd podejmuje decyzje procesowe w sposób sformalizowany. Zgodnie z art. 95 </a:t>
            </a:r>
            <a:r>
              <a:rPr lang="pl-PL" b="1" u="sng" dirty="0"/>
              <a:t>orzeka on na posiedzeniu a na rozprawie, tylko wtedy, gdy ustawa tego wymaga</a:t>
            </a:r>
            <a:r>
              <a:rPr lang="pl-PL" dirty="0"/>
              <a:t>. Orzeczenia, które zapadają na posiedzeniu, mogą zostać również wydane na rozprawie. </a:t>
            </a:r>
          </a:p>
          <a:p>
            <a:pPr lvl="1" algn="just"/>
            <a:r>
              <a:rPr lang="pl-PL" dirty="0"/>
              <a:t>Ale orzeczenia które zapadają na rozprawie, nie mogą zostać wydane na posiedzeniu </a:t>
            </a:r>
          </a:p>
          <a:p>
            <a:pPr algn="just"/>
            <a:r>
              <a:rPr lang="pl-PL" dirty="0"/>
              <a:t>Przeprowadzenia rozprawy wymaga: </a:t>
            </a:r>
          </a:p>
          <a:p>
            <a:pPr lvl="1" algn="just"/>
            <a:r>
              <a:rPr lang="pl-PL" dirty="0"/>
              <a:t>Merytoryczne rozpoznanie zarzutów wobec oskarżonego zawartych w akcie oskarżenia przed sądem I instancji w postępowaniu zwyczajnym, przyspieszonym i prywatnoskargowym </a:t>
            </a:r>
          </a:p>
          <a:p>
            <a:pPr lvl="1" algn="just"/>
            <a:r>
              <a:rPr lang="pl-PL" dirty="0"/>
              <a:t>Wniosek prokuratora o umorzenie postępowania z powodu niepoczytalności sprawcy i zastosowanie środków zabezpieczających </a:t>
            </a:r>
          </a:p>
          <a:p>
            <a:pPr lvl="1" algn="just"/>
            <a:r>
              <a:rPr lang="pl-PL" dirty="0"/>
              <a:t>Wniosek o dobrowolne poddanie się karze (art. 387), chyba że został złożony przed wyznaczeniem terminu rozprawy (art. 338a)</a:t>
            </a:r>
          </a:p>
          <a:p>
            <a:pPr lvl="1" algn="just"/>
            <a:r>
              <a:rPr lang="pl-PL" dirty="0"/>
              <a:t>Rozpoznanie apelacji (art. 449 § 1), chyba że zachodzą tzw. bezwzględne przyczyny odwoławcze (art. 439 § 1)</a:t>
            </a:r>
          </a:p>
          <a:p>
            <a:pPr lvl="1" algn="just"/>
            <a:r>
              <a:rPr lang="pl-PL" dirty="0"/>
              <a:t>Rozpoznanie kasacji </a:t>
            </a:r>
          </a:p>
          <a:p>
            <a:pPr lvl="1" algn="just"/>
            <a:r>
              <a:rPr lang="pl-PL" dirty="0"/>
              <a:t>Wydanie wyroku łącznego (art. 573 § 1) </a:t>
            </a:r>
          </a:p>
          <a:p>
            <a:pPr lvl="0" algn="just"/>
            <a:r>
              <a:rPr lang="pl-PL" dirty="0"/>
              <a:t>UWAGA! Posiedzenia wyrokowe – sąd rozstrzyga o zasadności zarzutów zawartych w akcie oskarżenia, wniosku z art. 335 § 1 i 2, wniosku o warunkowe umorzenie postępowania lub wniosku z art. 338a. </a:t>
            </a:r>
            <a:r>
              <a:rPr lang="pl-PL" u="sng" dirty="0">
                <a:solidFill>
                  <a:srgbClr val="FF0000"/>
                </a:solidFill>
              </a:rPr>
              <a:t>Wyrok zapada na posiedzeniu. </a:t>
            </a:r>
            <a:r>
              <a:rPr lang="pl-PL" dirty="0"/>
              <a:t>Do posiedzeń wyrokowych stosuje się odpowiednio przepisy regulujące przebieg rozprawy</a:t>
            </a:r>
          </a:p>
        </p:txBody>
      </p:sp>
    </p:spTree>
    <p:extLst>
      <p:ext uri="{BB962C8B-B14F-4D97-AF65-F5344CB8AC3E}">
        <p14:creationId xmlns:p14="http://schemas.microsoft.com/office/powerpoint/2010/main" val="28837510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formy postępowania przygotowawczego</a:t>
            </a:r>
          </a:p>
        </p:txBody>
      </p:sp>
      <p:sp>
        <p:nvSpPr>
          <p:cNvPr id="3" name="Symbol zastępczy zawartości 2"/>
          <p:cNvSpPr>
            <a:spLocks noGrp="1"/>
          </p:cNvSpPr>
          <p:nvPr>
            <p:ph idx="1"/>
          </p:nvPr>
        </p:nvSpPr>
        <p:spPr/>
        <p:txBody>
          <a:bodyPr>
            <a:normAutofit fontScale="92500" lnSpcReduction="20000"/>
          </a:bodyPr>
          <a:lstStyle/>
          <a:p>
            <a:pPr marL="0" indent="0" algn="ctr">
              <a:buNone/>
            </a:pPr>
            <a:r>
              <a:rPr lang="pl-PL" b="1" u="sng" dirty="0"/>
              <a:t>Postanowienie SN z 30.06.2004 r., I KZP 13/04 </a:t>
            </a:r>
          </a:p>
          <a:p>
            <a:pPr marL="0" indent="0" algn="just">
              <a:buNone/>
            </a:pPr>
            <a:r>
              <a:rPr lang="pl-PL" dirty="0"/>
              <a:t>Przepis art. 337 § 1 k.p.k. nie stanowi podstawy prawnej kontroli braków postępowania przygotowawczego, w tym także tego czy było ono prowadzone we właściwej formie.</a:t>
            </a:r>
          </a:p>
          <a:p>
            <a:pPr marL="0" indent="0" algn="ctr">
              <a:buNone/>
            </a:pPr>
            <a:r>
              <a:rPr lang="pl-PL" b="1" u="sng" dirty="0"/>
              <a:t>Uchwała SN z  25.03.2004 r., I KZP 43/03 </a:t>
            </a:r>
          </a:p>
          <a:p>
            <a:pPr marL="0" indent="0" algn="just">
              <a:buNone/>
            </a:pPr>
            <a:r>
              <a:rPr lang="pl-PL" dirty="0"/>
              <a:t>Sąd dokonując kontroli wstępnej aktu oskarżenia w trybie art. 339 § 3 pkt 3 k.p.k., zobowiązany jest badać przesłanki warunkujące dopuszczalność prowadzenia w danej sprawie </a:t>
            </a:r>
            <a:r>
              <a:rPr lang="pl-PL" i="1" strike="sngStrike" dirty="0"/>
              <a:t>postępowania uproszczonego (art. 469 k.p.k.), </a:t>
            </a:r>
            <a:r>
              <a:rPr lang="pl-PL" dirty="0"/>
              <a:t>zarówno od strony formalnej (tj. korelację formy prowadzonego w sprawie postępowania przygotowawczego ze wskazaniem trybu postępowania sądowego), jak i od strony materialnej (czy postępowanie przygotowawcze było legalne, tzn. odpowiadało wymogom ustawowym przewidzianym dla danego rodzaju postępowania)</a:t>
            </a:r>
          </a:p>
        </p:txBody>
      </p:sp>
    </p:spTree>
    <p:extLst>
      <p:ext uri="{BB962C8B-B14F-4D97-AF65-F5344CB8AC3E}">
        <p14:creationId xmlns:p14="http://schemas.microsoft.com/office/powerpoint/2010/main" val="2962831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8977" y="624110"/>
            <a:ext cx="11536325" cy="1280890"/>
          </a:xfrm>
        </p:spPr>
        <p:txBody>
          <a:bodyPr/>
          <a:lstStyle/>
          <a:p>
            <a:r>
              <a:rPr lang="pl-PL" dirty="0"/>
              <a:t>Kontrola formalna skargi oskarżyciela</a:t>
            </a:r>
          </a:p>
        </p:txBody>
      </p:sp>
      <p:sp>
        <p:nvSpPr>
          <p:cNvPr id="3" name="Symbol zastępczy zawartości 2"/>
          <p:cNvSpPr>
            <a:spLocks noGrp="1"/>
          </p:cNvSpPr>
          <p:nvPr>
            <p:ph idx="1"/>
          </p:nvPr>
        </p:nvSpPr>
        <p:spPr>
          <a:xfrm>
            <a:off x="318977" y="2133600"/>
            <a:ext cx="11536325" cy="4160874"/>
          </a:xfrm>
        </p:spPr>
        <p:txBody>
          <a:bodyPr>
            <a:normAutofit fontScale="92500" lnSpcReduction="20000"/>
          </a:bodyPr>
          <a:lstStyle/>
          <a:p>
            <a:pPr algn="just"/>
            <a:r>
              <a:rPr lang="pl-PL" dirty="0"/>
              <a:t>Gdy prokurator mimo zwrócenia aktu oskarżenia w trybie art. 337 k.p.k. ponownie przekaże go w tej samej postaci, prezes sądu może zmienić swoją poprzednią decyzję i dokonać czynności z art. 338 albo powinien wnieść sprawę na posiedzenie – art. 339 § 3 k.p.k. </a:t>
            </a:r>
          </a:p>
          <a:p>
            <a:pPr algn="just"/>
            <a:r>
              <a:rPr lang="pl-PL" dirty="0"/>
              <a:t>Jeżeli na posiedzeniu </a:t>
            </a:r>
            <a:r>
              <a:rPr lang="pl-PL" b="1" dirty="0"/>
              <a:t>sąd</a:t>
            </a:r>
            <a:r>
              <a:rPr lang="pl-PL" dirty="0"/>
              <a:t> stwierdzi, że braki formalne nie występują albo występują, ale nie pozbawiają skuteczności skargi oskarżyciela, powinien skierować sprawę do rozpoznania na rozprawie. W przeciwnym razie możliwe jest umorzenie postępowania ze względu na </a:t>
            </a:r>
            <a:r>
              <a:rPr lang="pl-PL" b="1" dirty="0"/>
              <a:t>brak skutecznej skargi uprawnionego oskarżyciela</a:t>
            </a:r>
            <a:r>
              <a:rPr lang="pl-PL" dirty="0"/>
              <a:t>. </a:t>
            </a:r>
          </a:p>
          <a:p>
            <a:pPr algn="just"/>
            <a:r>
              <a:rPr lang="pl-PL" dirty="0"/>
              <a:t>Decyzja sądu uzależniona od rangi braków formalnych aktu oskarżenia. </a:t>
            </a:r>
          </a:p>
          <a:p>
            <a:pPr algn="just"/>
            <a:r>
              <a:rPr lang="pl-PL" dirty="0"/>
              <a:t>Por. uchwała SN z dnia 31 sierpnia 1994 r., I KZP 19/94. </a:t>
            </a:r>
          </a:p>
          <a:p>
            <a:pPr algn="just"/>
            <a:r>
              <a:rPr lang="pl-PL" dirty="0"/>
              <a:t>Jeżeli nie uzupełniono braków z wniosku z art. 335 § 2 </a:t>
            </a:r>
            <a:r>
              <a:rPr lang="pl-PL" dirty="0">
                <a:sym typeface="Wingdings" panose="05000000000000000000" pitchFamily="2" charset="2"/>
              </a:rPr>
              <a:t> sprawę kieruje się na rozprawę </a:t>
            </a:r>
            <a:endParaRPr lang="pl-PL" dirty="0"/>
          </a:p>
        </p:txBody>
      </p:sp>
    </p:spTree>
    <p:extLst>
      <p:ext uri="{BB962C8B-B14F-4D97-AF65-F5344CB8AC3E}">
        <p14:creationId xmlns:p14="http://schemas.microsoft.com/office/powerpoint/2010/main" val="40355409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Co jeżeli prokurator nie uzupełni braków formalnych aktu oskarżenia?</a:t>
            </a:r>
          </a:p>
        </p:txBody>
      </p:sp>
      <p:sp>
        <p:nvSpPr>
          <p:cNvPr id="3" name="Symbol zastępczy zawartości 2"/>
          <p:cNvSpPr>
            <a:spLocks noGrp="1"/>
          </p:cNvSpPr>
          <p:nvPr>
            <p:ph idx="1"/>
          </p:nvPr>
        </p:nvSpPr>
        <p:spPr/>
        <p:txBody>
          <a:bodyPr>
            <a:normAutofit fontScale="92500" lnSpcReduction="10000"/>
          </a:bodyPr>
          <a:lstStyle/>
          <a:p>
            <a:pPr marL="0" indent="0" algn="ctr">
              <a:buNone/>
            </a:pPr>
            <a:r>
              <a:rPr lang="pl-PL" b="1" u="sng" dirty="0"/>
              <a:t>Uchwała SN z 31.08.1994 r., I KZP 19/94 </a:t>
            </a:r>
          </a:p>
          <a:p>
            <a:pPr marL="0" indent="0" algn="just">
              <a:buNone/>
            </a:pPr>
            <a:r>
              <a:rPr lang="pl-PL" dirty="0"/>
              <a:t>Jeżeli prokurator, mimo zwrócenia mu aktu oskarżenia w trybie art. 298 (</a:t>
            </a:r>
            <a:r>
              <a:rPr lang="pl-PL" i="1" dirty="0"/>
              <a:t>obecnie 337</a:t>
            </a:r>
            <a:r>
              <a:rPr lang="pl-PL" dirty="0"/>
              <a:t>) k.p.k. w celu uzupełnienia braków formalnych, ponownie przekaże go w tej samej postaci, prezes sądu może sam zmienić swoją poprzednią decyzję, wykonując czynności przewidziane w art. 302 § 1 (</a:t>
            </a:r>
            <a:r>
              <a:rPr lang="pl-PL" i="1" dirty="0"/>
              <a:t>obecnie 338 §1</a:t>
            </a:r>
            <a:r>
              <a:rPr lang="pl-PL" dirty="0"/>
              <a:t>)</a:t>
            </a:r>
            <a:r>
              <a:rPr lang="pl-PL" i="1" dirty="0"/>
              <a:t> </a:t>
            </a:r>
            <a:r>
              <a:rPr lang="pl-PL" dirty="0"/>
              <a:t>k.p.k., albo powinien wnieść sprawę na posiedzenie sądu, który podejmuje stosowne postanowienie w ramach uprawnień przewidzianych w art. 299 § 1 (</a:t>
            </a:r>
            <a:r>
              <a:rPr lang="pl-PL" i="1" dirty="0"/>
              <a:t>obecnie 339 § 3</a:t>
            </a:r>
            <a:r>
              <a:rPr lang="pl-PL" dirty="0"/>
              <a:t>)k.p.k.</a:t>
            </a:r>
          </a:p>
          <a:p>
            <a:pPr marL="0" indent="0" algn="just">
              <a:buNone/>
            </a:pPr>
            <a:endParaRPr lang="pl-PL" dirty="0"/>
          </a:p>
          <a:p>
            <a:pPr marL="0" indent="0" algn="just">
              <a:buNone/>
            </a:pPr>
            <a:r>
              <a:rPr lang="pl-PL" dirty="0"/>
              <a:t>Sąd może umorzyć postępowanie na posiedzeniu na podstawie art. 17 § 1 pkt 9, jeżeli nad brakami formalnymi skargi oskarżyciela nie można przejść „do porządku dziennego”. </a:t>
            </a:r>
          </a:p>
        </p:txBody>
      </p:sp>
    </p:spTree>
    <p:extLst>
      <p:ext uri="{BB962C8B-B14F-4D97-AF65-F5344CB8AC3E}">
        <p14:creationId xmlns:p14="http://schemas.microsoft.com/office/powerpoint/2010/main" val="42172985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formalna skargi oskarżyciela</a:t>
            </a:r>
          </a:p>
        </p:txBody>
      </p:sp>
      <p:sp>
        <p:nvSpPr>
          <p:cNvPr id="3" name="Symbol zastępczy zawartości 2"/>
          <p:cNvSpPr>
            <a:spLocks noGrp="1"/>
          </p:cNvSpPr>
          <p:nvPr>
            <p:ph idx="1"/>
          </p:nvPr>
        </p:nvSpPr>
        <p:spPr/>
        <p:txBody>
          <a:bodyPr>
            <a:normAutofit fontScale="92500" lnSpcReduction="20000"/>
          </a:bodyPr>
          <a:lstStyle/>
          <a:p>
            <a:pPr algn="just"/>
            <a:r>
              <a:rPr lang="pl-PL" dirty="0"/>
              <a:t>Kontrola w oparciu o art. 120 k.p.k. </a:t>
            </a:r>
          </a:p>
          <a:p>
            <a:pPr marL="0" indent="0" algn="just">
              <a:buNone/>
            </a:pPr>
            <a:r>
              <a:rPr lang="pl-PL" dirty="0">
                <a:sym typeface="Wingdings" panose="05000000000000000000" pitchFamily="2" charset="2"/>
              </a:rPr>
              <a:t>Zgodnie z art. 120 </a:t>
            </a:r>
            <a:r>
              <a:rPr lang="pl-PL" dirty="0"/>
              <a:t>§ 1 k.p.k. jeżeli pismo nie odpowiada wymaganiom formalnym, przewidzianym w art. 119 lub w przepisach szczególnych, a brak jest tego rodzaju, że </a:t>
            </a:r>
            <a:r>
              <a:rPr lang="pl-PL" b="1" dirty="0"/>
              <a:t>pismo nie może otrzymać biegu</a:t>
            </a:r>
            <a:r>
              <a:rPr lang="pl-PL" dirty="0"/>
              <a:t>, albo brak polega na niezłożeniu należytych opłat lub upoważnienia do podjęcia czynności procesowej, wzywa się osobę, od której pismo pochodzi, do usunięcia braku w terminie 7 dni. </a:t>
            </a:r>
          </a:p>
          <a:p>
            <a:pPr algn="just"/>
            <a:r>
              <a:rPr lang="pl-PL" dirty="0"/>
              <a:t>W razie uzupełnienia braku w terminie, pismo wywołuje skutki od dnia jego wniesienia. </a:t>
            </a:r>
          </a:p>
          <a:p>
            <a:pPr algn="just"/>
            <a:r>
              <a:rPr lang="pl-PL" dirty="0"/>
              <a:t>W przypadku nieuzupełnienia braku w terminie, pismo uznaje się za bezskuteczne, o czym należy pouczyć przy doręczeniu wezwania. </a:t>
            </a:r>
          </a:p>
          <a:p>
            <a:pPr algn="just"/>
            <a:r>
              <a:rPr lang="pl-PL" dirty="0"/>
              <a:t>Zarządzenia może wydać także referendarz sądowy. </a:t>
            </a:r>
          </a:p>
          <a:p>
            <a:pPr algn="just"/>
            <a:r>
              <a:rPr lang="pl-PL" dirty="0"/>
              <a:t>Na zarządzenia z art. 120 </a:t>
            </a:r>
            <a:r>
              <a:rPr lang="pl-PL" b="1" dirty="0"/>
              <a:t>nie przysługuje zażalenie </a:t>
            </a:r>
            <a:endParaRPr lang="pl-PL" dirty="0"/>
          </a:p>
        </p:txBody>
      </p:sp>
    </p:spTree>
    <p:extLst>
      <p:ext uri="{BB962C8B-B14F-4D97-AF65-F5344CB8AC3E}">
        <p14:creationId xmlns:p14="http://schemas.microsoft.com/office/powerpoint/2010/main" val="16168832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5858" y="0"/>
            <a:ext cx="11515725" cy="1280890"/>
          </a:xfrm>
        </p:spPr>
        <p:txBody>
          <a:bodyPr/>
          <a:lstStyle/>
          <a:p>
            <a:r>
              <a:rPr lang="pl-PL" dirty="0"/>
              <a:t>Doręczenie aktu oskarżenia </a:t>
            </a:r>
          </a:p>
        </p:txBody>
      </p:sp>
      <p:sp>
        <p:nvSpPr>
          <p:cNvPr id="3" name="Symbol zastępczy zawartości 2"/>
          <p:cNvSpPr>
            <a:spLocks noGrp="1"/>
          </p:cNvSpPr>
          <p:nvPr>
            <p:ph idx="1"/>
          </p:nvPr>
        </p:nvSpPr>
        <p:spPr>
          <a:xfrm>
            <a:off x="138223" y="1244009"/>
            <a:ext cx="11950996" cy="5528931"/>
          </a:xfrm>
        </p:spPr>
        <p:txBody>
          <a:bodyPr>
            <a:normAutofit fontScale="70000" lnSpcReduction="20000"/>
          </a:bodyPr>
          <a:lstStyle/>
          <a:p>
            <a:pPr marL="0" indent="0" algn="just">
              <a:buNone/>
            </a:pPr>
            <a:r>
              <a:rPr lang="pl-PL" dirty="0"/>
              <a:t>Jeżeli akt oskarżenia odpowiada warunkom formalnym, </a:t>
            </a:r>
            <a:r>
              <a:rPr lang="pl-PL" b="1" dirty="0"/>
              <a:t>prezes sądu lub referendarz sądowy</a:t>
            </a:r>
            <a:r>
              <a:rPr lang="pl-PL" dirty="0"/>
              <a:t> zarządza doręczenie jego odpisu oskarżonemu, wzywając </a:t>
            </a:r>
            <a:r>
              <a:rPr lang="pl-PL" u="sng" dirty="0"/>
              <a:t>do składania wniosków dowodowych w terminie 7 dni </a:t>
            </a:r>
            <a:r>
              <a:rPr lang="pl-PL" dirty="0"/>
              <a:t>od dnia doręczenia mu aktu oskarżenia, a także pouczając o prawie do złożenia wniosku o </a:t>
            </a:r>
            <a:r>
              <a:rPr lang="pl-PL" u="sng" dirty="0"/>
              <a:t>zobowiązanie prokuratora do uzupełnienia materiałów postępowania przygotowawczego dołączonych do aktu oskarżenia</a:t>
            </a:r>
            <a:r>
              <a:rPr lang="pl-PL" dirty="0"/>
              <a:t> o określone dokumenty zawarte w aktach tego postępowania, gdy ma to znaczenie dla interesu oskarżonego. </a:t>
            </a:r>
          </a:p>
          <a:p>
            <a:pPr algn="just"/>
            <a:r>
              <a:rPr lang="pl-PL" dirty="0"/>
              <a:t>Oskarżonego poucza się o treści przepisów:</a:t>
            </a:r>
          </a:p>
          <a:p>
            <a:pPr lvl="1" algn="just">
              <a:buFont typeface="+mj-lt"/>
              <a:buAutoNum type="arabicPeriod"/>
            </a:pPr>
            <a:r>
              <a:rPr lang="pl-PL" dirty="0"/>
              <a:t>Art. 291 § 3 – zabezpieczenie  kosztów postępowania  </a:t>
            </a:r>
          </a:p>
          <a:p>
            <a:pPr lvl="1" algn="just">
              <a:buFont typeface="+mj-lt"/>
              <a:buAutoNum type="arabicPeriod"/>
            </a:pPr>
            <a:r>
              <a:rPr lang="pl-PL" dirty="0"/>
              <a:t>Art. 338a – prawo do złożenia wniosku o wydanie wyroku skazującego i wymierzenie mu określonej kary lub środka karnego, przepadku lub środka kompensacyjnego bez przeprowadzenia postępowania dowodowego </a:t>
            </a:r>
            <a:r>
              <a:rPr lang="pl-PL" dirty="0">
                <a:sym typeface="Wingdings" panose="05000000000000000000" pitchFamily="2" charset="2"/>
              </a:rPr>
              <a:t> tzw. dobrowolne poddanie się odpowiedzialności karnej na posiedzeniu</a:t>
            </a:r>
            <a:r>
              <a:rPr lang="pl-PL" dirty="0"/>
              <a:t> </a:t>
            </a:r>
          </a:p>
          <a:p>
            <a:pPr lvl="1" algn="just">
              <a:buFont typeface="+mj-lt"/>
              <a:buAutoNum type="arabicPeriod"/>
            </a:pPr>
            <a:r>
              <a:rPr lang="pl-PL" dirty="0"/>
              <a:t>Art. 341 § 1 – prawo do udziału w posiedzeniu w przedmiocie warunkowego umorzenia postępowania </a:t>
            </a:r>
          </a:p>
          <a:p>
            <a:pPr lvl="1" algn="just">
              <a:buFont typeface="+mj-lt"/>
              <a:buAutoNum type="arabicPeriod"/>
            </a:pPr>
            <a:r>
              <a:rPr lang="pl-PL" dirty="0"/>
              <a:t>Art. 349 § 8 – dot. posiedzenia przygotowawczego przed rozprawą; ogłoszenie zarządzenia o wyznaczeniu terminów rozprawy ma skutek równoznaczny z </a:t>
            </a:r>
            <a:r>
              <a:rPr lang="pl-PL" u="sng" dirty="0"/>
              <a:t>wezwaniem obecnych uczestników postępowania</a:t>
            </a:r>
            <a:r>
              <a:rPr lang="pl-PL" dirty="0"/>
              <a:t> do udziału w rozprawie albo zawiadomieniem o jej terminach</a:t>
            </a:r>
          </a:p>
          <a:p>
            <a:pPr lvl="1" algn="just">
              <a:buFont typeface="+mj-lt"/>
              <a:buAutoNum type="arabicPeriod"/>
            </a:pPr>
            <a:r>
              <a:rPr lang="pl-PL" dirty="0"/>
              <a:t>Art. 374 </a:t>
            </a:r>
          </a:p>
          <a:p>
            <a:pPr lvl="1" algn="just">
              <a:buFont typeface="+mj-lt"/>
              <a:buAutoNum type="arabicPeriod"/>
            </a:pPr>
            <a:r>
              <a:rPr lang="pl-PL" dirty="0"/>
              <a:t>Art. 376</a:t>
            </a:r>
          </a:p>
          <a:p>
            <a:pPr lvl="1" algn="just">
              <a:buFont typeface="+mj-lt"/>
              <a:buAutoNum type="arabicPeriod"/>
            </a:pPr>
            <a:r>
              <a:rPr lang="pl-PL" dirty="0"/>
              <a:t>Art. 377</a:t>
            </a:r>
          </a:p>
          <a:p>
            <a:pPr lvl="1" algn="just">
              <a:buFont typeface="+mj-lt"/>
              <a:buAutoNum type="arabicPeriod"/>
            </a:pPr>
            <a:r>
              <a:rPr lang="pl-PL" dirty="0"/>
              <a:t>Art. 422 – wniosek o uzasadnienie wyroku </a:t>
            </a:r>
          </a:p>
          <a:p>
            <a:pPr lvl="1" algn="just">
              <a:buFont typeface="+mj-lt"/>
              <a:buAutoNum type="arabicPeriod"/>
            </a:pPr>
            <a:r>
              <a:rPr lang="pl-PL" dirty="0"/>
              <a:t>o prawie do złożenia wniosku o wyznaczenie obrońcy z urzędu w terminie 7 dni od daty doręczenia wezwania (zawiadomienia) o terminie rozprawy (posiedzenia)</a:t>
            </a:r>
          </a:p>
          <a:p>
            <a:pPr algn="just"/>
            <a:r>
              <a:rPr lang="pl-PL" dirty="0"/>
              <a:t>Oraz o prawie wniesienia pisemnej odpowiedzi na akt oskarżenia – art. 338 § 2 </a:t>
            </a:r>
          </a:p>
          <a:p>
            <a:pPr algn="just"/>
            <a:r>
              <a:rPr lang="pl-PL" dirty="0"/>
              <a:t>Gdy złożono wniosek z art. 335 § 1 albo akt oskarżenia zawiera wniosek z art. 335 § 2 jego odpis doręcza się ujawnionemu pokrzywdzonemu</a:t>
            </a:r>
          </a:p>
        </p:txBody>
      </p:sp>
      <p:sp>
        <p:nvSpPr>
          <p:cNvPr id="4" name="Nawias klamrowy zamykający 3"/>
          <p:cNvSpPr/>
          <p:nvPr/>
        </p:nvSpPr>
        <p:spPr>
          <a:xfrm>
            <a:off x="1757294" y="4070675"/>
            <a:ext cx="121601" cy="780282"/>
          </a:xfrm>
          <a:prstGeom prst="rightBrace">
            <a:avLst>
              <a:gd name="adj1" fmla="val 40808"/>
              <a:gd name="adj2" fmla="val 4750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2599928" y="4306928"/>
            <a:ext cx="5451434" cy="307777"/>
          </a:xfrm>
          <a:prstGeom prst="rect">
            <a:avLst/>
          </a:prstGeom>
          <a:noFill/>
        </p:spPr>
        <p:txBody>
          <a:bodyPr wrap="square" rtlCol="0">
            <a:spAutoFit/>
          </a:bodyPr>
          <a:lstStyle/>
          <a:p>
            <a:r>
              <a:rPr lang="pl-PL" sz="1400" dirty="0"/>
              <a:t>Uczestnictwo oskarżonego w rozprawie głównej</a:t>
            </a:r>
          </a:p>
        </p:txBody>
      </p:sp>
    </p:spTree>
    <p:extLst>
      <p:ext uri="{BB962C8B-B14F-4D97-AF65-F5344CB8AC3E}">
        <p14:creationId xmlns:p14="http://schemas.microsoft.com/office/powerpoint/2010/main" val="2575369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a:xfrm>
            <a:off x="1069848" y="2121408"/>
            <a:ext cx="10058400" cy="4050792"/>
          </a:xfrm>
        </p:spPr>
        <p:txBody>
          <a:bodyPr>
            <a:normAutofit fontScale="85000" lnSpcReduction="20000"/>
          </a:bodyPr>
          <a:lstStyle/>
          <a:p>
            <a:pPr marL="0" indent="0" algn="ctr">
              <a:buNone/>
            </a:pPr>
            <a:r>
              <a:rPr lang="pl-PL" sz="2400" b="1" u="sng" dirty="0"/>
              <a:t>Postanowienie SN z 13.03.2013 </a:t>
            </a:r>
            <a:r>
              <a:rPr lang="pl-PL" sz="2400" b="1" u="sng" dirty="0" err="1"/>
              <a:t>r.,V</a:t>
            </a:r>
            <a:r>
              <a:rPr lang="pl-PL" sz="2400" b="1" u="sng" dirty="0"/>
              <a:t> KK 197/12</a:t>
            </a:r>
          </a:p>
          <a:p>
            <a:pPr marL="0" indent="0" algn="just">
              <a:buNone/>
            </a:pPr>
            <a:endParaRPr lang="pl-PL" dirty="0"/>
          </a:p>
          <a:p>
            <a:pPr marL="0" indent="0" algn="just">
              <a:buNone/>
            </a:pPr>
            <a:r>
              <a:rPr lang="pl-PL" dirty="0"/>
              <a:t>(…) nie każde formalne naruszenie, także w zakresie prawa do obrony, musi oznaczać automatycznie pozbawienie procesu przymiotu rzetelności. (…) Naruszenie wymogu płynącego z art. 338 § 1 k.p.k., przez niedoręczenie oskarżonemu odpisu aktu oskarżenia i uniemożliwienie mu tym samym złożenia odpowiedzi na ten akt (art. 338 § 2 k.p.k.), stanowi niewątpliwie rażącą obrazę prawa procesowego, ale uchybienie przez sąd temu obowiązkowi nie może być oceniane jedynie od strony formalnej, lecz musi uwzględniać możliwość wpływu takiego naruszenia na realizację przez oskarżonego przysługującego mu prawa do obrony w realiach danej sprawy. Tylko bowiem wtedy można mówić o naruszeniu wymogów rzetelnego procesu, a tym samym i o możliwości wpływu tego uchybienia na treść wydanego orzeczenia.</a:t>
            </a:r>
          </a:p>
        </p:txBody>
      </p:sp>
    </p:spTree>
    <p:extLst>
      <p:ext uri="{BB962C8B-B14F-4D97-AF65-F5344CB8AC3E}">
        <p14:creationId xmlns:p14="http://schemas.microsoft.com/office/powerpoint/2010/main" val="10879369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Skierowanie sprawy na posiedzenie</a:t>
            </a:r>
          </a:p>
        </p:txBody>
      </p:sp>
      <p:sp>
        <p:nvSpPr>
          <p:cNvPr id="3" name="Symbol zastępczy zawartości 2"/>
          <p:cNvSpPr>
            <a:spLocks noGrp="1"/>
          </p:cNvSpPr>
          <p:nvPr>
            <p:ph idx="1"/>
          </p:nvPr>
        </p:nvSpPr>
        <p:spPr/>
        <p:txBody>
          <a:bodyPr>
            <a:normAutofit fontScale="85000" lnSpcReduction="20000"/>
          </a:bodyPr>
          <a:lstStyle/>
          <a:p>
            <a:pPr algn="just"/>
            <a:r>
              <a:rPr lang="pl-PL" dirty="0"/>
              <a:t>Poza kontrolą formalną aktu oskarżenia, </a:t>
            </a:r>
            <a:r>
              <a:rPr lang="pl-PL" b="1" dirty="0"/>
              <a:t>prezes sądu</a:t>
            </a:r>
            <a:r>
              <a:rPr lang="pl-PL" dirty="0"/>
              <a:t> ma obowiązek zbadać, czy przed skierowaniem sprawy do rozpoznania na rozprawie nie zachodzi potrzeba wniesienia jej z urzędu (lub na wniosek strony) </a:t>
            </a:r>
            <a:r>
              <a:rPr lang="pl-PL" b="1" dirty="0"/>
              <a:t>na posiedzenie w celu podjęcia rozstrzygnięcia przekraczającego jego uprawnienia. </a:t>
            </a:r>
          </a:p>
          <a:p>
            <a:pPr algn="just"/>
            <a:r>
              <a:rPr lang="pl-PL" dirty="0"/>
              <a:t>Możliwość orzekania co do </a:t>
            </a:r>
            <a:r>
              <a:rPr lang="pl-PL" i="1" dirty="0"/>
              <a:t>meritum </a:t>
            </a:r>
            <a:r>
              <a:rPr lang="pl-PL" dirty="0"/>
              <a:t>jest uzależniona od weryfikacji zagadnień incydentalnych np. trzeba rozstrzygnąć o właściwości sądu albo wybrać optymalny tryb postępowania (przyspieszony czy nakazowy). </a:t>
            </a:r>
          </a:p>
          <a:p>
            <a:pPr algn="just"/>
            <a:r>
              <a:rPr lang="pl-PL" dirty="0"/>
              <a:t>Dwa cele posiedzenia sądowego przed rozprawą:</a:t>
            </a:r>
          </a:p>
          <a:p>
            <a:pPr marL="800100" lvl="1" indent="-342900" algn="just">
              <a:buFont typeface="+mj-lt"/>
              <a:buAutoNum type="arabicPeriod"/>
            </a:pPr>
            <a:r>
              <a:rPr lang="pl-PL" dirty="0"/>
              <a:t>Kontrola podstaw oskarżenia i sprawdzenie czy nie zachodzą przeszkody do przeprowadzenia rozprawy</a:t>
            </a:r>
          </a:p>
          <a:p>
            <a:pPr marL="800100" lvl="1" indent="-342900" algn="just">
              <a:buFont typeface="+mj-lt"/>
              <a:buAutoNum type="arabicPeriod"/>
            </a:pPr>
            <a:r>
              <a:rPr lang="pl-PL" dirty="0"/>
              <a:t>Organizacyjne przygotowanie rozprawy (posiedzenie przygotowawcze – art. 349) </a:t>
            </a:r>
          </a:p>
          <a:p>
            <a:pPr algn="just"/>
            <a:r>
              <a:rPr lang="pl-PL" dirty="0"/>
              <a:t>Art. 339 § 4a </a:t>
            </a:r>
            <a:r>
              <a:rPr lang="pl-PL" dirty="0">
                <a:sym typeface="Wingdings" panose="05000000000000000000" pitchFamily="2" charset="2"/>
              </a:rPr>
              <a:t> jeżeli akt oskarżenia odpowiada warunkom formalnym sprawę kieruje się na posiedzenie przed rozprawą w terminie 30 dni od dnia wniesienia aktu oskarżenia</a:t>
            </a:r>
          </a:p>
          <a:p>
            <a:pPr lvl="1" algn="just"/>
            <a:r>
              <a:rPr lang="pl-PL" dirty="0">
                <a:sym typeface="Wingdings" panose="05000000000000000000" pitchFamily="2" charset="2"/>
              </a:rPr>
              <a:t>Termin instrukcyjny </a:t>
            </a:r>
            <a:endParaRPr lang="pl-PL" dirty="0"/>
          </a:p>
        </p:txBody>
      </p:sp>
    </p:spTree>
    <p:extLst>
      <p:ext uri="{BB962C8B-B14F-4D97-AF65-F5344CB8AC3E}">
        <p14:creationId xmlns:p14="http://schemas.microsoft.com/office/powerpoint/2010/main" val="40228885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624110"/>
            <a:ext cx="11525693" cy="1280890"/>
          </a:xfrm>
        </p:spPr>
        <p:txBody>
          <a:bodyPr/>
          <a:lstStyle/>
          <a:p>
            <a:r>
              <a:rPr lang="pl-PL" dirty="0"/>
              <a:t>Skierowanie sprawy na posiedzenie</a:t>
            </a:r>
          </a:p>
        </p:txBody>
      </p:sp>
      <p:graphicFrame>
        <p:nvGraphicFramePr>
          <p:cNvPr id="4" name="Symbol zastępczy zawartości 3"/>
          <p:cNvGraphicFramePr>
            <a:graphicFrameLocks noGrp="1"/>
          </p:cNvGraphicFramePr>
          <p:nvPr>
            <p:ph idx="1"/>
          </p:nvPr>
        </p:nvGraphicFramePr>
        <p:xfrm>
          <a:off x="361508" y="1905000"/>
          <a:ext cx="8448195" cy="47416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ole tekstowe 2"/>
          <p:cNvSpPr txBox="1"/>
          <p:nvPr/>
        </p:nvSpPr>
        <p:spPr>
          <a:xfrm>
            <a:off x="9173497" y="3088340"/>
            <a:ext cx="2812026" cy="3046988"/>
          </a:xfrm>
          <a:prstGeom prst="rect">
            <a:avLst/>
          </a:prstGeom>
          <a:noFill/>
          <a:ln>
            <a:noFill/>
          </a:ln>
        </p:spPr>
        <p:style>
          <a:lnRef idx="0">
            <a:scrgbClr r="0" g="0" b="0"/>
          </a:lnRef>
          <a:fillRef idx="0">
            <a:scrgbClr r="0" g="0" b="0"/>
          </a:fillRef>
          <a:effectRef idx="0">
            <a:scrgbClr r="0" g="0" b="0"/>
          </a:effectRef>
          <a:fontRef idx="minor">
            <a:schemeClr val="accent6"/>
          </a:fontRef>
        </p:style>
        <p:txBody>
          <a:bodyPr wrap="square" rtlCol="0">
            <a:spAutoFit/>
          </a:bodyPr>
          <a:lstStyle/>
          <a:p>
            <a:pPr algn="just"/>
            <a:r>
              <a:rPr lang="pl-PL" sz="2400" dirty="0"/>
              <a:t>art. 339 § 3a – prezes sądu </a:t>
            </a:r>
            <a:r>
              <a:rPr lang="pl-PL" sz="2400" b="1" dirty="0"/>
              <a:t>może skierować </a:t>
            </a:r>
            <a:r>
              <a:rPr lang="pl-PL" sz="2400" dirty="0"/>
              <a:t>sprawę na posiedzenie, jeżeli oskarżony złożył wniosek z art. 338a </a:t>
            </a:r>
          </a:p>
        </p:txBody>
      </p:sp>
    </p:spTree>
    <p:extLst>
      <p:ext uri="{BB962C8B-B14F-4D97-AF65-F5344CB8AC3E}">
        <p14:creationId xmlns:p14="http://schemas.microsoft.com/office/powerpoint/2010/main" val="33182209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8190" y="613478"/>
            <a:ext cx="11527112" cy="1280890"/>
          </a:xfrm>
        </p:spPr>
        <p:txBody>
          <a:bodyPr/>
          <a:lstStyle/>
          <a:p>
            <a:r>
              <a:rPr lang="pl-PL" dirty="0"/>
              <a:t>Skierowanie sprawy na posiedzenie</a:t>
            </a:r>
          </a:p>
        </p:txBody>
      </p:sp>
      <p:graphicFrame>
        <p:nvGraphicFramePr>
          <p:cNvPr id="5" name="Symbol zastępczy zawartości 4"/>
          <p:cNvGraphicFramePr>
            <a:graphicFrameLocks noGrp="1"/>
          </p:cNvGraphicFramePr>
          <p:nvPr>
            <p:ph idx="1"/>
          </p:nvPr>
        </p:nvGraphicFramePr>
        <p:xfrm>
          <a:off x="328190" y="1531088"/>
          <a:ext cx="10229743" cy="5092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Nawias klamrowy zamykający 5"/>
          <p:cNvSpPr/>
          <p:nvPr/>
        </p:nvSpPr>
        <p:spPr>
          <a:xfrm>
            <a:off x="10761667" y="1531088"/>
            <a:ext cx="311533" cy="1626781"/>
          </a:xfrm>
          <a:prstGeom prst="rightBrace">
            <a:avLst>
              <a:gd name="adj1" fmla="val 69767"/>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pole tekstowe 6"/>
          <p:cNvSpPr txBox="1"/>
          <p:nvPr/>
        </p:nvSpPr>
        <p:spPr>
          <a:xfrm>
            <a:off x="11176337" y="1403543"/>
            <a:ext cx="1015663" cy="1754326"/>
          </a:xfrm>
          <a:prstGeom prst="rect">
            <a:avLst/>
          </a:prstGeom>
          <a:noFill/>
        </p:spPr>
        <p:txBody>
          <a:bodyPr vert="vert" wrap="square" rtlCol="0">
            <a:spAutoFit/>
          </a:bodyPr>
          <a:lstStyle/>
          <a:p>
            <a:pPr algn="ctr"/>
            <a:r>
              <a:rPr lang="pl-PL" dirty="0"/>
              <a:t>Merytoryczna kontrola aktu oskarżenia </a:t>
            </a:r>
          </a:p>
        </p:txBody>
      </p:sp>
    </p:spTree>
    <p:extLst>
      <p:ext uri="{BB962C8B-B14F-4D97-AF65-F5344CB8AC3E}">
        <p14:creationId xmlns:p14="http://schemas.microsoft.com/office/powerpoint/2010/main" val="41118185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9609" y="329142"/>
            <a:ext cx="11536326" cy="1280890"/>
          </a:xfrm>
        </p:spPr>
        <p:txBody>
          <a:bodyPr>
            <a:normAutofit/>
          </a:bodyPr>
          <a:lstStyle/>
          <a:p>
            <a:r>
              <a:rPr lang="pl-PL" dirty="0"/>
              <a:t>Merytoryczna kontrola aktu oskarżenia </a:t>
            </a:r>
          </a:p>
        </p:txBody>
      </p:sp>
      <p:graphicFrame>
        <p:nvGraphicFramePr>
          <p:cNvPr id="4" name="Symbol zastępczy zawartości 3"/>
          <p:cNvGraphicFramePr>
            <a:graphicFrameLocks noGrp="1"/>
          </p:cNvGraphicFramePr>
          <p:nvPr>
            <p:ph idx="1"/>
          </p:nvPr>
        </p:nvGraphicFramePr>
        <p:xfrm>
          <a:off x="329609" y="1382233"/>
          <a:ext cx="11536326" cy="54757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1573619" y="5901070"/>
            <a:ext cx="9388548" cy="646331"/>
          </a:xfrm>
          <a:prstGeom prst="rect">
            <a:avLst/>
          </a:prstGeom>
          <a:noFill/>
        </p:spPr>
        <p:txBody>
          <a:bodyPr wrap="square" rtlCol="0">
            <a:spAutoFit/>
          </a:bodyPr>
          <a:lstStyle/>
          <a:p>
            <a:pPr algn="ctr"/>
            <a:r>
              <a:rPr lang="pl-PL" b="1" dirty="0"/>
              <a:t>Umorzenie postępowania </a:t>
            </a:r>
            <a:r>
              <a:rPr lang="pl-PL" b="1" dirty="0">
                <a:sym typeface="Wingdings" panose="05000000000000000000" pitchFamily="2" charset="2"/>
              </a:rPr>
              <a:t> sąd wydaje </a:t>
            </a:r>
            <a:r>
              <a:rPr lang="pl-PL" b="1" u="sng" dirty="0">
                <a:sym typeface="Wingdings" panose="05000000000000000000" pitchFamily="2" charset="2"/>
              </a:rPr>
              <a:t>postanowienie</a:t>
            </a:r>
            <a:r>
              <a:rPr lang="pl-PL" b="1" dirty="0">
                <a:sym typeface="Wingdings" panose="05000000000000000000" pitchFamily="2" charset="2"/>
              </a:rPr>
              <a:t>. Na postanowienie przysługuje zażalenie</a:t>
            </a:r>
            <a:endParaRPr lang="pl-PL" b="1" dirty="0"/>
          </a:p>
        </p:txBody>
      </p:sp>
    </p:spTree>
    <p:extLst>
      <p:ext uri="{BB962C8B-B14F-4D97-AF65-F5344CB8AC3E}">
        <p14:creationId xmlns:p14="http://schemas.microsoft.com/office/powerpoint/2010/main" val="1788971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Forum podejmowania decyzji procesowych</a:t>
            </a:r>
          </a:p>
        </p:txBody>
      </p:sp>
      <p:sp>
        <p:nvSpPr>
          <p:cNvPr id="3" name="Symbol zastępczy zawartości 2"/>
          <p:cNvSpPr>
            <a:spLocks noGrp="1"/>
          </p:cNvSpPr>
          <p:nvPr>
            <p:ph idx="1"/>
          </p:nvPr>
        </p:nvSpPr>
        <p:spPr/>
        <p:txBody>
          <a:bodyPr>
            <a:normAutofit fontScale="92500" lnSpcReduction="20000"/>
          </a:bodyPr>
          <a:lstStyle/>
          <a:p>
            <a:pPr algn="just"/>
            <a:r>
              <a:rPr lang="pl-PL" dirty="0"/>
              <a:t>Posiedzenie i rozprawa różnią się: </a:t>
            </a:r>
          </a:p>
          <a:p>
            <a:pPr algn="just"/>
            <a:r>
              <a:rPr lang="pl-PL" dirty="0"/>
              <a:t>1. </a:t>
            </a:r>
            <a:r>
              <a:rPr lang="pl-PL" b="1" dirty="0"/>
              <a:t>składem sądu </a:t>
            </a:r>
            <a:r>
              <a:rPr lang="pl-PL" dirty="0"/>
              <a:t>– chociaż w coraz mniejszym zakresie, z uwagi na fakt, że sąd I instancji zasadniczo orzeka w składzie jednoosobowym </a:t>
            </a:r>
          </a:p>
          <a:p>
            <a:pPr algn="just"/>
            <a:r>
              <a:rPr lang="pl-PL" dirty="0"/>
              <a:t>2. </a:t>
            </a:r>
            <a:r>
              <a:rPr lang="pl-PL" b="1" dirty="0"/>
              <a:t>zasadami uczestnictwa </a:t>
            </a:r>
            <a:r>
              <a:rPr lang="pl-PL" dirty="0"/>
              <a:t>stron oraz osób trzecich </a:t>
            </a:r>
          </a:p>
          <a:p>
            <a:pPr lvl="1" algn="just"/>
            <a:r>
              <a:rPr lang="pl-PL" dirty="0"/>
              <a:t>zasada – jawność wewnętrzna (dla stron) i zewnętrzna (dla publiczności) rozprawy </a:t>
            </a:r>
          </a:p>
          <a:p>
            <a:pPr lvl="1" algn="just"/>
            <a:r>
              <a:rPr lang="pl-PL" dirty="0"/>
              <a:t>Posiedzenia odbywają się z wyłączeniem jawności, ale strony oraz osoby niebędące stronami mogą wziąć udział w posiedzeniu jeżeli ma to znaczenie dla ochrony ich praw lub interesów, chyba że uch udział jest obowiązkowy. W pozostałych przypadkach mogą wziąć udział jeżeli się stawią </a:t>
            </a:r>
          </a:p>
          <a:p>
            <a:pPr lvl="1" algn="just"/>
            <a:r>
              <a:rPr lang="pl-PL" dirty="0"/>
              <a:t>Niektóre posiedzenia są jawne zewnętrznie (tak jak rozprawa) – art. 95b § 2 </a:t>
            </a:r>
          </a:p>
          <a:p>
            <a:pPr marL="0" indent="-45720" algn="just">
              <a:buNone/>
            </a:pPr>
            <a:r>
              <a:rPr lang="pl-PL" dirty="0"/>
              <a:t>3. </a:t>
            </a:r>
            <a:r>
              <a:rPr lang="pl-PL" b="1" dirty="0"/>
              <a:t>Postępowaniem dowodowym </a:t>
            </a:r>
            <a:r>
              <a:rPr lang="pl-PL" dirty="0"/>
              <a:t>– na posiedzeniu zasadniczo nie prowadzi się postępowania dowodowego. Sąd może jednak skorzystać z instytucji z art. 97 – sprawdzenie okoliczności faktycznych </a:t>
            </a:r>
          </a:p>
        </p:txBody>
      </p:sp>
    </p:spTree>
    <p:extLst>
      <p:ext uri="{BB962C8B-B14F-4D97-AF65-F5344CB8AC3E}">
        <p14:creationId xmlns:p14="http://schemas.microsoft.com/office/powerpoint/2010/main" val="28169064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854075"/>
          </a:xfrm>
        </p:spPr>
        <p:txBody>
          <a:bodyPr>
            <a:normAutofit/>
          </a:bodyPr>
          <a:lstStyle/>
          <a:p>
            <a:r>
              <a:rPr lang="pl-PL" sz="4000" dirty="0"/>
              <a:t>Merytoryczna kontrola aktu oskarżenia – art. 344a </a:t>
            </a:r>
          </a:p>
        </p:txBody>
      </p:sp>
      <p:sp>
        <p:nvSpPr>
          <p:cNvPr id="3" name="Symbol zastępczy zawartości 2"/>
          <p:cNvSpPr>
            <a:spLocks noGrp="1"/>
          </p:cNvSpPr>
          <p:nvPr>
            <p:ph idx="1"/>
          </p:nvPr>
        </p:nvSpPr>
        <p:spPr>
          <a:xfrm>
            <a:off x="1069847" y="1219200"/>
            <a:ext cx="10837017" cy="5132439"/>
          </a:xfrm>
        </p:spPr>
        <p:txBody>
          <a:bodyPr>
            <a:normAutofit fontScale="92500" lnSpcReduction="10000"/>
          </a:bodyPr>
          <a:lstStyle/>
          <a:p>
            <a:pPr algn="just"/>
            <a:r>
              <a:rPr lang="pl-PL" dirty="0"/>
              <a:t>Zwrot sprawy prokuratorowi w celu uzupełnienia istotnych braków postępowania przygotowawczego.</a:t>
            </a:r>
          </a:p>
          <a:p>
            <a:pPr lvl="1" algn="just"/>
            <a:r>
              <a:rPr lang="pl-PL" dirty="0"/>
              <a:t>sprawa znowu jest w postępowaniu przygotowawczym, a prokurator może podjąć </a:t>
            </a:r>
            <a:r>
              <a:rPr lang="pl-PL" b="1" dirty="0"/>
              <a:t>każdą</a:t>
            </a:r>
            <a:r>
              <a:rPr lang="pl-PL" dirty="0"/>
              <a:t> decyzję co do jej dalszego biegu. Por.: art. 344b</a:t>
            </a:r>
          </a:p>
          <a:p>
            <a:pPr algn="just"/>
            <a:r>
              <a:rPr lang="pl-PL" dirty="0"/>
              <a:t>Przesłanki:</a:t>
            </a:r>
          </a:p>
          <a:p>
            <a:pPr lvl="1" algn="just"/>
            <a:r>
              <a:rPr lang="pl-PL" dirty="0"/>
              <a:t>akta postępowania wskazują na istotne braki tego postępowania, zwłaszcza potrzebę poszukiwania dowodów </a:t>
            </a:r>
          </a:p>
          <a:p>
            <a:pPr lvl="1" algn="just"/>
            <a:r>
              <a:rPr lang="pl-PL" dirty="0"/>
              <a:t>chodzi także o naruszenie przepisów postępowania o charakterze gwarancyjnym dla stron (zwłaszcza podejrzanego; np. niewydanie postanowienia o zmianie zarzutów w okolicznościach z art. 314) </a:t>
            </a:r>
          </a:p>
          <a:p>
            <a:pPr lvl="1" algn="just"/>
            <a:r>
              <a:rPr lang="pl-PL" dirty="0"/>
              <a:t>przesłanki zwrotu sprawy prokuratorowi muszą być wąsko interpretowane</a:t>
            </a:r>
          </a:p>
          <a:p>
            <a:pPr algn="just"/>
            <a:r>
              <a:rPr lang="pl-PL" dirty="0"/>
              <a:t>Ocena zupełności i prawidłowości czynności procesowych. Zwrot sprawy możliwy tylko wtedy, gdy dokonanie niezbędnych czynności przez sąd powodowałoby </a:t>
            </a:r>
            <a:r>
              <a:rPr lang="pl-PL" b="1" dirty="0"/>
              <a:t>znaczne trudności. </a:t>
            </a:r>
          </a:p>
        </p:txBody>
      </p:sp>
    </p:spTree>
    <p:extLst>
      <p:ext uri="{BB962C8B-B14F-4D97-AF65-F5344CB8AC3E}">
        <p14:creationId xmlns:p14="http://schemas.microsoft.com/office/powerpoint/2010/main" val="35166638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Merytoryczna kontrola aktu oskarżenia – art. 344a </a:t>
            </a:r>
          </a:p>
        </p:txBody>
      </p:sp>
      <p:sp>
        <p:nvSpPr>
          <p:cNvPr id="3" name="Symbol zastępczy zawartości 2"/>
          <p:cNvSpPr>
            <a:spLocks noGrp="1"/>
          </p:cNvSpPr>
          <p:nvPr>
            <p:ph idx="1"/>
          </p:nvPr>
        </p:nvSpPr>
        <p:spPr/>
        <p:txBody>
          <a:bodyPr>
            <a:normAutofit fontScale="92500" lnSpcReduction="20000"/>
          </a:bodyPr>
          <a:lstStyle/>
          <a:p>
            <a:pPr algn="just"/>
            <a:r>
              <a:rPr lang="pl-PL" dirty="0"/>
              <a:t>Sąd w postanowieniu wskazuje kierunek uzupełnienia postępowania przygotowawczego. </a:t>
            </a:r>
          </a:p>
          <a:p>
            <a:pPr algn="just"/>
            <a:r>
              <a:rPr lang="pl-PL" b="1" dirty="0"/>
              <a:t>Stronom</a:t>
            </a:r>
            <a:r>
              <a:rPr lang="pl-PL" dirty="0"/>
              <a:t> (oskarżycielowi – publicznemu, posiłkowemu, oskarżonemu) przysługuje prawo do złożenia zażalenia na </a:t>
            </a:r>
            <a:r>
              <a:rPr lang="pl-PL" b="1" dirty="0"/>
              <a:t>postanowienia </a:t>
            </a:r>
            <a:r>
              <a:rPr lang="pl-PL" dirty="0"/>
              <a:t>o zwrocie sprawy prokuratorowi. </a:t>
            </a:r>
          </a:p>
          <a:p>
            <a:pPr algn="just"/>
            <a:r>
              <a:rPr lang="pl-PL" dirty="0"/>
              <a:t>Celem instytucji z art. 344a jest przyspieszenie postępowania. Ma ona charakter wyjątkowy, a przesłanki pozwalające na „cofnięcie sprawy” do postępowania przygotowawczego nie mogą być interpretowane rozszerzająco. Dla oceny, czy należy zwrócić sprawę prokuratorowi, czy sąd powinien sam np. zebrać materiał dowodowy, konieczne jest porównanie czasu niezbędnego na uzupełnienie braków postępowania przygotowawczego w trakcie postępowania sądowego z czasem, jaki jest potrzebny na ich uzupełnienie w trybie art. 344a </a:t>
            </a:r>
          </a:p>
          <a:p>
            <a:pPr algn="just"/>
            <a:endParaRPr lang="pl-PL" dirty="0"/>
          </a:p>
        </p:txBody>
      </p:sp>
    </p:spTree>
    <p:extLst>
      <p:ext uri="{BB962C8B-B14F-4D97-AF65-F5344CB8AC3E}">
        <p14:creationId xmlns:p14="http://schemas.microsoft.com/office/powerpoint/2010/main" val="29486204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Zwrot sprawy prokuratorowi</a:t>
            </a:r>
          </a:p>
        </p:txBody>
      </p:sp>
      <p:sp>
        <p:nvSpPr>
          <p:cNvPr id="3" name="Symbol zastępczy zawartości 2"/>
          <p:cNvSpPr>
            <a:spLocks noGrp="1"/>
          </p:cNvSpPr>
          <p:nvPr>
            <p:ph idx="1"/>
          </p:nvPr>
        </p:nvSpPr>
        <p:spPr/>
        <p:txBody>
          <a:bodyPr>
            <a:normAutofit fontScale="92500" lnSpcReduction="10000"/>
          </a:bodyPr>
          <a:lstStyle/>
          <a:p>
            <a:pPr marL="0" indent="0" algn="ctr">
              <a:buNone/>
            </a:pPr>
            <a:r>
              <a:rPr lang="pl-PL" b="1" dirty="0"/>
              <a:t>Postanowienie SA w Katowicach z 19.08.2009 r. </a:t>
            </a:r>
          </a:p>
          <a:p>
            <a:pPr marL="0" indent="0" algn="just">
              <a:buNone/>
            </a:pPr>
            <a:r>
              <a:rPr lang="pl-PL" dirty="0"/>
              <a:t>Sąd I instancji decydując się na zwrot sprawy w trybie przepisu art. 345 § 1 k.p.k. powinien czuwać, czy takie </a:t>
            </a:r>
            <a:r>
              <a:rPr lang="pl-PL" b="1" dirty="0"/>
              <a:t>działanie, z natury mające charakter wyjątkowego</a:t>
            </a:r>
            <a:r>
              <a:rPr lang="pl-PL" dirty="0"/>
              <a:t>, zapobiegnie istotnie przewlekłości całego postępowania karnego, a co za tym idzie, jeżeli sąd ten nawet dostrzeże istotne braki postępowania przygotowawczego, a ich uzupełnienie głównie w zakresie dowodów, które nie wymagają poszukiwania, możliwe jest w postępowaniu rozpoznawczym, niezbędne jest przy podejmowaniu decyzji kierowanie się zdrowym rozsądkiem, mającym na celu realizowanie zasady, o jakiej mowa w przepisie art. 2 § 1 pkt 4 k.p.k. Jeżeli zatem decyzja o cofnięciu postępowania do fazy śledztwa ma charakter wyjątkowy w odniesieniu do reguły rozstrzygnięcia sprawy w rozsądnym terminie, to przesłanki wynikające z art. 345 § 1 k.p.k. nie mogą być interpretowane rozszerzająco.</a:t>
            </a:r>
          </a:p>
        </p:txBody>
      </p:sp>
    </p:spTree>
    <p:extLst>
      <p:ext uri="{BB962C8B-B14F-4D97-AF65-F5344CB8AC3E}">
        <p14:creationId xmlns:p14="http://schemas.microsoft.com/office/powerpoint/2010/main" val="36985852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30519" y="-75807"/>
            <a:ext cx="10058400" cy="1609344"/>
          </a:xfrm>
        </p:spPr>
        <p:txBody>
          <a:bodyPr/>
          <a:lstStyle/>
          <a:p>
            <a:r>
              <a:rPr lang="pl-PL" dirty="0"/>
              <a:t>art. 337 a art. 334a </a:t>
            </a:r>
          </a:p>
        </p:txBody>
      </p:sp>
      <p:sp>
        <p:nvSpPr>
          <p:cNvPr id="3" name="Symbol zastępczy zawartości 2"/>
          <p:cNvSpPr>
            <a:spLocks noGrp="1"/>
          </p:cNvSpPr>
          <p:nvPr>
            <p:ph idx="1"/>
          </p:nvPr>
        </p:nvSpPr>
        <p:spPr>
          <a:xfrm>
            <a:off x="589935" y="1248697"/>
            <a:ext cx="11208775" cy="5181599"/>
          </a:xfrm>
        </p:spPr>
        <p:txBody>
          <a:bodyPr>
            <a:normAutofit fontScale="85000" lnSpcReduction="20000"/>
          </a:bodyPr>
          <a:lstStyle/>
          <a:p>
            <a:pPr marL="0" indent="0" algn="ctr">
              <a:buNone/>
            </a:pPr>
            <a:r>
              <a:rPr lang="pl-PL" b="1" u="sng" dirty="0"/>
              <a:t>Postanowienie SA w Katowicach z 21.01.2009 r., II </a:t>
            </a:r>
            <a:r>
              <a:rPr lang="pl-PL" b="1" u="sng" dirty="0" err="1"/>
              <a:t>AKz</a:t>
            </a:r>
            <a:r>
              <a:rPr lang="pl-PL" b="1" u="sng" dirty="0"/>
              <a:t> 9/09 </a:t>
            </a:r>
          </a:p>
          <a:p>
            <a:pPr marL="0" indent="0" algn="just">
              <a:buNone/>
            </a:pPr>
            <a:r>
              <a:rPr lang="pl-PL" dirty="0"/>
              <a:t>Zwrot sprawy przez sąd w trybie art. 345 § 1 k.p.k. w celu uzupełnienia śledztwa lub dochodzenia powinien mieć miejsce jedynie wtedy, gdy wadliwie przeprowadzone lub wręcz pominięte czynności tej fazy procesu uzasadniają tezę o nie wypełnieniu przez oskarżyciela ustawowych celów postępowania przygotowawczego. Wyznacza je treść normy art. 297 § 1 k.p.k., stanowiąc, że jest nim, obok ustalenia popełnienia czynu i wykrycia sprawcy, również wyjaśnienie okoliczności sprawy, zebranie, zabezpieczenie i w niezbędnym zakresie utrwalenie dowodów dla sądu. Niezbędny zakres materiału dowodowego określają zaś granice kognicji sądu opisane treścią postawionego zarzutu aktu oskarżenia. (...) </a:t>
            </a:r>
            <a:r>
              <a:rPr lang="pl-PL" b="1" dirty="0"/>
              <a:t>Decyzja o zwrocie sprawy prokuratorowi w trybie art. 345 § 1 k.p.k. zapaść może bowiem jedynie w sytuacji, gdy wstępna kontrola akt sprawy dokonana przez sąd </a:t>
            </a:r>
            <a:r>
              <a:rPr lang="pl-PL" b="1" dirty="0" err="1"/>
              <a:t>meriti</a:t>
            </a:r>
            <a:r>
              <a:rPr lang="pl-PL" b="1" dirty="0"/>
              <a:t> prowadzi do wniosku zupełności postępowania w zakresie wymagań formalnych skargi, jaką jest akt oskarżenia</a:t>
            </a:r>
            <a:r>
              <a:rPr lang="pl-PL" dirty="0"/>
              <a:t>. W sytuacji natomiast, gdy sąd powołany do rozpoznania sprawy uznaje akt oskarżenia za niepełny i dotknięty brakami formalnymi, czynnością podstawową i wstępną jest podjęcie decyzji o zwrocie skargi - celem ich uzupełnienia w trybie art. 337 § 1 k.p.k. (...) Przepisy procedury karnej nie przewidują możliwości łącznego - w trybie wydania jednego tylko orzeczenia - wycofania sprawy do etapu postępowania przygotowawczego jednocześnie z powodu uchybień formalnych aktu oskarżenia oraz merytorycznych braków postępowania.</a:t>
            </a:r>
          </a:p>
        </p:txBody>
      </p:sp>
    </p:spTree>
    <p:extLst>
      <p:ext uri="{BB962C8B-B14F-4D97-AF65-F5344CB8AC3E}">
        <p14:creationId xmlns:p14="http://schemas.microsoft.com/office/powerpoint/2010/main" val="27534441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8788FD-C92D-459B-8B60-55E3BABEC88A}"/>
              </a:ext>
            </a:extLst>
          </p:cNvPr>
          <p:cNvSpPr>
            <a:spLocks noGrp="1"/>
          </p:cNvSpPr>
          <p:nvPr>
            <p:ph type="title"/>
          </p:nvPr>
        </p:nvSpPr>
        <p:spPr/>
        <p:txBody>
          <a:bodyPr/>
          <a:lstStyle/>
          <a:p>
            <a:pPr algn="ctr"/>
            <a:r>
              <a:rPr lang="pl-PL" dirty="0"/>
              <a:t>Kontrola stosowania środków zapobiegawczych na etapie sądowym</a:t>
            </a:r>
          </a:p>
        </p:txBody>
      </p:sp>
      <p:sp>
        <p:nvSpPr>
          <p:cNvPr id="3" name="Symbol zastępczy zawartości 2">
            <a:extLst>
              <a:ext uri="{FF2B5EF4-FFF2-40B4-BE49-F238E27FC236}">
                <a16:creationId xmlns:a16="http://schemas.microsoft.com/office/drawing/2014/main" id="{D7A8BC41-1F6D-4C5F-B9DC-CA2CA2FBEA01}"/>
              </a:ext>
            </a:extLst>
          </p:cNvPr>
          <p:cNvSpPr>
            <a:spLocks noGrp="1"/>
          </p:cNvSpPr>
          <p:nvPr>
            <p:ph idx="1"/>
          </p:nvPr>
        </p:nvSpPr>
        <p:spPr/>
        <p:txBody>
          <a:bodyPr/>
          <a:lstStyle/>
          <a:p>
            <a:pPr algn="just"/>
            <a:r>
              <a:rPr lang="pl-PL" dirty="0"/>
              <a:t>Art.  344 k.p.k. Jeżeli oskarżony jest tymczasowo aresztowany, sąd z urzędu rozstrzyga o utrzymaniu, zmianie lub uchyleniu tego środka. W razie potrzeby orzeka także o innych środkach zapobiegawczych.</a:t>
            </a:r>
          </a:p>
          <a:p>
            <a:endParaRPr lang="pl-PL" dirty="0"/>
          </a:p>
        </p:txBody>
      </p:sp>
    </p:spTree>
    <p:extLst>
      <p:ext uri="{BB962C8B-B14F-4D97-AF65-F5344CB8AC3E}">
        <p14:creationId xmlns:p14="http://schemas.microsoft.com/office/powerpoint/2010/main" val="37589690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7A3128-4A1A-4F89-9CF8-BF2A6EA3D6D5}"/>
              </a:ext>
            </a:extLst>
          </p:cNvPr>
          <p:cNvSpPr>
            <a:spLocks noGrp="1"/>
          </p:cNvSpPr>
          <p:nvPr>
            <p:ph type="title"/>
          </p:nvPr>
        </p:nvSpPr>
        <p:spPr/>
        <p:txBody>
          <a:bodyPr/>
          <a:lstStyle/>
          <a:p>
            <a:pPr algn="ctr"/>
            <a:r>
              <a:rPr lang="pl-PL" dirty="0"/>
              <a:t>Kontrola stosowania środków zapobiegawczych na etapie sądowym</a:t>
            </a:r>
          </a:p>
        </p:txBody>
      </p:sp>
      <p:sp>
        <p:nvSpPr>
          <p:cNvPr id="3" name="Symbol zastępczy zawartości 2">
            <a:extLst>
              <a:ext uri="{FF2B5EF4-FFF2-40B4-BE49-F238E27FC236}">
                <a16:creationId xmlns:a16="http://schemas.microsoft.com/office/drawing/2014/main" id="{ECC5AA71-28FE-4B13-9519-D66407BE6DC2}"/>
              </a:ext>
            </a:extLst>
          </p:cNvPr>
          <p:cNvSpPr>
            <a:spLocks noGrp="1"/>
          </p:cNvSpPr>
          <p:nvPr>
            <p:ph idx="1"/>
          </p:nvPr>
        </p:nvSpPr>
        <p:spPr/>
        <p:txBody>
          <a:bodyPr>
            <a:normAutofit fontScale="92500" lnSpcReduction="20000"/>
          </a:bodyPr>
          <a:lstStyle/>
          <a:p>
            <a:pPr algn="just"/>
            <a:r>
              <a:rPr lang="pl-PL" dirty="0"/>
              <a:t>Ponowna ocena zasadności dalszego stosowania tymczasowego aresztowania w kontekście przesłanki ogólnej, szczególnej oraz celu stosowania środków zapobiegawczych. </a:t>
            </a:r>
          </a:p>
          <a:p>
            <a:pPr algn="just"/>
            <a:r>
              <a:rPr lang="pl-PL" dirty="0"/>
              <a:t>W przepisie mowa jest jedynie o ewentualnym utrzymaniu w mocy stosowania tymczasowego aresztowania, ale w praktyce sąd jednocześnie orzeka o przedłużeniu stosowania tego środka. </a:t>
            </a:r>
          </a:p>
          <a:p>
            <a:pPr algn="just"/>
            <a:r>
              <a:rPr lang="pl-PL" dirty="0"/>
              <a:t>O ile rozstrzygnięcie przez sąd po wpłynięciu aktu oskarżenia o dalszym stosowaniu tymczasowego aresztowania, zważywszy na treść komentowanego przepisu, jest obligatoryjne, to rozstrzygnięcie o potrzebie dalszego stosowania </a:t>
            </a:r>
            <a:r>
              <a:rPr lang="pl-PL" dirty="0" err="1"/>
              <a:t>nieizolacyjnych</a:t>
            </a:r>
            <a:r>
              <a:rPr lang="pl-PL" dirty="0"/>
              <a:t> środków zapobiegawczych ma charakter fakultatywny i sąd czyni to jedynie w sytuacji, gdy istnieje taka potrzeba (K. </a:t>
            </a:r>
            <a:r>
              <a:rPr lang="pl-PL" dirty="0" err="1"/>
              <a:t>Eichstaedt</a:t>
            </a:r>
            <a:r>
              <a:rPr lang="pl-PL" dirty="0"/>
              <a:t>, w: Dariusz Świecki (red.), </a:t>
            </a:r>
            <a:r>
              <a:rPr lang="pl-PL" i="1" dirty="0"/>
              <a:t>Kodeks postępowania karnego. Komentarz, </a:t>
            </a:r>
            <a:r>
              <a:rPr lang="pl-PL" dirty="0"/>
              <a:t>art. 344, LEX/el.2022)</a:t>
            </a:r>
          </a:p>
          <a:p>
            <a:endParaRPr lang="pl-PL" dirty="0"/>
          </a:p>
        </p:txBody>
      </p:sp>
    </p:spTree>
    <p:extLst>
      <p:ext uri="{BB962C8B-B14F-4D97-AF65-F5344CB8AC3E}">
        <p14:creationId xmlns:p14="http://schemas.microsoft.com/office/powerpoint/2010/main" val="22017200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Posiedzenia wyrokowe</a:t>
            </a:r>
          </a:p>
        </p:txBody>
      </p:sp>
      <p:sp>
        <p:nvSpPr>
          <p:cNvPr id="8" name="Symbol zastępczy zawartości 7"/>
          <p:cNvSpPr>
            <a:spLocks noGrp="1"/>
          </p:cNvSpPr>
          <p:nvPr>
            <p:ph idx="1"/>
          </p:nvPr>
        </p:nvSpPr>
        <p:spPr/>
        <p:txBody>
          <a:bodyPr>
            <a:normAutofit fontScale="92500" lnSpcReduction="20000"/>
          </a:bodyPr>
          <a:lstStyle/>
          <a:p>
            <a:pPr algn="just"/>
            <a:r>
              <a:rPr lang="pl-PL" dirty="0"/>
              <a:t>Posiedzenie – co do zasady forum orzekania (podejmowania decyzji) innych niż orzekanie w przedmiocie odpowiedzialności karnej oskarżonego za zarzucone mu przestępstwo. Większość posiedzeń przed sądem I instancji służy rozpoznawaniu kwestii drugorzędnych, wpadkowych. </a:t>
            </a:r>
          </a:p>
          <a:p>
            <a:pPr algn="just"/>
            <a:r>
              <a:rPr lang="pl-PL" i="1" dirty="0"/>
              <a:t>Konieczność wyłonienia spośród wielu rodzajów posiedzeń sądowych, takich, które stanowią forum wydania wyroku, jest uzasadniona wagą decyzji procesowej, jaka w ich toku jest podejmowana. Mamy przecież do czynienia z najbardziej klasycznym sprawowaniem wymiaru sprawiedliwości przez konstytucyjnie do tego powołany organ państwowym, jakim jest sąd powszechny. Zapada wobec oskarżonego wyrok w imieniu Rzeczpospolitej Polskiej i to wyrok uznający jego winę i przypisujący mu sprawstwo czynu, stanowiącego przestępstwo.</a:t>
            </a:r>
          </a:p>
          <a:p>
            <a:pPr marL="0" indent="0" algn="r">
              <a:buNone/>
            </a:pPr>
            <a:r>
              <a:rPr lang="pl-PL" dirty="0"/>
              <a:t>H. Paluszkiewicz</a:t>
            </a:r>
            <a:r>
              <a:rPr lang="pl-PL" i="1" dirty="0"/>
              <a:t>, Posiedzenia „wyrokowe” sądu karnego I instancji w świetle niektórych zasad procesu karnego, </a:t>
            </a:r>
            <a:r>
              <a:rPr lang="pl-PL" dirty="0"/>
              <a:t>Prok. i Pr. 2006, nr 10, s. 6.</a:t>
            </a:r>
            <a:endParaRPr lang="pl-PL" i="1" dirty="0"/>
          </a:p>
        </p:txBody>
      </p:sp>
    </p:spTree>
    <p:extLst>
      <p:ext uri="{BB962C8B-B14F-4D97-AF65-F5344CB8AC3E}">
        <p14:creationId xmlns:p14="http://schemas.microsoft.com/office/powerpoint/2010/main" val="14738140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Posiedzenia wyrokowe</a:t>
            </a:r>
          </a:p>
        </p:txBody>
      </p:sp>
      <p:sp>
        <p:nvSpPr>
          <p:cNvPr id="3" name="Symbol zastępczy zawartości 2"/>
          <p:cNvSpPr>
            <a:spLocks noGrp="1"/>
          </p:cNvSpPr>
          <p:nvPr>
            <p:ph idx="1"/>
          </p:nvPr>
        </p:nvSpPr>
        <p:spPr/>
        <p:txBody>
          <a:bodyPr/>
          <a:lstStyle/>
          <a:p>
            <a:pPr marL="457200" indent="-457200" algn="just">
              <a:buFont typeface="+mj-lt"/>
              <a:buAutoNum type="arabicPeriod"/>
            </a:pPr>
            <a:r>
              <a:rPr lang="pl-PL" dirty="0"/>
              <a:t>Posiedzenie w przedmiocie warunkowego umorzenia postępowania z art. 341 </a:t>
            </a:r>
          </a:p>
          <a:p>
            <a:pPr marL="457200" indent="-457200" algn="just">
              <a:buFont typeface="+mj-lt"/>
              <a:buAutoNum type="arabicPeriod"/>
            </a:pPr>
            <a:r>
              <a:rPr lang="pl-PL" dirty="0"/>
              <a:t>Posiedzenie w przedmiocie rozpoznania wniosku o skazanie bez rozprawy (art. 335 § 1 i 2)</a:t>
            </a:r>
          </a:p>
          <a:p>
            <a:pPr marL="457200" indent="-457200" algn="just">
              <a:buFont typeface="+mj-lt"/>
              <a:buAutoNum type="arabicPeriod"/>
            </a:pPr>
            <a:r>
              <a:rPr lang="pl-PL" dirty="0"/>
              <a:t>Posiedzenie w przedmiocie rozpoznania wniosku oskarżonego o dobrowolne poddanie się odpowiedzialności karnej na posiedzeniu (art. 338a) </a:t>
            </a:r>
          </a:p>
          <a:p>
            <a:pPr marL="457200" indent="-457200" algn="just">
              <a:buFont typeface="+mj-lt"/>
              <a:buAutoNum type="arabicPeriod"/>
            </a:pPr>
            <a:r>
              <a:rPr lang="pl-PL" dirty="0"/>
              <a:t>Posiedzenie (niejawne) w przedmiocie wydania wyroku nakazowego (art. 500 § 1)</a:t>
            </a:r>
          </a:p>
          <a:p>
            <a:endParaRPr lang="pl-PL" dirty="0"/>
          </a:p>
        </p:txBody>
      </p:sp>
    </p:spTree>
    <p:extLst>
      <p:ext uri="{BB962C8B-B14F-4D97-AF65-F5344CB8AC3E}">
        <p14:creationId xmlns:p14="http://schemas.microsoft.com/office/powerpoint/2010/main" val="17414050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Warunkowe umorzenie postępowania</a:t>
            </a:r>
          </a:p>
        </p:txBody>
      </p:sp>
      <p:sp>
        <p:nvSpPr>
          <p:cNvPr id="3" name="Symbol zastępczy zawartości 2"/>
          <p:cNvSpPr>
            <a:spLocks noGrp="1"/>
          </p:cNvSpPr>
          <p:nvPr>
            <p:ph idx="1"/>
          </p:nvPr>
        </p:nvSpPr>
        <p:spPr/>
        <p:txBody>
          <a:bodyPr>
            <a:normAutofit fontScale="70000" lnSpcReduction="20000"/>
          </a:bodyPr>
          <a:lstStyle/>
          <a:p>
            <a:pPr algn="just"/>
            <a:r>
              <a:rPr lang="pl-PL" dirty="0"/>
              <a:t>Wniosek prokuratora o warunkowe umorzenie ewentualnie sąd z urzędu albo na wniosek oskarżonego stwierdza, że konieczne jest rozważenie możliwości warunkowego umorzenia </a:t>
            </a:r>
          </a:p>
          <a:p>
            <a:pPr algn="just"/>
            <a:r>
              <a:rPr lang="pl-PL" dirty="0"/>
              <a:t>Przesłanki – art. 66 k.k. </a:t>
            </a:r>
          </a:p>
          <a:p>
            <a:pPr lvl="1" algn="just"/>
            <a:r>
              <a:rPr lang="pl-PL" dirty="0"/>
              <a:t>Wina i społeczna szkodliwość czynu nie są znaczne </a:t>
            </a:r>
          </a:p>
          <a:p>
            <a:pPr lvl="1" algn="just"/>
            <a:r>
              <a:rPr lang="pl-PL" dirty="0"/>
              <a:t>Okoliczności nie budzą wątpliwości </a:t>
            </a:r>
          </a:p>
          <a:p>
            <a:pPr lvl="1" algn="just"/>
            <a:r>
              <a:rPr lang="pl-PL" dirty="0"/>
              <a:t>Sprawca nie był karany za przestępstwo umyślne </a:t>
            </a:r>
          </a:p>
          <a:p>
            <a:pPr lvl="1" algn="just"/>
            <a:r>
              <a:rPr lang="pl-PL" dirty="0"/>
              <a:t>Właściwości i warunki osobiste oraz dotychczasowy sposób życia uzasadniają przypuszczenie, że pomimo umorzenia postępowania, sprawca będzie przestrzegał porządku prawnego </a:t>
            </a:r>
          </a:p>
          <a:p>
            <a:pPr lvl="1" algn="just"/>
            <a:r>
              <a:rPr lang="pl-PL" dirty="0"/>
              <a:t>Stosuje się tylko do przestępstw zagrożonych karą nieprzekraczającą 5 lat pozbawienia wolności</a:t>
            </a:r>
          </a:p>
          <a:p>
            <a:pPr algn="just"/>
            <a:r>
              <a:rPr lang="pl-PL" dirty="0"/>
              <a:t>Prokurator, oskarżony i pokrzywdzony mają prawo wziąć udział w posiedzeniu. Ich udział jest obowiązkowy jeżeli prezes sądu lub sąd tak zarządzi</a:t>
            </a:r>
          </a:p>
          <a:p>
            <a:pPr algn="just"/>
            <a:r>
              <a:rPr lang="pl-PL" dirty="0"/>
              <a:t>Gdy oskarżony sprzeciwia się warunkowemu umorzeniu albo gdy sąd stwierdza, że warunkowe umorzenie byłoby nieuzasadnione </a:t>
            </a:r>
            <a:r>
              <a:rPr lang="pl-PL" dirty="0">
                <a:sym typeface="Wingdings" panose="05000000000000000000" pitchFamily="2" charset="2"/>
              </a:rPr>
              <a:t> sprawę kieruje się na rozprawę</a:t>
            </a:r>
          </a:p>
          <a:p>
            <a:pPr lvl="1" algn="just"/>
            <a:r>
              <a:rPr lang="pl-PL" dirty="0">
                <a:sym typeface="Wingdings" panose="05000000000000000000" pitchFamily="2" charset="2"/>
              </a:rPr>
              <a:t>Jeżeli prokurator wniósł zamiast aktu oskarżenia wniosek o warunkowe umorzenie postępowania, wniosek ten zastępuje akt oskarżenia. W terminie 7 dni prokurator ma obowiązek uzupełnić go zgodnie z art. 333 </a:t>
            </a:r>
            <a:r>
              <a:rPr lang="pl-PL" dirty="0"/>
              <a:t>§ 1 – 2 </a:t>
            </a:r>
          </a:p>
          <a:p>
            <a:pPr algn="just"/>
            <a:endParaRPr lang="pl-PL" dirty="0"/>
          </a:p>
        </p:txBody>
      </p:sp>
    </p:spTree>
    <p:extLst>
      <p:ext uri="{BB962C8B-B14F-4D97-AF65-F5344CB8AC3E}">
        <p14:creationId xmlns:p14="http://schemas.microsoft.com/office/powerpoint/2010/main" val="31309237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Warunkowe umorzenie postępowania </a:t>
            </a:r>
          </a:p>
        </p:txBody>
      </p:sp>
      <p:sp>
        <p:nvSpPr>
          <p:cNvPr id="3" name="Symbol zastępczy zawartości 2"/>
          <p:cNvSpPr>
            <a:spLocks noGrp="1"/>
          </p:cNvSpPr>
          <p:nvPr>
            <p:ph idx="1"/>
          </p:nvPr>
        </p:nvSpPr>
        <p:spPr/>
        <p:txBody>
          <a:bodyPr>
            <a:normAutofit fontScale="70000" lnSpcReduction="20000"/>
          </a:bodyPr>
          <a:lstStyle/>
          <a:p>
            <a:pPr algn="just"/>
            <a:r>
              <a:rPr lang="pl-PL" dirty="0"/>
              <a:t>Sąd </a:t>
            </a:r>
            <a:r>
              <a:rPr lang="pl-PL" b="1" dirty="0"/>
              <a:t>może</a:t>
            </a:r>
            <a:r>
              <a:rPr lang="pl-PL" dirty="0"/>
              <a:t> odroczyć posiedzenie i wyznaczyć stronom odpowiedni termin, jeżeli uzna to za celowe ze względu na możliwość porozumienia się oskarżonego z pokrzywdzonym w kwestii naprawienia szkody lub zadośćuczynienia za doznaną krzywdę. Na </a:t>
            </a:r>
            <a:r>
              <a:rPr lang="pl-PL" b="1" dirty="0"/>
              <a:t>wniosek oskarżonego i pokrzywdzonego, </a:t>
            </a:r>
            <a:r>
              <a:rPr lang="pl-PL" dirty="0"/>
              <a:t>uzasadniony potrzebą dokonania uzgodnień </a:t>
            </a:r>
            <a:r>
              <a:rPr lang="pl-PL" b="1" dirty="0"/>
              <a:t>sąd zarządza</a:t>
            </a:r>
            <a:r>
              <a:rPr lang="pl-PL" dirty="0"/>
              <a:t> stosowną przerwę lub odracza posiedzenia. </a:t>
            </a:r>
          </a:p>
          <a:p>
            <a:pPr algn="just"/>
            <a:r>
              <a:rPr lang="pl-PL" dirty="0"/>
              <a:t>Orzekając o warunkowym umorzeniu sąd bierze pod uwagę wyniki porozumienia się oskarżonego z pokrzywdzonym. </a:t>
            </a:r>
          </a:p>
          <a:p>
            <a:pPr algn="just"/>
            <a:r>
              <a:rPr lang="pl-PL" b="1" u="sng" dirty="0"/>
              <a:t>W przedmiocie warunkowego umorzenia postępowania sąd orzeka na posiedzeniu WYROKIEM</a:t>
            </a:r>
            <a:endParaRPr lang="pl-PL" dirty="0"/>
          </a:p>
          <a:p>
            <a:pPr lvl="1" algn="just"/>
            <a:r>
              <a:rPr lang="pl-PL" dirty="0"/>
              <a:t>Od wyroku warunkowo umarzającego postępowanie </a:t>
            </a:r>
            <a:r>
              <a:rPr lang="pl-PL" u="sng" dirty="0"/>
              <a:t>wydanego na posiedzeniu,</a:t>
            </a:r>
            <a:r>
              <a:rPr lang="pl-PL" dirty="0"/>
              <a:t> prawo zaskarżenia orzeczenia przysługuje również </a:t>
            </a:r>
            <a:r>
              <a:rPr lang="pl-PL" b="1" dirty="0"/>
              <a:t>pokrzywdzonemu</a:t>
            </a:r>
            <a:r>
              <a:rPr lang="pl-PL" dirty="0"/>
              <a:t>. </a:t>
            </a:r>
          </a:p>
          <a:p>
            <a:pPr lvl="1" algn="just"/>
            <a:r>
              <a:rPr lang="pl-PL" dirty="0"/>
              <a:t>Wyrok warunkowo umarzający postępowanie należy zatem doręczyć również pokrzywdzonemu. </a:t>
            </a:r>
          </a:p>
          <a:p>
            <a:pPr algn="just"/>
            <a:r>
              <a:rPr lang="pl-PL" dirty="0"/>
              <a:t>Konstrukcja wyroku warunkowo umarzającego postępowanie – art. 342 k.p.k. </a:t>
            </a:r>
          </a:p>
          <a:p>
            <a:pPr algn="just"/>
            <a:endParaRPr lang="pl-PL" dirty="0"/>
          </a:p>
          <a:p>
            <a:pPr algn="just"/>
            <a:r>
              <a:rPr lang="pl-PL" dirty="0"/>
              <a:t>POSTĘPOWANIE MOŻNA WARUNKOWO UMORZYĆ TAKŻE PO PRZEPROWADZENIU ROZPRAWY! </a:t>
            </a:r>
          </a:p>
        </p:txBody>
      </p:sp>
    </p:spTree>
    <p:extLst>
      <p:ext uri="{BB962C8B-B14F-4D97-AF65-F5344CB8AC3E}">
        <p14:creationId xmlns:p14="http://schemas.microsoft.com/office/powerpoint/2010/main" val="39427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Zasady udziału stron i innych podmiotów w posiedzeniach sądu</a:t>
            </a:r>
          </a:p>
        </p:txBody>
      </p:sp>
      <p:sp>
        <p:nvSpPr>
          <p:cNvPr id="8" name="Symbol zastępczy zawartości 7"/>
          <p:cNvSpPr>
            <a:spLocks noGrp="1"/>
          </p:cNvSpPr>
          <p:nvPr>
            <p:ph idx="1"/>
          </p:nvPr>
        </p:nvSpPr>
        <p:spPr/>
        <p:txBody>
          <a:bodyPr>
            <a:normAutofit/>
          </a:bodyPr>
          <a:lstStyle/>
          <a:p>
            <a:pPr algn="just"/>
            <a:r>
              <a:rPr lang="pl-PL" dirty="0"/>
              <a:t>Art. 96 </a:t>
            </a:r>
          </a:p>
          <a:p>
            <a:pPr algn="just"/>
            <a:r>
              <a:rPr lang="pl-PL" dirty="0"/>
              <a:t>Strony oraz osoby niebędące stronami, </a:t>
            </a:r>
            <a:r>
              <a:rPr lang="pl-PL" b="1" dirty="0"/>
              <a:t>jeżeli wykażą interes prawny w rozstrzygnięciu</a:t>
            </a:r>
            <a:r>
              <a:rPr lang="pl-PL" dirty="0"/>
              <a:t>, mają prawo wziąć udział w posiedzeniu wówczas, gdy ustawa tak stanowi, chyba że ich udział jest obowiązkowy. Przepis art. 451 stosuje się odpowiednio. </a:t>
            </a:r>
          </a:p>
          <a:p>
            <a:pPr algn="just"/>
            <a:r>
              <a:rPr lang="pl-PL" dirty="0"/>
              <a:t>W pozostałych wypadkach </a:t>
            </a:r>
            <a:r>
              <a:rPr lang="pl-PL" b="1" dirty="0"/>
              <a:t>nie zawiadamia się ich o posiedzeniu</a:t>
            </a:r>
            <a:r>
              <a:rPr lang="pl-PL" dirty="0"/>
              <a:t>, a mogą wziąć w nim udział, jeżeli się stawią, chyba że ustawa stanowi inaczej. </a:t>
            </a:r>
          </a:p>
          <a:p>
            <a:pPr algn="just"/>
            <a:r>
              <a:rPr lang="pl-PL" dirty="0"/>
              <a:t>Np. niejawne dla stron i publiczności jest posiedzenie, na którym sąd wydaje wyrok nakazowy  </a:t>
            </a:r>
          </a:p>
        </p:txBody>
      </p:sp>
    </p:spTree>
    <p:extLst>
      <p:ext uri="{BB962C8B-B14F-4D97-AF65-F5344CB8AC3E}">
        <p14:creationId xmlns:p14="http://schemas.microsoft.com/office/powerpoint/2010/main" val="1111154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563059"/>
            <a:ext cx="11515060" cy="1280890"/>
          </a:xfrm>
        </p:spPr>
        <p:txBody>
          <a:bodyPr/>
          <a:lstStyle/>
          <a:p>
            <a:r>
              <a:rPr lang="pl-PL" dirty="0"/>
              <a:t>Skazanie bez rozprawy – przesłanki</a:t>
            </a:r>
          </a:p>
        </p:txBody>
      </p:sp>
      <p:sp>
        <p:nvSpPr>
          <p:cNvPr id="4" name="Symbol zastępczy tekstu 3"/>
          <p:cNvSpPr>
            <a:spLocks noGrp="1"/>
          </p:cNvSpPr>
          <p:nvPr>
            <p:ph type="body" idx="1"/>
          </p:nvPr>
        </p:nvSpPr>
        <p:spPr>
          <a:xfrm>
            <a:off x="340242" y="1642298"/>
            <a:ext cx="5029200" cy="576262"/>
          </a:xfrm>
        </p:spPr>
        <p:txBody>
          <a:bodyPr/>
          <a:lstStyle/>
          <a:p>
            <a:pPr algn="ctr"/>
            <a:r>
              <a:rPr lang="pl-PL" dirty="0"/>
              <a:t>335 § 1 </a:t>
            </a:r>
          </a:p>
        </p:txBody>
      </p:sp>
      <p:sp>
        <p:nvSpPr>
          <p:cNvPr id="5" name="Symbol zastępczy zawartości 4"/>
          <p:cNvSpPr>
            <a:spLocks noGrp="1"/>
          </p:cNvSpPr>
          <p:nvPr>
            <p:ph sz="half" idx="2"/>
          </p:nvPr>
        </p:nvSpPr>
        <p:spPr>
          <a:xfrm>
            <a:off x="340242" y="2389476"/>
            <a:ext cx="5029200" cy="4170811"/>
          </a:xfrm>
        </p:spPr>
        <p:txBody>
          <a:bodyPr>
            <a:normAutofit fontScale="77500" lnSpcReduction="20000"/>
          </a:bodyPr>
          <a:lstStyle/>
          <a:p>
            <a:pPr algn="just">
              <a:buAutoNum type="arabicPeriod"/>
            </a:pPr>
            <a:r>
              <a:rPr lang="pl-PL" dirty="0"/>
              <a:t>Oskarżony </a:t>
            </a:r>
            <a:r>
              <a:rPr lang="pl-PL" b="1" dirty="0"/>
              <a:t>przyznaje się </a:t>
            </a:r>
            <a:r>
              <a:rPr lang="pl-PL" dirty="0"/>
              <a:t>do winy </a:t>
            </a:r>
          </a:p>
          <a:p>
            <a:pPr algn="just">
              <a:buAutoNum type="arabicPeriod"/>
            </a:pPr>
            <a:r>
              <a:rPr lang="pl-PL" dirty="0"/>
              <a:t>W świetle jego wyjaśnień okoliczności popełnienia przestępstwa i wina nie budzą wątpliwości </a:t>
            </a:r>
          </a:p>
          <a:p>
            <a:pPr algn="just">
              <a:buAutoNum type="arabicPeriod"/>
            </a:pPr>
            <a:r>
              <a:rPr lang="pl-PL" dirty="0"/>
              <a:t>Postawa oskarżonego wskazuje, że cele postępowania zostaną osiągnięte</a:t>
            </a:r>
          </a:p>
          <a:p>
            <a:pPr algn="just">
              <a:buAutoNum type="arabicPeriod"/>
            </a:pPr>
            <a:r>
              <a:rPr lang="pl-PL" dirty="0"/>
              <a:t>Uzgodnione zostały kary lub inne środki przewidziane w prawie karnym za zarzucony mu </a:t>
            </a:r>
            <a:r>
              <a:rPr lang="pl-PL" b="1" u="sng" dirty="0"/>
              <a:t>występek</a:t>
            </a:r>
            <a:r>
              <a:rPr lang="pl-PL" dirty="0"/>
              <a:t> ewentualnie także kosztów procesu</a:t>
            </a:r>
          </a:p>
          <a:p>
            <a:pPr algn="just">
              <a:buAutoNum type="arabicPeriod"/>
            </a:pPr>
            <a:r>
              <a:rPr lang="pl-PL" dirty="0"/>
              <a:t>Uwzględnione zostały prawnie chronione interesy pokrzywdzonego</a:t>
            </a:r>
          </a:p>
        </p:txBody>
      </p:sp>
      <p:sp>
        <p:nvSpPr>
          <p:cNvPr id="6" name="Symbol zastępczy tekstu 5"/>
          <p:cNvSpPr>
            <a:spLocks noGrp="1"/>
          </p:cNvSpPr>
          <p:nvPr>
            <p:ph type="body" sz="quarter" idx="3"/>
          </p:nvPr>
        </p:nvSpPr>
        <p:spPr>
          <a:xfrm>
            <a:off x="6815470" y="1642298"/>
            <a:ext cx="5039831" cy="576262"/>
          </a:xfrm>
        </p:spPr>
        <p:txBody>
          <a:bodyPr/>
          <a:lstStyle/>
          <a:p>
            <a:pPr algn="ctr"/>
            <a:r>
              <a:rPr lang="pl-PL" dirty="0"/>
              <a:t>335 § 2 </a:t>
            </a:r>
          </a:p>
        </p:txBody>
      </p:sp>
      <p:sp>
        <p:nvSpPr>
          <p:cNvPr id="7" name="Symbol zastępczy zawartości 6"/>
          <p:cNvSpPr>
            <a:spLocks noGrp="1"/>
          </p:cNvSpPr>
          <p:nvPr>
            <p:ph sz="quarter" idx="4"/>
          </p:nvPr>
        </p:nvSpPr>
        <p:spPr>
          <a:xfrm>
            <a:off x="6815469" y="2389476"/>
            <a:ext cx="5039831" cy="4170811"/>
          </a:xfrm>
        </p:spPr>
        <p:txBody>
          <a:bodyPr>
            <a:normAutofit fontScale="77500" lnSpcReduction="20000"/>
          </a:bodyPr>
          <a:lstStyle/>
          <a:p>
            <a:pPr algn="just">
              <a:buAutoNum type="arabicPeriod"/>
            </a:pPr>
            <a:r>
              <a:rPr lang="pl-PL" dirty="0"/>
              <a:t>Oświadczenia dowodowe oskarżonego </a:t>
            </a:r>
            <a:r>
              <a:rPr lang="pl-PL" b="1" dirty="0"/>
              <a:t>nie są sprzeczne z dokonanymi ustaleniami </a:t>
            </a:r>
          </a:p>
          <a:p>
            <a:pPr algn="just">
              <a:buAutoNum type="arabicPeriod"/>
            </a:pPr>
            <a:r>
              <a:rPr lang="pl-PL" dirty="0"/>
              <a:t>Okoliczności popełnienia przestępstwa i wina oskarżonego nie budzą wątpliwości</a:t>
            </a:r>
          </a:p>
          <a:p>
            <a:pPr algn="just">
              <a:buFont typeface="Wingdings 3" charset="2"/>
              <a:buAutoNum type="arabicPeriod"/>
            </a:pPr>
            <a:r>
              <a:rPr lang="pl-PL" dirty="0"/>
              <a:t>Postawa oskarżonego wskazuje, że cele postępowania zostaną osiągnięte</a:t>
            </a:r>
          </a:p>
          <a:p>
            <a:pPr algn="just">
              <a:buFont typeface="Wingdings 3" charset="2"/>
              <a:buAutoNum type="arabicPeriod"/>
            </a:pPr>
            <a:r>
              <a:rPr lang="pl-PL" dirty="0"/>
              <a:t>Uzgodnione zostały kary lub inne środki przewidziane w prawie karnym za zarzucony mu </a:t>
            </a:r>
            <a:r>
              <a:rPr lang="pl-PL" b="1" u="sng" dirty="0"/>
              <a:t>występek</a:t>
            </a:r>
            <a:r>
              <a:rPr lang="pl-PL" dirty="0"/>
              <a:t> ewentualnie także kosztów procesu</a:t>
            </a:r>
          </a:p>
          <a:p>
            <a:pPr algn="just">
              <a:buFont typeface="Wingdings 3" charset="2"/>
              <a:buAutoNum type="arabicPeriod"/>
            </a:pPr>
            <a:r>
              <a:rPr lang="pl-PL" dirty="0"/>
              <a:t>Uwzględnione zostały prawnie chronione interesy pokrzywdzonego</a:t>
            </a:r>
          </a:p>
        </p:txBody>
      </p:sp>
    </p:spTree>
    <p:extLst>
      <p:ext uri="{BB962C8B-B14F-4D97-AF65-F5344CB8AC3E}">
        <p14:creationId xmlns:p14="http://schemas.microsoft.com/office/powerpoint/2010/main" val="1254936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Skazanie bez rozprawy </a:t>
            </a:r>
          </a:p>
        </p:txBody>
      </p:sp>
      <p:sp>
        <p:nvSpPr>
          <p:cNvPr id="8" name="Symbol zastępczy zawartości 7"/>
          <p:cNvSpPr>
            <a:spLocks noGrp="1"/>
          </p:cNvSpPr>
          <p:nvPr>
            <p:ph idx="1"/>
          </p:nvPr>
        </p:nvSpPr>
        <p:spPr/>
        <p:txBody>
          <a:bodyPr>
            <a:normAutofit fontScale="70000" lnSpcReduction="20000"/>
          </a:bodyPr>
          <a:lstStyle/>
          <a:p>
            <a:pPr algn="just"/>
            <a:r>
              <a:rPr lang="pl-PL" dirty="0"/>
              <a:t>Uwzględnienie wniosku o skazanie bez rozprawy jest możliwe tylko wtedy, </a:t>
            </a:r>
            <a:r>
              <a:rPr lang="pl-PL" b="1" dirty="0"/>
              <a:t>gdy nie sprzeciwi się temu pokrzywdzony, należycie powiadomiony o terminie posiedzenia. </a:t>
            </a:r>
          </a:p>
          <a:p>
            <a:pPr algn="just"/>
            <a:r>
              <a:rPr lang="pl-PL" dirty="0"/>
              <a:t>Sąd może uzależnić uwzględnienie wniosku od dokonania w nim przez prokuratora wskazanej przez siebie zmiany, zaakceptowanej przez oskarżonego. </a:t>
            </a:r>
          </a:p>
          <a:p>
            <a:pPr algn="just"/>
            <a:r>
              <a:rPr lang="pl-PL" b="1" dirty="0"/>
              <a:t>Nie prowadzi się postępowania dowodowego </a:t>
            </a:r>
            <a:r>
              <a:rPr lang="pl-PL" dirty="0">
                <a:sym typeface="Wingdings" panose="05000000000000000000" pitchFamily="2" charset="2"/>
              </a:rPr>
              <a:t> orzeczenie wydawane na podstawie materiałów z postępowania przygotowawczego. </a:t>
            </a:r>
          </a:p>
          <a:p>
            <a:pPr algn="just"/>
            <a:r>
              <a:rPr lang="pl-PL" dirty="0">
                <a:sym typeface="Wingdings" panose="05000000000000000000" pitchFamily="2" charset="2"/>
              </a:rPr>
              <a:t>Prokurator, oskarżony i pokrzywdzony mają prawo wziąć udział w posiedzeniu. Pokrzywdzony może najpóźniej na tym posiedzeniu złożyć oświadczenie o działaniu w postępowaniu w charakterze oskarżyciela posiłkowego. Udział wskazanych podmiotów jest obowiązkowy, jeżeli prezes sądu lub sąd tak zarządzi. </a:t>
            </a:r>
          </a:p>
          <a:p>
            <a:pPr algn="just"/>
            <a:r>
              <a:rPr lang="pl-PL" dirty="0">
                <a:sym typeface="Wingdings" panose="05000000000000000000" pitchFamily="2" charset="2"/>
              </a:rPr>
              <a:t>Jeżeli sąd uzna, że nie zachodzą podstawy do uwzględnienia wniosku z art. 335 </a:t>
            </a:r>
            <a:r>
              <a:rPr lang="pl-PL" dirty="0"/>
              <a:t>§ 1, zwraca sprawę prokuratorowi. </a:t>
            </a:r>
          </a:p>
          <a:p>
            <a:pPr algn="just"/>
            <a:r>
              <a:rPr lang="pl-PL" dirty="0"/>
              <a:t>W razie nieuwzględnienia wniosku z art. 335 § 2 sprawę kieruje się na rozprawę a prokurator w terminie 7 dni od dnia posiedzenia, dokonuje czynności określonych w art. 333 § 1 – 2. </a:t>
            </a:r>
          </a:p>
          <a:p>
            <a:pPr algn="just"/>
            <a:r>
              <a:rPr lang="pl-PL" b="1" u="sng" dirty="0"/>
              <a:t>SĄD UWZGLĘDNIAJĄC WNIOSEK SKAZUJE OSKARŻONEGO </a:t>
            </a:r>
            <a:r>
              <a:rPr lang="pl-PL" b="1" u="sng" dirty="0">
                <a:solidFill>
                  <a:srgbClr val="FF0000"/>
                </a:solidFill>
              </a:rPr>
              <a:t>WYROKIEM</a:t>
            </a:r>
          </a:p>
          <a:p>
            <a:pPr marL="0" indent="0" algn="just">
              <a:buNone/>
            </a:pPr>
            <a:endParaRPr lang="pl-PL" b="1" u="sng" dirty="0"/>
          </a:p>
        </p:txBody>
      </p:sp>
    </p:spTree>
    <p:extLst>
      <p:ext uri="{BB962C8B-B14F-4D97-AF65-F5344CB8AC3E}">
        <p14:creationId xmlns:p14="http://schemas.microsoft.com/office/powerpoint/2010/main" val="19370000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4297" y="245806"/>
            <a:ext cx="10793951" cy="1327355"/>
          </a:xfrm>
        </p:spPr>
        <p:txBody>
          <a:bodyPr/>
          <a:lstStyle/>
          <a:p>
            <a:r>
              <a:rPr lang="pl-PL" dirty="0"/>
              <a:t>Kontrola sądowa wniosku z art. 335 </a:t>
            </a:r>
          </a:p>
        </p:txBody>
      </p:sp>
      <p:sp>
        <p:nvSpPr>
          <p:cNvPr id="3" name="Symbol zastępczy zawartości 2"/>
          <p:cNvSpPr>
            <a:spLocks noGrp="1"/>
          </p:cNvSpPr>
          <p:nvPr>
            <p:ph idx="1"/>
          </p:nvPr>
        </p:nvSpPr>
        <p:spPr>
          <a:xfrm>
            <a:off x="334297" y="1700981"/>
            <a:ext cx="10793951" cy="4984953"/>
          </a:xfrm>
        </p:spPr>
        <p:txBody>
          <a:bodyPr>
            <a:normAutofit fontScale="85000" lnSpcReduction="20000"/>
          </a:bodyPr>
          <a:lstStyle/>
          <a:p>
            <a:pPr marL="0" indent="0" algn="ctr">
              <a:buNone/>
            </a:pPr>
            <a:r>
              <a:rPr lang="pl-PL" b="1" u="sng" dirty="0"/>
              <a:t>Wyrok SN z 4.12.2014 r., III KK 381/14 </a:t>
            </a:r>
          </a:p>
          <a:p>
            <a:pPr marL="0" indent="0" algn="just">
              <a:buNone/>
            </a:pPr>
            <a:r>
              <a:rPr lang="pl-PL" b="1" dirty="0"/>
              <a:t>Sąd Najwyższy wielokrotnie podnosił, że nie zyskuje aprobaty sposób procedowania sądów sprowadzający się do bezkrytycznego akceptowania wniosków prokuratorskich o skazanie bez przeprowadzenia rozprawy</a:t>
            </a:r>
            <a:r>
              <a:rPr lang="pl-PL" dirty="0"/>
              <a:t>. Skazanie bez przeprowadzenia rozprawy musi zostać poprzedzone </a:t>
            </a:r>
            <a:r>
              <a:rPr lang="pl-PL" b="1" dirty="0"/>
              <a:t>gruntownymi badaniami wszystkich kryteriów dopuszczalności takiego wniosku.</a:t>
            </a:r>
            <a:r>
              <a:rPr lang="pl-PL" dirty="0"/>
              <a:t> Skierowanie wniosku prokuratora w trybie art. 335 § 1 k.p.k. nie zwalnia bowiem sądu od obowiązku kontroli jego formalnej i materialnej poprawności, a zakresem tej weryfikacji winna zostać objęta nie tylko kwestia bezbłędności postulowanych przez prokuratora rozstrzygnięć, ale także to, czy okoliczności popełniania przestępstwa nie budzą wątpliwości. Zgodnie z art. 343 § 7 k.p.k., powinnością sądu rozpoznającego wniosek prokuratora, złożony w trybie art. 335 § 1 k.p.k., jest zbadanie zasadniczej kwestii sprawstwa określonego czynu przez daną osobę, ale również wszelkie inne okoliczności, które są istotne dla oceny prawno-karnej czynu będącego przedmiotem osądu, w tym uprzedniej karalności oskarżonego. Stwierdzenie jakichkolwiek wątpliwości w tym zakresie nakazuje sądowi skierowanie sprawy na rozprawę celem przeprowadzenia postępowania dowodowego, które pozwoli te wątpliwości wyjaśnić.</a:t>
            </a:r>
          </a:p>
        </p:txBody>
      </p:sp>
    </p:spTree>
    <p:extLst>
      <p:ext uri="{BB962C8B-B14F-4D97-AF65-F5344CB8AC3E}">
        <p14:creationId xmlns:p14="http://schemas.microsoft.com/office/powerpoint/2010/main" val="22343551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4296" y="17304"/>
            <a:ext cx="10793951" cy="1636775"/>
          </a:xfrm>
        </p:spPr>
        <p:txBody>
          <a:bodyPr/>
          <a:lstStyle/>
          <a:p>
            <a:r>
              <a:rPr lang="pl-PL" dirty="0"/>
              <a:t>Kontrola sądowa wniosku z art. 335 </a:t>
            </a:r>
          </a:p>
        </p:txBody>
      </p:sp>
      <p:sp>
        <p:nvSpPr>
          <p:cNvPr id="3" name="Symbol zastępczy zawartości 2"/>
          <p:cNvSpPr>
            <a:spLocks noGrp="1"/>
          </p:cNvSpPr>
          <p:nvPr>
            <p:ph idx="1"/>
          </p:nvPr>
        </p:nvSpPr>
        <p:spPr>
          <a:xfrm>
            <a:off x="334297" y="1654079"/>
            <a:ext cx="10793951" cy="4943365"/>
          </a:xfrm>
        </p:spPr>
        <p:txBody>
          <a:bodyPr>
            <a:normAutofit fontScale="85000" lnSpcReduction="10000"/>
          </a:bodyPr>
          <a:lstStyle/>
          <a:p>
            <a:pPr marL="0" indent="0" algn="ctr">
              <a:buNone/>
            </a:pPr>
            <a:r>
              <a:rPr lang="pl-PL" b="1" u="sng" dirty="0"/>
              <a:t>Wyrok SN z 8.02.2017 r., III KK 364/16 </a:t>
            </a:r>
          </a:p>
          <a:p>
            <a:pPr marL="0" indent="0" algn="just">
              <a:buNone/>
            </a:pPr>
            <a:r>
              <a:rPr lang="pl-PL" dirty="0"/>
              <a:t>Sąd, do którego oskarżyciel publiczny kieruje wniosek w trybie art. 335 § 1 k.p.k., z uwagi na treść art. 343 § 7 k.p.k., zobligowany jest do szczegółowej tak formalnej, jak i merytorycznej kontroli takiego pisma procesowego. W jej ramach niezbędne jest sprawdzenie, czy przedłożone przez prokuratora propozycje pozostają zgodne z uprzednimi ustaleniami stron, a także czy nie popadają w sprzeczność z przepisami prawa materialnego, w tym także w zakresie stosowania środków karnych.</a:t>
            </a:r>
          </a:p>
          <a:p>
            <a:pPr marL="0" indent="0" algn="ctr">
              <a:buNone/>
            </a:pPr>
            <a:r>
              <a:rPr lang="pl-PL" b="1" u="sng" dirty="0"/>
              <a:t>Wyrok SN z 25.01.2017 r., V KK 359/16 </a:t>
            </a:r>
          </a:p>
          <a:p>
            <a:pPr marL="0" indent="0" algn="just">
              <a:buNone/>
            </a:pPr>
            <a:r>
              <a:rPr lang="pl-PL" dirty="0"/>
              <a:t>Ugoda stron w kwestii kary, którą odzwierciedla wniosek prokuratora, sformułowany na podstawie art. 335 § 1 k.p.k., nie zwalnia sądu z obowiązku badania, nie tylko okoliczności wskazanych w tym przepisie, a więc niewątpliwego sprawstwa i winy, ale także poprawności wniosku pod względem żądanych kar i środków karnych. </a:t>
            </a:r>
            <a:r>
              <a:rPr lang="pl-PL" b="1" dirty="0"/>
              <a:t>Sąd orzekający na posiedzeniu, w trybie art. 335 § 1 k.p.k., a więc w oparciu o wniosek prokuratora poparty ugodą stron co do kary, ma obowiązek działać na podstawie prawa i w granicach prawa, tak jak w każdej innej sprawie.</a:t>
            </a:r>
          </a:p>
        </p:txBody>
      </p:sp>
    </p:spTree>
    <p:extLst>
      <p:ext uri="{BB962C8B-B14F-4D97-AF65-F5344CB8AC3E}">
        <p14:creationId xmlns:p14="http://schemas.microsoft.com/office/powerpoint/2010/main" val="41226092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4128" y="0"/>
            <a:ext cx="10784119" cy="1636776"/>
          </a:xfrm>
        </p:spPr>
        <p:txBody>
          <a:bodyPr/>
          <a:lstStyle/>
          <a:p>
            <a:r>
              <a:rPr lang="pl-PL" dirty="0"/>
              <a:t>Kontrola sądowa wniosku z art. 335 </a:t>
            </a:r>
          </a:p>
        </p:txBody>
      </p:sp>
      <p:sp>
        <p:nvSpPr>
          <p:cNvPr id="3" name="Symbol zastępczy zawartości 2"/>
          <p:cNvSpPr>
            <a:spLocks noGrp="1"/>
          </p:cNvSpPr>
          <p:nvPr>
            <p:ph idx="1"/>
          </p:nvPr>
        </p:nvSpPr>
        <p:spPr>
          <a:xfrm>
            <a:off x="344129" y="1636777"/>
            <a:ext cx="10784120" cy="5117984"/>
          </a:xfrm>
        </p:spPr>
        <p:txBody>
          <a:bodyPr>
            <a:normAutofit fontScale="85000" lnSpcReduction="10000"/>
          </a:bodyPr>
          <a:lstStyle/>
          <a:p>
            <a:pPr marL="0" indent="0" algn="ctr">
              <a:buNone/>
            </a:pPr>
            <a:r>
              <a:rPr lang="pl-PL" b="1" u="sng" dirty="0"/>
              <a:t>Wyrok SN z 13.12.2016 r., II KK 294/16 </a:t>
            </a:r>
          </a:p>
          <a:p>
            <a:pPr marL="0" indent="0" algn="just">
              <a:buNone/>
            </a:pPr>
            <a:r>
              <a:rPr lang="pl-PL" dirty="0"/>
              <a:t>Sąd, do którego oskarżyciel publiczny kieruje wniosek w trybie art. 335 § 1 k.p.k., z uwagi na treść art. 343 § 7 k.p.k. zobligowany jest do szczegółowej kontroli takiego pisma procesowego, zarówno pod względem merytorycznym, jak i formalnym. W ramach takiej weryfikacji niezbędne jest w szczególności sprawdzenie, czy przedłożone przez prokuratora propozycje pozostają zgodne z uprzednimi ustaleniami stron, a także czy nie popadają w sprzeczność z przepisami prawa. </a:t>
            </a:r>
          </a:p>
          <a:p>
            <a:pPr marL="0" indent="0" algn="ctr">
              <a:buNone/>
            </a:pPr>
            <a:r>
              <a:rPr lang="pl-PL" b="1" u="sng" dirty="0"/>
              <a:t>Wyrok SN z 19.10.2016., V KK 248/16 </a:t>
            </a:r>
          </a:p>
          <a:p>
            <a:pPr marL="0" indent="0" algn="just">
              <a:buNone/>
            </a:pPr>
            <a:r>
              <a:rPr lang="pl-PL" dirty="0"/>
              <a:t>Jednym z warunków, od których spełnienia - zgodnie z treścią art. 335 § 1 k.p.k. - staje się dopuszczalne konsensualne zakończenie postępowania, jest ustalenie (w oparciu o zebrany w sprawie materiał dowodowy), że okoliczności popełnienia przez oskarżonego zarzucanego mu przestępstwa nie budzą wątpliwości. Niespełnienie tego warunku (podobnie jak pozostałych w tym przepisie określonych) wyłącza możliwość rozpoznania sprawy w ten sposób i implikuje konieczność - zgodnie z treścią art. 343 § 7 zdanie 1 k.p.k. - zwrotu sprawy prokuratorowi.</a:t>
            </a:r>
          </a:p>
        </p:txBody>
      </p:sp>
    </p:spTree>
    <p:extLst>
      <p:ext uri="{BB962C8B-B14F-4D97-AF65-F5344CB8AC3E}">
        <p14:creationId xmlns:p14="http://schemas.microsoft.com/office/powerpoint/2010/main" val="37212777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85135" y="-95470"/>
            <a:ext cx="11661059" cy="1432657"/>
          </a:xfrm>
        </p:spPr>
        <p:txBody>
          <a:bodyPr>
            <a:normAutofit/>
          </a:bodyPr>
          <a:lstStyle/>
          <a:p>
            <a:r>
              <a:rPr lang="pl-PL" sz="4000" dirty="0"/>
              <a:t>Udział oskarżonego w posiedzeniu z art. 343</a:t>
            </a:r>
          </a:p>
        </p:txBody>
      </p:sp>
      <p:sp>
        <p:nvSpPr>
          <p:cNvPr id="3" name="Symbol zastępczy zawartości 2"/>
          <p:cNvSpPr>
            <a:spLocks noGrp="1"/>
          </p:cNvSpPr>
          <p:nvPr>
            <p:ph idx="1"/>
          </p:nvPr>
        </p:nvSpPr>
        <p:spPr>
          <a:xfrm>
            <a:off x="285135" y="1268361"/>
            <a:ext cx="11661059" cy="5476568"/>
          </a:xfrm>
        </p:spPr>
        <p:txBody>
          <a:bodyPr>
            <a:normAutofit fontScale="85000" lnSpcReduction="20000"/>
          </a:bodyPr>
          <a:lstStyle/>
          <a:p>
            <a:pPr marL="0" indent="0" algn="ctr">
              <a:buNone/>
            </a:pPr>
            <a:r>
              <a:rPr lang="pl-PL" b="1" u="sng" dirty="0"/>
              <a:t>Wyrok SN z 26.10.2016 r., II KK 255/16 </a:t>
            </a:r>
          </a:p>
          <a:p>
            <a:pPr marL="0" indent="0" algn="just">
              <a:buNone/>
            </a:pPr>
            <a:r>
              <a:rPr lang="pl-PL" dirty="0"/>
              <a:t>Zgodnie z art. 343 § 5 k.p.k. oskarżony ma prawo wzięcia udziału w posiedzeniu, przy czym jego udział jest obowiązkowy, jeżeli prezes sądu lub sąd tak zarządzi. Przepis art. 117 § 1 k.p.k. stanowi, że uprawnionego do wzięcia udziału w czynności procesowej zawiadamia się o jej czasie i miejscu, chyba że ustawa stanowi inaczej. Z kolei z § 2 art. 117 k.p.k. wynika, że czynności nie przeprowadza się, jeżeli osoba uprawniona nie stawiła się, a brak jest dowodu, że została o niej powiadomiona, oraz jeżeli zachodzi uzasadnione przypuszczenie, że niestawiennictwo wynikło z powodu przeszkód żywiołowych lub innych wyjątkowych przyczyn, a także wtedy, gdy osoba ta usprawiedliwiła należycie niestawiennictwo i wnosi o nieprzeprowadzanie czynności bez jej obecności, chyba że ustawa stanowi inaczej. (…) </a:t>
            </a:r>
          </a:p>
          <a:p>
            <a:pPr marL="0" indent="0" algn="just">
              <a:buNone/>
            </a:pPr>
            <a:r>
              <a:rPr lang="pl-PL" dirty="0"/>
              <a:t>W świetle powyższych faktów jest zupełnie niezrozumiałe dlaczego zawiadomienie o terminie i miejscu posiedzenia wysłane zostało oskarżonemu na adres, który w aktach sprawy nie występuje i nie był przez niego wskazywany, jako miejsce zamieszkania, czy adres dla doręczeń. (…) W następstwie tego stanu rzeczy doszło do rażącej obrazy art. 343 § 5 k.p.k. w zw. z art. 117 § 1 i 2 k.p.k., a także art. 6 k.p.k., bowiem oskarżony został pozbawiony prawa do obrony. </a:t>
            </a:r>
            <a:r>
              <a:rPr lang="pl-PL" b="1" dirty="0"/>
              <a:t>Fakt, iż zgodził się on na wymierzenie określonej kary i związanych z nią środków probacyjnych nie pozbawiał go bowiem prawa wypowiedzenia się w toku posiedzenia co do wszystkich elementów porozumienia, a nawet cofnięcia zgody na rozpoznanie sprawy w omawianym trybie. </a:t>
            </a:r>
            <a:r>
              <a:rPr lang="pl-PL" dirty="0"/>
              <a:t>Zaistniałe uchybienie mogło mieć istotny wpływ na treść zaskarżonego orzeczenia, co spowodowało w konsekwencji uchylenie wyroku </a:t>
            </a:r>
          </a:p>
          <a:p>
            <a:pPr marL="0" indent="0" algn="just">
              <a:buNone/>
            </a:pPr>
            <a:endParaRPr lang="pl-PL" dirty="0"/>
          </a:p>
        </p:txBody>
      </p:sp>
    </p:spTree>
    <p:extLst>
      <p:ext uri="{BB962C8B-B14F-4D97-AF65-F5344CB8AC3E}">
        <p14:creationId xmlns:p14="http://schemas.microsoft.com/office/powerpoint/2010/main" val="32199442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75420" y="624110"/>
            <a:ext cx="11401147" cy="1280890"/>
          </a:xfrm>
        </p:spPr>
        <p:txBody>
          <a:bodyPr>
            <a:normAutofit fontScale="90000"/>
          </a:bodyPr>
          <a:lstStyle/>
          <a:p>
            <a:r>
              <a:rPr lang="pl-PL" dirty="0"/>
              <a:t>Dobrowolne poddanie się karze na posiedzeniu przed rozprawą – art. 338a w zw. z 343a</a:t>
            </a:r>
          </a:p>
        </p:txBody>
      </p:sp>
      <p:sp>
        <p:nvSpPr>
          <p:cNvPr id="4" name="Symbol zastępczy tekstu 3"/>
          <p:cNvSpPr>
            <a:spLocks noGrp="1"/>
          </p:cNvSpPr>
          <p:nvPr>
            <p:ph type="body" idx="1"/>
          </p:nvPr>
        </p:nvSpPr>
        <p:spPr>
          <a:xfrm>
            <a:off x="475420" y="1969475"/>
            <a:ext cx="3992732" cy="576262"/>
          </a:xfrm>
        </p:spPr>
        <p:txBody>
          <a:bodyPr/>
          <a:lstStyle/>
          <a:p>
            <a:pPr algn="ctr"/>
            <a:r>
              <a:rPr lang="pl-PL" dirty="0"/>
              <a:t>Przesłanki </a:t>
            </a:r>
          </a:p>
        </p:txBody>
      </p:sp>
      <p:sp>
        <p:nvSpPr>
          <p:cNvPr id="3" name="Symbol zastępczy zawartości 2"/>
          <p:cNvSpPr>
            <a:spLocks noGrp="1"/>
          </p:cNvSpPr>
          <p:nvPr>
            <p:ph sz="half" idx="2"/>
          </p:nvPr>
        </p:nvSpPr>
        <p:spPr>
          <a:xfrm>
            <a:off x="475420" y="2610211"/>
            <a:ext cx="4578361" cy="4247789"/>
          </a:xfrm>
        </p:spPr>
        <p:txBody>
          <a:bodyPr>
            <a:normAutofit fontScale="70000" lnSpcReduction="20000"/>
          </a:bodyPr>
          <a:lstStyle/>
          <a:p>
            <a:pPr algn="just">
              <a:buAutoNum type="arabicPeriod"/>
            </a:pPr>
            <a:r>
              <a:rPr lang="pl-PL" dirty="0"/>
              <a:t>Oskarżony złożył wniosek o wydanie wyroku skazującego i wymierzenie mu określonej kary lub środka karnego + ewentualnie kosztów procesu</a:t>
            </a:r>
          </a:p>
          <a:p>
            <a:pPr algn="just">
              <a:buAutoNum type="arabicPeriod"/>
            </a:pPr>
            <a:r>
              <a:rPr lang="pl-PL" dirty="0"/>
              <a:t>Zarzucono </a:t>
            </a:r>
            <a:r>
              <a:rPr lang="pl-PL" b="1" dirty="0"/>
              <a:t>przestępstwo zagrożone karą do 15 lat pozbawienia wolności </a:t>
            </a:r>
          </a:p>
          <a:p>
            <a:pPr algn="just">
              <a:buAutoNum type="arabicPeriod"/>
            </a:pPr>
            <a:r>
              <a:rPr lang="pl-PL" dirty="0"/>
              <a:t>Wniosek złożył przed doręczeniem mu zawiadomienia o terminie rozprawy </a:t>
            </a:r>
          </a:p>
          <a:p>
            <a:pPr algn="just">
              <a:buAutoNum type="arabicPeriod"/>
            </a:pPr>
            <a:r>
              <a:rPr lang="pl-PL" dirty="0"/>
              <a:t>Okoliczności popełnienia przestępstwa i wina nie budzą wątpliwości</a:t>
            </a:r>
          </a:p>
          <a:p>
            <a:pPr algn="just">
              <a:buAutoNum type="arabicPeriod"/>
            </a:pPr>
            <a:r>
              <a:rPr lang="pl-PL" dirty="0"/>
              <a:t>Cele postępowania zostaną osiągnięte mimo nieprzeprowadzenia rozprawy</a:t>
            </a:r>
          </a:p>
          <a:p>
            <a:pPr algn="just">
              <a:buAutoNum type="arabicPeriod"/>
            </a:pPr>
            <a:r>
              <a:rPr lang="pl-PL" dirty="0"/>
              <a:t>Brak sprzeciwu pokrzywdzonego i prokuratora </a:t>
            </a:r>
          </a:p>
        </p:txBody>
      </p:sp>
      <p:sp>
        <p:nvSpPr>
          <p:cNvPr id="5" name="Symbol zastępczy tekstu 4"/>
          <p:cNvSpPr>
            <a:spLocks noGrp="1"/>
          </p:cNvSpPr>
          <p:nvPr>
            <p:ph type="body" sz="quarter" idx="3"/>
          </p:nvPr>
        </p:nvSpPr>
        <p:spPr>
          <a:xfrm>
            <a:off x="6060558" y="1969475"/>
            <a:ext cx="5816009" cy="576262"/>
          </a:xfrm>
        </p:spPr>
        <p:txBody>
          <a:bodyPr/>
          <a:lstStyle/>
          <a:p>
            <a:pPr algn="ctr"/>
            <a:r>
              <a:rPr lang="pl-PL" dirty="0"/>
              <a:t>Tryb orzekania </a:t>
            </a:r>
          </a:p>
        </p:txBody>
      </p:sp>
      <p:sp>
        <p:nvSpPr>
          <p:cNvPr id="6" name="Symbol zastępczy zawartości 5"/>
          <p:cNvSpPr>
            <a:spLocks noGrp="1"/>
          </p:cNvSpPr>
          <p:nvPr>
            <p:ph sz="quarter" idx="4"/>
          </p:nvPr>
        </p:nvSpPr>
        <p:spPr>
          <a:xfrm>
            <a:off x="6060558" y="2545738"/>
            <a:ext cx="5816009" cy="4025182"/>
          </a:xfrm>
        </p:spPr>
        <p:txBody>
          <a:bodyPr>
            <a:normAutofit fontScale="70000" lnSpcReduction="20000"/>
          </a:bodyPr>
          <a:lstStyle/>
          <a:p>
            <a:pPr algn="just"/>
            <a:r>
              <a:rPr lang="pl-PL" dirty="0"/>
              <a:t>O terminie posiedzenia zawiadamia się strony i pokrzywdzonego. </a:t>
            </a:r>
          </a:p>
          <a:p>
            <a:pPr algn="just"/>
            <a:r>
              <a:rPr lang="pl-PL" dirty="0"/>
              <a:t>Doręcza się im odpis wniosku oskarżonego. </a:t>
            </a:r>
          </a:p>
          <a:p>
            <a:pPr algn="just"/>
            <a:r>
              <a:rPr lang="pl-PL" dirty="0"/>
              <a:t>Sąd może uzależnić uwzględnienie wniosku od dokonania w nim wskazanej przez siebie zmiany np. obowiązku naprawienia szkody. </a:t>
            </a:r>
          </a:p>
          <a:p>
            <a:pPr algn="just"/>
            <a:r>
              <a:rPr lang="pl-PL" dirty="0"/>
              <a:t>Nie prowadzi się postępowania dowodowego. </a:t>
            </a:r>
          </a:p>
          <a:p>
            <a:pPr algn="just"/>
            <a:r>
              <a:rPr lang="pl-PL" dirty="0"/>
              <a:t>Jeżeli wniosek nie zostanie uwzględniony, kolejny podlega rozpoznaniu na rozprawie. </a:t>
            </a:r>
          </a:p>
          <a:p>
            <a:pPr algn="just"/>
            <a:r>
              <a:rPr lang="pl-PL" b="1" u="sng" dirty="0"/>
              <a:t>SĄD SKAZUJE OSKARŻONEGO WYROKIEM</a:t>
            </a:r>
          </a:p>
        </p:txBody>
      </p:sp>
    </p:spTree>
    <p:extLst>
      <p:ext uri="{BB962C8B-B14F-4D97-AF65-F5344CB8AC3E}">
        <p14:creationId xmlns:p14="http://schemas.microsoft.com/office/powerpoint/2010/main" val="9766387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106287" y="0"/>
            <a:ext cx="11985522" cy="1609344"/>
          </a:xfrm>
        </p:spPr>
        <p:txBody>
          <a:bodyPr>
            <a:normAutofit/>
          </a:bodyPr>
          <a:lstStyle/>
          <a:p>
            <a:r>
              <a:rPr lang="pl-PL" dirty="0"/>
              <a:t>Tryby konsensualne – korzyści dla oskarżonego </a:t>
            </a:r>
          </a:p>
        </p:txBody>
      </p:sp>
      <p:sp>
        <p:nvSpPr>
          <p:cNvPr id="8" name="Symbol zastępczy zawartości 7"/>
          <p:cNvSpPr>
            <a:spLocks noGrp="1"/>
          </p:cNvSpPr>
          <p:nvPr>
            <p:ph idx="1"/>
          </p:nvPr>
        </p:nvSpPr>
        <p:spPr>
          <a:xfrm>
            <a:off x="106287" y="1609344"/>
            <a:ext cx="11908732" cy="5165082"/>
          </a:xfrm>
        </p:spPr>
        <p:txBody>
          <a:bodyPr>
            <a:normAutofit fontScale="70000" lnSpcReduction="20000"/>
          </a:bodyPr>
          <a:lstStyle/>
          <a:p>
            <a:pPr algn="just"/>
            <a:r>
              <a:rPr lang="pl-PL" dirty="0"/>
              <a:t>W tej sytuacji, godząc się na tryb postępowania sądowego oraz swoistą ugodę co do dobrowolnego poddania się oskarżonego konkretnej karze, sąd orzekający był związany swą wcześniejszą decyzją w tym przedmiocie, co sprawiło, że w wyroku jakiekolwiek zmiany w zakresie wymiaru kary nie były dopuszczalne.</a:t>
            </a:r>
          </a:p>
          <a:p>
            <a:pPr algn="just"/>
            <a:r>
              <a:rPr lang="pl-PL" b="1" dirty="0"/>
              <a:t>Wprawdzie zarówno z żadnego przepisu prawa materialnego, jak i procesowego, nie wynika wprost uprawnienie sądu do łagodzenia kary wymierzonej wyrokiem bez przeprowadzenia postępowania dowodowego poza granice wytyczone dyrektywami wymiaru kary określonymi w kodeksie karnym, lecz wydaje się oczywiste, że oskarżony, rezygnując z pełnego postępowania i wnosząc o jego zaniechanie lub skrócenie, ma prawo liczyć na łagodniejsze potraktowanie</a:t>
            </a:r>
            <a:r>
              <a:rPr lang="pl-PL" dirty="0"/>
              <a:t>. Stwierdzenie powyższe ma swój sens, gdy się zważy, iż oskarżony może proponować określony wymiar kary i przez to wpływać na rozstrzygnięcie sądu. Powyższe nie oznacza jednak tego, że sąd byłby pozbawiony uprawnień określonych w art. 387 § 1 k.p.k., gdyż organ ten zawsze decyduje o zasadności wniosku.</a:t>
            </a:r>
          </a:p>
          <a:p>
            <a:pPr algn="just"/>
            <a:r>
              <a:rPr lang="pl-PL" dirty="0"/>
              <a:t>Powyższe rozważania uzasadniają pogląd, że przychylenie się sądu do wniosku oskarżonego o wydanie wyroku skazującego na zasadach przewidzianych w art. 387 § 1 i 2 k.p.k. rodzi po stronie sądu zobowiązanie do wymierzenia kary zgodnej z akceptowanymi wnioskami. Orzeczenie zaś przez sąd kary surowszej lub innego środka karnego aniżeli określonego we wniosku oskarżonego nie jest dopuszczalne, bo jest złamaniem „swoistej ugody”, określającej warunki dobrowolnego poddania się karze (art. 387 § 1 i 2 k.p.k.) i przez to stanowi rażące naruszenie prawa procesowego, mające istotny wpływ na treść orzeczenia.</a:t>
            </a:r>
          </a:p>
          <a:p>
            <a:pPr algn="just"/>
            <a:r>
              <a:rPr lang="pl-PL" dirty="0"/>
              <a:t>Wyrok SN z dnia 7 września 1999 r., WKN 32/99</a:t>
            </a:r>
          </a:p>
        </p:txBody>
      </p:sp>
    </p:spTree>
    <p:extLst>
      <p:ext uri="{BB962C8B-B14F-4D97-AF65-F5344CB8AC3E}">
        <p14:creationId xmlns:p14="http://schemas.microsoft.com/office/powerpoint/2010/main" val="37268303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Tryby konsensualne – korzyści dla oskarżonego </a:t>
            </a:r>
          </a:p>
        </p:txBody>
      </p:sp>
      <p:sp>
        <p:nvSpPr>
          <p:cNvPr id="3" name="Symbol zastępczy zawartości 2"/>
          <p:cNvSpPr>
            <a:spLocks noGrp="1"/>
          </p:cNvSpPr>
          <p:nvPr>
            <p:ph idx="1"/>
          </p:nvPr>
        </p:nvSpPr>
        <p:spPr/>
        <p:txBody>
          <a:bodyPr>
            <a:normAutofit lnSpcReduction="10000"/>
          </a:bodyPr>
          <a:lstStyle/>
          <a:p>
            <a:pPr algn="just"/>
            <a:r>
              <a:rPr lang="pl-PL" dirty="0"/>
              <a:t>Możliwe jest złagodzenie kary jedynie w ustawowych granicach zagrożenia karą, chyba że wystąpią okoliczności z art. 60 § 1 k.k. </a:t>
            </a:r>
          </a:p>
          <a:p>
            <a:pPr algn="just"/>
            <a:r>
              <a:rPr lang="pl-PL" dirty="0"/>
              <a:t>W polskim ustawodawstwie ciekawe jest to, że kary wymierzane w trybach konsensualnych w zasadzie nie odbiegają od tych, które zapadłyby po przeprowadzeniu rozprawy. </a:t>
            </a:r>
          </a:p>
          <a:p>
            <a:pPr algn="just"/>
            <a:r>
              <a:rPr lang="pl-PL" dirty="0"/>
              <a:t>Niezależnie od praktyki, konsensualne zakończenie postępowania jest korzystne dla oskarżonego, ponieważ: </a:t>
            </a:r>
          </a:p>
          <a:p>
            <a:pPr lvl="1" algn="just"/>
            <a:r>
              <a:rPr lang="pl-PL" dirty="0"/>
              <a:t>unika publicznego przeprowadzania dowodów </a:t>
            </a:r>
          </a:p>
          <a:p>
            <a:pPr lvl="1" algn="just"/>
            <a:r>
              <a:rPr lang="pl-PL" dirty="0"/>
              <a:t>rozstrzygnięcie szybciej się uprawomocni i szybciej zaczną biec terminy zatarcia skazania itp. </a:t>
            </a:r>
          </a:p>
          <a:p>
            <a:pPr lvl="1" algn="just"/>
            <a:r>
              <a:rPr lang="pl-PL" dirty="0"/>
              <a:t>nie uczestniczy w długotrwałym procesie </a:t>
            </a:r>
          </a:p>
        </p:txBody>
      </p:sp>
    </p:spTree>
    <p:extLst>
      <p:ext uri="{BB962C8B-B14F-4D97-AF65-F5344CB8AC3E}">
        <p14:creationId xmlns:p14="http://schemas.microsoft.com/office/powerpoint/2010/main" val="41779237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normAutofit/>
          </a:bodyPr>
          <a:lstStyle/>
          <a:p>
            <a:pPr algn="just"/>
            <a:r>
              <a:rPr lang="pl-PL" sz="2200" dirty="0"/>
              <a:t>Art. 347 </a:t>
            </a:r>
          </a:p>
          <a:p>
            <a:pPr algn="just"/>
            <a:r>
              <a:rPr lang="pl-PL" sz="2200" dirty="0"/>
              <a:t>W dalszym postępowaniu sąd nie jest związany ani oceną faktyczną, ani prawną przyjętą za podstawę postanowień i zarządzeń wydanych na posiedzeniu. </a:t>
            </a:r>
          </a:p>
          <a:p>
            <a:pPr algn="just"/>
            <a:r>
              <a:rPr lang="pl-PL" sz="2200" dirty="0"/>
              <a:t> Czyli, jeżeli sąd odmówił uwzględnienia wniosku prokuratora o warunkowe umorzenie postępowania, po przeprowadzeniu rozprawy może dojść do przekonania, że powinien zapaść wyrok warunkowo umarzający </a:t>
            </a:r>
          </a:p>
        </p:txBody>
      </p:sp>
    </p:spTree>
    <p:extLst>
      <p:ext uri="{BB962C8B-B14F-4D97-AF65-F5344CB8AC3E}">
        <p14:creationId xmlns:p14="http://schemas.microsoft.com/office/powerpoint/2010/main" val="2021327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Zasady udziału stron i innych uczestników postępowania w posiedzeniach sądu</a:t>
            </a:r>
          </a:p>
        </p:txBody>
      </p:sp>
      <p:sp>
        <p:nvSpPr>
          <p:cNvPr id="3" name="Symbol zastępczy zawartości 2"/>
          <p:cNvSpPr>
            <a:spLocks noGrp="1"/>
          </p:cNvSpPr>
          <p:nvPr>
            <p:ph idx="1"/>
          </p:nvPr>
        </p:nvSpPr>
        <p:spPr>
          <a:xfrm>
            <a:off x="0" y="2222287"/>
            <a:ext cx="12191999" cy="4552139"/>
          </a:xfrm>
        </p:spPr>
        <p:txBody>
          <a:bodyPr>
            <a:normAutofit fontScale="77500" lnSpcReduction="20000"/>
          </a:bodyPr>
          <a:lstStyle/>
          <a:p>
            <a:pPr marL="0" indent="0" algn="ctr">
              <a:buNone/>
            </a:pPr>
            <a:r>
              <a:rPr lang="pl-PL" b="1" dirty="0"/>
              <a:t>Z art. 96 wynikają 4 zasady uczestniczenia stron i innych uczestników postępowania w posiedzeniach sądu:</a:t>
            </a:r>
          </a:p>
          <a:p>
            <a:pPr algn="just">
              <a:buFont typeface="+mj-lt"/>
              <a:buAutoNum type="arabicPeriod"/>
            </a:pPr>
            <a:r>
              <a:rPr lang="pl-PL" dirty="0"/>
              <a:t>Obowiązkowy udział, jeżeli ustawa tak stanowi</a:t>
            </a:r>
          </a:p>
          <a:p>
            <a:pPr lvl="1" algn="just"/>
            <a:r>
              <a:rPr lang="pl-PL" dirty="0"/>
              <a:t>stronę (innego uczestnika) </a:t>
            </a:r>
            <a:r>
              <a:rPr lang="pl-PL" b="1" dirty="0"/>
              <a:t>wzywa</a:t>
            </a:r>
            <a:r>
              <a:rPr lang="pl-PL" dirty="0"/>
              <a:t> się do udziału w czynności</a:t>
            </a:r>
          </a:p>
          <a:p>
            <a:pPr lvl="1" algn="just"/>
            <a:r>
              <a:rPr lang="pl-PL" dirty="0"/>
              <a:t>np. oskarżonego w posiedzeniu w przedmiocie zastosowania środka zapobiegawczego - art. 249 § 3</a:t>
            </a:r>
          </a:p>
          <a:p>
            <a:pPr algn="just">
              <a:buFont typeface="+mj-lt"/>
              <a:buAutoNum type="arabicPeriod"/>
            </a:pPr>
            <a:r>
              <a:rPr lang="pl-PL" dirty="0"/>
              <a:t>Uprawnienie do udziału w posiedzeniu, jeżeli </a:t>
            </a:r>
            <a:r>
              <a:rPr lang="pl-PL" b="1" dirty="0"/>
              <a:t>wykażą interes prawny w rozstrzygnięciu</a:t>
            </a:r>
            <a:r>
              <a:rPr lang="pl-PL" dirty="0"/>
              <a:t> i gdy ustawa tak stanowi</a:t>
            </a:r>
          </a:p>
          <a:p>
            <a:pPr lvl="1" algn="just"/>
            <a:r>
              <a:rPr lang="pl-PL" dirty="0"/>
              <a:t>należy </a:t>
            </a:r>
            <a:r>
              <a:rPr lang="pl-PL" b="1" dirty="0"/>
              <a:t>zawiadomić</a:t>
            </a:r>
            <a:r>
              <a:rPr lang="pl-PL" dirty="0"/>
              <a:t> o czasie i miejscu przeprowadzenia czynności</a:t>
            </a:r>
          </a:p>
          <a:p>
            <a:pPr lvl="1" algn="just"/>
            <a:r>
              <a:rPr lang="pl-PL" dirty="0"/>
              <a:t>bezwzględne uprawnienie do udziału w czynności </a:t>
            </a:r>
          </a:p>
          <a:p>
            <a:pPr algn="just">
              <a:buFont typeface="+mj-lt"/>
              <a:buAutoNum type="arabicPeriod"/>
            </a:pPr>
            <a:r>
              <a:rPr lang="pl-PL" dirty="0"/>
              <a:t>Posiedzenie odbywa się bez udziału stron/innych uczestników – strona nie może wziąć udziału w posiedzeniu i sąd nie może dopuścić jej do udziału w czynności nawet jeżeli się stawi </a:t>
            </a:r>
          </a:p>
          <a:p>
            <a:pPr algn="just">
              <a:buFont typeface="+mj-lt"/>
              <a:buAutoNum type="arabicPeriod"/>
            </a:pPr>
            <a:r>
              <a:rPr lang="pl-PL" dirty="0"/>
              <a:t>W pozostałych wypadkach strony oraz osoby niebędące stronami, jeżeli ma to znaczenie dla ochrony ich praw lub interesów, </a:t>
            </a:r>
            <a:r>
              <a:rPr lang="pl-PL" b="1" dirty="0"/>
              <a:t>mogą wziąć udział w posiedzeniu, jeżeli się stawią</a:t>
            </a:r>
            <a:r>
              <a:rPr lang="pl-PL" dirty="0"/>
              <a:t> </a:t>
            </a:r>
          </a:p>
          <a:p>
            <a:pPr lvl="1" algn="just"/>
            <a:r>
              <a:rPr lang="pl-PL" dirty="0"/>
              <a:t>nie zawiadamia się o czasie i miejscu czynności</a:t>
            </a:r>
          </a:p>
          <a:p>
            <a:pPr lvl="1" algn="just"/>
            <a:r>
              <a:rPr lang="pl-PL" dirty="0"/>
              <a:t>względne uprawnienie do udziału w czynności </a:t>
            </a:r>
          </a:p>
        </p:txBody>
      </p:sp>
    </p:spTree>
    <p:extLst>
      <p:ext uri="{BB962C8B-B14F-4D97-AF65-F5344CB8AC3E}">
        <p14:creationId xmlns:p14="http://schemas.microsoft.com/office/powerpoint/2010/main" val="72325985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81CFAC-A173-4CD8-BD27-AA98EFA00F62}"/>
              </a:ext>
            </a:extLst>
          </p:cNvPr>
          <p:cNvSpPr>
            <a:spLocks noGrp="1"/>
          </p:cNvSpPr>
          <p:nvPr>
            <p:ph type="title"/>
          </p:nvPr>
        </p:nvSpPr>
        <p:spPr/>
        <p:txBody>
          <a:bodyPr/>
          <a:lstStyle/>
          <a:p>
            <a:r>
              <a:rPr lang="pl-PL" dirty="0"/>
              <a:t>Kazus nr 1</a:t>
            </a:r>
          </a:p>
        </p:txBody>
      </p:sp>
      <p:sp>
        <p:nvSpPr>
          <p:cNvPr id="3" name="Symbol zastępczy zawartości 2">
            <a:extLst>
              <a:ext uri="{FF2B5EF4-FFF2-40B4-BE49-F238E27FC236}">
                <a16:creationId xmlns:a16="http://schemas.microsoft.com/office/drawing/2014/main" id="{50430456-85C8-427B-9B46-E4486CEB9781}"/>
              </a:ext>
            </a:extLst>
          </p:cNvPr>
          <p:cNvSpPr>
            <a:spLocks noGrp="1"/>
          </p:cNvSpPr>
          <p:nvPr>
            <p:ph idx="1"/>
          </p:nvPr>
        </p:nvSpPr>
        <p:spPr>
          <a:xfrm>
            <a:off x="838200" y="1426029"/>
            <a:ext cx="10515600" cy="4750934"/>
          </a:xfrm>
        </p:spPr>
        <p:txBody>
          <a:bodyPr>
            <a:normAutofit fontScale="92500" lnSpcReduction="10000"/>
          </a:bodyPr>
          <a:lstStyle/>
          <a:p>
            <a:pPr algn="just"/>
            <a:r>
              <a:rPr lang="pl-PL" dirty="0"/>
              <a:t>Prokurator złożył wniosek o warunkowe umorzenie postępowania do Sądu Rejonowego dla Wrocławia – Śródmieścia przeciwko Mariuszowi J., podejrzanemu o czyn z art. 279 § 1 k.k. Sąd, na posiedzeniu, podjął decyzję o nieuwzględnieniu wniosku i skierował sprawę na rozprawę. Po przeprowadzeniu przewodu sądowego i uprzedzeniu o możliwości zmiany kwalifikacji prawnej czynu (art. 399 k.p.k.) sąd umorzył warunkowo postępowanie wyrokiem, stwierdzając że oskarżony popełnił przestępstwo z art. 278 § 1 k.k.</a:t>
            </a:r>
          </a:p>
          <a:p>
            <a:pPr marL="514350" indent="-514350" algn="just">
              <a:buAutoNum type="arabicPeriod"/>
            </a:pPr>
            <a:r>
              <a:rPr lang="pl-PL" b="1" dirty="0"/>
              <a:t>Oceń prawidłowość pierwotnie złożonego wniosku przez prokuratora.</a:t>
            </a:r>
          </a:p>
          <a:p>
            <a:pPr marL="514350" indent="-514350">
              <a:buAutoNum type="arabicPeriod"/>
            </a:pPr>
            <a:r>
              <a:rPr lang="pl-PL" b="1" dirty="0"/>
              <a:t>Jakich czynności powinien dokonać prokurator po nieuwzględnieniu wniosku przez sąd?</a:t>
            </a:r>
          </a:p>
          <a:p>
            <a:pPr marL="514350" indent="-514350">
              <a:buAutoNum type="arabicPeriod"/>
            </a:pPr>
            <a:r>
              <a:rPr lang="pl-PL" b="1" dirty="0"/>
              <a:t>Czy sąd mógł warunkowo umorzyć postępowanie?</a:t>
            </a:r>
          </a:p>
        </p:txBody>
      </p:sp>
    </p:spTree>
    <p:extLst>
      <p:ext uri="{BB962C8B-B14F-4D97-AF65-F5344CB8AC3E}">
        <p14:creationId xmlns:p14="http://schemas.microsoft.com/office/powerpoint/2010/main" val="4449970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88671C-CA2A-4FCA-94D0-C834945281C7}"/>
              </a:ext>
            </a:extLst>
          </p:cNvPr>
          <p:cNvSpPr>
            <a:spLocks noGrp="1"/>
          </p:cNvSpPr>
          <p:nvPr>
            <p:ph type="title"/>
          </p:nvPr>
        </p:nvSpPr>
        <p:spPr/>
        <p:txBody>
          <a:bodyPr/>
          <a:lstStyle/>
          <a:p>
            <a:pPr algn="ctr"/>
            <a:r>
              <a:rPr lang="pl-PL" dirty="0"/>
              <a:t>Kazus nr 2</a:t>
            </a:r>
          </a:p>
        </p:txBody>
      </p:sp>
      <p:sp>
        <p:nvSpPr>
          <p:cNvPr id="3" name="Symbol zastępczy zawartości 2">
            <a:extLst>
              <a:ext uri="{FF2B5EF4-FFF2-40B4-BE49-F238E27FC236}">
                <a16:creationId xmlns:a16="http://schemas.microsoft.com/office/drawing/2014/main" id="{2A478B00-4CCC-4298-8873-D3A00448DC71}"/>
              </a:ext>
            </a:extLst>
          </p:cNvPr>
          <p:cNvSpPr>
            <a:spLocks noGrp="1"/>
          </p:cNvSpPr>
          <p:nvPr>
            <p:ph idx="1"/>
          </p:nvPr>
        </p:nvSpPr>
        <p:spPr/>
        <p:txBody>
          <a:bodyPr/>
          <a:lstStyle/>
          <a:p>
            <a:pPr algn="just"/>
            <a:r>
              <a:rPr lang="pl-PL" dirty="0"/>
              <a:t>Do Sądu Rejonowego dla Wrocławia – Śródmieścia wpłynął akt oskarżenia wraz z wnioskiem o skazanie bez rozprawy jako załącznikiem (art. 335 § 2 k.p.k.). Upoważniony sędzia, dokonując kontroli formalnej aktu oskarżenia, zauważył, że nie zawiera on listy osób, których wezwania oskarżyciel żąda oraz listy dowodów do przeprowadzenia na rozprawie. W tej sytuacji zarządzeniem wezwał prokuratora do uzupełnienia braków formalnych aktu oskarżenia.</a:t>
            </a:r>
          </a:p>
          <a:p>
            <a:pPr algn="just"/>
            <a:endParaRPr lang="pl-PL" dirty="0"/>
          </a:p>
          <a:p>
            <a:pPr algn="just"/>
            <a:r>
              <a:rPr lang="pl-PL" b="1" dirty="0"/>
              <a:t>Oceń postępowanie sędziego.</a:t>
            </a:r>
          </a:p>
        </p:txBody>
      </p:sp>
    </p:spTree>
    <p:extLst>
      <p:ext uri="{BB962C8B-B14F-4D97-AF65-F5344CB8AC3E}">
        <p14:creationId xmlns:p14="http://schemas.microsoft.com/office/powerpoint/2010/main" val="205753371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B2FA63-5C80-4F90-B277-0EA11BD22446}"/>
              </a:ext>
            </a:extLst>
          </p:cNvPr>
          <p:cNvSpPr>
            <a:spLocks noGrp="1"/>
          </p:cNvSpPr>
          <p:nvPr>
            <p:ph type="title"/>
          </p:nvPr>
        </p:nvSpPr>
        <p:spPr/>
        <p:txBody>
          <a:bodyPr/>
          <a:lstStyle/>
          <a:p>
            <a:pPr algn="ctr"/>
            <a:r>
              <a:rPr lang="pl-PL" dirty="0"/>
              <a:t>Kazus nr 3</a:t>
            </a:r>
          </a:p>
        </p:txBody>
      </p:sp>
      <p:sp>
        <p:nvSpPr>
          <p:cNvPr id="3" name="Symbol zastępczy zawartości 2">
            <a:extLst>
              <a:ext uri="{FF2B5EF4-FFF2-40B4-BE49-F238E27FC236}">
                <a16:creationId xmlns:a16="http://schemas.microsoft.com/office/drawing/2014/main" id="{0D7E1A80-122F-4D47-A810-133F649C5858}"/>
              </a:ext>
            </a:extLst>
          </p:cNvPr>
          <p:cNvSpPr>
            <a:spLocks noGrp="1"/>
          </p:cNvSpPr>
          <p:nvPr>
            <p:ph idx="1"/>
          </p:nvPr>
        </p:nvSpPr>
        <p:spPr/>
        <p:txBody>
          <a:bodyPr/>
          <a:lstStyle/>
          <a:p>
            <a:pPr algn="just"/>
            <a:r>
              <a:rPr lang="pl-PL" dirty="0"/>
              <a:t>Prokuratura Rejonowa dla Wrocławia – Stare Miasto skierowała do Sądu Rejonowego dla Wrocławia – Śródmieścia wniosek o skazanie bez rozprawy z art. 335 § 1 k.p.k. Sędzia dokonujący kontroli wniosku nie miał do niego w zasadzie zastrzeżeń, zaproponowana kara i pozostałe środki reakcji prawnokarnej były zgodne z prawem materialnym, ale dla pewności co do przebiegu zdarzenia chciał przesłuchać jednego ze świadków. Wezwał więc świadka na posiedzenie. Sąd przesłuchał go i po rozwianiu wątpliwości, wydał wyrok skazujący na posiedzeniu.</a:t>
            </a:r>
          </a:p>
          <a:p>
            <a:r>
              <a:rPr lang="pl-PL" b="1" dirty="0"/>
              <a:t>Oceń postępowanie sądu. </a:t>
            </a:r>
          </a:p>
        </p:txBody>
      </p:sp>
    </p:spTree>
    <p:extLst>
      <p:ext uri="{BB962C8B-B14F-4D97-AF65-F5344CB8AC3E}">
        <p14:creationId xmlns:p14="http://schemas.microsoft.com/office/powerpoint/2010/main" val="16910706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6E9D4B-ECEB-4B56-97CB-677689B5DE4B}"/>
              </a:ext>
            </a:extLst>
          </p:cNvPr>
          <p:cNvSpPr>
            <a:spLocks noGrp="1"/>
          </p:cNvSpPr>
          <p:nvPr>
            <p:ph type="title"/>
          </p:nvPr>
        </p:nvSpPr>
        <p:spPr/>
        <p:txBody>
          <a:bodyPr/>
          <a:lstStyle/>
          <a:p>
            <a:pPr algn="ctr"/>
            <a:r>
              <a:rPr lang="pl-PL" dirty="0"/>
              <a:t>Kazus nr 4</a:t>
            </a:r>
          </a:p>
        </p:txBody>
      </p:sp>
      <p:sp>
        <p:nvSpPr>
          <p:cNvPr id="3" name="Symbol zastępczy zawartości 2">
            <a:extLst>
              <a:ext uri="{FF2B5EF4-FFF2-40B4-BE49-F238E27FC236}">
                <a16:creationId xmlns:a16="http://schemas.microsoft.com/office/drawing/2014/main" id="{C045F028-92CC-4BF2-99B7-4993083D0CD5}"/>
              </a:ext>
            </a:extLst>
          </p:cNvPr>
          <p:cNvSpPr>
            <a:spLocks noGrp="1"/>
          </p:cNvSpPr>
          <p:nvPr>
            <p:ph idx="1"/>
          </p:nvPr>
        </p:nvSpPr>
        <p:spPr/>
        <p:txBody>
          <a:bodyPr/>
          <a:lstStyle/>
          <a:p>
            <a:pPr algn="just"/>
            <a:r>
              <a:rPr lang="pl-PL" dirty="0"/>
              <a:t>Do SR dla Wrocławia – Śródmieścia wpłynął wniosek o skazanie bez rozprawy przeciwko Grzegorzowi Z., oskarżonemu o czyn z art. 178a § 1 k.k. Sędzia dokonujący kontroli wniosku zauważył, że wśród uzgodnionych kar i środków karnych brakuje obligatoryjnego świadczenia pieniężnego z art. 43a § 2 k.k. Sędzia stwierdził, że skoro nie ma podstaw do uwzględnienia wniosku to nie będzie bezsensownie wyznaczał posiedzenia, o którym musiałby zawiadamiać strony, dlatego też sąd podjął decyzję o nieuwzględnieniu wniosku na posiedzeniu bez udziału stron. </a:t>
            </a:r>
          </a:p>
          <a:p>
            <a:r>
              <a:rPr lang="pl-PL" b="1" dirty="0"/>
              <a:t>Oceń prawidłowość decyzji sądu. </a:t>
            </a:r>
          </a:p>
        </p:txBody>
      </p:sp>
    </p:spTree>
    <p:extLst>
      <p:ext uri="{BB962C8B-B14F-4D97-AF65-F5344CB8AC3E}">
        <p14:creationId xmlns:p14="http://schemas.microsoft.com/office/powerpoint/2010/main" val="1825131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p:cNvSpPr>
            <a:spLocks noGrp="1"/>
          </p:cNvSpPr>
          <p:nvPr>
            <p:ph type="body" idx="1"/>
          </p:nvPr>
        </p:nvSpPr>
        <p:spPr>
          <a:xfrm>
            <a:off x="340242" y="251970"/>
            <a:ext cx="5326911" cy="576262"/>
          </a:xfrm>
        </p:spPr>
        <p:txBody>
          <a:bodyPr>
            <a:normAutofit fontScale="92500" lnSpcReduction="20000"/>
          </a:bodyPr>
          <a:lstStyle/>
          <a:p>
            <a:pPr algn="ctr"/>
            <a:r>
              <a:rPr lang="pl-PL" dirty="0"/>
              <a:t>Udział stron w posiedzeniach sądu (jawność wewnętrzna)  </a:t>
            </a:r>
          </a:p>
        </p:txBody>
      </p:sp>
      <p:sp>
        <p:nvSpPr>
          <p:cNvPr id="5" name="Symbol zastępczy zawartości 4"/>
          <p:cNvSpPr>
            <a:spLocks noGrp="1"/>
          </p:cNvSpPr>
          <p:nvPr>
            <p:ph sz="half" idx="2"/>
          </p:nvPr>
        </p:nvSpPr>
        <p:spPr>
          <a:xfrm>
            <a:off x="457200" y="1200372"/>
            <a:ext cx="5209953" cy="5572568"/>
          </a:xfrm>
        </p:spPr>
        <p:txBody>
          <a:bodyPr>
            <a:normAutofit fontScale="85000" lnSpcReduction="20000"/>
          </a:bodyPr>
          <a:lstStyle/>
          <a:p>
            <a:pPr marL="0" indent="0" algn="just">
              <a:buNone/>
            </a:pPr>
            <a:r>
              <a:rPr lang="pl-PL" dirty="0"/>
              <a:t>Art 339 § 5 – strony, obrońcy i pełnomocnicy mogą wziąć udział w posiedzeniach, gdy:</a:t>
            </a:r>
          </a:p>
          <a:p>
            <a:pPr marL="361950" lvl="1" indent="-276225" algn="just">
              <a:buFont typeface="+mj-lt"/>
              <a:buAutoNum type="arabicPeriod"/>
            </a:pPr>
            <a:r>
              <a:rPr lang="pl-PL" dirty="0"/>
              <a:t>prokurator złożył wniosek o orzeczenie środków zabezpieczających; </a:t>
            </a:r>
          </a:p>
          <a:p>
            <a:pPr marL="361950" lvl="1" indent="-276225" algn="just">
              <a:buFont typeface="+mj-lt"/>
              <a:buAutoNum type="arabicPeriod"/>
            </a:pPr>
            <a:r>
              <a:rPr lang="pl-PL" dirty="0"/>
              <a:t>zachodzi potrzeba rozważenia kwestii warunkowego umorzenie postępowania </a:t>
            </a:r>
          </a:p>
          <a:p>
            <a:pPr marL="361950" lvl="1" indent="-276225" algn="just">
              <a:buFont typeface="+mj-lt"/>
              <a:buAutoNum type="arabicPeriod"/>
            </a:pPr>
            <a:r>
              <a:rPr lang="pl-PL" dirty="0"/>
              <a:t>do aktu oskarżenia dołączono wniosek, o którym mowa w art. 335 § 2 </a:t>
            </a:r>
          </a:p>
          <a:p>
            <a:pPr marL="361950" lvl="1" indent="-276225" algn="just">
              <a:buFont typeface="+mj-lt"/>
              <a:buAutoNum type="arabicPeriod"/>
            </a:pPr>
            <a:r>
              <a:rPr lang="pl-PL" dirty="0"/>
              <a:t>prokurator złożył wniosek z art. 335 § 1</a:t>
            </a:r>
          </a:p>
          <a:p>
            <a:pPr marL="361950" lvl="1" indent="-276225" algn="just">
              <a:buFont typeface="+mj-lt"/>
              <a:buAutoNum type="arabicPeriod"/>
            </a:pPr>
            <a:r>
              <a:rPr lang="pl-PL" dirty="0"/>
              <a:t>Zachodzi potrzeba rozstrzygnięcia, w przedmiocie umorzenia postępowania z przyczyn wskazanych w art. 17 § 1 pkt. 2 – 11</a:t>
            </a:r>
          </a:p>
          <a:p>
            <a:pPr marL="361950" lvl="1" indent="-276225" algn="just">
              <a:buFont typeface="+mj-lt"/>
              <a:buAutoNum type="arabicPeriod"/>
            </a:pPr>
            <a:r>
              <a:rPr lang="pl-PL" dirty="0"/>
              <a:t>W przedmiocie umorzenia postępowania z powodu oczywistego braku podstaw faktycznych oskarżenia</a:t>
            </a:r>
          </a:p>
          <a:p>
            <a:pPr marL="361950" lvl="1" indent="-276225" algn="just">
              <a:buFont typeface="+mj-lt"/>
              <a:buAutoNum type="arabicPeriod"/>
            </a:pPr>
            <a:r>
              <a:rPr lang="pl-PL" dirty="0"/>
              <a:t>Sąd wydaje postanowienie w przedmiocie tymczasowego aresztowania lub innego środka przymusu</a:t>
            </a:r>
          </a:p>
        </p:txBody>
      </p:sp>
      <p:sp>
        <p:nvSpPr>
          <p:cNvPr id="6" name="Symbol zastępczy tekstu 5"/>
          <p:cNvSpPr>
            <a:spLocks noGrp="1"/>
          </p:cNvSpPr>
          <p:nvPr>
            <p:ph type="body" sz="quarter" idx="3"/>
          </p:nvPr>
        </p:nvSpPr>
        <p:spPr>
          <a:xfrm>
            <a:off x="6939516" y="251970"/>
            <a:ext cx="5252484" cy="576262"/>
          </a:xfrm>
        </p:spPr>
        <p:txBody>
          <a:bodyPr>
            <a:normAutofit fontScale="92500"/>
          </a:bodyPr>
          <a:lstStyle/>
          <a:p>
            <a:pPr algn="ctr"/>
            <a:r>
              <a:rPr lang="pl-PL" dirty="0"/>
              <a:t>Jawność zewnętrzna posiedzeń sądowych</a:t>
            </a:r>
          </a:p>
        </p:txBody>
      </p:sp>
      <p:sp>
        <p:nvSpPr>
          <p:cNvPr id="7" name="Symbol zastępczy zawartości 6"/>
          <p:cNvSpPr>
            <a:spLocks noGrp="1"/>
          </p:cNvSpPr>
          <p:nvPr>
            <p:ph sz="quarter" idx="4"/>
          </p:nvPr>
        </p:nvSpPr>
        <p:spPr>
          <a:xfrm>
            <a:off x="7609368" y="1199265"/>
            <a:ext cx="4582632" cy="5572567"/>
          </a:xfrm>
        </p:spPr>
        <p:txBody>
          <a:bodyPr>
            <a:normAutofit fontScale="85000" lnSpcReduction="20000"/>
          </a:bodyPr>
          <a:lstStyle/>
          <a:p>
            <a:pPr algn="just"/>
            <a:r>
              <a:rPr lang="pl-PL" dirty="0"/>
              <a:t>Zasada – posiedzenia sądu odbywają się z wyłączeniem jawności </a:t>
            </a:r>
          </a:p>
          <a:p>
            <a:pPr algn="just"/>
            <a:r>
              <a:rPr lang="pl-PL" dirty="0"/>
              <a:t>Odstępstwa – jawne są m.in. posiedzenia – art. 95b:</a:t>
            </a:r>
          </a:p>
          <a:p>
            <a:pPr marL="800100" lvl="1" indent="-342900" algn="just">
              <a:buFont typeface="+mj-lt"/>
              <a:buAutoNum type="arabicPeriod"/>
            </a:pPr>
            <a:r>
              <a:rPr lang="pl-PL" dirty="0"/>
              <a:t>w przedmiocie umorzenia postępowania z przyczyn wskazanych w art. 17 § 1 pkt. 2 – 11</a:t>
            </a:r>
          </a:p>
          <a:p>
            <a:pPr marL="800100" lvl="1" indent="-342900" algn="just">
              <a:buFont typeface="+mj-lt"/>
              <a:buAutoNum type="arabicPeriod"/>
            </a:pPr>
            <a:r>
              <a:rPr lang="pl-PL" dirty="0"/>
              <a:t>W przedmiocie umorzenia postępowania z powodu oczywistego braku podstaw faktycznych oskarżenia</a:t>
            </a:r>
          </a:p>
          <a:p>
            <a:pPr marL="800100" lvl="1" indent="-342900" algn="just">
              <a:buFont typeface="+mj-lt"/>
              <a:buAutoNum type="arabicPeriod"/>
            </a:pPr>
            <a:r>
              <a:rPr lang="pl-PL" dirty="0"/>
              <a:t>Wydania postanowienia o zawieszeniu postepowania </a:t>
            </a:r>
          </a:p>
          <a:p>
            <a:pPr marL="800100" lvl="1" indent="-342900" algn="just">
              <a:buFont typeface="+mj-lt"/>
              <a:buAutoNum type="arabicPeriod"/>
            </a:pPr>
            <a:r>
              <a:rPr lang="pl-PL" dirty="0"/>
              <a:t>Na których rozstrzyga się w przedmiocie możliwości warunkowego umorzenia postępowania</a:t>
            </a:r>
          </a:p>
          <a:p>
            <a:pPr marL="800100" lvl="1" indent="-342900" algn="just">
              <a:buFont typeface="+mj-lt"/>
              <a:buAutoNum type="arabicPeriod"/>
            </a:pPr>
            <a:r>
              <a:rPr lang="pl-PL" dirty="0"/>
              <a:t>Tzw. posiedzenia wyrokowe – art. 343 oraz 343a  </a:t>
            </a:r>
          </a:p>
        </p:txBody>
      </p:sp>
      <p:sp>
        <p:nvSpPr>
          <p:cNvPr id="9" name="Nawias klamrowy zamykający 8"/>
          <p:cNvSpPr/>
          <p:nvPr/>
        </p:nvSpPr>
        <p:spPr>
          <a:xfrm>
            <a:off x="5142271" y="1743740"/>
            <a:ext cx="386660" cy="2051512"/>
          </a:xfrm>
          <a:prstGeom prst="rightBrace">
            <a:avLst>
              <a:gd name="adj1" fmla="val 205711"/>
              <a:gd name="adj2" fmla="val 4556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0" name="Nawias klamrowy zamykający 9"/>
          <p:cNvSpPr/>
          <p:nvPr/>
        </p:nvSpPr>
        <p:spPr>
          <a:xfrm>
            <a:off x="5503942" y="4770619"/>
            <a:ext cx="136107" cy="1292902"/>
          </a:xfrm>
          <a:prstGeom prst="rightBrace">
            <a:avLst>
              <a:gd name="adj1" fmla="val 235979"/>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1" name="pole tekstowe 10"/>
          <p:cNvSpPr txBox="1"/>
          <p:nvPr/>
        </p:nvSpPr>
        <p:spPr>
          <a:xfrm>
            <a:off x="5528931" y="2475394"/>
            <a:ext cx="1574800" cy="369332"/>
          </a:xfrm>
          <a:prstGeom prst="rect">
            <a:avLst/>
          </a:prstGeom>
          <a:noFill/>
        </p:spPr>
        <p:txBody>
          <a:bodyPr wrap="square" rtlCol="0">
            <a:spAutoFit/>
          </a:bodyPr>
          <a:lstStyle/>
          <a:p>
            <a:r>
              <a:rPr lang="pl-PL" dirty="0"/>
              <a:t>Art. 339 § 1 </a:t>
            </a:r>
          </a:p>
        </p:txBody>
      </p:sp>
      <p:sp>
        <p:nvSpPr>
          <p:cNvPr id="12" name="pole tekstowe 11"/>
          <p:cNvSpPr txBox="1"/>
          <p:nvPr/>
        </p:nvSpPr>
        <p:spPr>
          <a:xfrm>
            <a:off x="5698763" y="4545528"/>
            <a:ext cx="2147777" cy="1938992"/>
          </a:xfrm>
          <a:prstGeom prst="rect">
            <a:avLst/>
          </a:prstGeom>
          <a:noFill/>
        </p:spPr>
        <p:txBody>
          <a:bodyPr wrap="square" rtlCol="0">
            <a:spAutoFit/>
          </a:bodyPr>
          <a:lstStyle/>
          <a:p>
            <a:r>
              <a:rPr lang="pl-PL" sz="1200" dirty="0"/>
              <a:t>Może wziąć udział także </a:t>
            </a:r>
            <a:r>
              <a:rPr lang="pl-PL" sz="1200" b="1" dirty="0"/>
              <a:t>pokrzywdzony.</a:t>
            </a:r>
          </a:p>
          <a:p>
            <a:r>
              <a:rPr lang="pl-PL" sz="1200" dirty="0"/>
              <a:t>Poucza się go o możliwości zakończenia postępowania bez przeprowadzenia rozprawy i o prawie do złożenia oświadczenia o działaniu w charakterze oskarżyciela posiłkowego. </a:t>
            </a:r>
            <a:r>
              <a:rPr lang="pl-PL" sz="1200" b="1" dirty="0"/>
              <a:t> </a:t>
            </a:r>
            <a:endParaRPr lang="pl-PL" sz="1200" dirty="0"/>
          </a:p>
        </p:txBody>
      </p:sp>
      <p:cxnSp>
        <p:nvCxnSpPr>
          <p:cNvPr id="14" name="Łącznik prosty ze strzałką 13"/>
          <p:cNvCxnSpPr/>
          <p:nvPr/>
        </p:nvCxnSpPr>
        <p:spPr>
          <a:xfrm flipV="1">
            <a:off x="5065077" y="1339111"/>
            <a:ext cx="751523" cy="3932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pole tekstowe 15"/>
          <p:cNvSpPr txBox="1"/>
          <p:nvPr/>
        </p:nvSpPr>
        <p:spPr>
          <a:xfrm>
            <a:off x="5735387" y="740786"/>
            <a:ext cx="1451857" cy="1200329"/>
          </a:xfrm>
          <a:prstGeom prst="rect">
            <a:avLst/>
          </a:prstGeom>
          <a:noFill/>
        </p:spPr>
        <p:txBody>
          <a:bodyPr wrap="square" rtlCol="0">
            <a:spAutoFit/>
          </a:bodyPr>
          <a:lstStyle/>
          <a:p>
            <a:r>
              <a:rPr lang="pl-PL" sz="1200" dirty="0"/>
              <a:t>Obowiązkowy udział obrońcy i prokuratora, gdy orzeka się o środku z art. 93a § 1 pkt. 4 </a:t>
            </a:r>
          </a:p>
        </p:txBody>
      </p:sp>
    </p:spTree>
    <p:extLst>
      <p:ext uri="{BB962C8B-B14F-4D97-AF65-F5344CB8AC3E}">
        <p14:creationId xmlns:p14="http://schemas.microsoft.com/office/powerpoint/2010/main" val="4236840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Doręczenia </a:t>
            </a:r>
          </a:p>
        </p:txBody>
      </p:sp>
      <p:sp>
        <p:nvSpPr>
          <p:cNvPr id="3" name="Symbol zastępczy zawartości 2"/>
          <p:cNvSpPr>
            <a:spLocks noGrp="1"/>
          </p:cNvSpPr>
          <p:nvPr>
            <p:ph idx="1"/>
          </p:nvPr>
        </p:nvSpPr>
        <p:spPr>
          <a:xfrm>
            <a:off x="310896" y="1682496"/>
            <a:ext cx="11558016" cy="4626864"/>
          </a:xfrm>
        </p:spPr>
        <p:txBody>
          <a:bodyPr>
            <a:normAutofit fontScale="77500" lnSpcReduction="20000"/>
          </a:bodyPr>
          <a:lstStyle/>
          <a:p>
            <a:pPr algn="just"/>
            <a:r>
              <a:rPr lang="pl-PL" dirty="0"/>
              <a:t>Dla zachowania terminu procesowego konieczne jest ustalenie momentu, od którego on biegnie. Zasadniczo będzie to od chwili promulgacji (ogłoszenia lub doręczenia) stronie danej decyzji procesowej. </a:t>
            </a:r>
          </a:p>
          <a:p>
            <a:pPr algn="just"/>
            <a:r>
              <a:rPr lang="pl-PL" dirty="0"/>
              <a:t>Jakie pisma podlegają doręczeniu:</a:t>
            </a:r>
          </a:p>
          <a:p>
            <a:pPr lvl="1" algn="just"/>
            <a:r>
              <a:rPr lang="pl-PL" dirty="0"/>
              <a:t>Orzeczenia</a:t>
            </a:r>
          </a:p>
          <a:p>
            <a:pPr lvl="1" algn="just"/>
            <a:r>
              <a:rPr lang="pl-PL" dirty="0"/>
              <a:t>Zarządzenia</a:t>
            </a:r>
          </a:p>
          <a:p>
            <a:pPr lvl="1" algn="just"/>
            <a:r>
              <a:rPr lang="pl-PL" dirty="0"/>
              <a:t>Wezwania</a:t>
            </a:r>
          </a:p>
          <a:p>
            <a:pPr lvl="1" algn="just"/>
            <a:r>
              <a:rPr lang="pl-PL" dirty="0"/>
              <a:t>Zawiadomienia </a:t>
            </a:r>
          </a:p>
          <a:p>
            <a:pPr algn="just"/>
            <a:r>
              <a:rPr lang="pl-PL" dirty="0"/>
              <a:t>Art. 131 - wezwania, zawiadomienia oraz inne pisma, od których daty doręczenia biegną terminy procesowe, doręcza się przez operatora pocztowego (Poczta Polska, </a:t>
            </a:r>
            <a:r>
              <a:rPr lang="pl-PL" dirty="0" err="1"/>
              <a:t>InPost</a:t>
            </a:r>
            <a:r>
              <a:rPr lang="pl-PL" dirty="0"/>
              <a:t>), pracownika organu wysyłającego, </a:t>
            </a:r>
            <a:r>
              <a:rPr lang="pl-PL" b="1" dirty="0"/>
              <a:t>organ procesowy dokonujący czynności procesowej - w toku tej czynności</a:t>
            </a:r>
            <a:r>
              <a:rPr lang="pl-PL" dirty="0"/>
              <a:t> a w razie niezbędnej konieczności przez Policję. Pisma doręcza się </a:t>
            </a:r>
            <a:r>
              <a:rPr lang="pl-PL" b="1" dirty="0"/>
              <a:t>za pokwitowaniem odbioru</a:t>
            </a:r>
            <a:r>
              <a:rPr lang="pl-PL" dirty="0"/>
              <a:t>. </a:t>
            </a:r>
          </a:p>
          <a:p>
            <a:pPr algn="just"/>
            <a:r>
              <a:rPr lang="pl-PL" dirty="0"/>
              <a:t>Pisma organ procesowy doręcza na adres znany lub podany przez stronę. Strona lub inna osoba uczestnicząca w postępowaniu </a:t>
            </a:r>
            <a:r>
              <a:rPr lang="pl-PL" b="1" dirty="0"/>
              <a:t>ma obowiązek informować o każdej zmianie miejsca zamieszkania, pod rygorem uznania pisma za doręczone (por. 139</a:t>
            </a:r>
            <a:r>
              <a:rPr lang="pl-PL" dirty="0"/>
              <a:t>). </a:t>
            </a:r>
          </a:p>
        </p:txBody>
      </p:sp>
    </p:spTree>
    <p:extLst>
      <p:ext uri="{BB962C8B-B14F-4D97-AF65-F5344CB8AC3E}">
        <p14:creationId xmlns:p14="http://schemas.microsoft.com/office/powerpoint/2010/main" val="2202111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1069ED-238D-48E4-B7B0-9AAA4956AF67}"/>
              </a:ext>
            </a:extLst>
          </p:cNvPr>
          <p:cNvSpPr>
            <a:spLocks noGrp="1"/>
          </p:cNvSpPr>
          <p:nvPr>
            <p:ph type="title"/>
          </p:nvPr>
        </p:nvSpPr>
        <p:spPr/>
        <p:txBody>
          <a:bodyPr/>
          <a:lstStyle/>
          <a:p>
            <a:r>
              <a:rPr lang="pl-PL" dirty="0"/>
              <a:t>Adresat to doręczeń</a:t>
            </a:r>
          </a:p>
        </p:txBody>
      </p:sp>
      <p:sp>
        <p:nvSpPr>
          <p:cNvPr id="3" name="Symbol zastępczy zawartości 2">
            <a:extLst>
              <a:ext uri="{FF2B5EF4-FFF2-40B4-BE49-F238E27FC236}">
                <a16:creationId xmlns:a16="http://schemas.microsoft.com/office/drawing/2014/main" id="{0201F083-58D6-4DFF-B7E5-0EABB41BD2E3}"/>
              </a:ext>
            </a:extLst>
          </p:cNvPr>
          <p:cNvSpPr>
            <a:spLocks noGrp="1"/>
          </p:cNvSpPr>
          <p:nvPr>
            <p:ph idx="1"/>
          </p:nvPr>
        </p:nvSpPr>
        <p:spPr/>
        <p:txBody>
          <a:bodyPr/>
          <a:lstStyle/>
          <a:p>
            <a:pPr algn="just"/>
            <a:r>
              <a:rPr lang="pl-PL" b="1" dirty="0"/>
              <a:t>Art. 138 </a:t>
            </a:r>
            <a:r>
              <a:rPr lang="pl-PL" dirty="0"/>
              <a:t>Strona, a także osoba niebędąca stroną, której prawa zostały naruszone, nieprzebywająca w kraju </a:t>
            </a:r>
            <a:r>
              <a:rPr lang="pl-PL" b="1" dirty="0"/>
              <a:t>ani w innym państwie członkowskim Unii Europejskiej</a:t>
            </a:r>
            <a:r>
              <a:rPr lang="pl-PL" dirty="0"/>
              <a:t>, ma obowiązek wskazać </a:t>
            </a:r>
            <a:r>
              <a:rPr lang="pl-PL" b="1" dirty="0"/>
              <a:t>adresata dla doręczeń </a:t>
            </a:r>
            <a:r>
              <a:rPr lang="pl-PL" dirty="0"/>
              <a:t>w kraju lub w innym państwie członkowskim Unii Europejskiej; w razie nieuczynienia tego pismo wysłane na ostatnio znany adres w kraju lub w innym państwie członkowskim Unii Europejskiej albo, jeżeli adresu tego nie ma, załączone do akt sprawy uważa się za doręczone.</a:t>
            </a:r>
          </a:p>
          <a:p>
            <a:endParaRPr lang="pl-PL" dirty="0"/>
          </a:p>
        </p:txBody>
      </p:sp>
    </p:spTree>
    <p:extLst>
      <p:ext uri="{BB962C8B-B14F-4D97-AF65-F5344CB8AC3E}">
        <p14:creationId xmlns:p14="http://schemas.microsoft.com/office/powerpoint/2010/main" val="1378327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Rodzaje doręczeń </a:t>
            </a:r>
          </a:p>
        </p:txBody>
      </p:sp>
      <p:graphicFrame>
        <p:nvGraphicFramePr>
          <p:cNvPr id="4" name="Symbol zastępczy zawartości 3"/>
          <p:cNvGraphicFramePr>
            <a:graphicFrameLocks noGrp="1"/>
          </p:cNvGraphicFramePr>
          <p:nvPr>
            <p:ph idx="1"/>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64276"/>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2976</TotalTime>
  <Words>7507</Words>
  <Application>Microsoft Office PowerPoint</Application>
  <PresentationFormat>Panoramiczny</PresentationFormat>
  <Paragraphs>353</Paragraphs>
  <Slides>53</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53</vt:i4>
      </vt:variant>
    </vt:vector>
  </HeadingPairs>
  <TitlesOfParts>
    <vt:vector size="58" baseType="lpstr">
      <vt:lpstr>Arial</vt:lpstr>
      <vt:lpstr>Calibri</vt:lpstr>
      <vt:lpstr>Calibri Light</vt:lpstr>
      <vt:lpstr>Wingdings 3</vt:lpstr>
      <vt:lpstr>Motyw pakietu Office</vt:lpstr>
      <vt:lpstr>Postępowanie karne. Ćwiczenia. Kontrola aktu oskarżenia, doręczenia, orzekanie na posiedzeniach wyrokowych</vt:lpstr>
      <vt:lpstr>Forum podejmowania decyzji procesowych </vt:lpstr>
      <vt:lpstr>Forum podejmowania decyzji procesowych</vt:lpstr>
      <vt:lpstr>Zasady udziału stron i innych podmiotów w posiedzeniach sądu</vt:lpstr>
      <vt:lpstr>Zasady udziału stron i innych uczestników postępowania w posiedzeniach sądu</vt:lpstr>
      <vt:lpstr>Prezentacja programu PowerPoint</vt:lpstr>
      <vt:lpstr>Doręczenia </vt:lpstr>
      <vt:lpstr>Adresat to doręczeń</vt:lpstr>
      <vt:lpstr>Rodzaje doręczeń </vt:lpstr>
      <vt:lpstr>Doręczenie bezpośrednie </vt:lpstr>
      <vt:lpstr>Doręczenie „do rąk Własnych”- bezpośrednio do odbiorcy </vt:lpstr>
      <vt:lpstr>Doręczenie pośrednie </vt:lpstr>
      <vt:lpstr>Doręczenie zastępcze </vt:lpstr>
      <vt:lpstr>Doręczenia – obowiązki uczestników postępowania </vt:lpstr>
      <vt:lpstr>Postępowanie przejściowe </vt:lpstr>
      <vt:lpstr>Kontrola formalna skargi oskarżyciela</vt:lpstr>
      <vt:lpstr>Kontrola formalna skargi oskarżyciela</vt:lpstr>
      <vt:lpstr>Kontrola formalna skargi oskarżyciela</vt:lpstr>
      <vt:lpstr>Brak spójności między zarzutem z aktu oskarżenia a zarzutem z postanowienia o przedstawieniu zarzutów </vt:lpstr>
      <vt:lpstr>Kontrola formy postępowania przygotowawczego</vt:lpstr>
      <vt:lpstr>Kontrola formalna skargi oskarżyciela</vt:lpstr>
      <vt:lpstr>Co jeżeli prokurator nie uzupełni braków formalnych aktu oskarżenia?</vt:lpstr>
      <vt:lpstr>Kontrola formalna skargi oskarżyciela</vt:lpstr>
      <vt:lpstr>Doręczenie aktu oskarżenia </vt:lpstr>
      <vt:lpstr>Prezentacja programu PowerPoint</vt:lpstr>
      <vt:lpstr>Skierowanie sprawy na posiedzenie</vt:lpstr>
      <vt:lpstr>Skierowanie sprawy na posiedzenie</vt:lpstr>
      <vt:lpstr>Skierowanie sprawy na posiedzenie</vt:lpstr>
      <vt:lpstr>Merytoryczna kontrola aktu oskarżenia </vt:lpstr>
      <vt:lpstr>Merytoryczna kontrola aktu oskarżenia – art. 344a </vt:lpstr>
      <vt:lpstr>Merytoryczna kontrola aktu oskarżenia – art. 344a </vt:lpstr>
      <vt:lpstr>Zwrot sprawy prokuratorowi</vt:lpstr>
      <vt:lpstr>art. 337 a art. 334a </vt:lpstr>
      <vt:lpstr>Kontrola stosowania środków zapobiegawczych na etapie sądowym</vt:lpstr>
      <vt:lpstr>Kontrola stosowania środków zapobiegawczych na etapie sądowym</vt:lpstr>
      <vt:lpstr>Posiedzenia wyrokowe</vt:lpstr>
      <vt:lpstr>Posiedzenia wyrokowe</vt:lpstr>
      <vt:lpstr>Warunkowe umorzenie postępowania</vt:lpstr>
      <vt:lpstr>Warunkowe umorzenie postępowania </vt:lpstr>
      <vt:lpstr>Skazanie bez rozprawy – przesłanki</vt:lpstr>
      <vt:lpstr>Skazanie bez rozprawy </vt:lpstr>
      <vt:lpstr>Kontrola sądowa wniosku z art. 335 </vt:lpstr>
      <vt:lpstr>Kontrola sądowa wniosku z art. 335 </vt:lpstr>
      <vt:lpstr>Kontrola sądowa wniosku z art. 335 </vt:lpstr>
      <vt:lpstr>Udział oskarżonego w posiedzeniu z art. 343</vt:lpstr>
      <vt:lpstr>Dobrowolne poddanie się karze na posiedzeniu przed rozprawą – art. 338a w zw. z 343a</vt:lpstr>
      <vt:lpstr>Tryby konsensualne – korzyści dla oskarżonego </vt:lpstr>
      <vt:lpstr>Tryby konsensualne – korzyści dla oskarżonego </vt:lpstr>
      <vt:lpstr>Prezentacja programu PowerPoint</vt:lpstr>
      <vt:lpstr>Kazus nr 1</vt:lpstr>
      <vt:lpstr>Kazus nr 2</vt:lpstr>
      <vt:lpstr>Kazus nr 3</vt:lpstr>
      <vt:lpstr>Kazus nr 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karne. Ćwiczenia. Kontrola aktu oskarżenia, doręczenia, orzekanie na posiedzeniach wyrokowych</dc:title>
  <dc:creator>Karol Jarząbek</dc:creator>
  <cp:lastModifiedBy>Karol Jarząbek</cp:lastModifiedBy>
  <cp:revision>11</cp:revision>
  <dcterms:created xsi:type="dcterms:W3CDTF">2022-03-17T18:29:02Z</dcterms:created>
  <dcterms:modified xsi:type="dcterms:W3CDTF">2022-04-03T19:03:38Z</dcterms:modified>
</cp:coreProperties>
</file>