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12.xml" ContentType="application/vnd.openxmlformats-officedocument.drawingml.diagramColors+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89"/>
  </p:notesMasterIdLst>
  <p:sldIdLst>
    <p:sldId id="257" r:id="rId2"/>
    <p:sldId id="258" r:id="rId3"/>
    <p:sldId id="259" r:id="rId4"/>
    <p:sldId id="262" r:id="rId5"/>
    <p:sldId id="264" r:id="rId6"/>
    <p:sldId id="261" r:id="rId7"/>
    <p:sldId id="265" r:id="rId8"/>
    <p:sldId id="266" r:id="rId9"/>
    <p:sldId id="348" r:id="rId10"/>
    <p:sldId id="267" r:id="rId11"/>
    <p:sldId id="268" r:id="rId12"/>
    <p:sldId id="269" r:id="rId13"/>
    <p:sldId id="343" r:id="rId14"/>
    <p:sldId id="289" r:id="rId15"/>
    <p:sldId id="290" r:id="rId16"/>
    <p:sldId id="291" r:id="rId17"/>
    <p:sldId id="292" r:id="rId18"/>
    <p:sldId id="270" r:id="rId19"/>
    <p:sldId id="271" r:id="rId20"/>
    <p:sldId id="344" r:id="rId21"/>
    <p:sldId id="272" r:id="rId22"/>
    <p:sldId id="345" r:id="rId23"/>
    <p:sldId id="273" r:id="rId24"/>
    <p:sldId id="274" r:id="rId25"/>
    <p:sldId id="276" r:id="rId26"/>
    <p:sldId id="297" r:id="rId27"/>
    <p:sldId id="295" r:id="rId28"/>
    <p:sldId id="294" r:id="rId29"/>
    <p:sldId id="298" r:id="rId30"/>
    <p:sldId id="346" r:id="rId31"/>
    <p:sldId id="347" r:id="rId32"/>
    <p:sldId id="299" r:id="rId33"/>
    <p:sldId id="304" r:id="rId34"/>
    <p:sldId id="277" r:id="rId35"/>
    <p:sldId id="278" r:id="rId36"/>
    <p:sldId id="279" r:id="rId37"/>
    <p:sldId id="280" r:id="rId38"/>
    <p:sldId id="303" r:id="rId39"/>
    <p:sldId id="305" r:id="rId40"/>
    <p:sldId id="300" r:id="rId41"/>
    <p:sldId id="301" r:id="rId42"/>
    <p:sldId id="302" r:id="rId43"/>
    <p:sldId id="281" r:id="rId44"/>
    <p:sldId id="282" r:id="rId45"/>
    <p:sldId id="283" r:id="rId46"/>
    <p:sldId id="350" r:id="rId47"/>
    <p:sldId id="284" r:id="rId48"/>
    <p:sldId id="352" r:id="rId49"/>
    <p:sldId id="353" r:id="rId50"/>
    <p:sldId id="356" r:id="rId51"/>
    <p:sldId id="351" r:id="rId52"/>
    <p:sldId id="285" r:id="rId53"/>
    <p:sldId id="286" r:id="rId54"/>
    <p:sldId id="287" r:id="rId55"/>
    <p:sldId id="288" r:id="rId56"/>
    <p:sldId id="306" r:id="rId57"/>
    <p:sldId id="307" r:id="rId58"/>
    <p:sldId id="308" r:id="rId59"/>
    <p:sldId id="337" r:id="rId60"/>
    <p:sldId id="309" r:id="rId61"/>
    <p:sldId id="310" r:id="rId62"/>
    <p:sldId id="311" r:id="rId63"/>
    <p:sldId id="314" r:id="rId64"/>
    <p:sldId id="315" r:id="rId65"/>
    <p:sldId id="316" r:id="rId66"/>
    <p:sldId id="317" r:id="rId67"/>
    <p:sldId id="320" r:id="rId68"/>
    <p:sldId id="321" r:id="rId69"/>
    <p:sldId id="322" r:id="rId70"/>
    <p:sldId id="323" r:id="rId71"/>
    <p:sldId id="358" r:id="rId72"/>
    <p:sldId id="324" r:id="rId73"/>
    <p:sldId id="338" r:id="rId74"/>
    <p:sldId id="325" r:id="rId75"/>
    <p:sldId id="326" r:id="rId76"/>
    <p:sldId id="327" r:id="rId77"/>
    <p:sldId id="328" r:id="rId78"/>
    <p:sldId id="329" r:id="rId79"/>
    <p:sldId id="330" r:id="rId80"/>
    <p:sldId id="331" r:id="rId81"/>
    <p:sldId id="332" r:id="rId82"/>
    <p:sldId id="357" r:id="rId83"/>
    <p:sldId id="333" r:id="rId84"/>
    <p:sldId id="334" r:id="rId85"/>
    <p:sldId id="341" r:id="rId86"/>
    <p:sldId id="335" r:id="rId87"/>
    <p:sldId id="336" r:id="rId8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002" autoAdjust="0"/>
    <p:restoredTop sz="94660"/>
  </p:normalViewPr>
  <p:slideViewPr>
    <p:cSldViewPr snapToGrid="0">
      <p:cViewPr varScale="1">
        <p:scale>
          <a:sx n="91" d="100"/>
          <a:sy n="91" d="100"/>
        </p:scale>
        <p:origin x="-582"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t>
        <a:bodyPr/>
        <a:lstStyle/>
        <a:p>
          <a:endParaRPr lang="pl-PL"/>
        </a:p>
      </dgm:t>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t>
        <a:bodyPr/>
        <a:lstStyle/>
        <a:p>
          <a:endParaRPr lang="pl-PL"/>
        </a:p>
      </dgm:t>
    </dgm:pt>
    <dgm:pt modelId="{764316CD-586D-4092-A47C-74DDF4E6E064}" type="pres">
      <dgm:prSet presAssocID="{500DD8A6-C560-497C-98A4-60A176A0BD73}" presName="desTx" presStyleLbl="alignAccFollowNode1" presStyleIdx="0" presStyleCnt="3">
        <dgm:presLayoutVars>
          <dgm:bulletEnabled val="1"/>
        </dgm:presLayoutVars>
      </dgm:prSet>
      <dgm:spPr/>
      <dgm:t>
        <a:bodyPr/>
        <a:lstStyle/>
        <a:p>
          <a:endParaRPr lang="pl-PL"/>
        </a:p>
      </dgm:t>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t>
        <a:bodyPr/>
        <a:lstStyle/>
        <a:p>
          <a:endParaRPr lang="pl-PL"/>
        </a:p>
      </dgm:t>
    </dgm:pt>
    <dgm:pt modelId="{A42D5019-A0BA-45A2-AE56-AED00C6162D6}" type="pres">
      <dgm:prSet presAssocID="{3D5DA5DA-A31A-4052-B1B8-D93BFA9086A0}" presName="desTx" presStyleLbl="alignAccFollowNode1" presStyleIdx="1" presStyleCnt="3">
        <dgm:presLayoutVars>
          <dgm:bulletEnabled val="1"/>
        </dgm:presLayoutVars>
      </dgm:prSet>
      <dgm:spPr/>
      <dgm:t>
        <a:bodyPr/>
        <a:lstStyle/>
        <a:p>
          <a:endParaRPr lang="pl-PL"/>
        </a:p>
      </dgm:t>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t>
        <a:bodyPr/>
        <a:lstStyle/>
        <a:p>
          <a:endParaRPr lang="pl-PL"/>
        </a:p>
      </dgm:t>
    </dgm:pt>
    <dgm:pt modelId="{D25327E1-B989-4481-AF4F-5E0336FAADE0}" type="pres">
      <dgm:prSet presAssocID="{40F76DD1-C443-46F1-9CBA-A6D7B6AE6100}" presName="desTx" presStyleLbl="alignAccFollowNode1" presStyleIdx="2" presStyleCnt="3">
        <dgm:presLayoutVars>
          <dgm:bulletEnabled val="1"/>
        </dgm:presLayoutVars>
      </dgm:prSet>
      <dgm:spPr/>
      <dgm:t>
        <a:bodyPr/>
        <a:lstStyle/>
        <a:p>
          <a:endParaRPr lang="pl-PL"/>
        </a:p>
      </dgm:t>
    </dgm:pt>
  </dgm:ptLst>
  <dgm:cxnLst>
    <dgm:cxn modelId="{A4519A17-854B-468A-B1E0-D23D49432377}" type="presOf" srcId="{69BA4764-BCE9-4791-8571-A73C25B034DC}" destId="{BC075FA1-D730-4A11-A131-B5A1C4721C72}" srcOrd="0" destOrd="0" presId="urn:microsoft.com/office/officeart/2005/8/layout/hList1"/>
    <dgm:cxn modelId="{DF1E83E9-30FB-4E93-A4AF-94B0C563A953}" type="presOf" srcId="{92AAA044-A480-413A-8AFC-C0F153F042AE}" destId="{764316CD-586D-4092-A47C-74DDF4E6E064}" srcOrd="0" destOrd="1"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10BA056E-256B-41D6-A0D0-09E5EAA23508}" type="presOf" srcId="{27D4EC92-0F41-4DCB-BC54-7839A6CED743}" destId="{D25327E1-B989-4481-AF4F-5E0336FAADE0}" srcOrd="0" destOrd="0" presId="urn:microsoft.com/office/officeart/2005/8/layout/hList1"/>
    <dgm:cxn modelId="{B509C40E-D164-44AD-AD26-F03642D85E50}" srcId="{103C7366-99DB-47D5-97A1-69527DEECB05}" destId="{9F2CA3AD-659E-487B-AEF5-1A6BD005D1FC}" srcOrd="1" destOrd="0" parTransId="{90F578A6-15AA-4A82-9A0F-8EA7B286BF71}" sibTransId="{126CF1ED-7104-4290-BF66-6626B516BE24}"/>
    <dgm:cxn modelId="{6E841FC8-D776-485A-AE03-96259E5ADD04}" type="presOf" srcId="{500DD8A6-C560-497C-98A4-60A176A0BD73}" destId="{B1C04F6D-92B3-449C-AFE8-D316FDD490AB}" srcOrd="0" destOrd="0" presId="urn:microsoft.com/office/officeart/2005/8/layout/hList1"/>
    <dgm:cxn modelId="{3C3FFEFD-2168-4949-8730-5B15AB66D38D}" srcId="{500DD8A6-C560-497C-98A4-60A176A0BD73}" destId="{2F3786C7-F553-4EE8-9BF7-6800554544C1}" srcOrd="0" destOrd="0" parTransId="{DFFBCD8C-DFC6-4C0A-B025-555DABB71B9E}" sibTransId="{30F98CE2-BCC1-4E48-909D-AA29A5B07383}"/>
    <dgm:cxn modelId="{340D8F26-1D10-4627-B674-49A216AEB3EE}" type="presOf" srcId="{77B72F84-40E7-4926-AD58-219BAC85373B}" destId="{A42D5019-A0BA-45A2-AE56-AED00C6162D6}" srcOrd="0" destOrd="0" presId="urn:microsoft.com/office/officeart/2005/8/layout/hList1"/>
    <dgm:cxn modelId="{F32805F4-D31A-417B-ADB2-40D2F222B5F4}" type="presOf" srcId="{40F76DD1-C443-46F1-9CBA-A6D7B6AE6100}" destId="{FC94AD77-62DF-4241-A0DE-07593B099D5F}" srcOrd="0" destOrd="0" presId="urn:microsoft.com/office/officeart/2005/8/layout/hList1"/>
    <dgm:cxn modelId="{32706112-67E6-478D-83FC-FF01B13B1F4E}" type="presOf" srcId="{2F3786C7-F553-4EE8-9BF7-6800554544C1}" destId="{764316CD-586D-4092-A47C-74DDF4E6E064}"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069457A6-F939-4A68-AF1A-C5F70241CE12}" srcId="{3D5DA5DA-A31A-4052-B1B8-D93BFA9086A0}" destId="{C0760FF3-BD80-44E1-A5F1-E26527A95770}" srcOrd="2" destOrd="0" parTransId="{340EC102-9780-456E-9FE9-8DC7E95607B9}" sibTransId="{332D36AA-B067-4ABF-87E2-54F3C6CA6B31}"/>
    <dgm:cxn modelId="{58C459F4-A41D-4691-89BA-963D62D43E65}" srcId="{2F3786C7-F553-4EE8-9BF7-6800554544C1}" destId="{C232CFCD-772B-4DFE-9ADF-BB8FBF13A08F}" srcOrd="1" destOrd="0" parTransId="{86B99291-04CA-4D8D-A65F-163EC1DD1169}" sibTransId="{C07369B7-A80F-408B-898C-F2F6719E9714}"/>
    <dgm:cxn modelId="{728DF8A0-F47F-4CA9-88FD-CF3B45077430}" type="presOf" srcId="{2A157D1C-1BDA-4E77-A233-F17B8B28A8DE}" destId="{D25327E1-B989-4481-AF4F-5E0336FAADE0}" srcOrd="0" destOrd="1" presId="urn:microsoft.com/office/officeart/2005/8/layout/hList1"/>
    <dgm:cxn modelId="{DD46C322-1AC3-468B-81E9-009E67A87A91}" type="presOf" srcId="{27FC87C0-993C-46C5-9F91-0B532C372F39}" destId="{764316CD-586D-4092-A47C-74DDF4E6E064}" srcOrd="0" destOrd="4" presId="urn:microsoft.com/office/officeart/2005/8/layout/hList1"/>
    <dgm:cxn modelId="{40F7488E-30D8-4386-AC20-267773E1F59F}" type="presOf" srcId="{C232CFCD-772B-4DFE-9ADF-BB8FBF13A08F}" destId="{764316CD-586D-4092-A47C-74DDF4E6E064}" srcOrd="0" destOrd="2" presId="urn:microsoft.com/office/officeart/2005/8/layout/hList1"/>
    <dgm:cxn modelId="{205DAC9B-70DA-43DD-9E72-30336099D2C6}" type="presOf" srcId="{D3A67B37-BF8D-4AE6-8B57-EB702CEBD7A4}" destId="{A42D5019-A0BA-45A2-AE56-AED00C6162D6}" srcOrd="0" destOrd="1" presId="urn:microsoft.com/office/officeart/2005/8/layout/hList1"/>
    <dgm:cxn modelId="{049FCE4A-C5FB-4364-B076-2BF451CE1736}" type="presOf" srcId="{A66E495F-250B-481B-898D-B0992E4295C8}" destId="{D25327E1-B989-4481-AF4F-5E0336FAADE0}" srcOrd="0" destOrd="2" presId="urn:microsoft.com/office/officeart/2005/8/layout/hList1"/>
    <dgm:cxn modelId="{03FDCA73-0F6E-4A0D-A0AA-0D21050AD62D}" srcId="{500DD8A6-C560-497C-98A4-60A176A0BD73}" destId="{103C7366-99DB-47D5-97A1-69527DEECB05}" srcOrd="1" destOrd="0" parTransId="{01F32BFA-7504-4750-855D-F4E932B79DC3}" sibTransId="{730FFD08-C5AC-4833-BEAD-7517F031340A}"/>
    <dgm:cxn modelId="{F9EF7AB6-5325-488E-B56C-38C91EEB71E3}" srcId="{40F76DD1-C443-46F1-9CBA-A6D7B6AE6100}" destId="{A66E495F-250B-481B-898D-B0992E4295C8}" srcOrd="2" destOrd="0" parTransId="{357ADC5F-BF83-4241-9C1E-487B8328ECF9}" sibTransId="{01485480-3AB4-47ED-92C2-1CDC49870FD4}"/>
    <dgm:cxn modelId="{0FD80E91-EE38-404D-ABC0-2D2AF31F5EC9}" type="presOf" srcId="{DE2F316D-220C-42CA-8BEF-E2897751371E}" destId="{764316CD-586D-4092-A47C-74DDF4E6E064}" srcOrd="0" destOrd="6" presId="urn:microsoft.com/office/officeart/2005/8/layout/hList1"/>
    <dgm:cxn modelId="{6C736F82-E33A-4374-AB4D-27B215E7D6AA}" srcId="{500DD8A6-C560-497C-98A4-60A176A0BD73}" destId="{DE2F316D-220C-42CA-8BEF-E2897751371E}" srcOrd="2" destOrd="0" parTransId="{9E058D18-1CC2-4FF3-B111-011BC6DFF374}" sibTransId="{6648730D-3394-4BCD-B0F7-4CB13CDD9F5C}"/>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301CE177-2DD9-4C48-9DF0-73CF23685174}" srcId="{40F76DD1-C443-46F1-9CBA-A6D7B6AE6100}" destId="{27D4EC92-0F41-4DCB-BC54-7839A6CED743}" srcOrd="0" destOrd="0" parTransId="{2306AC98-6E2F-408A-A9AF-F5D4674928A4}" sibTransId="{EE98AB23-7B97-4392-BADA-59062088D6F8}"/>
    <dgm:cxn modelId="{881C50B0-599C-431B-8C72-C8B2D1C7A9A2}" type="presOf" srcId="{103C7366-99DB-47D5-97A1-69527DEECB05}" destId="{764316CD-586D-4092-A47C-74DDF4E6E064}" srcOrd="0" destOrd="3"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E2726EC9-7D93-488B-BD12-3260C5FAC385}" type="presOf" srcId="{7E334DE9-F51B-4213-AD07-66E8EBE3CECE}" destId="{A42D5019-A0BA-45A2-AE56-AED00C6162D6}" srcOrd="0" destOrd="3" presId="urn:microsoft.com/office/officeart/2005/8/layout/hList1"/>
    <dgm:cxn modelId="{EB0D5763-CCC3-4255-A3A2-390806E9D85A}" type="presOf" srcId="{C0760FF3-BD80-44E1-A5F1-E26527A95770}" destId="{A42D5019-A0BA-45A2-AE56-AED00C6162D6}" srcOrd="0" destOrd="2" presId="urn:microsoft.com/office/officeart/2005/8/layout/hList1"/>
    <dgm:cxn modelId="{4EF6565F-7B8E-4972-BF14-0392F06DC9E7}" srcId="{69BA4764-BCE9-4791-8571-A73C25B034DC}" destId="{500DD8A6-C560-497C-98A4-60A176A0BD73}" srcOrd="0" destOrd="0" parTransId="{495B1F59-FEC8-444C-B636-FC6FF72F2B02}" sibTransId="{F24EC952-7AF6-4541-9CEE-4DA01941326F}"/>
    <dgm:cxn modelId="{4A6B360D-2179-48E4-9899-2A7B5B902DF9}" srcId="{2F3786C7-F553-4EE8-9BF7-6800554544C1}" destId="{92AAA044-A480-413A-8AFC-C0F153F042AE}" srcOrd="0" destOrd="0" parTransId="{27F828E6-4BA6-4C49-B506-8D6B97D0F37D}" sibTransId="{9B864C12-87E1-48A1-83B9-80DB52E8DBDF}"/>
    <dgm:cxn modelId="{6808FB6F-A111-4335-B7EB-D4F9A125E4B9}" srcId="{69BA4764-BCE9-4791-8571-A73C25B034DC}" destId="{40F76DD1-C443-46F1-9CBA-A6D7B6AE6100}" srcOrd="2" destOrd="0" parTransId="{0B62FED0-03F9-47AE-B5E9-1D3219DD73C0}" sibTransId="{44C2AA17-5205-458B-939A-8B2FE12B4F64}"/>
    <dgm:cxn modelId="{07672EE3-7C61-4C41-AFD0-A6D963CFA2C6}" type="presOf" srcId="{3D5DA5DA-A31A-4052-B1B8-D93BFA9086A0}" destId="{42C62278-D51A-4949-82F4-1CDE8249C671}" srcOrd="0" destOrd="0"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1363D54E-E4D3-48EA-A2F6-F28E90B54B37}" srcId="{40F76DD1-C443-46F1-9CBA-A6D7B6AE6100}" destId="{2A157D1C-1BDA-4E77-A233-F17B8B28A8DE}" srcOrd="1" destOrd="0" parTransId="{48F28E3A-E95D-48F3-9B0D-530296D8CD6C}" sibTransId="{6ADC8192-68A4-46BF-8DF9-08C43DFE0F95}"/>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colorful2" csCatId="colorful" phldr="1"/>
      <dgm:spPr/>
      <dgm:t>
        <a:bodyPr/>
        <a:lstStyle/>
        <a:p>
          <a:endParaRPr lang="pl-PL"/>
        </a:p>
      </dgm:t>
    </dgm:pt>
    <dgm:pt modelId="{45AB5980-EF8E-4D4B-ABC1-ECE00DC80B03}">
      <dgm:prSet/>
      <dgm:spPr/>
      <dgm:t>
        <a:bodyPr/>
        <a:lstStyle/>
        <a:p>
          <a:pPr rtl="0"/>
          <a:r>
            <a:rPr lang="pl-PL" dirty="0">
              <a:latin typeface="Cambria" panose="02040503050406030204" pitchFamily="18" charset="0"/>
            </a:rPr>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latin typeface="Cambria" panose="02040503050406030204" pitchFamily="18" charset="0"/>
            </a:rPr>
            <a:t>Jeżeli oskarżony bierze udział w rozprawie – pouczenie o prawie do składania wyjaśnień, odmowy składania wyjaśnień, odmowy odpowiedzi na pytanie </a:t>
          </a:r>
          <a:r>
            <a:rPr lang="pl-PL" sz="1200" b="1" dirty="0">
              <a:latin typeface="Cambria" panose="02040503050406030204" pitchFamily="18" charset="0"/>
              <a:sym typeface="Wingdings" panose="05000000000000000000" pitchFamily="2" charset="2"/>
            </a:rPr>
            <a:t></a:t>
          </a:r>
          <a:r>
            <a:rPr lang="pl-PL" sz="1200" b="1" dirty="0">
              <a:latin typeface="Cambria" panose="02040503050406030204" pitchFamily="18" charset="0"/>
            </a:rPr>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latin typeface="Cambria" panose="02040503050406030204" pitchFamily="18" charset="0"/>
            </a:rPr>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latin typeface="Cambria" panose="02040503050406030204" pitchFamily="18" charset="0"/>
            </a:rPr>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latin typeface="Cambria" panose="02040503050406030204" pitchFamily="18" charset="0"/>
            </a:rPr>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latin typeface="Cambria" panose="02040503050406030204" pitchFamily="18" charset="0"/>
            </a:rPr>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latin typeface="Cambria" panose="02040503050406030204" pitchFamily="18" charset="0"/>
            </a:rPr>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latin typeface="Cambria" panose="02040503050406030204" pitchFamily="18" charset="0"/>
            </a:rPr>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9DD5A4FE-B9F1-4CF3-A181-275C62D9892D}">
      <dgm:prSet/>
      <dgm:spPr/>
      <dgm:t>
        <a:bodyPr/>
        <a:lstStyle/>
        <a:p>
          <a:pPr rtl="0"/>
          <a:r>
            <a:rPr lang="pl-PL" dirty="0">
              <a:latin typeface="Cambria" panose="02040503050406030204" pitchFamily="18" charset="0"/>
            </a:rPr>
            <a:t>Zlecenie prokuratorowi wykonania określonych czynności procesowych – art. 396a </a:t>
          </a:r>
        </a:p>
      </dgm:t>
    </dgm:pt>
    <dgm:pt modelId="{B9E16E83-FBB3-44A1-AF87-FDFFAA00DA0F}" type="parTrans" cxnId="{40DE5710-DB3A-4CDB-9CA4-259C8456131E}">
      <dgm:prSet/>
      <dgm:spPr/>
      <dgm:t>
        <a:bodyPr/>
        <a:lstStyle/>
        <a:p>
          <a:endParaRPr lang="pl-PL"/>
        </a:p>
      </dgm:t>
    </dgm:pt>
    <dgm:pt modelId="{A07DAE61-861E-42AB-802E-43625E444444}" type="sibTrans" cxnId="{40DE5710-DB3A-4CDB-9CA4-259C8456131E}">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t>
        <a:bodyPr/>
        <a:lstStyle/>
        <a:p>
          <a:endParaRPr lang="pl-PL"/>
        </a:p>
      </dgm:t>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9"/>
      <dgm:spPr/>
      <dgm:t>
        <a:bodyPr/>
        <a:lstStyle/>
        <a:p>
          <a:endParaRPr lang="pl-PL"/>
        </a:p>
      </dgm:t>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9"/>
      <dgm:spPr/>
      <dgm:t>
        <a:bodyPr/>
        <a:lstStyle/>
        <a:p>
          <a:endParaRPr lang="pl-PL"/>
        </a:p>
      </dgm:t>
    </dgm:pt>
    <dgm:pt modelId="{4BC94629-8D8B-4C2D-9831-5D3EE1651747}" type="pres">
      <dgm:prSet presAssocID="{A07DAE61-861E-42AB-802E-43625E444444}" presName="sp" presStyleCnt="0"/>
      <dgm:spPr/>
    </dgm:pt>
    <dgm:pt modelId="{750002B7-C2A5-4176-B08F-730D5577BB8E}" type="pres">
      <dgm:prSet presAssocID="{9DD5A4FE-B9F1-4CF3-A181-275C62D9892D}" presName="arrowAndChildren" presStyleCnt="0"/>
      <dgm:spPr/>
    </dgm:pt>
    <dgm:pt modelId="{B9700FEB-A6CA-4249-8EB1-F6DBF70E2F26}" type="pres">
      <dgm:prSet presAssocID="{9DD5A4FE-B9F1-4CF3-A181-275C62D9892D}" presName="parentTextArrow" presStyleLbl="node1" presStyleIdx="2" presStyleCnt="9"/>
      <dgm:spPr/>
      <dgm:t>
        <a:bodyPr/>
        <a:lstStyle/>
        <a:p>
          <a:endParaRPr lang="pl-PL"/>
        </a:p>
      </dgm:t>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3" presStyleCnt="9"/>
      <dgm:spPr/>
      <dgm:t>
        <a:bodyPr/>
        <a:lstStyle/>
        <a:p>
          <a:endParaRPr lang="pl-PL"/>
        </a:p>
      </dgm:t>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4" presStyleCnt="9"/>
      <dgm:spPr/>
      <dgm:t>
        <a:bodyPr/>
        <a:lstStyle/>
        <a:p>
          <a:endParaRPr lang="pl-PL"/>
        </a:p>
      </dgm:t>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5" presStyleCnt="9"/>
      <dgm:spPr/>
      <dgm:t>
        <a:bodyPr/>
        <a:lstStyle/>
        <a:p>
          <a:endParaRPr lang="pl-PL"/>
        </a:p>
      </dgm:t>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6" presStyleCnt="9"/>
      <dgm:spPr/>
      <dgm:t>
        <a:bodyPr/>
        <a:lstStyle/>
        <a:p>
          <a:endParaRPr lang="pl-PL"/>
        </a:p>
      </dgm:t>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7" presStyleCnt="9"/>
      <dgm:spPr/>
      <dgm:t>
        <a:bodyPr/>
        <a:lstStyle/>
        <a:p>
          <a:endParaRPr lang="pl-PL"/>
        </a:p>
      </dgm:t>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8" presStyleCnt="9" custLinFactNeighborX="0" custLinFactNeighborY="-7890"/>
      <dgm:spPr/>
      <dgm:t>
        <a:bodyPr/>
        <a:lstStyle/>
        <a:p>
          <a:endParaRPr lang="pl-PL"/>
        </a:p>
      </dgm:t>
    </dgm:pt>
  </dgm:ptLst>
  <dgm:cxnLst>
    <dgm:cxn modelId="{E4E3A7F9-41AA-4A40-9BCB-911E91E5D55B}" type="presOf" srcId="{06ADC093-726B-4933-8BDF-8EB3645973C1}" destId="{1EECCAED-70BC-48CD-83B0-C2E53AC0D1B6}" srcOrd="0" destOrd="0" presId="urn:microsoft.com/office/officeart/2005/8/layout/process4"/>
    <dgm:cxn modelId="{72C0FA3C-73BF-43BC-BDEA-3180B27C4614}" srcId="{0E8E99BE-7FE2-4D96-953C-F0483764E7E2}" destId="{71F6A15E-6E7A-4302-B5A7-521A91D1826C}" srcOrd="7" destOrd="0" parTransId="{7432C2F6-2E50-457D-A012-B32C120F1260}" sibTransId="{4F26EA34-54C2-45CB-8B1D-13E15C59AB9A}"/>
    <dgm:cxn modelId="{0BD35935-2628-4212-94E3-97856D0ECF38}" srcId="{0E8E99BE-7FE2-4D96-953C-F0483764E7E2}" destId="{2023AFDC-28EB-4B19-BD06-D622FD101AA3}" srcOrd="2" destOrd="0" parTransId="{DB3FB707-E0F4-4A95-BF02-69C2F6E14122}" sibTransId="{C9849820-41D3-4B49-9F0E-AC293584C177}"/>
    <dgm:cxn modelId="{95851710-BF9C-439A-96AD-0A75AD56B5A8}" srcId="{0E8E99BE-7FE2-4D96-953C-F0483764E7E2}" destId="{5B21BA90-CDB3-413F-AFDF-4473B354E03E}" srcOrd="1" destOrd="0" parTransId="{DDBF4F5C-56A5-442B-A85E-BDCD895B8776}" sibTransId="{83CE5F92-0059-4201-AD46-57324CF77DAE}"/>
    <dgm:cxn modelId="{CC6A4B7A-23FA-42BA-AB36-B184BC7A854F}" srcId="{0E8E99BE-7FE2-4D96-953C-F0483764E7E2}" destId="{06ADC093-726B-4933-8BDF-8EB3645973C1}" srcOrd="4" destOrd="0" parTransId="{B155D4D3-76D5-4AD2-BEC7-5877EEAEFE5E}" sibTransId="{4204F5F1-378E-4115-9733-2B6D63B2DECD}"/>
    <dgm:cxn modelId="{21FAF401-2B7C-4F8C-968A-0A7AD70A377D}" type="presOf" srcId="{097DE250-EC80-4310-ADAA-C02A45AC50A4}" destId="{2720358C-F13E-4AB9-866F-FE5F0E9746FD}"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4D3D08FF-21F6-4794-8538-2658B80F0F3F}" srcId="{0E8E99BE-7FE2-4D96-953C-F0483764E7E2}" destId="{A6BADCE5-3931-4339-B813-A47DBB51BD65}" srcOrd="8" destOrd="0" parTransId="{FFB4E424-1730-40A0-BF09-82D2FCB3FF1F}" sibTransId="{C457DC8B-591F-4ED9-8DC0-60A273219DC4}"/>
    <dgm:cxn modelId="{8F2CEB1E-DF97-4C4B-8D1F-4662C003CBDB}" type="presOf" srcId="{1D0D40B2-D6A0-482D-ABE9-81C96E70F773}" destId="{E7F1E402-F66C-44C2-9244-079717546033}"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249B54DF-6545-41B0-9419-1F7E3B15C6EC}" type="presOf" srcId="{9DD5A4FE-B9F1-4CF3-A181-275C62D9892D}" destId="{B9700FEB-A6CA-4249-8EB1-F6DBF70E2F26}" srcOrd="0" destOrd="0" presId="urn:microsoft.com/office/officeart/2005/8/layout/process4"/>
    <dgm:cxn modelId="{9921724E-B898-4DC9-ABF5-F9B4D2E78B77}" type="presOf" srcId="{0E8E99BE-7FE2-4D96-953C-F0483764E7E2}" destId="{264E54AB-5931-4BCD-86C7-23E45AD6D72B}" srcOrd="0" destOrd="0" presId="urn:microsoft.com/office/officeart/2005/8/layout/process4"/>
    <dgm:cxn modelId="{5CE139F4-8578-4E83-900E-7D7B7D93AF3C}" type="presOf" srcId="{45AB5980-EF8E-4D4B-ABC1-ECE00DC80B03}" destId="{B2A57839-A5E0-4759-A5AD-DBF8D1CF8500}" srcOrd="0" destOrd="0" presId="urn:microsoft.com/office/officeart/2005/8/layout/process4"/>
    <dgm:cxn modelId="{2FB73B39-961D-47FA-A0AD-0E65169F5D9B}" srcId="{0E8E99BE-7FE2-4D96-953C-F0483764E7E2}" destId="{097DE250-EC80-4310-ADAA-C02A45AC50A4}" srcOrd="3" destOrd="0" parTransId="{33693517-6EBD-4F12-B189-F1426EFFABC3}" sibTransId="{FD6AE211-7F23-4040-A3C1-4079D6DC9392}"/>
    <dgm:cxn modelId="{B1C7CFC3-F120-4AA2-8CD1-944FAA661C90}" type="presOf" srcId="{71F6A15E-6E7A-4302-B5A7-521A91D1826C}" destId="{435C857E-4806-468C-8C0D-C93868074B38}" srcOrd="0" destOrd="0" presId="urn:microsoft.com/office/officeart/2005/8/layout/process4"/>
    <dgm:cxn modelId="{D822ADC7-0FED-40E2-AFD6-A77B91C8D8E0}" type="presOf" srcId="{A6BADCE5-3931-4339-B813-A47DBB51BD65}" destId="{99FE2CD7-18A2-4D23-A5ED-D70003243606}" srcOrd="0" destOrd="0" presId="urn:microsoft.com/office/officeart/2005/8/layout/process4"/>
    <dgm:cxn modelId="{40DE5710-DB3A-4CDB-9CA4-259C8456131E}" srcId="{0E8E99BE-7FE2-4D96-953C-F0483764E7E2}" destId="{9DD5A4FE-B9F1-4CF3-A181-275C62D9892D}" srcOrd="6" destOrd="0" parTransId="{B9E16E83-FBB3-44A1-AF87-FDFFAA00DA0F}" sibTransId="{A07DAE61-861E-42AB-802E-43625E444444}"/>
    <dgm:cxn modelId="{1D8423E9-DCBB-47AC-9998-D984BD79279D}" srcId="{0E8E99BE-7FE2-4D96-953C-F0483764E7E2}" destId="{45AB5980-EF8E-4D4B-ABC1-ECE00DC80B03}" srcOrd="0" destOrd="0" parTransId="{A1C2F22B-6FBA-43A7-AFB3-C2E25F72EB21}" sibTransId="{A75C30CE-1A35-4E40-8D47-BF64F7CA3CC8}"/>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A63023C8-27FA-424D-8662-78E23AD775C6}" type="presParOf" srcId="{264E54AB-5931-4BCD-86C7-23E45AD6D72B}" destId="{4BC94629-8D8B-4C2D-9831-5D3EE1651747}" srcOrd="3" destOrd="0" presId="urn:microsoft.com/office/officeart/2005/8/layout/process4"/>
    <dgm:cxn modelId="{FDDCA934-51FF-4837-8B6C-70B299FAF46A}" type="presParOf" srcId="{264E54AB-5931-4BCD-86C7-23E45AD6D72B}" destId="{750002B7-C2A5-4176-B08F-730D5577BB8E}" srcOrd="4" destOrd="0" presId="urn:microsoft.com/office/officeart/2005/8/layout/process4"/>
    <dgm:cxn modelId="{FC7ECD06-680A-459B-8AC5-D9444C76D0C9}" type="presParOf" srcId="{750002B7-C2A5-4176-B08F-730D5577BB8E}" destId="{B9700FEB-A6CA-4249-8EB1-F6DBF70E2F26}" srcOrd="0" destOrd="0" presId="urn:microsoft.com/office/officeart/2005/8/layout/process4"/>
    <dgm:cxn modelId="{C8E976B8-0D50-4C46-878D-994B82B77FAC}" type="presParOf" srcId="{264E54AB-5931-4BCD-86C7-23E45AD6D72B}" destId="{0494CF09-3C8C-48E7-96E4-FCE8C2816FDA}" srcOrd="5" destOrd="0" presId="urn:microsoft.com/office/officeart/2005/8/layout/process4"/>
    <dgm:cxn modelId="{9AB6B738-0DC3-489B-AA02-D787FC1681E2}" type="presParOf" srcId="{264E54AB-5931-4BCD-86C7-23E45AD6D72B}" destId="{B28E8E67-8F94-461E-8F69-9522AB66DEB5}" srcOrd="6"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7" destOrd="0" presId="urn:microsoft.com/office/officeart/2005/8/layout/process4"/>
    <dgm:cxn modelId="{4591E12B-0689-46BE-BAAD-5D0B46EE1DD5}" type="presParOf" srcId="{264E54AB-5931-4BCD-86C7-23E45AD6D72B}" destId="{01BB473B-7D6F-4745-8453-B44F156D38D4}" srcOrd="8"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9" destOrd="0" presId="urn:microsoft.com/office/officeart/2005/8/layout/process4"/>
    <dgm:cxn modelId="{81798073-A826-4936-A862-070B0386AA60}" type="presParOf" srcId="{264E54AB-5931-4BCD-86C7-23E45AD6D72B}" destId="{8E5E2EBA-CAFB-4188-9871-CC5DEDE3BB97}" srcOrd="10"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11" destOrd="0" presId="urn:microsoft.com/office/officeart/2005/8/layout/process4"/>
    <dgm:cxn modelId="{B9DC6C7C-A8F0-428D-A75C-26ED454B940E}" type="presParOf" srcId="{264E54AB-5931-4BCD-86C7-23E45AD6D72B}" destId="{736B0810-1D7C-4B8B-BD18-0142D331F180}" srcOrd="12"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3" destOrd="0" presId="urn:microsoft.com/office/officeart/2005/8/layout/process4"/>
    <dgm:cxn modelId="{5E8D6848-73E1-4227-A762-AD87A5040EA8}" type="presParOf" srcId="{264E54AB-5931-4BCD-86C7-23E45AD6D72B}" destId="{C82F5790-45D1-43B0-821A-66B949242DD1}" srcOrd="14"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5" destOrd="0" presId="urn:microsoft.com/office/officeart/2005/8/layout/process4"/>
    <dgm:cxn modelId="{4D2A5906-0E30-47A7-A6B6-B200104019FB}" type="presParOf" srcId="{264E54AB-5931-4BCD-86C7-23E45AD6D72B}" destId="{8A606034-C039-4D5D-8CC2-1DA883C14CC9}" srcOrd="16"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t>
        <a:bodyPr/>
        <a:lstStyle/>
        <a:p>
          <a:endParaRPr lang="pl-PL"/>
        </a:p>
      </dgm:t>
    </dgm:pt>
    <dgm:pt modelId="{2B285A0B-FD43-4801-B3FA-73CBCF4DE39A}" type="pres">
      <dgm:prSet presAssocID="{139DC3B4-FE68-4CD7-A772-F0787125A365}" presName="node" presStyleLbl="node1" presStyleIdx="0" presStyleCnt="4">
        <dgm:presLayoutVars>
          <dgm:bulletEnabled val="1"/>
        </dgm:presLayoutVars>
      </dgm:prSet>
      <dgm:spPr/>
      <dgm:t>
        <a:bodyPr/>
        <a:lstStyle/>
        <a:p>
          <a:endParaRPr lang="pl-PL"/>
        </a:p>
      </dgm:t>
    </dgm:pt>
    <dgm:pt modelId="{7AF0B79B-36C3-4E61-BCC8-D5992C14A961}" type="pres">
      <dgm:prSet presAssocID="{D04AB16E-70FA-4C4F-A21E-4673CA3468E1}" presName="sibTrans" presStyleLbl="sibTrans2D1" presStyleIdx="0" presStyleCnt="3"/>
      <dgm:spPr/>
      <dgm:t>
        <a:bodyPr/>
        <a:lstStyle/>
        <a:p>
          <a:endParaRPr lang="pl-PL"/>
        </a:p>
      </dgm:t>
    </dgm:pt>
    <dgm:pt modelId="{71338821-006E-4358-B495-B6967E2B0B24}" type="pres">
      <dgm:prSet presAssocID="{D04AB16E-70FA-4C4F-A21E-4673CA3468E1}" presName="connectorText" presStyleLbl="sibTrans2D1" presStyleIdx="0" presStyleCnt="3"/>
      <dgm:spPr/>
      <dgm:t>
        <a:bodyPr/>
        <a:lstStyle/>
        <a:p>
          <a:endParaRPr lang="pl-PL"/>
        </a:p>
      </dgm:t>
    </dgm:pt>
    <dgm:pt modelId="{F9B06B7F-3593-4B6B-82B4-58A70FB27BF6}" type="pres">
      <dgm:prSet presAssocID="{A44A6DC4-C9E6-446F-AC69-6C13886BA3E6}" presName="node" presStyleLbl="node1" presStyleIdx="1" presStyleCnt="4">
        <dgm:presLayoutVars>
          <dgm:bulletEnabled val="1"/>
        </dgm:presLayoutVars>
      </dgm:prSet>
      <dgm:spPr/>
      <dgm:t>
        <a:bodyPr/>
        <a:lstStyle/>
        <a:p>
          <a:endParaRPr lang="pl-PL"/>
        </a:p>
      </dgm:t>
    </dgm:pt>
    <dgm:pt modelId="{B8057241-5E10-4A4E-AE7A-6E5F31A74512}" type="pres">
      <dgm:prSet presAssocID="{B6E3F1FF-E7F3-41BC-98C3-A238D587C51D}" presName="sibTrans" presStyleLbl="sibTrans2D1" presStyleIdx="1" presStyleCnt="3"/>
      <dgm:spPr/>
      <dgm:t>
        <a:bodyPr/>
        <a:lstStyle/>
        <a:p>
          <a:endParaRPr lang="pl-PL"/>
        </a:p>
      </dgm:t>
    </dgm:pt>
    <dgm:pt modelId="{7B305C6A-8521-4E3E-B1BF-0306DE734219}" type="pres">
      <dgm:prSet presAssocID="{B6E3F1FF-E7F3-41BC-98C3-A238D587C51D}" presName="connectorText" presStyleLbl="sibTrans2D1" presStyleIdx="1" presStyleCnt="3"/>
      <dgm:spPr/>
      <dgm:t>
        <a:bodyPr/>
        <a:lstStyle/>
        <a:p>
          <a:endParaRPr lang="pl-PL"/>
        </a:p>
      </dgm:t>
    </dgm:pt>
    <dgm:pt modelId="{631D898C-D368-4070-9003-27DEFCFE6E3E}" type="pres">
      <dgm:prSet presAssocID="{B1E7A615-A3DE-4425-9036-2A2820174DCD}" presName="node" presStyleLbl="node1" presStyleIdx="2" presStyleCnt="4">
        <dgm:presLayoutVars>
          <dgm:bulletEnabled val="1"/>
        </dgm:presLayoutVars>
      </dgm:prSet>
      <dgm:spPr/>
      <dgm:t>
        <a:bodyPr/>
        <a:lstStyle/>
        <a:p>
          <a:endParaRPr lang="pl-PL"/>
        </a:p>
      </dgm:t>
    </dgm:pt>
    <dgm:pt modelId="{2DAE65EB-5793-42A0-A65C-AD41DE69F52B}" type="pres">
      <dgm:prSet presAssocID="{2DABF83D-D5B0-4614-8F4C-3A9799B415D0}" presName="sibTrans" presStyleLbl="sibTrans2D1" presStyleIdx="2" presStyleCnt="3"/>
      <dgm:spPr/>
      <dgm:t>
        <a:bodyPr/>
        <a:lstStyle/>
        <a:p>
          <a:endParaRPr lang="pl-PL"/>
        </a:p>
      </dgm:t>
    </dgm:pt>
    <dgm:pt modelId="{1648E5D9-7B23-450E-AA80-B93B6922EBCE}" type="pres">
      <dgm:prSet presAssocID="{2DABF83D-D5B0-4614-8F4C-3A9799B415D0}" presName="connectorText" presStyleLbl="sibTrans2D1" presStyleIdx="2" presStyleCnt="3"/>
      <dgm:spPr/>
      <dgm:t>
        <a:bodyPr/>
        <a:lstStyle/>
        <a:p>
          <a:endParaRPr lang="pl-PL"/>
        </a:p>
      </dgm:t>
    </dgm:pt>
    <dgm:pt modelId="{84C439D5-EAD9-41F8-8736-ADAD50A930EB}" type="pres">
      <dgm:prSet presAssocID="{74E443B7-AE9A-4AD8-BE8A-936CC8ACC3E7}" presName="node" presStyleLbl="node1" presStyleIdx="3" presStyleCnt="4">
        <dgm:presLayoutVars>
          <dgm:bulletEnabled val="1"/>
        </dgm:presLayoutVars>
      </dgm:prSet>
      <dgm:spPr/>
      <dgm:t>
        <a:bodyPr/>
        <a:lstStyle/>
        <a:p>
          <a:endParaRPr lang="pl-PL"/>
        </a:p>
      </dgm:t>
    </dgm:pt>
  </dgm:ptLst>
  <dgm:cxnLst>
    <dgm:cxn modelId="{146E71F7-89EC-4ECC-9169-03CEC4443397}" type="presOf" srcId="{D04AB16E-70FA-4C4F-A21E-4673CA3468E1}" destId="{71338821-006E-4358-B495-B6967E2B0B24}" srcOrd="1"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4FF03F21-2C82-4F63-9C12-9A12969A3797}" type="presOf" srcId="{74E443B7-AE9A-4AD8-BE8A-936CC8ACC3E7}" destId="{84C439D5-EAD9-41F8-8736-ADAD50A930EB}" srcOrd="0" destOrd="0" presId="urn:microsoft.com/office/officeart/2005/8/layout/process1"/>
    <dgm:cxn modelId="{EB6C1FD5-9E52-44BD-BFB1-89E4824E4ED3}" type="presOf" srcId="{A5772273-BDBA-458E-BC8D-61A585002162}" destId="{7AF3E10D-6D33-4CD5-B1B0-3A351FAC0840}"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2CB0BAB1-90E3-4CA3-B0A7-4EE7CE2B78DB}" srcId="{A5772273-BDBA-458E-BC8D-61A585002162}" destId="{B1E7A615-A3DE-4425-9036-2A2820174DCD}" srcOrd="2" destOrd="0" parTransId="{581162D4-7768-4B11-9A30-AD5A7B421326}" sibTransId="{2DABF83D-D5B0-4614-8F4C-3A9799B415D0}"/>
    <dgm:cxn modelId="{30052959-CA23-4DBF-9653-47ADB749B7F8}" srcId="{A5772273-BDBA-458E-BC8D-61A585002162}" destId="{A44A6DC4-C9E6-446F-AC69-6C13886BA3E6}" srcOrd="1" destOrd="0" parTransId="{F08ECEA5-DEF4-4432-A467-435EA1E19BE1}" sibTransId="{B6E3F1FF-E7F3-41BC-98C3-A238D587C51D}"/>
    <dgm:cxn modelId="{C3108C1B-6FEE-44D7-AF60-C7ED4FE3026A}" srcId="{A5772273-BDBA-458E-BC8D-61A585002162}" destId="{74E443B7-AE9A-4AD8-BE8A-936CC8ACC3E7}" srcOrd="3" destOrd="0" parTransId="{DDA66472-7991-47A0-844B-1439410FE600}" sibTransId="{C4EEB069-9A4C-4F7B-84D7-60B5EC0ECAC8}"/>
    <dgm:cxn modelId="{FA5AA2E2-04CF-4CDC-8C27-11A099207917}" type="presOf" srcId="{A44A6DC4-C9E6-446F-AC69-6C13886BA3E6}" destId="{F9B06B7F-3593-4B6B-82B4-58A70FB27BF6}"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8438F306-C701-4576-832F-C8C325594EF2}" type="presOf" srcId="{B6E3F1FF-E7F3-41BC-98C3-A238D587C51D}" destId="{B8057241-5E10-4A4E-AE7A-6E5F31A74512}" srcOrd="0" destOrd="0" presId="urn:microsoft.com/office/officeart/2005/8/layout/process1"/>
    <dgm:cxn modelId="{0F02F314-9FEA-41C0-990F-0EC4AE311087}" type="presOf" srcId="{D04AB16E-70FA-4C4F-A21E-4673CA3468E1}" destId="{7AF0B79B-36C3-4E61-BCC8-D5992C14A961}" srcOrd="0"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t>
        <a:bodyPr/>
        <a:lstStyle/>
        <a:p>
          <a:endParaRPr lang="pl-PL"/>
        </a:p>
      </dgm:t>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t>
        <a:bodyPr/>
        <a:lstStyle/>
        <a:p>
          <a:endParaRPr lang="pl-PL"/>
        </a:p>
      </dgm:t>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t>
        <a:bodyPr/>
        <a:lstStyle/>
        <a:p>
          <a:endParaRPr lang="pl-PL"/>
        </a:p>
      </dgm:t>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t>
        <a:bodyPr/>
        <a:lstStyle/>
        <a:p>
          <a:endParaRPr lang="pl-PL"/>
        </a:p>
      </dgm:t>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t>
        <a:bodyPr/>
        <a:lstStyle/>
        <a:p>
          <a:endParaRPr lang="pl-PL"/>
        </a:p>
      </dgm:t>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t>
        <a:bodyPr/>
        <a:lstStyle/>
        <a:p>
          <a:endParaRPr lang="pl-PL"/>
        </a:p>
      </dgm:t>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t>
        <a:bodyPr/>
        <a:lstStyle/>
        <a:p>
          <a:endParaRPr lang="pl-PL"/>
        </a:p>
      </dgm:t>
    </dgm:pt>
  </dgm:ptLst>
  <dgm:cxnLst>
    <dgm:cxn modelId="{E547AD60-844B-4F89-A1B5-E79585BAF379}" type="presOf" srcId="{55E814C2-CF10-4999-AADA-301641E001DF}" destId="{8079610E-EBDA-4EA8-B13A-0294DE01B77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32B96170-E343-404B-A2E9-77F71FB3BC4D}" type="presOf" srcId="{1F284013-5BD5-470F-BB59-1C368E70250A}" destId="{B4F65A0F-1FC1-4100-A396-133AB176531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D460A223-8CA9-49C9-AA5B-6D391EE348EF}" type="presOf" srcId="{CC3A056F-39A9-4708-B6A7-FF1372A241EE}" destId="{14075084-56EC-4DFB-8292-7D05A9556CF2}"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6E929DFF-D0F4-44C2-A707-4783DCF6E122}" type="presOf" srcId="{DDAB8D77-E98F-44E9-BFDF-7D0A184071DF}" destId="{279EFD64-8CC2-4974-B423-76BCBC67948C}" srcOrd="0" destOrd="0" presId="urn:microsoft.com/office/officeart/2005/8/layout/vList5"/>
    <dgm:cxn modelId="{018B3FF9-4893-463D-807F-C4130D8B6EA6}" type="presOf" srcId="{90C5F93A-0BC0-4521-8D29-A9FDCB635748}" destId="{4E076C1A-1F55-4571-86E4-4CAE0306C4FF}" srcOrd="0" destOrd="0" presId="urn:microsoft.com/office/officeart/2005/8/layout/vList5"/>
    <dgm:cxn modelId="{30E2BB89-C1A6-4F2E-8763-51B749AEB86F}" srcId="{55E814C2-CF10-4999-AADA-301641E001DF}" destId="{1F284013-5BD5-470F-BB59-1C368E70250A}" srcOrd="3" destOrd="0" parTransId="{E0A9B1AB-E224-4A09-9CE7-EB91A10AA776}" sibTransId="{F2D8C3CB-F361-4252-825F-8B6FBD44CBA8}"/>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F0CD083-31E2-4339-8570-C23E54145D5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33B1FA94-A15A-4516-9CED-5C6E5EB16F8E}">
      <dgm:prSet phldrT="[Tekst]"/>
      <dgm:spPr/>
      <dgm:t>
        <a:bodyPr/>
        <a:lstStyle/>
        <a:p>
          <a:pPr algn="ctr"/>
          <a:r>
            <a:rPr lang="pl-PL" b="1" dirty="0">
              <a:latin typeface="Cambria" panose="02040503050406030204" pitchFamily="18" charset="0"/>
            </a:rPr>
            <a:t>Umorzenie </a:t>
          </a:r>
        </a:p>
      </dgm:t>
    </dgm:pt>
    <dgm:pt modelId="{69328E2F-3C84-40C0-8F34-910055755CEE}" type="parTrans" cxnId="{D02528A6-057C-4BA0-864F-4D6869878F21}">
      <dgm:prSet/>
      <dgm:spPr/>
      <dgm:t>
        <a:bodyPr/>
        <a:lstStyle/>
        <a:p>
          <a:endParaRPr lang="pl-PL"/>
        </a:p>
      </dgm:t>
    </dgm:pt>
    <dgm:pt modelId="{F91C069A-90B1-4947-8042-91BF3AFCA8A5}" type="sibTrans" cxnId="{D02528A6-057C-4BA0-864F-4D6869878F21}">
      <dgm:prSet/>
      <dgm:spPr/>
      <dgm:t>
        <a:bodyPr/>
        <a:lstStyle/>
        <a:p>
          <a:endParaRPr lang="pl-PL"/>
        </a:p>
      </dgm:t>
    </dgm:pt>
    <dgm:pt modelId="{BEA6A64B-9D41-4242-8960-21288B699691}">
      <dgm:prSet phldrT="[Tekst]"/>
      <dgm:spPr/>
      <dgm:t>
        <a:bodyPr/>
        <a:lstStyle/>
        <a:p>
          <a:pPr algn="l"/>
          <a:r>
            <a:rPr lang="pl-PL" dirty="0">
              <a:latin typeface="Cambria" panose="02040503050406030204" pitchFamily="18" charset="0"/>
            </a:rPr>
            <a:t>Art. 17 </a:t>
          </a:r>
          <a:r>
            <a:rPr lang="pl-PL" dirty="0">
              <a:latin typeface="Cambria" panose="02040503050406030204" pitchFamily="18" charset="0"/>
              <a:cs typeface="Times New Roman" panose="02020603050405020304" pitchFamily="18" charset="0"/>
            </a:rPr>
            <a:t>§ 1 pkt 3-10 </a:t>
          </a:r>
          <a:endParaRPr lang="pl-PL" dirty="0">
            <a:latin typeface="Cambria" panose="02040503050406030204" pitchFamily="18" charset="0"/>
          </a:endParaRPr>
        </a:p>
      </dgm:t>
    </dgm:pt>
    <dgm:pt modelId="{6D22D2A6-4095-4BE9-83B7-A671CA9EB4C1}" type="parTrans" cxnId="{79D5B23D-F670-4027-AC8E-5828EA4FC4CB}">
      <dgm:prSet/>
      <dgm:spPr/>
      <dgm:t>
        <a:bodyPr/>
        <a:lstStyle/>
        <a:p>
          <a:endParaRPr lang="pl-PL"/>
        </a:p>
      </dgm:t>
    </dgm:pt>
    <dgm:pt modelId="{B1AC8875-36D5-42F0-8E7C-FE8C124EEB75}" type="sibTrans" cxnId="{79D5B23D-F670-4027-AC8E-5828EA4FC4CB}">
      <dgm:prSet/>
      <dgm:spPr/>
      <dgm:t>
        <a:bodyPr/>
        <a:lstStyle/>
        <a:p>
          <a:endParaRPr lang="pl-PL"/>
        </a:p>
      </dgm:t>
    </dgm:pt>
    <dgm:pt modelId="{8B58725C-62FE-45B7-893B-10BC96711A6E}">
      <dgm:prSet phldrT="[Tekst]"/>
      <dgm:spPr/>
      <dgm:t>
        <a:bodyPr/>
        <a:lstStyle/>
        <a:p>
          <a:pPr algn="l"/>
          <a:r>
            <a:rPr lang="pl-PL" dirty="0">
              <a:latin typeface="Cambria" panose="02040503050406030204" pitchFamily="18" charset="0"/>
            </a:rPr>
            <a:t>Z powodu negatywnej przesłanki procesowej </a:t>
          </a:r>
        </a:p>
      </dgm:t>
    </dgm:pt>
    <dgm:pt modelId="{0418B20C-C10A-4354-BAE5-C3469FE0B72F}" type="parTrans" cxnId="{655965D1-4F06-4DCF-A431-5779E9EB21DD}">
      <dgm:prSet/>
      <dgm:spPr/>
      <dgm:t>
        <a:bodyPr/>
        <a:lstStyle/>
        <a:p>
          <a:endParaRPr lang="pl-PL"/>
        </a:p>
      </dgm:t>
    </dgm:pt>
    <dgm:pt modelId="{D776E04A-5019-46EF-9FAC-50575D25B47C}" type="sibTrans" cxnId="{655965D1-4F06-4DCF-A431-5779E9EB21DD}">
      <dgm:prSet/>
      <dgm:spPr/>
      <dgm:t>
        <a:bodyPr/>
        <a:lstStyle/>
        <a:p>
          <a:endParaRPr lang="pl-PL"/>
        </a:p>
      </dgm:t>
    </dgm:pt>
    <dgm:pt modelId="{10FD4AF1-7DBF-4067-AA1D-BB520769B080}">
      <dgm:prSet phldrT="[Tekst]"/>
      <dgm:spPr/>
      <dgm:t>
        <a:bodyPr/>
        <a:lstStyle/>
        <a:p>
          <a:pPr algn="ctr"/>
          <a:r>
            <a:rPr lang="pl-PL" b="1" dirty="0">
              <a:latin typeface="Cambria" panose="02040503050406030204" pitchFamily="18" charset="0"/>
            </a:rPr>
            <a:t>Uniewinnienie </a:t>
          </a:r>
        </a:p>
      </dgm:t>
    </dgm:pt>
    <dgm:pt modelId="{BB185E69-8ACD-4C5F-9588-979AD7B71516}" type="parTrans" cxnId="{3A8AC3F2-E0B3-4811-B471-ED7BE54A4882}">
      <dgm:prSet/>
      <dgm:spPr/>
      <dgm:t>
        <a:bodyPr/>
        <a:lstStyle/>
        <a:p>
          <a:endParaRPr lang="pl-PL"/>
        </a:p>
      </dgm:t>
    </dgm:pt>
    <dgm:pt modelId="{A14C933D-65C0-445E-92FC-7C23C97FA4EC}" type="sibTrans" cxnId="{3A8AC3F2-E0B3-4811-B471-ED7BE54A4882}">
      <dgm:prSet/>
      <dgm:spPr/>
      <dgm:t>
        <a:bodyPr/>
        <a:lstStyle/>
        <a:p>
          <a:endParaRPr lang="pl-PL"/>
        </a:p>
      </dgm:t>
    </dgm:pt>
    <dgm:pt modelId="{577E693D-94C9-4B80-828E-4B29CDA5E3EF}">
      <dgm:prSet phldrT="[Tekst]"/>
      <dgm:spPr/>
      <dgm:t>
        <a:bodyPr/>
        <a:lstStyle/>
        <a:p>
          <a:pPr algn="l"/>
          <a:r>
            <a:rPr lang="pl-PL" dirty="0">
              <a:latin typeface="Cambria" panose="02040503050406030204" pitchFamily="18" charset="0"/>
            </a:rPr>
            <a:t>Gdy oskarżony nie popełnił zarzucanego mu czynu albo czyn nie zawiera znamion czynu zabronionego </a:t>
          </a:r>
        </a:p>
      </dgm:t>
    </dgm:pt>
    <dgm:pt modelId="{423CD0B6-75C4-4742-A2B2-D5E4E2A86C4D}" type="parTrans" cxnId="{69286B4B-BD15-4A92-B18E-23F45B5E0685}">
      <dgm:prSet/>
      <dgm:spPr/>
      <dgm:t>
        <a:bodyPr/>
        <a:lstStyle/>
        <a:p>
          <a:endParaRPr lang="pl-PL"/>
        </a:p>
      </dgm:t>
    </dgm:pt>
    <dgm:pt modelId="{B1566CDD-98AC-4418-A3DD-D8DA57E7EC62}" type="sibTrans" cxnId="{69286B4B-BD15-4A92-B18E-23F45B5E0685}">
      <dgm:prSet/>
      <dgm:spPr/>
      <dgm:t>
        <a:bodyPr/>
        <a:lstStyle/>
        <a:p>
          <a:endParaRPr lang="pl-PL"/>
        </a:p>
      </dgm:t>
    </dgm:pt>
    <dgm:pt modelId="{91AFB56C-C22B-4372-A25A-F523D98D4A2E}">
      <dgm:prSet phldrT="[Tekst]"/>
      <dgm:spPr/>
      <dgm:t>
        <a:bodyPr/>
        <a:lstStyle/>
        <a:p>
          <a:pPr algn="l"/>
          <a:r>
            <a:rPr lang="pl-PL" dirty="0">
              <a:latin typeface="Cambria" panose="02040503050406030204" pitchFamily="18" charset="0"/>
            </a:rPr>
            <a:t>Art. 17 </a:t>
          </a:r>
          <a:r>
            <a:rPr lang="pl-PL" dirty="0">
              <a:latin typeface="Cambria" panose="02040503050406030204" pitchFamily="18" charset="0"/>
              <a:cs typeface="Times New Roman" panose="02020603050405020304" pitchFamily="18" charset="0"/>
            </a:rPr>
            <a:t>§ 1 pkt 1 i 2 </a:t>
          </a:r>
          <a:endParaRPr lang="pl-PL" dirty="0">
            <a:latin typeface="Cambria" panose="02040503050406030204" pitchFamily="18" charset="0"/>
          </a:endParaRPr>
        </a:p>
      </dgm:t>
    </dgm:pt>
    <dgm:pt modelId="{9D142372-4763-4491-9025-BD77E2150236}" type="parTrans" cxnId="{9760C1A7-6742-42EC-8730-96D0FB87DD03}">
      <dgm:prSet/>
      <dgm:spPr/>
      <dgm:t>
        <a:bodyPr/>
        <a:lstStyle/>
        <a:p>
          <a:endParaRPr lang="pl-PL"/>
        </a:p>
      </dgm:t>
    </dgm:pt>
    <dgm:pt modelId="{7503A665-9BC8-4A2B-A6BA-FC511A9A7700}" type="sibTrans" cxnId="{9760C1A7-6742-42EC-8730-96D0FB87DD03}">
      <dgm:prSet/>
      <dgm:spPr/>
      <dgm:t>
        <a:bodyPr/>
        <a:lstStyle/>
        <a:p>
          <a:endParaRPr lang="pl-PL"/>
        </a:p>
      </dgm:t>
    </dgm:pt>
    <dgm:pt modelId="{ED1BD555-99B4-45E1-9966-F3FE902EAEEC}">
      <dgm:prSet phldrT="[Tekst]"/>
      <dgm:spPr/>
      <dgm:t>
        <a:bodyPr/>
        <a:lstStyle/>
        <a:p>
          <a:pPr algn="ctr"/>
          <a:r>
            <a:rPr lang="pl-PL" b="1" dirty="0">
              <a:latin typeface="Cambria" panose="02040503050406030204" pitchFamily="18" charset="0"/>
            </a:rPr>
            <a:t>Warunkowe umorzenie</a:t>
          </a:r>
        </a:p>
      </dgm:t>
    </dgm:pt>
    <dgm:pt modelId="{5EFC86AA-97A5-4BB6-93E5-151E457FA60E}" type="parTrans" cxnId="{DA231AC0-8F9C-49A0-AF1E-FE340A8613D1}">
      <dgm:prSet/>
      <dgm:spPr/>
      <dgm:t>
        <a:bodyPr/>
        <a:lstStyle/>
        <a:p>
          <a:endParaRPr lang="pl-PL"/>
        </a:p>
      </dgm:t>
    </dgm:pt>
    <dgm:pt modelId="{1499C2C0-5C41-4C34-9406-BC604C08E447}" type="sibTrans" cxnId="{DA231AC0-8F9C-49A0-AF1E-FE340A8613D1}">
      <dgm:prSet/>
      <dgm:spPr/>
      <dgm:t>
        <a:bodyPr/>
        <a:lstStyle/>
        <a:p>
          <a:endParaRPr lang="pl-PL"/>
        </a:p>
      </dgm:t>
    </dgm:pt>
    <dgm:pt modelId="{BAF959DC-4CC9-4830-92AD-FD6F52C23ED3}">
      <dgm:prSet phldrT="[Tekst]"/>
      <dgm:spPr/>
      <dgm:t>
        <a:bodyPr/>
        <a:lstStyle/>
        <a:p>
          <a:pPr algn="l"/>
          <a:r>
            <a:rPr lang="pl-PL" dirty="0">
              <a:latin typeface="Cambria" panose="02040503050406030204" pitchFamily="18" charset="0"/>
            </a:rPr>
            <a:t>Gdy spełnione zostały przesłanki z art. 66 k.k. </a:t>
          </a:r>
        </a:p>
      </dgm:t>
    </dgm:pt>
    <dgm:pt modelId="{5FA5B162-008A-48AC-8665-64B950649E19}" type="parTrans" cxnId="{9C472084-E635-4802-BA9B-9185C8461182}">
      <dgm:prSet/>
      <dgm:spPr/>
      <dgm:t>
        <a:bodyPr/>
        <a:lstStyle/>
        <a:p>
          <a:endParaRPr lang="pl-PL"/>
        </a:p>
      </dgm:t>
    </dgm:pt>
    <dgm:pt modelId="{4DEFD779-647D-42E9-8A85-BB3A9D9CA5FA}" type="sibTrans" cxnId="{9C472084-E635-4802-BA9B-9185C8461182}">
      <dgm:prSet/>
      <dgm:spPr/>
      <dgm:t>
        <a:bodyPr/>
        <a:lstStyle/>
        <a:p>
          <a:endParaRPr lang="pl-PL"/>
        </a:p>
      </dgm:t>
    </dgm:pt>
    <dgm:pt modelId="{ECF07629-A23F-4C65-A326-DCCBE7031E27}">
      <dgm:prSet phldrT="[Tekst]"/>
      <dgm:spPr/>
      <dgm:t>
        <a:bodyPr/>
        <a:lstStyle/>
        <a:p>
          <a:pPr algn="l"/>
          <a:r>
            <a:rPr lang="pl-PL" dirty="0">
              <a:latin typeface="Cambria" panose="02040503050406030204" pitchFamily="18" charset="0"/>
            </a:rPr>
            <a:t>Sąd umarza postępowanie także wtedy, gdy po otwarciu przewodu sądowego okazało się, że oskarżony jest niepoczytalny </a:t>
          </a:r>
        </a:p>
      </dgm:t>
    </dgm:pt>
    <dgm:pt modelId="{E863E0F6-FA22-4D69-BFAC-4D8BDE4B7BC5}" type="parTrans" cxnId="{C60081CF-356E-45DD-9F2B-6F1CB54D162C}">
      <dgm:prSet/>
      <dgm:spPr/>
      <dgm:t>
        <a:bodyPr/>
        <a:lstStyle/>
        <a:p>
          <a:endParaRPr lang="pl-PL"/>
        </a:p>
      </dgm:t>
    </dgm:pt>
    <dgm:pt modelId="{7C2DD12C-1751-49AF-8F6F-43CD33F9DC98}" type="sibTrans" cxnId="{C60081CF-356E-45DD-9F2B-6F1CB54D162C}">
      <dgm:prSet/>
      <dgm:spPr/>
      <dgm:t>
        <a:bodyPr/>
        <a:lstStyle/>
        <a:p>
          <a:endParaRPr lang="pl-PL"/>
        </a:p>
      </dgm:t>
    </dgm:pt>
    <dgm:pt modelId="{501C92AC-2297-40CB-9E69-45780AFCBF60}">
      <dgm:prSet phldrT="[Tekst]"/>
      <dgm:spPr/>
      <dgm:t>
        <a:bodyPr/>
        <a:lstStyle/>
        <a:p>
          <a:pPr algn="ctr"/>
          <a:r>
            <a:rPr lang="pl-PL" b="1" dirty="0">
              <a:latin typeface="Cambria" panose="02040503050406030204" pitchFamily="18" charset="0"/>
            </a:rPr>
            <a:t>Skazanie </a:t>
          </a:r>
        </a:p>
      </dgm:t>
    </dgm:pt>
    <dgm:pt modelId="{2EE26C01-554B-46B5-9B20-FAFF281D157B}" type="parTrans" cxnId="{B13178FF-0D97-4DB9-A572-DDF64223C18A}">
      <dgm:prSet/>
      <dgm:spPr/>
      <dgm:t>
        <a:bodyPr/>
        <a:lstStyle/>
        <a:p>
          <a:endParaRPr lang="pl-PL"/>
        </a:p>
      </dgm:t>
    </dgm:pt>
    <dgm:pt modelId="{EF27FCFE-E6CF-47D2-A456-BB40FDEC507C}" type="sibTrans" cxnId="{B13178FF-0D97-4DB9-A572-DDF64223C18A}">
      <dgm:prSet/>
      <dgm:spPr/>
      <dgm:t>
        <a:bodyPr/>
        <a:lstStyle/>
        <a:p>
          <a:endParaRPr lang="pl-PL"/>
        </a:p>
      </dgm:t>
    </dgm:pt>
    <dgm:pt modelId="{4F0CF953-CCBF-438B-9833-C9529E8D6FD0}">
      <dgm:prSet phldrT="[Tekst]"/>
      <dgm:spPr/>
      <dgm:t>
        <a:bodyPr/>
        <a:lstStyle/>
        <a:p>
          <a:pPr algn="l"/>
          <a:r>
            <a:rPr lang="pl-PL" dirty="0">
              <a:latin typeface="Cambria" panose="02040503050406030204" pitchFamily="18" charset="0"/>
            </a:rPr>
            <a:t>Gdy w postępowaniu dowodowym, przeprowadzonym przed sądem okazało się, że oskarżony popełnił zarzucone mu przestępstwo i nie zachodzi żadna przeszkoda procesowa </a:t>
          </a:r>
        </a:p>
      </dgm:t>
    </dgm:pt>
    <dgm:pt modelId="{1C31B02A-8367-4108-9629-EFA09CCD2A16}" type="parTrans" cxnId="{E20DFFF1-99A7-4CB8-AE5D-E83F6BEB1D45}">
      <dgm:prSet/>
      <dgm:spPr/>
      <dgm:t>
        <a:bodyPr/>
        <a:lstStyle/>
        <a:p>
          <a:endParaRPr lang="pl-PL"/>
        </a:p>
      </dgm:t>
    </dgm:pt>
    <dgm:pt modelId="{03CDC7B9-9819-4E29-8D95-F680C33C6BEE}" type="sibTrans" cxnId="{E20DFFF1-99A7-4CB8-AE5D-E83F6BEB1D45}">
      <dgm:prSet/>
      <dgm:spPr/>
      <dgm:t>
        <a:bodyPr/>
        <a:lstStyle/>
        <a:p>
          <a:endParaRPr lang="pl-PL"/>
        </a:p>
      </dgm:t>
    </dgm:pt>
    <dgm:pt modelId="{FE40B95B-B047-4AC1-AE41-8AF6D699E17B}" type="pres">
      <dgm:prSet presAssocID="{DF0CD083-31E2-4339-8570-C23E54145D55}" presName="Name0" presStyleCnt="0">
        <dgm:presLayoutVars>
          <dgm:dir/>
          <dgm:animLvl val="lvl"/>
          <dgm:resizeHandles val="exact"/>
        </dgm:presLayoutVars>
      </dgm:prSet>
      <dgm:spPr/>
      <dgm:t>
        <a:bodyPr/>
        <a:lstStyle/>
        <a:p>
          <a:endParaRPr lang="pl-PL"/>
        </a:p>
      </dgm:t>
    </dgm:pt>
    <dgm:pt modelId="{697D13C6-7E88-4243-80CB-09E726C07287}" type="pres">
      <dgm:prSet presAssocID="{33B1FA94-A15A-4516-9CED-5C6E5EB16F8E}" presName="composite" presStyleCnt="0"/>
      <dgm:spPr/>
    </dgm:pt>
    <dgm:pt modelId="{01C4E292-9C4C-4EF8-8960-1A81890E5FB3}" type="pres">
      <dgm:prSet presAssocID="{33B1FA94-A15A-4516-9CED-5C6E5EB16F8E}" presName="parTx" presStyleLbl="alignNode1" presStyleIdx="0" presStyleCnt="4">
        <dgm:presLayoutVars>
          <dgm:chMax val="0"/>
          <dgm:chPref val="0"/>
          <dgm:bulletEnabled val="1"/>
        </dgm:presLayoutVars>
      </dgm:prSet>
      <dgm:spPr/>
      <dgm:t>
        <a:bodyPr/>
        <a:lstStyle/>
        <a:p>
          <a:endParaRPr lang="pl-PL"/>
        </a:p>
      </dgm:t>
    </dgm:pt>
    <dgm:pt modelId="{9E581C18-900A-4D66-8AC7-576670F93DD7}" type="pres">
      <dgm:prSet presAssocID="{33B1FA94-A15A-4516-9CED-5C6E5EB16F8E}" presName="desTx" presStyleLbl="alignAccFollowNode1" presStyleIdx="0" presStyleCnt="4">
        <dgm:presLayoutVars>
          <dgm:bulletEnabled val="1"/>
        </dgm:presLayoutVars>
      </dgm:prSet>
      <dgm:spPr/>
      <dgm:t>
        <a:bodyPr/>
        <a:lstStyle/>
        <a:p>
          <a:endParaRPr lang="pl-PL"/>
        </a:p>
      </dgm:t>
    </dgm:pt>
    <dgm:pt modelId="{D4BF2F72-F0DC-47BB-B771-33CFE37F0CD4}" type="pres">
      <dgm:prSet presAssocID="{F91C069A-90B1-4947-8042-91BF3AFCA8A5}" presName="space" presStyleCnt="0"/>
      <dgm:spPr/>
    </dgm:pt>
    <dgm:pt modelId="{9F588E31-359C-47AA-B03B-5816B671303D}" type="pres">
      <dgm:prSet presAssocID="{10FD4AF1-7DBF-4067-AA1D-BB520769B080}" presName="composite" presStyleCnt="0"/>
      <dgm:spPr/>
    </dgm:pt>
    <dgm:pt modelId="{D2172C9F-A22B-489E-9470-9BB4A72471FA}" type="pres">
      <dgm:prSet presAssocID="{10FD4AF1-7DBF-4067-AA1D-BB520769B080}" presName="parTx" presStyleLbl="alignNode1" presStyleIdx="1" presStyleCnt="4">
        <dgm:presLayoutVars>
          <dgm:chMax val="0"/>
          <dgm:chPref val="0"/>
          <dgm:bulletEnabled val="1"/>
        </dgm:presLayoutVars>
      </dgm:prSet>
      <dgm:spPr/>
      <dgm:t>
        <a:bodyPr/>
        <a:lstStyle/>
        <a:p>
          <a:endParaRPr lang="pl-PL"/>
        </a:p>
      </dgm:t>
    </dgm:pt>
    <dgm:pt modelId="{8F671F91-FA52-4DDA-B87B-657F93E1F067}" type="pres">
      <dgm:prSet presAssocID="{10FD4AF1-7DBF-4067-AA1D-BB520769B080}" presName="desTx" presStyleLbl="alignAccFollowNode1" presStyleIdx="1" presStyleCnt="4">
        <dgm:presLayoutVars>
          <dgm:bulletEnabled val="1"/>
        </dgm:presLayoutVars>
      </dgm:prSet>
      <dgm:spPr/>
      <dgm:t>
        <a:bodyPr/>
        <a:lstStyle/>
        <a:p>
          <a:endParaRPr lang="pl-PL"/>
        </a:p>
      </dgm:t>
    </dgm:pt>
    <dgm:pt modelId="{7F74E4CB-CC46-43D8-9E47-DF2D373B3967}" type="pres">
      <dgm:prSet presAssocID="{A14C933D-65C0-445E-92FC-7C23C97FA4EC}" presName="space" presStyleCnt="0"/>
      <dgm:spPr/>
    </dgm:pt>
    <dgm:pt modelId="{792631FC-46BB-4763-8B08-06066743A88C}" type="pres">
      <dgm:prSet presAssocID="{ED1BD555-99B4-45E1-9966-F3FE902EAEEC}" presName="composite" presStyleCnt="0"/>
      <dgm:spPr/>
    </dgm:pt>
    <dgm:pt modelId="{3909181A-65C3-434F-9362-EB735F8E4D3B}" type="pres">
      <dgm:prSet presAssocID="{ED1BD555-99B4-45E1-9966-F3FE902EAEEC}" presName="parTx" presStyleLbl="alignNode1" presStyleIdx="2" presStyleCnt="4">
        <dgm:presLayoutVars>
          <dgm:chMax val="0"/>
          <dgm:chPref val="0"/>
          <dgm:bulletEnabled val="1"/>
        </dgm:presLayoutVars>
      </dgm:prSet>
      <dgm:spPr/>
      <dgm:t>
        <a:bodyPr/>
        <a:lstStyle/>
        <a:p>
          <a:endParaRPr lang="pl-PL"/>
        </a:p>
      </dgm:t>
    </dgm:pt>
    <dgm:pt modelId="{121CDE12-54A6-45BB-8039-41AE7852C25D}" type="pres">
      <dgm:prSet presAssocID="{ED1BD555-99B4-45E1-9966-F3FE902EAEEC}" presName="desTx" presStyleLbl="alignAccFollowNode1" presStyleIdx="2" presStyleCnt="4">
        <dgm:presLayoutVars>
          <dgm:bulletEnabled val="1"/>
        </dgm:presLayoutVars>
      </dgm:prSet>
      <dgm:spPr/>
      <dgm:t>
        <a:bodyPr/>
        <a:lstStyle/>
        <a:p>
          <a:endParaRPr lang="pl-PL"/>
        </a:p>
      </dgm:t>
    </dgm:pt>
    <dgm:pt modelId="{0BD35A0C-931C-4F7D-A92F-AB60563766A1}" type="pres">
      <dgm:prSet presAssocID="{1499C2C0-5C41-4C34-9406-BC604C08E447}" presName="space" presStyleCnt="0"/>
      <dgm:spPr/>
    </dgm:pt>
    <dgm:pt modelId="{1609FA65-2CF7-4C95-B856-AB26CFB06E2A}" type="pres">
      <dgm:prSet presAssocID="{501C92AC-2297-40CB-9E69-45780AFCBF60}" presName="composite" presStyleCnt="0"/>
      <dgm:spPr/>
    </dgm:pt>
    <dgm:pt modelId="{848406E8-76A4-49B5-95D5-DAF230393CB1}" type="pres">
      <dgm:prSet presAssocID="{501C92AC-2297-40CB-9E69-45780AFCBF60}" presName="parTx" presStyleLbl="alignNode1" presStyleIdx="3" presStyleCnt="4">
        <dgm:presLayoutVars>
          <dgm:chMax val="0"/>
          <dgm:chPref val="0"/>
          <dgm:bulletEnabled val="1"/>
        </dgm:presLayoutVars>
      </dgm:prSet>
      <dgm:spPr/>
      <dgm:t>
        <a:bodyPr/>
        <a:lstStyle/>
        <a:p>
          <a:endParaRPr lang="pl-PL"/>
        </a:p>
      </dgm:t>
    </dgm:pt>
    <dgm:pt modelId="{16EF7478-B862-4E56-898C-89DE9BAA3EC8}" type="pres">
      <dgm:prSet presAssocID="{501C92AC-2297-40CB-9E69-45780AFCBF60}" presName="desTx" presStyleLbl="alignAccFollowNode1" presStyleIdx="3" presStyleCnt="4">
        <dgm:presLayoutVars>
          <dgm:bulletEnabled val="1"/>
        </dgm:presLayoutVars>
      </dgm:prSet>
      <dgm:spPr/>
      <dgm:t>
        <a:bodyPr/>
        <a:lstStyle/>
        <a:p>
          <a:endParaRPr lang="pl-PL"/>
        </a:p>
      </dgm:t>
    </dgm:pt>
  </dgm:ptLst>
  <dgm:cxnLst>
    <dgm:cxn modelId="{42AF91A8-90E1-4153-8D4E-312E5040DF49}" type="presOf" srcId="{ECF07629-A23F-4C65-A326-DCCBE7031E27}" destId="{9E581C18-900A-4D66-8AC7-576670F93DD7}" srcOrd="0" destOrd="2" presId="urn:microsoft.com/office/officeart/2005/8/layout/hList1"/>
    <dgm:cxn modelId="{B13178FF-0D97-4DB9-A572-DDF64223C18A}" srcId="{DF0CD083-31E2-4339-8570-C23E54145D55}" destId="{501C92AC-2297-40CB-9E69-45780AFCBF60}" srcOrd="3" destOrd="0" parTransId="{2EE26C01-554B-46B5-9B20-FAFF281D157B}" sibTransId="{EF27FCFE-E6CF-47D2-A456-BB40FDEC507C}"/>
    <dgm:cxn modelId="{9C472084-E635-4802-BA9B-9185C8461182}" srcId="{ED1BD555-99B4-45E1-9966-F3FE902EAEEC}" destId="{BAF959DC-4CC9-4830-92AD-FD6F52C23ED3}" srcOrd="0" destOrd="0" parTransId="{5FA5B162-008A-48AC-8665-64B950649E19}" sibTransId="{4DEFD779-647D-42E9-8A85-BB3A9D9CA5FA}"/>
    <dgm:cxn modelId="{9FA98445-7BA4-4E1A-9893-B2B91D2E6765}" type="presOf" srcId="{10FD4AF1-7DBF-4067-AA1D-BB520769B080}" destId="{D2172C9F-A22B-489E-9470-9BB4A72471FA}" srcOrd="0" destOrd="0" presId="urn:microsoft.com/office/officeart/2005/8/layout/hList1"/>
    <dgm:cxn modelId="{D02528A6-057C-4BA0-864F-4D6869878F21}" srcId="{DF0CD083-31E2-4339-8570-C23E54145D55}" destId="{33B1FA94-A15A-4516-9CED-5C6E5EB16F8E}" srcOrd="0" destOrd="0" parTransId="{69328E2F-3C84-40C0-8F34-910055755CEE}" sibTransId="{F91C069A-90B1-4947-8042-91BF3AFCA8A5}"/>
    <dgm:cxn modelId="{655965D1-4F06-4DCF-A431-5779E9EB21DD}" srcId="{33B1FA94-A15A-4516-9CED-5C6E5EB16F8E}" destId="{8B58725C-62FE-45B7-893B-10BC96711A6E}" srcOrd="1" destOrd="0" parTransId="{0418B20C-C10A-4354-BAE5-C3469FE0B72F}" sibTransId="{D776E04A-5019-46EF-9FAC-50575D25B47C}"/>
    <dgm:cxn modelId="{9760C1A7-6742-42EC-8730-96D0FB87DD03}" srcId="{10FD4AF1-7DBF-4067-AA1D-BB520769B080}" destId="{91AFB56C-C22B-4372-A25A-F523D98D4A2E}" srcOrd="1" destOrd="0" parTransId="{9D142372-4763-4491-9025-BD77E2150236}" sibTransId="{7503A665-9BC8-4A2B-A6BA-FC511A9A7700}"/>
    <dgm:cxn modelId="{DBB89B85-9A2F-4F92-95AF-82C8576ED6C5}" type="presOf" srcId="{4F0CF953-CCBF-438B-9833-C9529E8D6FD0}" destId="{16EF7478-B862-4E56-898C-89DE9BAA3EC8}" srcOrd="0" destOrd="0" presId="urn:microsoft.com/office/officeart/2005/8/layout/hList1"/>
    <dgm:cxn modelId="{46D4E673-E457-4018-A538-F6017BD82745}" type="presOf" srcId="{91AFB56C-C22B-4372-A25A-F523D98D4A2E}" destId="{8F671F91-FA52-4DDA-B87B-657F93E1F067}" srcOrd="0" destOrd="1" presId="urn:microsoft.com/office/officeart/2005/8/layout/hList1"/>
    <dgm:cxn modelId="{14FF0324-1C8B-4EF6-A3B3-CC54166F6F92}" type="presOf" srcId="{ED1BD555-99B4-45E1-9966-F3FE902EAEEC}" destId="{3909181A-65C3-434F-9362-EB735F8E4D3B}" srcOrd="0" destOrd="0" presId="urn:microsoft.com/office/officeart/2005/8/layout/hList1"/>
    <dgm:cxn modelId="{DA604EFE-B6D6-456A-8940-CE96C7248759}" type="presOf" srcId="{8B58725C-62FE-45B7-893B-10BC96711A6E}" destId="{9E581C18-900A-4D66-8AC7-576670F93DD7}" srcOrd="0" destOrd="1" presId="urn:microsoft.com/office/officeart/2005/8/layout/hList1"/>
    <dgm:cxn modelId="{EE1413D3-0EEA-4B2C-9566-A121E7617274}" type="presOf" srcId="{577E693D-94C9-4B80-828E-4B29CDA5E3EF}" destId="{8F671F91-FA52-4DDA-B87B-657F93E1F067}" srcOrd="0" destOrd="0" presId="urn:microsoft.com/office/officeart/2005/8/layout/hList1"/>
    <dgm:cxn modelId="{69286B4B-BD15-4A92-B18E-23F45B5E0685}" srcId="{10FD4AF1-7DBF-4067-AA1D-BB520769B080}" destId="{577E693D-94C9-4B80-828E-4B29CDA5E3EF}" srcOrd="0" destOrd="0" parTransId="{423CD0B6-75C4-4742-A2B2-D5E4E2A86C4D}" sibTransId="{B1566CDD-98AC-4418-A3DD-D8DA57E7EC62}"/>
    <dgm:cxn modelId="{DA231AC0-8F9C-49A0-AF1E-FE340A8613D1}" srcId="{DF0CD083-31E2-4339-8570-C23E54145D55}" destId="{ED1BD555-99B4-45E1-9966-F3FE902EAEEC}" srcOrd="2" destOrd="0" parTransId="{5EFC86AA-97A5-4BB6-93E5-151E457FA60E}" sibTransId="{1499C2C0-5C41-4C34-9406-BC604C08E447}"/>
    <dgm:cxn modelId="{72417BE0-54A3-49D8-B4BD-15930363FC59}" type="presOf" srcId="{BAF959DC-4CC9-4830-92AD-FD6F52C23ED3}" destId="{121CDE12-54A6-45BB-8039-41AE7852C25D}" srcOrd="0" destOrd="0" presId="urn:microsoft.com/office/officeart/2005/8/layout/hList1"/>
    <dgm:cxn modelId="{79D5B23D-F670-4027-AC8E-5828EA4FC4CB}" srcId="{33B1FA94-A15A-4516-9CED-5C6E5EB16F8E}" destId="{BEA6A64B-9D41-4242-8960-21288B699691}" srcOrd="0" destOrd="0" parTransId="{6D22D2A6-4095-4BE9-83B7-A671CA9EB4C1}" sibTransId="{B1AC8875-36D5-42F0-8E7C-FE8C124EEB75}"/>
    <dgm:cxn modelId="{3A8AC3F2-E0B3-4811-B471-ED7BE54A4882}" srcId="{DF0CD083-31E2-4339-8570-C23E54145D55}" destId="{10FD4AF1-7DBF-4067-AA1D-BB520769B080}" srcOrd="1" destOrd="0" parTransId="{BB185E69-8ACD-4C5F-9588-979AD7B71516}" sibTransId="{A14C933D-65C0-445E-92FC-7C23C97FA4EC}"/>
    <dgm:cxn modelId="{3B8BB590-D052-4B51-87A8-E8FD8AF53777}" type="presOf" srcId="{BEA6A64B-9D41-4242-8960-21288B699691}" destId="{9E581C18-900A-4D66-8AC7-576670F93DD7}" srcOrd="0" destOrd="0" presId="urn:microsoft.com/office/officeart/2005/8/layout/hList1"/>
    <dgm:cxn modelId="{C60081CF-356E-45DD-9F2B-6F1CB54D162C}" srcId="{33B1FA94-A15A-4516-9CED-5C6E5EB16F8E}" destId="{ECF07629-A23F-4C65-A326-DCCBE7031E27}" srcOrd="2" destOrd="0" parTransId="{E863E0F6-FA22-4D69-BFAC-4D8BDE4B7BC5}" sibTransId="{7C2DD12C-1751-49AF-8F6F-43CD33F9DC98}"/>
    <dgm:cxn modelId="{AFDE3C66-8B80-488C-BCE7-6FC3BF70FF5E}" type="presOf" srcId="{501C92AC-2297-40CB-9E69-45780AFCBF60}" destId="{848406E8-76A4-49B5-95D5-DAF230393CB1}" srcOrd="0" destOrd="0" presId="urn:microsoft.com/office/officeart/2005/8/layout/hList1"/>
    <dgm:cxn modelId="{E4B7ACC1-CC58-4625-803B-99A8059791EE}" type="presOf" srcId="{DF0CD083-31E2-4339-8570-C23E54145D55}" destId="{FE40B95B-B047-4AC1-AE41-8AF6D699E17B}" srcOrd="0" destOrd="0" presId="urn:microsoft.com/office/officeart/2005/8/layout/hList1"/>
    <dgm:cxn modelId="{99197AE3-9515-4C1C-B7E1-D7318F04327A}" type="presOf" srcId="{33B1FA94-A15A-4516-9CED-5C6E5EB16F8E}" destId="{01C4E292-9C4C-4EF8-8960-1A81890E5FB3}" srcOrd="0" destOrd="0" presId="urn:microsoft.com/office/officeart/2005/8/layout/hList1"/>
    <dgm:cxn modelId="{E20DFFF1-99A7-4CB8-AE5D-E83F6BEB1D45}" srcId="{501C92AC-2297-40CB-9E69-45780AFCBF60}" destId="{4F0CF953-CCBF-438B-9833-C9529E8D6FD0}" srcOrd="0" destOrd="0" parTransId="{1C31B02A-8367-4108-9629-EFA09CCD2A16}" sibTransId="{03CDC7B9-9819-4E29-8D95-F680C33C6BEE}"/>
    <dgm:cxn modelId="{3DD06401-B972-4453-95DA-6C4416C28024}" type="presParOf" srcId="{FE40B95B-B047-4AC1-AE41-8AF6D699E17B}" destId="{697D13C6-7E88-4243-80CB-09E726C07287}" srcOrd="0" destOrd="0" presId="urn:microsoft.com/office/officeart/2005/8/layout/hList1"/>
    <dgm:cxn modelId="{FC21429E-4894-417F-946B-CE0732E0F2A0}" type="presParOf" srcId="{697D13C6-7E88-4243-80CB-09E726C07287}" destId="{01C4E292-9C4C-4EF8-8960-1A81890E5FB3}" srcOrd="0" destOrd="0" presId="urn:microsoft.com/office/officeart/2005/8/layout/hList1"/>
    <dgm:cxn modelId="{E2E79D0A-A34B-407E-935D-2DA565720708}" type="presParOf" srcId="{697D13C6-7E88-4243-80CB-09E726C07287}" destId="{9E581C18-900A-4D66-8AC7-576670F93DD7}" srcOrd="1" destOrd="0" presId="urn:microsoft.com/office/officeart/2005/8/layout/hList1"/>
    <dgm:cxn modelId="{8F833B1C-5BE1-4CE7-83AD-4974713D39CB}" type="presParOf" srcId="{FE40B95B-B047-4AC1-AE41-8AF6D699E17B}" destId="{D4BF2F72-F0DC-47BB-B771-33CFE37F0CD4}" srcOrd="1" destOrd="0" presId="urn:microsoft.com/office/officeart/2005/8/layout/hList1"/>
    <dgm:cxn modelId="{1E61E3AD-E95F-4695-B5A3-9DBC6162A7A9}" type="presParOf" srcId="{FE40B95B-B047-4AC1-AE41-8AF6D699E17B}" destId="{9F588E31-359C-47AA-B03B-5816B671303D}" srcOrd="2" destOrd="0" presId="urn:microsoft.com/office/officeart/2005/8/layout/hList1"/>
    <dgm:cxn modelId="{BF6AE588-55E2-4825-BC67-3E5F636526EF}" type="presParOf" srcId="{9F588E31-359C-47AA-B03B-5816B671303D}" destId="{D2172C9F-A22B-489E-9470-9BB4A72471FA}" srcOrd="0" destOrd="0" presId="urn:microsoft.com/office/officeart/2005/8/layout/hList1"/>
    <dgm:cxn modelId="{E2B85048-C1B6-40C2-BDF9-8CF8CFFD485C}" type="presParOf" srcId="{9F588E31-359C-47AA-B03B-5816B671303D}" destId="{8F671F91-FA52-4DDA-B87B-657F93E1F067}" srcOrd="1" destOrd="0" presId="urn:microsoft.com/office/officeart/2005/8/layout/hList1"/>
    <dgm:cxn modelId="{F66D3806-771E-4BB2-B417-57409DCCB7F7}" type="presParOf" srcId="{FE40B95B-B047-4AC1-AE41-8AF6D699E17B}" destId="{7F74E4CB-CC46-43D8-9E47-DF2D373B3967}" srcOrd="3" destOrd="0" presId="urn:microsoft.com/office/officeart/2005/8/layout/hList1"/>
    <dgm:cxn modelId="{8A200E0E-7590-431F-924C-0DBECD79F945}" type="presParOf" srcId="{FE40B95B-B047-4AC1-AE41-8AF6D699E17B}" destId="{792631FC-46BB-4763-8B08-06066743A88C}" srcOrd="4" destOrd="0" presId="urn:microsoft.com/office/officeart/2005/8/layout/hList1"/>
    <dgm:cxn modelId="{7CDE4CD0-F8C6-44D4-BBEB-3BDF3F02AE91}" type="presParOf" srcId="{792631FC-46BB-4763-8B08-06066743A88C}" destId="{3909181A-65C3-434F-9362-EB735F8E4D3B}" srcOrd="0" destOrd="0" presId="urn:microsoft.com/office/officeart/2005/8/layout/hList1"/>
    <dgm:cxn modelId="{371BAFC8-CFE4-4FD5-BBA0-E60F5C9C59C0}" type="presParOf" srcId="{792631FC-46BB-4763-8B08-06066743A88C}" destId="{121CDE12-54A6-45BB-8039-41AE7852C25D}" srcOrd="1" destOrd="0" presId="urn:microsoft.com/office/officeart/2005/8/layout/hList1"/>
    <dgm:cxn modelId="{8393AC2B-55D1-47DE-A027-6CB93D524C56}" type="presParOf" srcId="{FE40B95B-B047-4AC1-AE41-8AF6D699E17B}" destId="{0BD35A0C-931C-4F7D-A92F-AB60563766A1}" srcOrd="5" destOrd="0" presId="urn:microsoft.com/office/officeart/2005/8/layout/hList1"/>
    <dgm:cxn modelId="{667AC66E-993A-4A47-B396-1788ACA77864}" type="presParOf" srcId="{FE40B95B-B047-4AC1-AE41-8AF6D699E17B}" destId="{1609FA65-2CF7-4C95-B856-AB26CFB06E2A}" srcOrd="6" destOrd="0" presId="urn:microsoft.com/office/officeart/2005/8/layout/hList1"/>
    <dgm:cxn modelId="{47710F6A-35D4-4935-B975-BFA4B5A32578}" type="presParOf" srcId="{1609FA65-2CF7-4C95-B856-AB26CFB06E2A}" destId="{848406E8-76A4-49B5-95D5-DAF230393CB1}" srcOrd="0" destOrd="0" presId="urn:microsoft.com/office/officeart/2005/8/layout/hList1"/>
    <dgm:cxn modelId="{A00B89F1-A6B5-4205-83A3-74C9F667E28E}" type="presParOf" srcId="{1609FA65-2CF7-4C95-B856-AB26CFB06E2A}" destId="{16EF7478-B862-4E56-898C-89DE9BAA3EC8}"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solidFill>
                <a:schemeClr val="bg1"/>
              </a:solidFill>
            </a:rPr>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t>
        <a:bodyPr/>
        <a:lstStyle/>
        <a:p>
          <a:endParaRPr lang="pl-PL"/>
        </a:p>
      </dgm:t>
    </dgm:pt>
    <dgm:pt modelId="{8058590E-52B2-4A38-940D-B396619E5017}" type="pres">
      <dgm:prSet presAssocID="{4BB2F6FD-7AAD-4C16-9872-EDC7976E2D8D}" presName="levelTx" presStyleLbl="revTx" presStyleIdx="0" presStyleCnt="0">
        <dgm:presLayoutVars>
          <dgm:chMax val="1"/>
          <dgm:bulletEnabled val="1"/>
        </dgm:presLayoutVars>
      </dgm:prSet>
      <dgm:spPr/>
      <dgm:t>
        <a:bodyPr/>
        <a:lstStyle/>
        <a:p>
          <a:endParaRPr lang="pl-PL"/>
        </a:p>
      </dgm:t>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t>
        <a:bodyPr/>
        <a:lstStyle/>
        <a:p>
          <a:endParaRPr lang="pl-PL"/>
        </a:p>
      </dgm:t>
    </dgm:pt>
    <dgm:pt modelId="{5207136A-2451-41C4-B84A-66A3B053AFA7}" type="pres">
      <dgm:prSet presAssocID="{22FD0D3B-8E22-422A-9B7B-1394B2951E41}" presName="levelTx" presStyleLbl="revTx" presStyleIdx="0" presStyleCnt="0">
        <dgm:presLayoutVars>
          <dgm:chMax val="1"/>
          <dgm:bulletEnabled val="1"/>
        </dgm:presLayoutVars>
      </dgm:prSet>
      <dgm:spPr/>
      <dgm:t>
        <a:bodyPr/>
        <a:lstStyle/>
        <a:p>
          <a:endParaRPr lang="pl-PL"/>
        </a:p>
      </dgm:t>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t>
        <a:bodyPr/>
        <a:lstStyle/>
        <a:p>
          <a:endParaRPr lang="pl-PL"/>
        </a:p>
      </dgm:t>
    </dgm:pt>
    <dgm:pt modelId="{C51A4AC1-3AC7-458A-A0A8-2D34F815EB28}" type="pres">
      <dgm:prSet presAssocID="{243270CB-F45A-4B6E-8DD4-0C04706DC836}" presName="levelTx" presStyleLbl="revTx" presStyleIdx="0" presStyleCnt="0">
        <dgm:presLayoutVars>
          <dgm:chMax val="1"/>
          <dgm:bulletEnabled val="1"/>
        </dgm:presLayoutVars>
      </dgm:prSet>
      <dgm:spPr/>
      <dgm:t>
        <a:bodyPr/>
        <a:lstStyle/>
        <a:p>
          <a:endParaRPr lang="pl-PL"/>
        </a:p>
      </dgm:t>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t>
        <a:bodyPr/>
        <a:lstStyle/>
        <a:p>
          <a:endParaRPr lang="pl-PL"/>
        </a:p>
      </dgm:t>
    </dgm:pt>
    <dgm:pt modelId="{C530857B-2242-4E42-B1A9-F79F1C26AFBD}" type="pres">
      <dgm:prSet presAssocID="{A3D95221-FDE5-499E-B723-8D6D1A58B23A}" presName="levelTx" presStyleLbl="revTx" presStyleIdx="0" presStyleCnt="0">
        <dgm:presLayoutVars>
          <dgm:chMax val="1"/>
          <dgm:bulletEnabled val="1"/>
        </dgm:presLayoutVars>
      </dgm:prSet>
      <dgm:spPr/>
      <dgm:t>
        <a:bodyPr/>
        <a:lstStyle/>
        <a:p>
          <a:endParaRPr lang="pl-PL"/>
        </a:p>
      </dgm:t>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t>
        <a:bodyPr/>
        <a:lstStyle/>
        <a:p>
          <a:endParaRPr lang="pl-PL"/>
        </a:p>
      </dgm:t>
    </dgm:pt>
    <dgm:pt modelId="{4C61D7AC-069A-40C5-BD33-06E075E28C2D}" type="pres">
      <dgm:prSet presAssocID="{42589059-0F78-486F-B644-ADE60B82482F}" presName="levelTx" presStyleLbl="revTx" presStyleIdx="0" presStyleCnt="0">
        <dgm:presLayoutVars>
          <dgm:chMax val="1"/>
          <dgm:bulletEnabled val="1"/>
        </dgm:presLayoutVars>
      </dgm:prSet>
      <dgm:spPr/>
      <dgm:t>
        <a:bodyPr/>
        <a:lstStyle/>
        <a:p>
          <a:endParaRPr lang="pl-PL"/>
        </a:p>
      </dgm:t>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t>
        <a:bodyPr/>
        <a:lstStyle/>
        <a:p>
          <a:endParaRPr lang="pl-PL"/>
        </a:p>
      </dgm:t>
    </dgm:pt>
    <dgm:pt modelId="{F1013736-9149-453A-AA9E-3AABBBB9FD58}" type="pres">
      <dgm:prSet presAssocID="{59D35F7F-F5B1-4244-8500-DFC8F3FB0994}" presName="levelTx" presStyleLbl="revTx" presStyleIdx="0" presStyleCnt="0">
        <dgm:presLayoutVars>
          <dgm:chMax val="1"/>
          <dgm:bulletEnabled val="1"/>
        </dgm:presLayoutVars>
      </dgm:prSet>
      <dgm:spPr/>
      <dgm:t>
        <a:bodyPr/>
        <a:lstStyle/>
        <a:p>
          <a:endParaRPr lang="pl-PL"/>
        </a:p>
      </dgm:t>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t>
        <a:bodyPr/>
        <a:lstStyle/>
        <a:p>
          <a:endParaRPr lang="pl-PL"/>
        </a:p>
      </dgm:t>
    </dgm:pt>
    <dgm:pt modelId="{4FECD210-5486-433C-9478-6CBD57A7972B}" type="pres">
      <dgm:prSet presAssocID="{7CBDC502-E689-46A7-8EA5-C957FD0D33B2}" presName="levelTx" presStyleLbl="revTx" presStyleIdx="0" presStyleCnt="0">
        <dgm:presLayoutVars>
          <dgm:chMax val="1"/>
          <dgm:bulletEnabled val="1"/>
        </dgm:presLayoutVars>
      </dgm:prSet>
      <dgm:spPr/>
      <dgm:t>
        <a:bodyPr/>
        <a:lstStyle/>
        <a:p>
          <a:endParaRPr lang="pl-PL"/>
        </a:p>
      </dgm:t>
    </dgm:pt>
  </dgm:ptLst>
  <dgm:cxnLst>
    <dgm:cxn modelId="{E56420CC-7F02-496F-99DE-122D597DBC2A}" type="presOf" srcId="{7CBDC502-E689-46A7-8EA5-C957FD0D33B2}" destId="{6F9302DD-A82E-49CA-99A3-3556440782DE}"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62CB762F-8072-42F6-A1B4-4D3F01AA8117}" type="presOf" srcId="{59D35F7F-F5B1-4244-8500-DFC8F3FB0994}" destId="{F1013736-9149-453A-AA9E-3AABBBB9FD58}" srcOrd="1" destOrd="0" presId="urn:microsoft.com/office/officeart/2005/8/layout/pyramid1"/>
    <dgm:cxn modelId="{7792D599-7C6F-4402-A33C-FAB22D2698E3}" type="presOf" srcId="{A3D95221-FDE5-499E-B723-8D6D1A58B23A}" destId="{7B4FE46D-CA32-490C-811A-FAB20F782F71}" srcOrd="0" destOrd="0" presId="urn:microsoft.com/office/officeart/2005/8/layout/pyramid1"/>
    <dgm:cxn modelId="{76D24508-D351-4EF4-B5AB-449AABCC8CB5}" srcId="{73EFE961-2A49-4231-B11F-8920C818F5B5}" destId="{22FD0D3B-8E22-422A-9B7B-1394B2951E41}" srcOrd="1" destOrd="0" parTransId="{13D43EBE-A750-49EA-BBAA-A329DE5FFFD3}" sibTransId="{F00EC974-67FB-4EDE-8B68-6EF4FD226D69}"/>
    <dgm:cxn modelId="{433C1265-BBC9-4997-AE01-00AA06DF9CDC}" type="presOf" srcId="{A3D95221-FDE5-499E-B723-8D6D1A58B23A}" destId="{C530857B-2242-4E42-B1A9-F79F1C26AFBD}" srcOrd="1" destOrd="0" presId="urn:microsoft.com/office/officeart/2005/8/layout/pyramid1"/>
    <dgm:cxn modelId="{075D5A0A-D386-4E44-AE39-D2E2F98FC313}" type="presOf" srcId="{22FD0D3B-8E22-422A-9B7B-1394B2951E41}" destId="{ED3A4B22-8978-4476-BC82-198DBEA2C8D5}" srcOrd="0"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5CECF092-20A5-4EC8-8FE4-B5C6503B5069}" type="presOf" srcId="{243270CB-F45A-4B6E-8DD4-0C04706DC836}" destId="{F3385D90-3559-4D5C-9325-8A432FC555F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28877023-6CDB-46E2-88C8-94DD8C1FDA7E}" srcId="{73EFE961-2A49-4231-B11F-8920C818F5B5}" destId="{243270CB-F45A-4B6E-8DD4-0C04706DC836}" srcOrd="2" destOrd="0" parTransId="{D18A09D6-8364-41E7-B4F2-6D7EC75BC8E1}" sibTransId="{24E221C3-9505-4809-9E92-0B8FCC0548CF}"/>
    <dgm:cxn modelId="{2DFFB315-4400-4D3E-A9B8-C733D5953A16}" srcId="{73EFE961-2A49-4231-B11F-8920C818F5B5}" destId="{42589059-0F78-486F-B644-ADE60B82482F}" srcOrd="4" destOrd="0" parTransId="{A37B3B9E-FE91-4273-92E9-8E3E7D9A376D}" sibTransId="{6CF683D8-3344-4056-B08F-481C3CB01B9E}"/>
    <dgm:cxn modelId="{679ACB60-F1FB-4AA3-B0C2-27DD8AE23810}" type="presOf" srcId="{243270CB-F45A-4B6E-8DD4-0C04706DC836}" destId="{C51A4AC1-3AC7-458A-A0A8-2D34F815EB28}" srcOrd="1"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639EE45E-1B01-4485-A687-8B74F7FE2BA7}" type="presOf" srcId="{4BB2F6FD-7AAD-4C16-9872-EDC7976E2D8D}" destId="{8058590E-52B2-4A38-940D-B396619E5017}"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4D728CA5-C015-4993-AE98-A069EB6FB1E5}" type="presOf" srcId="{59D35F7F-F5B1-4244-8500-DFC8F3FB0994}" destId="{143CECE5-0713-4410-AF57-3B71EF0D6012}" srcOrd="0"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F790C3ED-ABB7-4B6F-A06C-AC935B7D3F92}" type="presOf" srcId="{4BB2F6FD-7AAD-4C16-9872-EDC7976E2D8D}" destId="{F81716CF-665F-4B31-A859-46079EFAE7C1}" srcOrd="0"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a:ext uri="{C62137D5-CB1D-491B-B009-E17868A290BF}">
      <dgm14:recolorImg xmlns:dgm14="http://schemas.microsoft.com/office/drawing/2010/diagram" xmlns=""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b="1" dirty="0">
              <a:solidFill>
                <a:schemeClr val="bg1"/>
              </a:solidFill>
            </a:rPr>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solidFill>
                <a:schemeClr val="bg1"/>
              </a:solidFill>
            </a:rPr>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solidFill>
                <a:schemeClr val="bg1"/>
              </a:solidFill>
            </a:rPr>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solidFill>
                <a:schemeClr val="bg1"/>
              </a:solidFill>
            </a:rPr>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solidFill>
                <a:schemeClr val="bg1"/>
              </a:solidFill>
            </a:rPr>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b="1" dirty="0">
              <a:solidFill>
                <a:schemeClr val="bg1"/>
              </a:solidFill>
            </a:rPr>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b="1" u="sng" dirty="0">
              <a:solidFill>
                <a:srgbClr val="FFC000"/>
              </a:solidFill>
              <a:latin typeface="+mj-lt"/>
            </a:rPr>
            <a:t>Oskarżyciel publiczny </a:t>
          </a:r>
          <a:r>
            <a:rPr lang="pl-PL" dirty="0">
              <a:solidFill>
                <a:schemeClr val="bg1"/>
              </a:solidFill>
              <a:latin typeface="+mj-lt"/>
            </a:rPr>
            <a:t>– prokurator lub inny organ, który występuje w tym charakterze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dirty="0">
              <a:solidFill>
                <a:schemeClr val="bg1"/>
              </a:solidFill>
              <a:latin typeface="+mj-lt"/>
            </a:rPr>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solidFill>
                <a:srgbClr val="FFC000"/>
              </a:solidFill>
              <a:latin typeface="+mj-lt"/>
            </a:rPr>
            <a:t>Subsydiarny </a:t>
          </a:r>
          <a:r>
            <a:rPr lang="pl-PL" dirty="0">
              <a:solidFill>
                <a:srgbClr val="FFC000"/>
              </a:solidFill>
              <a:latin typeface="+mj-lt"/>
              <a:sym typeface="Wingdings" panose="05000000000000000000" pitchFamily="2" charset="2"/>
            </a:rPr>
            <a:t></a:t>
          </a:r>
          <a:r>
            <a:rPr lang="pl-PL" dirty="0">
              <a:solidFill>
                <a:srgbClr val="FFC000"/>
              </a:solidFill>
              <a:latin typeface="+mj-lt"/>
            </a:rPr>
            <a:t> ten, który samodzielnie wniósł akt oskarżenia w sprawie </a:t>
          </a:r>
          <a:r>
            <a:rPr lang="pl-PL" u="sng" dirty="0">
              <a:solidFill>
                <a:srgbClr val="FFC000"/>
              </a:solidFill>
              <a:latin typeface="+mj-lt"/>
            </a:rPr>
            <a:t>z oskarżenia publicznego </a:t>
          </a:r>
          <a:r>
            <a:rPr lang="pl-PL" dirty="0">
              <a:solidFill>
                <a:srgbClr val="FFC000"/>
              </a:solidFill>
              <a:latin typeface="+mj-lt"/>
            </a:rPr>
            <a:t>i działa w postępowaniu</a:t>
          </a:r>
          <a:r>
            <a:rPr lang="pl-PL" u="sng" dirty="0">
              <a:solidFill>
                <a:srgbClr val="FFC000"/>
              </a:solidFill>
              <a:latin typeface="+mj-lt"/>
            </a:rPr>
            <a:t> zamiast </a:t>
          </a:r>
          <a:r>
            <a:rPr lang="pl-PL" dirty="0">
              <a:solidFill>
                <a:srgbClr val="FFC000"/>
              </a:solidFill>
              <a:latin typeface="+mj-lt"/>
            </a:rPr>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dirty="0">
              <a:solidFill>
                <a:srgbClr val="FFC000"/>
              </a:solidFill>
              <a:latin typeface="+mj-lt"/>
            </a:rPr>
            <a:t>Uboczny </a:t>
          </a:r>
          <a:r>
            <a:rPr lang="pl-PL" dirty="0">
              <a:solidFill>
                <a:srgbClr val="FFC000"/>
              </a:solidFill>
              <a:latin typeface="+mj-lt"/>
              <a:sym typeface="Wingdings" panose="05000000000000000000" pitchFamily="2" charset="2"/>
            </a:rPr>
            <a:t></a:t>
          </a:r>
          <a:r>
            <a:rPr lang="pl-PL" dirty="0">
              <a:solidFill>
                <a:srgbClr val="FFC000"/>
              </a:solidFill>
              <a:latin typeface="+mj-lt"/>
            </a:rPr>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solidFill>
                <a:schemeClr val="bg1"/>
              </a:solidFill>
              <a:latin typeface="+mj-lt"/>
            </a:rPr>
            <a:t>Oskarżyciel prywatny </a:t>
          </a:r>
          <a:r>
            <a:rPr lang="pl-PL" dirty="0">
              <a:solidFill>
                <a:schemeClr val="bg1"/>
              </a:solidFill>
              <a:latin typeface="+mj-lt"/>
              <a:sym typeface="Wingdings" panose="05000000000000000000" pitchFamily="2" charset="2"/>
            </a:rPr>
            <a:t></a:t>
          </a:r>
          <a:r>
            <a:rPr lang="pl-PL" dirty="0">
              <a:solidFill>
                <a:schemeClr val="bg1"/>
              </a:solidFill>
              <a:latin typeface="+mj-lt"/>
            </a:rPr>
            <a:t> osoba, która wniosła </a:t>
          </a:r>
          <a:r>
            <a:rPr lang="pl-PL" u="sng" dirty="0">
              <a:solidFill>
                <a:schemeClr val="bg1"/>
              </a:solidFill>
              <a:latin typeface="+mj-lt"/>
            </a:rPr>
            <a:t>prywatny akt oskarżenia</a:t>
          </a:r>
          <a:r>
            <a:rPr lang="pl-PL" dirty="0">
              <a:solidFill>
                <a:schemeClr val="bg1"/>
              </a:solidFill>
              <a:latin typeface="+mj-lt"/>
            </a:rPr>
            <a:t> w sprawach ściganych z oskarżenia </a:t>
          </a:r>
          <a:r>
            <a:rPr lang="pl-PL" u="sng" dirty="0">
              <a:solidFill>
                <a:schemeClr val="bg1"/>
              </a:solidFill>
              <a:latin typeface="+mj-lt"/>
            </a:rPr>
            <a:t>prywatnego </a:t>
          </a:r>
          <a:endParaRPr lang="pl-PL" dirty="0">
            <a:solidFill>
              <a:schemeClr val="bg1"/>
            </a:solidFill>
            <a:latin typeface="+mj-lt"/>
          </a:endParaRPr>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b="1" dirty="0">
              <a:solidFill>
                <a:schemeClr val="bg1"/>
              </a:solidFill>
            </a:rPr>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b="0" dirty="0">
              <a:solidFill>
                <a:schemeClr val="bg1"/>
              </a:solidFill>
            </a:rPr>
            <a:t>Oskarżony – osoba przeciwko której wniesiono akt oskarżenia, wniosek o warunkowe umorzenie postępowania, samoistny wniosek o skazanie bez rozprawy albo wniosek o rozpoznanie sprawy w trybie przyspieszonym </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D94277EC-821F-4106-92D1-87FBF7E84E35}">
      <dgm:prSet/>
      <dgm:spPr/>
      <dgm:t>
        <a:bodyPr/>
        <a:lstStyle/>
        <a:p>
          <a:pPr algn="just" rtl="0"/>
          <a:r>
            <a:rPr lang="pl-PL" dirty="0">
              <a:solidFill>
                <a:srgbClr val="FFC000"/>
              </a:solidFill>
              <a:latin typeface="+mj-lt"/>
            </a:rPr>
            <a:t>Samoistny – działa zamiast oskarżyciela publicznego, jeżeli ten na podstawie art. 14 </a:t>
          </a:r>
          <a:r>
            <a:rPr lang="pl-PL" dirty="0">
              <a:solidFill>
                <a:srgbClr val="FFC000"/>
              </a:solidFill>
              <a:latin typeface="+mj-lt"/>
              <a:cs typeface="Times New Roman" panose="02020603050405020304" pitchFamily="18" charset="0"/>
            </a:rPr>
            <a:t>§ 2 cofnął akt oskarżenia, a pokrzywdzony w terminie 14 dni od poinformowania go o cofnięciu aktu oskarżenia oświadczył, że popiera oskarżenie </a:t>
          </a:r>
          <a:endParaRPr lang="pl-PL" dirty="0">
            <a:solidFill>
              <a:srgbClr val="FFC000"/>
            </a:solidFill>
            <a:latin typeface="+mj-lt"/>
          </a:endParaRPr>
        </a:p>
      </dgm:t>
    </dgm:pt>
    <dgm:pt modelId="{D4E90F46-82B2-447B-A4C9-31B14D3A0A1B}" type="parTrans" cxnId="{1DC88309-3F8F-4345-B5A3-58774315DD99}">
      <dgm:prSet/>
      <dgm:spPr/>
      <dgm:t>
        <a:bodyPr/>
        <a:lstStyle/>
        <a:p>
          <a:endParaRPr lang="pl-PL"/>
        </a:p>
      </dgm:t>
    </dgm:pt>
    <dgm:pt modelId="{5E12FD11-0873-4ECB-84E2-08EE6584F99C}" type="sibTrans" cxnId="{1DC88309-3F8F-4345-B5A3-58774315DD99}">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t>
        <a:bodyPr/>
        <a:lstStyle/>
        <a:p>
          <a:endParaRPr lang="pl-PL"/>
        </a:p>
      </dgm:t>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t>
        <a:bodyPr/>
        <a:lstStyle/>
        <a:p>
          <a:endParaRPr lang="pl-PL"/>
        </a:p>
      </dgm:t>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t>
        <a:bodyPr/>
        <a:lstStyle/>
        <a:p>
          <a:endParaRPr lang="pl-PL"/>
        </a:p>
      </dgm:t>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t>
        <a:bodyPr/>
        <a:lstStyle/>
        <a:p>
          <a:endParaRPr lang="pl-PL"/>
        </a:p>
      </dgm:t>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custScaleX="154759">
        <dgm:presLayoutVars>
          <dgm:chMax val="0"/>
          <dgm:chPref val="0"/>
          <dgm:bulletEnabled val="1"/>
        </dgm:presLayoutVars>
      </dgm:prSet>
      <dgm:spPr/>
      <dgm:t>
        <a:bodyPr/>
        <a:lstStyle/>
        <a:p>
          <a:endParaRPr lang="pl-PL"/>
        </a:p>
      </dgm:t>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t>
        <a:bodyPr/>
        <a:lstStyle/>
        <a:p>
          <a:endParaRPr lang="pl-PL"/>
        </a:p>
      </dgm:t>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t>
        <a:bodyPr/>
        <a:lstStyle/>
        <a:p>
          <a:endParaRPr lang="pl-PL"/>
        </a:p>
      </dgm:t>
    </dgm:pt>
  </dgm:ptLst>
  <dgm:cxnLst>
    <dgm:cxn modelId="{3F3A86B0-CE8D-4BF6-A562-8B8975537D58}" type="presOf" srcId="{84B08259-CE7C-4A0E-8093-3957FA3281A4}" destId="{9228429A-09D9-4865-87F4-A74D4CA12C07}" srcOrd="0" destOrd="2"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4328BCC9-6E86-48E7-9925-C7F8CB97A8B9}" srcId="{2E56D3B6-81CD-4D00-8593-5043CA0C5BF5}" destId="{1F6720D1-8673-49CB-8B47-81A2928B7891}" srcOrd="1" destOrd="0" parTransId="{298539E6-254F-4B6C-AB31-AA651D3EF364}" sibTransId="{A23D20D2-129B-451A-9847-DE2CF8523AF8}"/>
    <dgm:cxn modelId="{966523D0-B9A8-4BFD-907C-A3C2F664DA31}" type="presOf" srcId="{9E005ED1-03D3-4104-A742-78D7B6A5B894}" destId="{49C5F652-2FDE-4AD2-A89F-EA55D26E570E}" srcOrd="0" destOrd="0"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D70D3521-E35C-4EDF-B809-ED414EE2C0A3}" srcId="{96AB3CFE-A523-416D-8CCA-E9B2C2E4EFDE}" destId="{E6DCAE82-AE74-41B9-9223-4EF2107A9977}" srcOrd="2" destOrd="0" parTransId="{996609A4-3A80-42BD-847E-558B970D0C74}" sibTransId="{CE82603A-F6B4-483E-AEA0-57EBA76971BB}"/>
    <dgm:cxn modelId="{BD773078-38CD-4A83-88F4-911A45DA65D2}" type="presOf" srcId="{5FA243F0-5248-4995-93D6-5FDBFB6479F2}" destId="{9228429A-09D9-4865-87F4-A74D4CA12C0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027500AD-4ACB-4E00-B4F8-D5E67B3BE088}" srcId="{BC72FA5C-38AC-445A-AF92-5303C88024BD}" destId="{5FA243F0-5248-4995-93D6-5FDBFB6479F2}" srcOrd="0" destOrd="0" parTransId="{FE6F2932-A826-4F45-81A2-CB5B6DD1FA5C}" sibTransId="{39FE520B-2CE0-4BBE-A800-8FE6C7915D5F}"/>
    <dgm:cxn modelId="{92B4179E-F113-499A-B736-184E10353582}" srcId="{2E56D3B6-81CD-4D00-8593-5043CA0C5BF5}" destId="{97522FD1-4013-475E-8B9F-47D041BF611B}" srcOrd="2" destOrd="0" parTransId="{8EDC60B6-325D-4901-AD92-5E3124E233FC}" sibTransId="{DE52FA54-D41E-4FAF-90DE-D442997BBE77}"/>
    <dgm:cxn modelId="{844240B3-FC63-4634-A3AE-9FD85E228062}" type="presOf" srcId="{C3D73680-AEC0-4AEE-A9AC-38B2AF03D58D}" destId="{9228429A-09D9-4865-87F4-A74D4CA12C07}" srcOrd="0" destOrd="5" presId="urn:microsoft.com/office/officeart/2009/3/layout/PieProcess"/>
    <dgm:cxn modelId="{62B430A3-A4AB-4CDE-A9F5-66EEB9A54A6D}" srcId="{5E2E0A81-12AB-4E3E-80FC-84BDF06396ED}" destId="{BC72FA5C-38AC-445A-AF92-5303C88024BD}" srcOrd="1" destOrd="0" parTransId="{F788C044-2C7B-4E3E-82BE-4857F040E4D4}" sibTransId="{7142A836-E8C2-4C43-ACAA-35599A24AC53}"/>
    <dgm:cxn modelId="{B4DAD64A-5CE1-4BE1-84C8-19567A7E344C}" srcId="{BC72FA5C-38AC-445A-AF92-5303C88024BD}" destId="{C3D73680-AEC0-4AEE-A9AC-38B2AF03D58D}" srcOrd="2" destOrd="0" parTransId="{994DC995-93F5-4FCA-9CA9-53E0E716EB5A}" sibTransId="{DAB40726-F962-4E2C-A209-84FCB758D613}"/>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839EAABA-2B53-41BD-9F32-84E911D6BA74}" srcId="{BC72FA5C-38AC-445A-AF92-5303C88024BD}" destId="{96AB3CFE-A523-416D-8CCA-E9B2C2E4EFDE}" srcOrd="1" destOrd="0" parTransId="{451BCBD5-8F72-4FCB-87D8-7FA4E5228692}" sibTransId="{6F812706-BF80-4B74-9964-27034C115039}"/>
    <dgm:cxn modelId="{1DC88309-3F8F-4345-B5A3-58774315DD99}" srcId="{96AB3CFE-A523-416D-8CCA-E9B2C2E4EFDE}" destId="{D94277EC-821F-4106-92D1-87FBF7E84E35}" srcOrd="1" destOrd="0" parTransId="{D4E90F46-82B2-447B-A4C9-31B14D3A0A1B}" sibTransId="{5E12FD11-0873-4ECB-84E2-08EE6584F99C}"/>
    <dgm:cxn modelId="{D92F07E9-EF26-4C29-BFD8-EA293B79E750}" type="presOf" srcId="{D94277EC-821F-4106-92D1-87FBF7E84E35}" destId="{9228429A-09D9-4865-87F4-A74D4CA12C07}" srcOrd="0" destOrd="3" presId="urn:microsoft.com/office/officeart/2009/3/layout/PieProcess"/>
    <dgm:cxn modelId="{C5F7507F-9D0A-4C21-9FF7-D08110DE4D1A}" type="presOf" srcId="{E6DCAE82-AE74-41B9-9223-4EF2107A9977}" destId="{9228429A-09D9-4865-87F4-A74D4CA12C07}" srcOrd="0" destOrd="4"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BFD5F551-1A95-42AC-B98F-96147F9BA096}" srcId="{43DD3663-6C41-4E56-8C59-FF7D98531A6B}" destId="{9E005ED1-03D3-4104-A742-78D7B6A5B894}" srcOrd="0" destOrd="0" parTransId="{53CE8FE3-8C5A-4FE9-9C26-040347276A2D}" sibTransId="{D6418BEF-C93F-4406-8F6A-832D7A73A46B}"/>
    <dgm:cxn modelId="{1A7C5E71-1831-485B-95BE-C025ED28EF1A}" type="presOf" srcId="{D23BF33A-0392-40A7-BF5E-3461A93B3D7C}" destId="{94C471B5-4631-448F-8127-CDF6EDD4B8F7}" srcOrd="0" destOrd="0" presId="urn:microsoft.com/office/officeart/2009/3/layout/PieProcess"/>
    <dgm:cxn modelId="{52EF1A05-18C4-4F8F-9067-7A8EDE3B0C03}" type="presOf" srcId="{2E56D3B6-81CD-4D00-8593-5043CA0C5BF5}" destId="{E35F7CC5-C475-4D44-AC1C-CDC0E8AF4A59}" srcOrd="0" destOrd="0" presId="urn:microsoft.com/office/officeart/2009/3/layout/PieProcess"/>
    <dgm:cxn modelId="{47486D29-F11F-40D7-8D12-546373491883}" type="presOf" srcId="{5E2E0A81-12AB-4E3E-80FC-84BDF06396ED}" destId="{223053D4-5564-4229-BFB0-17CE772D7F67}" srcOrd="0" destOrd="0" presId="urn:microsoft.com/office/officeart/2009/3/layout/PieProcess"/>
    <dgm:cxn modelId="{64054EBF-2AEF-44C4-95FE-98012D161837}" type="presOf" srcId="{BC72FA5C-38AC-445A-AF92-5303C88024BD}" destId="{3ECD7CDD-BD1D-4052-B213-C07844C25FD3}"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17EC67CA-2044-444A-8926-B3BD0761DA8A}" srcId="{5E2E0A81-12AB-4E3E-80FC-84BDF06396ED}" destId="{2E56D3B6-81CD-4D00-8593-5043CA0C5BF5}" srcOrd="0" destOrd="0" parTransId="{7ED46462-4290-45C3-A63A-94F72391F072}" sibTransId="{ED5B9080-F01E-47EE-BD5A-3CF1110F1C73}"/>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972D78-7509-49E6-9181-CC2536930DB8}"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pl-PL"/>
        </a:p>
      </dgm:t>
    </dgm:pt>
    <dgm:pt modelId="{97325AB8-259F-40EE-AB9B-580FAE8908B7}">
      <dgm:prSet phldrT="[Tekst]" custT="1"/>
      <dgm:spPr/>
      <dgm:t>
        <a:bodyPr/>
        <a:lstStyle/>
        <a:p>
          <a:r>
            <a:rPr lang="pl-PL" sz="1500" dirty="0">
              <a:latin typeface="+mj-lt"/>
            </a:rPr>
            <a:t>Sąd może rozstrzygać na posiedzeniu:</a:t>
          </a:r>
        </a:p>
      </dgm:t>
    </dgm:pt>
    <dgm:pt modelId="{4BE02994-B2A5-4ED2-866D-7E3DB59E45DA}" type="parTrans" cxnId="{164A147C-3274-4D5D-8DD8-7AFA14F14409}">
      <dgm:prSet/>
      <dgm:spPr/>
      <dgm:t>
        <a:bodyPr/>
        <a:lstStyle/>
        <a:p>
          <a:endParaRPr lang="pl-PL"/>
        </a:p>
      </dgm:t>
    </dgm:pt>
    <dgm:pt modelId="{D13ACA4A-FABF-48C8-B457-54E1C0252A41}" type="sibTrans" cxnId="{164A147C-3274-4D5D-8DD8-7AFA14F14409}">
      <dgm:prSet/>
      <dgm:spPr/>
      <dgm:t>
        <a:bodyPr/>
        <a:lstStyle/>
        <a:p>
          <a:endParaRPr lang="pl-PL"/>
        </a:p>
      </dgm:t>
    </dgm:pt>
    <dgm:pt modelId="{A5F4AC8F-23BD-47C5-9040-5D0C5209EC1C}">
      <dgm:prSet phldrT="[Tekst]" custT="1"/>
      <dgm:spPr/>
      <dgm:t>
        <a:bodyPr/>
        <a:lstStyle/>
        <a:p>
          <a:r>
            <a:rPr lang="pl-PL" sz="1500" dirty="0">
              <a:latin typeface="+mj-lt"/>
            </a:rPr>
            <a:t>w kwestiach incydentalnych</a:t>
          </a:r>
        </a:p>
      </dgm:t>
    </dgm:pt>
    <dgm:pt modelId="{4A61FB5E-FED3-4EBF-84B7-E47617EAB8D3}" type="parTrans" cxnId="{A21C7D13-F5C3-4557-B26D-8F82339E0689}">
      <dgm:prSet/>
      <dgm:spPr/>
      <dgm:t>
        <a:bodyPr/>
        <a:lstStyle/>
        <a:p>
          <a:endParaRPr lang="pl-PL"/>
        </a:p>
      </dgm:t>
    </dgm:pt>
    <dgm:pt modelId="{385D6707-A39F-4702-9EB2-B02C4CCF8667}" type="sibTrans" cxnId="{A21C7D13-F5C3-4557-B26D-8F82339E0689}">
      <dgm:prSet/>
      <dgm:spPr/>
      <dgm:t>
        <a:bodyPr/>
        <a:lstStyle/>
        <a:p>
          <a:endParaRPr lang="pl-PL"/>
        </a:p>
      </dgm:t>
    </dgm:pt>
    <dgm:pt modelId="{1CBAC1C1-B369-4F66-BDEB-D1F2F088F3D5}">
      <dgm:prSet phldrT="[Tekst]" custT="1"/>
      <dgm:spPr/>
      <dgm:t>
        <a:bodyPr/>
        <a:lstStyle/>
        <a:p>
          <a:r>
            <a:rPr lang="pl-PL" sz="1500" dirty="0">
              <a:latin typeface="+mj-lt"/>
            </a:rPr>
            <a:t>W kwestii odpowiedzialności karnej oskarżonego – tzw. posiedzenia wyrokowe </a:t>
          </a:r>
        </a:p>
      </dgm:t>
    </dgm:pt>
    <dgm:pt modelId="{FF0B382E-5C38-4979-BA81-B269D8995647}" type="parTrans" cxnId="{B7182CB0-A8D6-4295-9796-27E78D338559}">
      <dgm:prSet/>
      <dgm:spPr/>
      <dgm:t>
        <a:bodyPr/>
        <a:lstStyle/>
        <a:p>
          <a:endParaRPr lang="pl-PL"/>
        </a:p>
      </dgm:t>
    </dgm:pt>
    <dgm:pt modelId="{F636C57A-2706-4E38-AFD1-EF497693217A}" type="sibTrans" cxnId="{B7182CB0-A8D6-4295-9796-27E78D338559}">
      <dgm:prSet/>
      <dgm:spPr/>
      <dgm:t>
        <a:bodyPr/>
        <a:lstStyle/>
        <a:p>
          <a:endParaRPr lang="pl-PL"/>
        </a:p>
      </dgm:t>
    </dgm:pt>
    <dgm:pt modelId="{CD306BE6-624D-4B4E-9B2F-9301BE1A78C6}">
      <dgm:prSet phldrT="[Tekst]" custT="1"/>
      <dgm:spPr/>
      <dgm:t>
        <a:bodyPr/>
        <a:lstStyle/>
        <a:p>
          <a:r>
            <a:rPr lang="pl-PL" sz="1500" dirty="0">
              <a:latin typeface="+mj-lt"/>
            </a:rPr>
            <a:t>organizacyjnym przygotowaniu rozprawy – art. 349</a:t>
          </a:r>
        </a:p>
      </dgm:t>
    </dgm:pt>
    <dgm:pt modelId="{90BF6EBC-0AC2-40FB-A193-99C98BFEFD92}" type="parTrans" cxnId="{06D89A44-7EB8-4619-B669-8EA52F38264A}">
      <dgm:prSet/>
      <dgm:spPr/>
      <dgm:t>
        <a:bodyPr/>
        <a:lstStyle/>
        <a:p>
          <a:endParaRPr lang="pl-PL"/>
        </a:p>
      </dgm:t>
    </dgm:pt>
    <dgm:pt modelId="{D2844CD4-893D-4A53-AB11-42DD5A2ACA4E}" type="sibTrans" cxnId="{06D89A44-7EB8-4619-B669-8EA52F38264A}">
      <dgm:prSet/>
      <dgm:spPr/>
      <dgm:t>
        <a:bodyPr/>
        <a:lstStyle/>
        <a:p>
          <a:endParaRPr lang="pl-PL"/>
        </a:p>
      </dgm:t>
    </dgm:pt>
    <dgm:pt modelId="{EF345B0F-0231-47C3-B26E-6F0A04217AED}">
      <dgm:prSet phldrT="[Tekst]" custT="1"/>
      <dgm:spPr/>
      <dgm:t>
        <a:bodyPr/>
        <a:lstStyle/>
        <a:p>
          <a:r>
            <a:rPr lang="pl-PL" sz="1500" dirty="0">
              <a:latin typeface="+mj-lt"/>
            </a:rPr>
            <a:t>zwrocie sprawy prokuratorowi ze względu na istotne braki postępowania przygotowawczego</a:t>
          </a:r>
        </a:p>
      </dgm:t>
    </dgm:pt>
    <dgm:pt modelId="{AA191500-468D-47F3-A0AE-66607BDB3CB0}" type="parTrans" cxnId="{DA9A6932-00C6-4014-A161-EF55A699DAC1}">
      <dgm:prSet/>
      <dgm:spPr/>
      <dgm:t>
        <a:bodyPr/>
        <a:lstStyle/>
        <a:p>
          <a:endParaRPr lang="pl-PL"/>
        </a:p>
      </dgm:t>
    </dgm:pt>
    <dgm:pt modelId="{7D667504-179F-4417-B562-72BD26595503}" type="sibTrans" cxnId="{DA9A6932-00C6-4014-A161-EF55A699DAC1}">
      <dgm:prSet/>
      <dgm:spPr/>
      <dgm:t>
        <a:bodyPr/>
        <a:lstStyle/>
        <a:p>
          <a:endParaRPr lang="pl-PL"/>
        </a:p>
      </dgm:t>
    </dgm:pt>
    <dgm:pt modelId="{C8FC28DD-7F79-4FBB-88BC-14C18EA8F908}">
      <dgm:prSet phldrT="[Tekst]" custT="1"/>
      <dgm:spPr/>
      <dgm:t>
        <a:bodyPr/>
        <a:lstStyle/>
        <a:p>
          <a:r>
            <a:rPr lang="pl-PL" sz="1500" dirty="0">
              <a:latin typeface="+mj-lt"/>
            </a:rPr>
            <a:t>Skazanie bez rozprawy (art. 335 </a:t>
          </a:r>
          <a:r>
            <a:rPr lang="pl-PL" sz="1500" dirty="0">
              <a:latin typeface="+mj-lt"/>
              <a:cs typeface="Times New Roman" panose="02020603050405020304" pitchFamily="18" charset="0"/>
            </a:rPr>
            <a:t>§ 1 i 2 w zw. z art. 343); dobrowolne poddanie się odpowiedzialności karnej (art. 338a i 343a), warunkowe umorzenie postępowania (art. 336 i 342)</a:t>
          </a:r>
          <a:endParaRPr lang="pl-PL" sz="1500" dirty="0">
            <a:latin typeface="+mj-lt"/>
          </a:endParaRPr>
        </a:p>
      </dgm:t>
    </dgm:pt>
    <dgm:pt modelId="{4750B5D8-AA31-4CE6-91B1-70ECE85F9D8B}" type="parTrans" cxnId="{750B6931-3356-4AA0-9C8F-5AFD46029635}">
      <dgm:prSet/>
      <dgm:spPr/>
      <dgm:t>
        <a:bodyPr/>
        <a:lstStyle/>
        <a:p>
          <a:endParaRPr lang="pl-PL"/>
        </a:p>
      </dgm:t>
    </dgm:pt>
    <dgm:pt modelId="{BC4C40AB-339D-41C4-B5DA-88D55D80A9EF}" type="sibTrans" cxnId="{750B6931-3356-4AA0-9C8F-5AFD46029635}">
      <dgm:prSet/>
      <dgm:spPr/>
      <dgm:t>
        <a:bodyPr/>
        <a:lstStyle/>
        <a:p>
          <a:endParaRPr lang="pl-PL"/>
        </a:p>
      </dgm:t>
    </dgm:pt>
    <dgm:pt modelId="{F381FD4F-B79C-4ED3-B2FD-213FC57B4B67}">
      <dgm:prSet phldrT="[Tekst]" custT="1"/>
      <dgm:spPr/>
      <dgm:t>
        <a:bodyPr/>
        <a:lstStyle/>
        <a:p>
          <a:r>
            <a:rPr lang="pl-PL" sz="1500" dirty="0">
              <a:latin typeface="+mj-lt"/>
            </a:rPr>
            <a:t>właściwości sądu, dalszego stosowania tymczasowego aresztowania i innych środków przymusu, trybie postępowania </a:t>
          </a:r>
        </a:p>
      </dgm:t>
    </dgm:pt>
    <dgm:pt modelId="{17FE7711-D224-4F4D-BB60-74E2062AFB34}" type="parTrans" cxnId="{4C6EBFB7-EB81-47E7-9FAD-39128FA20D43}">
      <dgm:prSet/>
      <dgm:spPr/>
      <dgm:t>
        <a:bodyPr/>
        <a:lstStyle/>
        <a:p>
          <a:endParaRPr lang="pl-PL"/>
        </a:p>
      </dgm:t>
    </dgm:pt>
    <dgm:pt modelId="{4EF9C4E1-E976-4F70-8BBE-35735CD72B86}" type="sibTrans" cxnId="{4C6EBFB7-EB81-47E7-9FAD-39128FA20D43}">
      <dgm:prSet/>
      <dgm:spPr/>
      <dgm:t>
        <a:bodyPr/>
        <a:lstStyle/>
        <a:p>
          <a:endParaRPr lang="pl-PL"/>
        </a:p>
      </dgm:t>
    </dgm:pt>
    <dgm:pt modelId="{3E1A5AC2-0E44-4F87-A530-8496C308D4C2}">
      <dgm:prSet phldrT="[Tekst]" custT="1"/>
      <dgm:spPr/>
      <dgm:t>
        <a:bodyPr/>
        <a:lstStyle/>
        <a:p>
          <a:r>
            <a:rPr lang="pl-PL" sz="1500" dirty="0">
              <a:latin typeface="+mj-lt"/>
            </a:rPr>
            <a:t>O umorzeniu postępowania – art. 339 </a:t>
          </a:r>
          <a:r>
            <a:rPr lang="pl-PL" sz="1500" dirty="0">
              <a:latin typeface="+mj-lt"/>
              <a:cs typeface="Times New Roman" panose="02020603050405020304" pitchFamily="18" charset="0"/>
            </a:rPr>
            <a:t>§ 3 pkt 1 i 2 </a:t>
          </a:r>
          <a:r>
            <a:rPr lang="pl-PL" sz="1500" dirty="0">
              <a:latin typeface="+mj-lt"/>
            </a:rPr>
            <a:t> </a:t>
          </a:r>
        </a:p>
      </dgm:t>
    </dgm:pt>
    <dgm:pt modelId="{CBCE2F7D-333E-41C5-B5C9-73A39C3E5B52}" type="parTrans" cxnId="{14450CC7-989D-46EE-9FB2-AD496B494F7E}">
      <dgm:prSet/>
      <dgm:spPr/>
      <dgm:t>
        <a:bodyPr/>
        <a:lstStyle/>
        <a:p>
          <a:endParaRPr lang="pl-PL"/>
        </a:p>
      </dgm:t>
    </dgm:pt>
    <dgm:pt modelId="{7C553F02-17E7-43D0-9FDC-59431DE2F3B0}" type="sibTrans" cxnId="{14450CC7-989D-46EE-9FB2-AD496B494F7E}">
      <dgm:prSet/>
      <dgm:spPr/>
      <dgm:t>
        <a:bodyPr/>
        <a:lstStyle/>
        <a:p>
          <a:endParaRPr lang="pl-PL"/>
        </a:p>
      </dgm:t>
    </dgm:pt>
    <dgm:pt modelId="{D8499739-6937-4DD1-A919-5CD687C003BF}" type="pres">
      <dgm:prSet presAssocID="{57972D78-7509-49E6-9181-CC2536930DB8}" presName="diagram" presStyleCnt="0">
        <dgm:presLayoutVars>
          <dgm:chPref val="1"/>
          <dgm:dir/>
          <dgm:animOne val="branch"/>
          <dgm:animLvl val="lvl"/>
          <dgm:resizeHandles val="exact"/>
        </dgm:presLayoutVars>
      </dgm:prSet>
      <dgm:spPr/>
      <dgm:t>
        <a:bodyPr/>
        <a:lstStyle/>
        <a:p>
          <a:endParaRPr lang="pl-PL"/>
        </a:p>
      </dgm:t>
    </dgm:pt>
    <dgm:pt modelId="{59EE1E64-1434-4E3A-AB47-FC356E1B0AA0}" type="pres">
      <dgm:prSet presAssocID="{97325AB8-259F-40EE-AB9B-580FAE8908B7}" presName="root1" presStyleCnt="0"/>
      <dgm:spPr/>
    </dgm:pt>
    <dgm:pt modelId="{FF87BD31-7F3A-4D5C-A1E0-9D933B1159CC}" type="pres">
      <dgm:prSet presAssocID="{97325AB8-259F-40EE-AB9B-580FAE8908B7}" presName="LevelOneTextNode" presStyleLbl="node0" presStyleIdx="0" presStyleCnt="1">
        <dgm:presLayoutVars>
          <dgm:chPref val="3"/>
        </dgm:presLayoutVars>
      </dgm:prSet>
      <dgm:spPr/>
      <dgm:t>
        <a:bodyPr/>
        <a:lstStyle/>
        <a:p>
          <a:endParaRPr lang="pl-PL"/>
        </a:p>
      </dgm:t>
    </dgm:pt>
    <dgm:pt modelId="{CD6B6649-6049-46FC-95C1-F5E8BF00E687}" type="pres">
      <dgm:prSet presAssocID="{97325AB8-259F-40EE-AB9B-580FAE8908B7}" presName="level2hierChild" presStyleCnt="0"/>
      <dgm:spPr/>
    </dgm:pt>
    <dgm:pt modelId="{BCF9E7A5-5091-46A0-B63C-6CC0C77A33C0}" type="pres">
      <dgm:prSet presAssocID="{AA191500-468D-47F3-A0AE-66607BDB3CB0}" presName="conn2-1" presStyleLbl="parChTrans1D2" presStyleIdx="0" presStyleCnt="5"/>
      <dgm:spPr/>
      <dgm:t>
        <a:bodyPr/>
        <a:lstStyle/>
        <a:p>
          <a:endParaRPr lang="pl-PL"/>
        </a:p>
      </dgm:t>
    </dgm:pt>
    <dgm:pt modelId="{F0AAA441-B5C2-44A3-87D2-E926D0422C6F}" type="pres">
      <dgm:prSet presAssocID="{AA191500-468D-47F3-A0AE-66607BDB3CB0}" presName="connTx" presStyleLbl="parChTrans1D2" presStyleIdx="0" presStyleCnt="5"/>
      <dgm:spPr/>
      <dgm:t>
        <a:bodyPr/>
        <a:lstStyle/>
        <a:p>
          <a:endParaRPr lang="pl-PL"/>
        </a:p>
      </dgm:t>
    </dgm:pt>
    <dgm:pt modelId="{59A4DF0C-B658-40E7-9605-A489583D35EB}" type="pres">
      <dgm:prSet presAssocID="{EF345B0F-0231-47C3-B26E-6F0A04217AED}" presName="root2" presStyleCnt="0"/>
      <dgm:spPr/>
    </dgm:pt>
    <dgm:pt modelId="{0E3E1435-0D7C-4BFB-A662-DE64F6509394}" type="pres">
      <dgm:prSet presAssocID="{EF345B0F-0231-47C3-B26E-6F0A04217AED}" presName="LevelTwoTextNode" presStyleLbl="node2" presStyleIdx="0" presStyleCnt="5" custScaleX="155458">
        <dgm:presLayoutVars>
          <dgm:chPref val="3"/>
        </dgm:presLayoutVars>
      </dgm:prSet>
      <dgm:spPr/>
      <dgm:t>
        <a:bodyPr/>
        <a:lstStyle/>
        <a:p>
          <a:endParaRPr lang="pl-PL"/>
        </a:p>
      </dgm:t>
    </dgm:pt>
    <dgm:pt modelId="{08C3AB36-9E2B-46F5-978E-34E76D6AFAF6}" type="pres">
      <dgm:prSet presAssocID="{EF345B0F-0231-47C3-B26E-6F0A04217AED}" presName="level3hierChild" presStyleCnt="0"/>
      <dgm:spPr/>
    </dgm:pt>
    <dgm:pt modelId="{69F288B4-69A2-467C-8ABC-DCB19145573B}" type="pres">
      <dgm:prSet presAssocID="{CBCE2F7D-333E-41C5-B5C9-73A39C3E5B52}" presName="conn2-1" presStyleLbl="parChTrans1D2" presStyleIdx="1" presStyleCnt="5"/>
      <dgm:spPr/>
      <dgm:t>
        <a:bodyPr/>
        <a:lstStyle/>
        <a:p>
          <a:endParaRPr lang="pl-PL"/>
        </a:p>
      </dgm:t>
    </dgm:pt>
    <dgm:pt modelId="{09647D48-207D-499E-AA12-F8E30D799CAC}" type="pres">
      <dgm:prSet presAssocID="{CBCE2F7D-333E-41C5-B5C9-73A39C3E5B52}" presName="connTx" presStyleLbl="parChTrans1D2" presStyleIdx="1" presStyleCnt="5"/>
      <dgm:spPr/>
      <dgm:t>
        <a:bodyPr/>
        <a:lstStyle/>
        <a:p>
          <a:endParaRPr lang="pl-PL"/>
        </a:p>
      </dgm:t>
    </dgm:pt>
    <dgm:pt modelId="{4F60E325-BE34-4941-9FB1-E87C2A8A1274}" type="pres">
      <dgm:prSet presAssocID="{3E1A5AC2-0E44-4F87-A530-8496C308D4C2}" presName="root2" presStyleCnt="0"/>
      <dgm:spPr/>
    </dgm:pt>
    <dgm:pt modelId="{FF6BA5F3-2BD2-4DF9-B6F0-D3D1641C3EFE}" type="pres">
      <dgm:prSet presAssocID="{3E1A5AC2-0E44-4F87-A530-8496C308D4C2}" presName="LevelTwoTextNode" presStyleLbl="node2" presStyleIdx="1" presStyleCnt="5">
        <dgm:presLayoutVars>
          <dgm:chPref val="3"/>
        </dgm:presLayoutVars>
      </dgm:prSet>
      <dgm:spPr/>
      <dgm:t>
        <a:bodyPr/>
        <a:lstStyle/>
        <a:p>
          <a:endParaRPr lang="pl-PL"/>
        </a:p>
      </dgm:t>
    </dgm:pt>
    <dgm:pt modelId="{DC3F9A9B-BE55-41F3-BB94-5C7EF2B46608}" type="pres">
      <dgm:prSet presAssocID="{3E1A5AC2-0E44-4F87-A530-8496C308D4C2}" presName="level3hierChild" presStyleCnt="0"/>
      <dgm:spPr/>
    </dgm:pt>
    <dgm:pt modelId="{45322D24-94ED-460E-A500-341E21E685E1}" type="pres">
      <dgm:prSet presAssocID="{90BF6EBC-0AC2-40FB-A193-99C98BFEFD92}" presName="conn2-1" presStyleLbl="parChTrans1D2" presStyleIdx="2" presStyleCnt="5"/>
      <dgm:spPr/>
      <dgm:t>
        <a:bodyPr/>
        <a:lstStyle/>
        <a:p>
          <a:endParaRPr lang="pl-PL"/>
        </a:p>
      </dgm:t>
    </dgm:pt>
    <dgm:pt modelId="{42A7CB09-4E17-4859-8DDF-A7ED71C641A7}" type="pres">
      <dgm:prSet presAssocID="{90BF6EBC-0AC2-40FB-A193-99C98BFEFD92}" presName="connTx" presStyleLbl="parChTrans1D2" presStyleIdx="2" presStyleCnt="5"/>
      <dgm:spPr/>
      <dgm:t>
        <a:bodyPr/>
        <a:lstStyle/>
        <a:p>
          <a:endParaRPr lang="pl-PL"/>
        </a:p>
      </dgm:t>
    </dgm:pt>
    <dgm:pt modelId="{32577C6D-D915-45CD-A534-78CAA1B8BFE6}" type="pres">
      <dgm:prSet presAssocID="{CD306BE6-624D-4B4E-9B2F-9301BE1A78C6}" presName="root2" presStyleCnt="0"/>
      <dgm:spPr/>
    </dgm:pt>
    <dgm:pt modelId="{D903B6E1-ACEA-48DF-B067-738C03E8A7F7}" type="pres">
      <dgm:prSet presAssocID="{CD306BE6-624D-4B4E-9B2F-9301BE1A78C6}" presName="LevelTwoTextNode" presStyleLbl="node2" presStyleIdx="2" presStyleCnt="5">
        <dgm:presLayoutVars>
          <dgm:chPref val="3"/>
        </dgm:presLayoutVars>
      </dgm:prSet>
      <dgm:spPr/>
      <dgm:t>
        <a:bodyPr/>
        <a:lstStyle/>
        <a:p>
          <a:endParaRPr lang="pl-PL"/>
        </a:p>
      </dgm:t>
    </dgm:pt>
    <dgm:pt modelId="{F5CA22B3-3ECE-44CD-A001-5F6F9EE346CB}" type="pres">
      <dgm:prSet presAssocID="{CD306BE6-624D-4B4E-9B2F-9301BE1A78C6}" presName="level3hierChild" presStyleCnt="0"/>
      <dgm:spPr/>
    </dgm:pt>
    <dgm:pt modelId="{C7BD0616-5AA4-4AD7-B7A1-213E010AEF3C}" type="pres">
      <dgm:prSet presAssocID="{4A61FB5E-FED3-4EBF-84B7-E47617EAB8D3}" presName="conn2-1" presStyleLbl="parChTrans1D2" presStyleIdx="3" presStyleCnt="5"/>
      <dgm:spPr/>
      <dgm:t>
        <a:bodyPr/>
        <a:lstStyle/>
        <a:p>
          <a:endParaRPr lang="pl-PL"/>
        </a:p>
      </dgm:t>
    </dgm:pt>
    <dgm:pt modelId="{19DA1773-B2F6-40AD-B65C-A5D8B845C1F0}" type="pres">
      <dgm:prSet presAssocID="{4A61FB5E-FED3-4EBF-84B7-E47617EAB8D3}" presName="connTx" presStyleLbl="parChTrans1D2" presStyleIdx="3" presStyleCnt="5"/>
      <dgm:spPr/>
      <dgm:t>
        <a:bodyPr/>
        <a:lstStyle/>
        <a:p>
          <a:endParaRPr lang="pl-PL"/>
        </a:p>
      </dgm:t>
    </dgm:pt>
    <dgm:pt modelId="{204338EF-8299-4C7E-A667-629A616B01DB}" type="pres">
      <dgm:prSet presAssocID="{A5F4AC8F-23BD-47C5-9040-5D0C5209EC1C}" presName="root2" presStyleCnt="0"/>
      <dgm:spPr/>
    </dgm:pt>
    <dgm:pt modelId="{7A08F640-AE31-4634-9D43-A81C7264D355}" type="pres">
      <dgm:prSet presAssocID="{A5F4AC8F-23BD-47C5-9040-5D0C5209EC1C}" presName="LevelTwoTextNode" presStyleLbl="node2" presStyleIdx="3" presStyleCnt="5" custScaleX="162346">
        <dgm:presLayoutVars>
          <dgm:chPref val="3"/>
        </dgm:presLayoutVars>
      </dgm:prSet>
      <dgm:spPr/>
      <dgm:t>
        <a:bodyPr/>
        <a:lstStyle/>
        <a:p>
          <a:endParaRPr lang="pl-PL"/>
        </a:p>
      </dgm:t>
    </dgm:pt>
    <dgm:pt modelId="{1D1E3AE4-612A-45E4-9C8F-22656761CC68}" type="pres">
      <dgm:prSet presAssocID="{A5F4AC8F-23BD-47C5-9040-5D0C5209EC1C}" presName="level3hierChild" presStyleCnt="0"/>
      <dgm:spPr/>
    </dgm:pt>
    <dgm:pt modelId="{1B5FB04C-7E4C-45E4-B4EC-E1C7C4DA8B07}" type="pres">
      <dgm:prSet presAssocID="{17FE7711-D224-4F4D-BB60-74E2062AFB34}" presName="conn2-1" presStyleLbl="parChTrans1D3" presStyleIdx="0" presStyleCnt="2"/>
      <dgm:spPr/>
      <dgm:t>
        <a:bodyPr/>
        <a:lstStyle/>
        <a:p>
          <a:endParaRPr lang="pl-PL"/>
        </a:p>
      </dgm:t>
    </dgm:pt>
    <dgm:pt modelId="{41768975-50CC-40BF-B41F-65F0CED6E3F4}" type="pres">
      <dgm:prSet presAssocID="{17FE7711-D224-4F4D-BB60-74E2062AFB34}" presName="connTx" presStyleLbl="parChTrans1D3" presStyleIdx="0" presStyleCnt="2"/>
      <dgm:spPr/>
      <dgm:t>
        <a:bodyPr/>
        <a:lstStyle/>
        <a:p>
          <a:endParaRPr lang="pl-PL"/>
        </a:p>
      </dgm:t>
    </dgm:pt>
    <dgm:pt modelId="{AAB1F181-9EC7-40EE-A825-6BC0B87469C6}" type="pres">
      <dgm:prSet presAssocID="{F381FD4F-B79C-4ED3-B2FD-213FC57B4B67}" presName="root2" presStyleCnt="0"/>
      <dgm:spPr/>
    </dgm:pt>
    <dgm:pt modelId="{AEC676EF-07A1-4D4C-B71E-8C5A66DC9081}" type="pres">
      <dgm:prSet presAssocID="{F381FD4F-B79C-4ED3-B2FD-213FC57B4B67}" presName="LevelTwoTextNode" presStyleLbl="node3" presStyleIdx="0" presStyleCnt="2" custScaleX="132113" custScaleY="148782">
        <dgm:presLayoutVars>
          <dgm:chPref val="3"/>
        </dgm:presLayoutVars>
      </dgm:prSet>
      <dgm:spPr/>
      <dgm:t>
        <a:bodyPr/>
        <a:lstStyle/>
        <a:p>
          <a:endParaRPr lang="pl-PL"/>
        </a:p>
      </dgm:t>
    </dgm:pt>
    <dgm:pt modelId="{7F724FAC-A706-485A-BC0C-ED5EBA9800BB}" type="pres">
      <dgm:prSet presAssocID="{F381FD4F-B79C-4ED3-B2FD-213FC57B4B67}" presName="level3hierChild" presStyleCnt="0"/>
      <dgm:spPr/>
    </dgm:pt>
    <dgm:pt modelId="{60C32C9A-E08C-4AE6-8ED4-48E9E68FE294}" type="pres">
      <dgm:prSet presAssocID="{FF0B382E-5C38-4979-BA81-B269D8995647}" presName="conn2-1" presStyleLbl="parChTrans1D2" presStyleIdx="4" presStyleCnt="5"/>
      <dgm:spPr/>
      <dgm:t>
        <a:bodyPr/>
        <a:lstStyle/>
        <a:p>
          <a:endParaRPr lang="pl-PL"/>
        </a:p>
      </dgm:t>
    </dgm:pt>
    <dgm:pt modelId="{64821FE2-AD55-4586-B85A-2F1EFCB599E1}" type="pres">
      <dgm:prSet presAssocID="{FF0B382E-5C38-4979-BA81-B269D8995647}" presName="connTx" presStyleLbl="parChTrans1D2" presStyleIdx="4" presStyleCnt="5"/>
      <dgm:spPr/>
      <dgm:t>
        <a:bodyPr/>
        <a:lstStyle/>
        <a:p>
          <a:endParaRPr lang="pl-PL"/>
        </a:p>
      </dgm:t>
    </dgm:pt>
    <dgm:pt modelId="{9DCA0EE8-BF53-4646-B236-4B2CC8F4A2DD}" type="pres">
      <dgm:prSet presAssocID="{1CBAC1C1-B369-4F66-BDEB-D1F2F088F3D5}" presName="root2" presStyleCnt="0"/>
      <dgm:spPr/>
    </dgm:pt>
    <dgm:pt modelId="{B615C704-F2B7-41F5-AA47-5458DC38D736}" type="pres">
      <dgm:prSet presAssocID="{1CBAC1C1-B369-4F66-BDEB-D1F2F088F3D5}" presName="LevelTwoTextNode" presStyleLbl="node2" presStyleIdx="4" presStyleCnt="5" custScaleX="157105">
        <dgm:presLayoutVars>
          <dgm:chPref val="3"/>
        </dgm:presLayoutVars>
      </dgm:prSet>
      <dgm:spPr/>
      <dgm:t>
        <a:bodyPr/>
        <a:lstStyle/>
        <a:p>
          <a:endParaRPr lang="pl-PL"/>
        </a:p>
      </dgm:t>
    </dgm:pt>
    <dgm:pt modelId="{EED6D66E-3344-42C4-AFD9-8C056D2512D6}" type="pres">
      <dgm:prSet presAssocID="{1CBAC1C1-B369-4F66-BDEB-D1F2F088F3D5}" presName="level3hierChild" presStyleCnt="0"/>
      <dgm:spPr/>
    </dgm:pt>
    <dgm:pt modelId="{96884DD6-44C7-4364-8476-19F4B9D569F7}" type="pres">
      <dgm:prSet presAssocID="{4750B5D8-AA31-4CE6-91B1-70ECE85F9D8B}" presName="conn2-1" presStyleLbl="parChTrans1D3" presStyleIdx="1" presStyleCnt="2"/>
      <dgm:spPr/>
      <dgm:t>
        <a:bodyPr/>
        <a:lstStyle/>
        <a:p>
          <a:endParaRPr lang="pl-PL"/>
        </a:p>
      </dgm:t>
    </dgm:pt>
    <dgm:pt modelId="{1C373647-F33C-40B5-9DB6-791BCDAE00BE}" type="pres">
      <dgm:prSet presAssocID="{4750B5D8-AA31-4CE6-91B1-70ECE85F9D8B}" presName="connTx" presStyleLbl="parChTrans1D3" presStyleIdx="1" presStyleCnt="2"/>
      <dgm:spPr/>
      <dgm:t>
        <a:bodyPr/>
        <a:lstStyle/>
        <a:p>
          <a:endParaRPr lang="pl-PL"/>
        </a:p>
      </dgm:t>
    </dgm:pt>
    <dgm:pt modelId="{924E7B31-C7B0-4E1F-B159-E53283A50174}" type="pres">
      <dgm:prSet presAssocID="{C8FC28DD-7F79-4FBB-88BC-14C18EA8F908}" presName="root2" presStyleCnt="0"/>
      <dgm:spPr/>
    </dgm:pt>
    <dgm:pt modelId="{DFE78A87-B930-4996-B592-46CBCA211769}" type="pres">
      <dgm:prSet presAssocID="{C8FC28DD-7F79-4FBB-88BC-14C18EA8F908}" presName="LevelTwoTextNode" presStyleLbl="node3" presStyleIdx="1" presStyleCnt="2" custScaleX="159912" custScaleY="171971">
        <dgm:presLayoutVars>
          <dgm:chPref val="3"/>
        </dgm:presLayoutVars>
      </dgm:prSet>
      <dgm:spPr/>
      <dgm:t>
        <a:bodyPr/>
        <a:lstStyle/>
        <a:p>
          <a:endParaRPr lang="pl-PL"/>
        </a:p>
      </dgm:t>
    </dgm:pt>
    <dgm:pt modelId="{AB503DA7-380D-4FDC-8922-DE85F2FF7B50}" type="pres">
      <dgm:prSet presAssocID="{C8FC28DD-7F79-4FBB-88BC-14C18EA8F908}" presName="level3hierChild" presStyleCnt="0"/>
      <dgm:spPr/>
    </dgm:pt>
  </dgm:ptLst>
  <dgm:cxnLst>
    <dgm:cxn modelId="{11DEC06D-C76B-427B-B8A5-15DD5546608E}" type="presOf" srcId="{EF345B0F-0231-47C3-B26E-6F0A04217AED}" destId="{0E3E1435-0D7C-4BFB-A662-DE64F6509394}" srcOrd="0" destOrd="0" presId="urn:microsoft.com/office/officeart/2005/8/layout/hierarchy2"/>
    <dgm:cxn modelId="{B7182CB0-A8D6-4295-9796-27E78D338559}" srcId="{97325AB8-259F-40EE-AB9B-580FAE8908B7}" destId="{1CBAC1C1-B369-4F66-BDEB-D1F2F088F3D5}" srcOrd="4" destOrd="0" parTransId="{FF0B382E-5C38-4979-BA81-B269D8995647}" sibTransId="{F636C57A-2706-4E38-AFD1-EF497693217A}"/>
    <dgm:cxn modelId="{14450CC7-989D-46EE-9FB2-AD496B494F7E}" srcId="{97325AB8-259F-40EE-AB9B-580FAE8908B7}" destId="{3E1A5AC2-0E44-4F87-A530-8496C308D4C2}" srcOrd="1" destOrd="0" parTransId="{CBCE2F7D-333E-41C5-B5C9-73A39C3E5B52}" sibTransId="{7C553F02-17E7-43D0-9FDC-59431DE2F3B0}"/>
    <dgm:cxn modelId="{633A9D04-62B8-4829-87F7-0F9A04E5803A}" type="presOf" srcId="{F381FD4F-B79C-4ED3-B2FD-213FC57B4B67}" destId="{AEC676EF-07A1-4D4C-B71E-8C5A66DC9081}" srcOrd="0" destOrd="0" presId="urn:microsoft.com/office/officeart/2005/8/layout/hierarchy2"/>
    <dgm:cxn modelId="{AC175D69-6ECD-4D57-90F5-1EF0F6D2D1C3}" type="presOf" srcId="{1CBAC1C1-B369-4F66-BDEB-D1F2F088F3D5}" destId="{B615C704-F2B7-41F5-AA47-5458DC38D736}" srcOrd="0" destOrd="0" presId="urn:microsoft.com/office/officeart/2005/8/layout/hierarchy2"/>
    <dgm:cxn modelId="{D01216D2-1B4B-4E6F-A67D-39F91A18F591}" type="presOf" srcId="{4750B5D8-AA31-4CE6-91B1-70ECE85F9D8B}" destId="{1C373647-F33C-40B5-9DB6-791BCDAE00BE}" srcOrd="1" destOrd="0" presId="urn:microsoft.com/office/officeart/2005/8/layout/hierarchy2"/>
    <dgm:cxn modelId="{F625BD23-F294-465D-86EB-6F66510FA1DE}" type="presOf" srcId="{97325AB8-259F-40EE-AB9B-580FAE8908B7}" destId="{FF87BD31-7F3A-4D5C-A1E0-9D933B1159CC}" srcOrd="0" destOrd="0" presId="urn:microsoft.com/office/officeart/2005/8/layout/hierarchy2"/>
    <dgm:cxn modelId="{C0A1752D-E200-4C27-A653-A57266230E2A}" type="presOf" srcId="{AA191500-468D-47F3-A0AE-66607BDB3CB0}" destId="{BCF9E7A5-5091-46A0-B63C-6CC0C77A33C0}" srcOrd="0" destOrd="0" presId="urn:microsoft.com/office/officeart/2005/8/layout/hierarchy2"/>
    <dgm:cxn modelId="{750B6931-3356-4AA0-9C8F-5AFD46029635}" srcId="{1CBAC1C1-B369-4F66-BDEB-D1F2F088F3D5}" destId="{C8FC28DD-7F79-4FBB-88BC-14C18EA8F908}" srcOrd="0" destOrd="0" parTransId="{4750B5D8-AA31-4CE6-91B1-70ECE85F9D8B}" sibTransId="{BC4C40AB-339D-41C4-B5DA-88D55D80A9EF}"/>
    <dgm:cxn modelId="{B8149B1B-B4DE-4303-93DC-24B6B8C797B6}" type="presOf" srcId="{4A61FB5E-FED3-4EBF-84B7-E47617EAB8D3}" destId="{C7BD0616-5AA4-4AD7-B7A1-213E010AEF3C}" srcOrd="0" destOrd="0" presId="urn:microsoft.com/office/officeart/2005/8/layout/hierarchy2"/>
    <dgm:cxn modelId="{3BB7A59A-3DFC-4DA0-94B2-43D4DC756A13}" type="presOf" srcId="{90BF6EBC-0AC2-40FB-A193-99C98BFEFD92}" destId="{45322D24-94ED-460E-A500-341E21E685E1}" srcOrd="0" destOrd="0" presId="urn:microsoft.com/office/officeart/2005/8/layout/hierarchy2"/>
    <dgm:cxn modelId="{82D3308A-C6A2-4645-BC1E-346FB534D972}" type="presOf" srcId="{CD306BE6-624D-4B4E-9B2F-9301BE1A78C6}" destId="{D903B6E1-ACEA-48DF-B067-738C03E8A7F7}" srcOrd="0" destOrd="0" presId="urn:microsoft.com/office/officeart/2005/8/layout/hierarchy2"/>
    <dgm:cxn modelId="{4C6EBFB7-EB81-47E7-9FAD-39128FA20D43}" srcId="{A5F4AC8F-23BD-47C5-9040-5D0C5209EC1C}" destId="{F381FD4F-B79C-4ED3-B2FD-213FC57B4B67}" srcOrd="0" destOrd="0" parTransId="{17FE7711-D224-4F4D-BB60-74E2062AFB34}" sibTransId="{4EF9C4E1-E976-4F70-8BBE-35735CD72B86}"/>
    <dgm:cxn modelId="{C3A72EE3-18DD-4A4B-BC50-83718AB15FAB}" type="presOf" srcId="{FF0B382E-5C38-4979-BA81-B269D8995647}" destId="{60C32C9A-E08C-4AE6-8ED4-48E9E68FE294}" srcOrd="0" destOrd="0" presId="urn:microsoft.com/office/officeart/2005/8/layout/hierarchy2"/>
    <dgm:cxn modelId="{9CC076BF-5E06-4565-9316-7FEBEE60AD5D}" type="presOf" srcId="{3E1A5AC2-0E44-4F87-A530-8496C308D4C2}" destId="{FF6BA5F3-2BD2-4DF9-B6F0-D3D1641C3EFE}" srcOrd="0" destOrd="0" presId="urn:microsoft.com/office/officeart/2005/8/layout/hierarchy2"/>
    <dgm:cxn modelId="{A21C7D13-F5C3-4557-B26D-8F82339E0689}" srcId="{97325AB8-259F-40EE-AB9B-580FAE8908B7}" destId="{A5F4AC8F-23BD-47C5-9040-5D0C5209EC1C}" srcOrd="3" destOrd="0" parTransId="{4A61FB5E-FED3-4EBF-84B7-E47617EAB8D3}" sibTransId="{385D6707-A39F-4702-9EB2-B02C4CCF8667}"/>
    <dgm:cxn modelId="{FAA9235D-7DE8-45FC-8AAA-3A712CB3607E}" type="presOf" srcId="{AA191500-468D-47F3-A0AE-66607BDB3CB0}" destId="{F0AAA441-B5C2-44A3-87D2-E926D0422C6F}" srcOrd="1" destOrd="0" presId="urn:microsoft.com/office/officeart/2005/8/layout/hierarchy2"/>
    <dgm:cxn modelId="{DEBD52C7-6662-4927-BB74-CC4EF9EEB94F}" type="presOf" srcId="{4A61FB5E-FED3-4EBF-84B7-E47617EAB8D3}" destId="{19DA1773-B2F6-40AD-B65C-A5D8B845C1F0}" srcOrd="1" destOrd="0" presId="urn:microsoft.com/office/officeart/2005/8/layout/hierarchy2"/>
    <dgm:cxn modelId="{96A01DA3-CE3C-4B5E-82DA-DFC262AD7B4A}" type="presOf" srcId="{90BF6EBC-0AC2-40FB-A193-99C98BFEFD92}" destId="{42A7CB09-4E17-4859-8DDF-A7ED71C641A7}" srcOrd="1" destOrd="0" presId="urn:microsoft.com/office/officeart/2005/8/layout/hierarchy2"/>
    <dgm:cxn modelId="{A215AE76-C5FF-4FF5-B4B0-2261C0625B60}" type="presOf" srcId="{CBCE2F7D-333E-41C5-B5C9-73A39C3E5B52}" destId="{69F288B4-69A2-467C-8ABC-DCB19145573B}" srcOrd="0" destOrd="0" presId="urn:microsoft.com/office/officeart/2005/8/layout/hierarchy2"/>
    <dgm:cxn modelId="{4D868D50-5C6D-40DC-AEBE-6723F4953D3E}" type="presOf" srcId="{17FE7711-D224-4F4D-BB60-74E2062AFB34}" destId="{1B5FB04C-7E4C-45E4-B4EC-E1C7C4DA8B07}" srcOrd="0" destOrd="0" presId="urn:microsoft.com/office/officeart/2005/8/layout/hierarchy2"/>
    <dgm:cxn modelId="{49A732BE-1395-4F7F-B4B0-FEEDC945E64B}" type="presOf" srcId="{CBCE2F7D-333E-41C5-B5C9-73A39C3E5B52}" destId="{09647D48-207D-499E-AA12-F8E30D799CAC}" srcOrd="1" destOrd="0" presId="urn:microsoft.com/office/officeart/2005/8/layout/hierarchy2"/>
    <dgm:cxn modelId="{D0E266FE-7613-4F30-8A7E-0F77370C2A93}" type="presOf" srcId="{57972D78-7509-49E6-9181-CC2536930DB8}" destId="{D8499739-6937-4DD1-A919-5CD687C003BF}" srcOrd="0" destOrd="0" presId="urn:microsoft.com/office/officeart/2005/8/layout/hierarchy2"/>
    <dgm:cxn modelId="{164A147C-3274-4D5D-8DD8-7AFA14F14409}" srcId="{57972D78-7509-49E6-9181-CC2536930DB8}" destId="{97325AB8-259F-40EE-AB9B-580FAE8908B7}" srcOrd="0" destOrd="0" parTransId="{4BE02994-B2A5-4ED2-866D-7E3DB59E45DA}" sibTransId="{D13ACA4A-FABF-48C8-B457-54E1C0252A41}"/>
    <dgm:cxn modelId="{24B58415-51B0-4FE6-B6AC-33EF33CE24E0}" type="presOf" srcId="{FF0B382E-5C38-4979-BA81-B269D8995647}" destId="{64821FE2-AD55-4586-B85A-2F1EFCB599E1}" srcOrd="1" destOrd="0" presId="urn:microsoft.com/office/officeart/2005/8/layout/hierarchy2"/>
    <dgm:cxn modelId="{4D6A7D4B-8546-4B6D-A609-B7C434EE2538}" type="presOf" srcId="{A5F4AC8F-23BD-47C5-9040-5D0C5209EC1C}" destId="{7A08F640-AE31-4634-9D43-A81C7264D355}" srcOrd="0" destOrd="0" presId="urn:microsoft.com/office/officeart/2005/8/layout/hierarchy2"/>
    <dgm:cxn modelId="{C02443B0-235B-49C7-ACB9-0528BB66777C}" type="presOf" srcId="{17FE7711-D224-4F4D-BB60-74E2062AFB34}" destId="{41768975-50CC-40BF-B41F-65F0CED6E3F4}" srcOrd="1" destOrd="0" presId="urn:microsoft.com/office/officeart/2005/8/layout/hierarchy2"/>
    <dgm:cxn modelId="{06D89A44-7EB8-4619-B669-8EA52F38264A}" srcId="{97325AB8-259F-40EE-AB9B-580FAE8908B7}" destId="{CD306BE6-624D-4B4E-9B2F-9301BE1A78C6}" srcOrd="2" destOrd="0" parTransId="{90BF6EBC-0AC2-40FB-A193-99C98BFEFD92}" sibTransId="{D2844CD4-893D-4A53-AB11-42DD5A2ACA4E}"/>
    <dgm:cxn modelId="{993B917D-E12A-40DD-B7BF-1F083F55021B}" type="presOf" srcId="{C8FC28DD-7F79-4FBB-88BC-14C18EA8F908}" destId="{DFE78A87-B930-4996-B592-46CBCA211769}" srcOrd="0" destOrd="0" presId="urn:microsoft.com/office/officeart/2005/8/layout/hierarchy2"/>
    <dgm:cxn modelId="{DA9A6932-00C6-4014-A161-EF55A699DAC1}" srcId="{97325AB8-259F-40EE-AB9B-580FAE8908B7}" destId="{EF345B0F-0231-47C3-B26E-6F0A04217AED}" srcOrd="0" destOrd="0" parTransId="{AA191500-468D-47F3-A0AE-66607BDB3CB0}" sibTransId="{7D667504-179F-4417-B562-72BD26595503}"/>
    <dgm:cxn modelId="{7E645E3B-423D-4694-AF4D-988662B501B6}" type="presOf" srcId="{4750B5D8-AA31-4CE6-91B1-70ECE85F9D8B}" destId="{96884DD6-44C7-4364-8476-19F4B9D569F7}" srcOrd="0" destOrd="0" presId="urn:microsoft.com/office/officeart/2005/8/layout/hierarchy2"/>
    <dgm:cxn modelId="{1024D22A-EF77-479B-8D9A-41FB1A932199}" type="presParOf" srcId="{D8499739-6937-4DD1-A919-5CD687C003BF}" destId="{59EE1E64-1434-4E3A-AB47-FC356E1B0AA0}" srcOrd="0" destOrd="0" presId="urn:microsoft.com/office/officeart/2005/8/layout/hierarchy2"/>
    <dgm:cxn modelId="{917F7F5A-EFF0-4C95-9A3C-02F0A07FBEAD}" type="presParOf" srcId="{59EE1E64-1434-4E3A-AB47-FC356E1B0AA0}" destId="{FF87BD31-7F3A-4D5C-A1E0-9D933B1159CC}" srcOrd="0" destOrd="0" presId="urn:microsoft.com/office/officeart/2005/8/layout/hierarchy2"/>
    <dgm:cxn modelId="{9F0A37B9-0EFE-4352-A2E8-B25157CD27FF}" type="presParOf" srcId="{59EE1E64-1434-4E3A-AB47-FC356E1B0AA0}" destId="{CD6B6649-6049-46FC-95C1-F5E8BF00E687}" srcOrd="1" destOrd="0" presId="urn:microsoft.com/office/officeart/2005/8/layout/hierarchy2"/>
    <dgm:cxn modelId="{294486D8-73F0-4CCD-95B3-615FAE6100B0}" type="presParOf" srcId="{CD6B6649-6049-46FC-95C1-F5E8BF00E687}" destId="{BCF9E7A5-5091-46A0-B63C-6CC0C77A33C0}" srcOrd="0" destOrd="0" presId="urn:microsoft.com/office/officeart/2005/8/layout/hierarchy2"/>
    <dgm:cxn modelId="{514381F4-88E9-4A07-AD57-CC7B9F28ECCE}" type="presParOf" srcId="{BCF9E7A5-5091-46A0-B63C-6CC0C77A33C0}" destId="{F0AAA441-B5C2-44A3-87D2-E926D0422C6F}" srcOrd="0" destOrd="0" presId="urn:microsoft.com/office/officeart/2005/8/layout/hierarchy2"/>
    <dgm:cxn modelId="{849C68F8-2866-4B61-8036-35D0C81E3AD3}" type="presParOf" srcId="{CD6B6649-6049-46FC-95C1-F5E8BF00E687}" destId="{59A4DF0C-B658-40E7-9605-A489583D35EB}" srcOrd="1" destOrd="0" presId="urn:microsoft.com/office/officeart/2005/8/layout/hierarchy2"/>
    <dgm:cxn modelId="{59630F0B-B6C4-41A5-BE1D-0E0C88850090}" type="presParOf" srcId="{59A4DF0C-B658-40E7-9605-A489583D35EB}" destId="{0E3E1435-0D7C-4BFB-A662-DE64F6509394}" srcOrd="0" destOrd="0" presId="urn:microsoft.com/office/officeart/2005/8/layout/hierarchy2"/>
    <dgm:cxn modelId="{520E74A0-7E37-4858-A71B-96044CDE5763}" type="presParOf" srcId="{59A4DF0C-B658-40E7-9605-A489583D35EB}" destId="{08C3AB36-9E2B-46F5-978E-34E76D6AFAF6}" srcOrd="1" destOrd="0" presId="urn:microsoft.com/office/officeart/2005/8/layout/hierarchy2"/>
    <dgm:cxn modelId="{C4A06D51-24B6-48AB-87F5-E0473EB801F2}" type="presParOf" srcId="{CD6B6649-6049-46FC-95C1-F5E8BF00E687}" destId="{69F288B4-69A2-467C-8ABC-DCB19145573B}" srcOrd="2" destOrd="0" presId="urn:microsoft.com/office/officeart/2005/8/layout/hierarchy2"/>
    <dgm:cxn modelId="{9ACDB5F1-62E3-4D02-A9AF-F2ADA272193F}" type="presParOf" srcId="{69F288B4-69A2-467C-8ABC-DCB19145573B}" destId="{09647D48-207D-499E-AA12-F8E30D799CAC}" srcOrd="0" destOrd="0" presId="urn:microsoft.com/office/officeart/2005/8/layout/hierarchy2"/>
    <dgm:cxn modelId="{67A360E4-6F9F-4A87-9755-D4F767D138B3}" type="presParOf" srcId="{CD6B6649-6049-46FC-95C1-F5E8BF00E687}" destId="{4F60E325-BE34-4941-9FB1-E87C2A8A1274}" srcOrd="3" destOrd="0" presId="urn:microsoft.com/office/officeart/2005/8/layout/hierarchy2"/>
    <dgm:cxn modelId="{B455D6C4-912F-47E7-9781-EC47197D8970}" type="presParOf" srcId="{4F60E325-BE34-4941-9FB1-E87C2A8A1274}" destId="{FF6BA5F3-2BD2-4DF9-B6F0-D3D1641C3EFE}" srcOrd="0" destOrd="0" presId="urn:microsoft.com/office/officeart/2005/8/layout/hierarchy2"/>
    <dgm:cxn modelId="{1800C2F9-AFE6-4645-BD6D-4EE630C54839}" type="presParOf" srcId="{4F60E325-BE34-4941-9FB1-E87C2A8A1274}" destId="{DC3F9A9B-BE55-41F3-BB94-5C7EF2B46608}" srcOrd="1" destOrd="0" presId="urn:microsoft.com/office/officeart/2005/8/layout/hierarchy2"/>
    <dgm:cxn modelId="{77C05D30-0D85-4655-BE80-B9D8A526508F}" type="presParOf" srcId="{CD6B6649-6049-46FC-95C1-F5E8BF00E687}" destId="{45322D24-94ED-460E-A500-341E21E685E1}" srcOrd="4" destOrd="0" presId="urn:microsoft.com/office/officeart/2005/8/layout/hierarchy2"/>
    <dgm:cxn modelId="{63A70EF5-A954-45A0-981C-B80A3CEBAE62}" type="presParOf" srcId="{45322D24-94ED-460E-A500-341E21E685E1}" destId="{42A7CB09-4E17-4859-8DDF-A7ED71C641A7}" srcOrd="0" destOrd="0" presId="urn:microsoft.com/office/officeart/2005/8/layout/hierarchy2"/>
    <dgm:cxn modelId="{E586D9D8-997B-44D7-B198-9B95A1E9F974}" type="presParOf" srcId="{CD6B6649-6049-46FC-95C1-F5E8BF00E687}" destId="{32577C6D-D915-45CD-A534-78CAA1B8BFE6}" srcOrd="5" destOrd="0" presId="urn:microsoft.com/office/officeart/2005/8/layout/hierarchy2"/>
    <dgm:cxn modelId="{73C9EE4E-BE14-4154-AB84-2FBEF389C07A}" type="presParOf" srcId="{32577C6D-D915-45CD-A534-78CAA1B8BFE6}" destId="{D903B6E1-ACEA-48DF-B067-738C03E8A7F7}" srcOrd="0" destOrd="0" presId="urn:microsoft.com/office/officeart/2005/8/layout/hierarchy2"/>
    <dgm:cxn modelId="{AE7890BE-B22A-4379-AB63-8B5183089776}" type="presParOf" srcId="{32577C6D-D915-45CD-A534-78CAA1B8BFE6}" destId="{F5CA22B3-3ECE-44CD-A001-5F6F9EE346CB}" srcOrd="1" destOrd="0" presId="urn:microsoft.com/office/officeart/2005/8/layout/hierarchy2"/>
    <dgm:cxn modelId="{A9568CCE-E571-4FB8-BA58-6EC436A4626B}" type="presParOf" srcId="{CD6B6649-6049-46FC-95C1-F5E8BF00E687}" destId="{C7BD0616-5AA4-4AD7-B7A1-213E010AEF3C}" srcOrd="6" destOrd="0" presId="urn:microsoft.com/office/officeart/2005/8/layout/hierarchy2"/>
    <dgm:cxn modelId="{A604FF9A-CD14-4B35-AAF3-505C316722E3}" type="presParOf" srcId="{C7BD0616-5AA4-4AD7-B7A1-213E010AEF3C}" destId="{19DA1773-B2F6-40AD-B65C-A5D8B845C1F0}" srcOrd="0" destOrd="0" presId="urn:microsoft.com/office/officeart/2005/8/layout/hierarchy2"/>
    <dgm:cxn modelId="{83C9A8B0-FBE3-442F-A30B-D28577302D99}" type="presParOf" srcId="{CD6B6649-6049-46FC-95C1-F5E8BF00E687}" destId="{204338EF-8299-4C7E-A667-629A616B01DB}" srcOrd="7" destOrd="0" presId="urn:microsoft.com/office/officeart/2005/8/layout/hierarchy2"/>
    <dgm:cxn modelId="{3FD77A12-4993-4907-9D98-462110F62061}" type="presParOf" srcId="{204338EF-8299-4C7E-A667-629A616B01DB}" destId="{7A08F640-AE31-4634-9D43-A81C7264D355}" srcOrd="0" destOrd="0" presId="urn:microsoft.com/office/officeart/2005/8/layout/hierarchy2"/>
    <dgm:cxn modelId="{E87C5FAF-BCDF-4E0B-B786-795486D3ABFB}" type="presParOf" srcId="{204338EF-8299-4C7E-A667-629A616B01DB}" destId="{1D1E3AE4-612A-45E4-9C8F-22656761CC68}" srcOrd="1" destOrd="0" presId="urn:microsoft.com/office/officeart/2005/8/layout/hierarchy2"/>
    <dgm:cxn modelId="{45B3D311-33BB-4503-8458-0BAB9E1D8404}" type="presParOf" srcId="{1D1E3AE4-612A-45E4-9C8F-22656761CC68}" destId="{1B5FB04C-7E4C-45E4-B4EC-E1C7C4DA8B07}" srcOrd="0" destOrd="0" presId="urn:microsoft.com/office/officeart/2005/8/layout/hierarchy2"/>
    <dgm:cxn modelId="{DB01AA5D-2AC3-4324-A612-5B99105552B1}" type="presParOf" srcId="{1B5FB04C-7E4C-45E4-B4EC-E1C7C4DA8B07}" destId="{41768975-50CC-40BF-B41F-65F0CED6E3F4}" srcOrd="0" destOrd="0" presId="urn:microsoft.com/office/officeart/2005/8/layout/hierarchy2"/>
    <dgm:cxn modelId="{F585F799-CFDD-4375-8711-ACD84E17866C}" type="presParOf" srcId="{1D1E3AE4-612A-45E4-9C8F-22656761CC68}" destId="{AAB1F181-9EC7-40EE-A825-6BC0B87469C6}" srcOrd="1" destOrd="0" presId="urn:microsoft.com/office/officeart/2005/8/layout/hierarchy2"/>
    <dgm:cxn modelId="{85DBD1E0-615E-4FDE-8057-1473F2000CF0}" type="presParOf" srcId="{AAB1F181-9EC7-40EE-A825-6BC0B87469C6}" destId="{AEC676EF-07A1-4D4C-B71E-8C5A66DC9081}" srcOrd="0" destOrd="0" presId="urn:microsoft.com/office/officeart/2005/8/layout/hierarchy2"/>
    <dgm:cxn modelId="{58B91065-5669-42B3-9293-0BC3B4363F71}" type="presParOf" srcId="{AAB1F181-9EC7-40EE-A825-6BC0B87469C6}" destId="{7F724FAC-A706-485A-BC0C-ED5EBA9800BB}" srcOrd="1" destOrd="0" presId="urn:microsoft.com/office/officeart/2005/8/layout/hierarchy2"/>
    <dgm:cxn modelId="{19CC2355-4D2E-4D1D-BA90-E298F93B4C68}" type="presParOf" srcId="{CD6B6649-6049-46FC-95C1-F5E8BF00E687}" destId="{60C32C9A-E08C-4AE6-8ED4-48E9E68FE294}" srcOrd="8" destOrd="0" presId="urn:microsoft.com/office/officeart/2005/8/layout/hierarchy2"/>
    <dgm:cxn modelId="{932A96F8-68B3-4F82-A928-E0C9B77A31B3}" type="presParOf" srcId="{60C32C9A-E08C-4AE6-8ED4-48E9E68FE294}" destId="{64821FE2-AD55-4586-B85A-2F1EFCB599E1}" srcOrd="0" destOrd="0" presId="urn:microsoft.com/office/officeart/2005/8/layout/hierarchy2"/>
    <dgm:cxn modelId="{D9E1F58A-7932-4315-A387-00CC693FAD57}" type="presParOf" srcId="{CD6B6649-6049-46FC-95C1-F5E8BF00E687}" destId="{9DCA0EE8-BF53-4646-B236-4B2CC8F4A2DD}" srcOrd="9" destOrd="0" presId="urn:microsoft.com/office/officeart/2005/8/layout/hierarchy2"/>
    <dgm:cxn modelId="{2C45F147-679A-4C1B-A946-4EE9128D1CA9}" type="presParOf" srcId="{9DCA0EE8-BF53-4646-B236-4B2CC8F4A2DD}" destId="{B615C704-F2B7-41F5-AA47-5458DC38D736}" srcOrd="0" destOrd="0" presId="urn:microsoft.com/office/officeart/2005/8/layout/hierarchy2"/>
    <dgm:cxn modelId="{96C35CDA-04F6-449E-8828-CE2917794FF1}" type="presParOf" srcId="{9DCA0EE8-BF53-4646-B236-4B2CC8F4A2DD}" destId="{EED6D66E-3344-42C4-AFD9-8C056D2512D6}" srcOrd="1" destOrd="0" presId="urn:microsoft.com/office/officeart/2005/8/layout/hierarchy2"/>
    <dgm:cxn modelId="{BCD3A4C6-5D96-430F-8A42-010C8AF2DE51}" type="presParOf" srcId="{EED6D66E-3344-42C4-AFD9-8C056D2512D6}" destId="{96884DD6-44C7-4364-8476-19F4B9D569F7}" srcOrd="0" destOrd="0" presId="urn:microsoft.com/office/officeart/2005/8/layout/hierarchy2"/>
    <dgm:cxn modelId="{41C6D50C-573D-47BB-B34E-7F9F8AE70A6A}" type="presParOf" srcId="{96884DD6-44C7-4364-8476-19F4B9D569F7}" destId="{1C373647-F33C-40B5-9DB6-791BCDAE00BE}" srcOrd="0" destOrd="0" presId="urn:microsoft.com/office/officeart/2005/8/layout/hierarchy2"/>
    <dgm:cxn modelId="{884C36DA-7A84-49CA-950A-781CEA298A1E}" type="presParOf" srcId="{EED6D66E-3344-42C4-AFD9-8C056D2512D6}" destId="{924E7B31-C7B0-4E1F-B159-E53283A50174}" srcOrd="1" destOrd="0" presId="urn:microsoft.com/office/officeart/2005/8/layout/hierarchy2"/>
    <dgm:cxn modelId="{662EA0C9-4CAA-4D24-8594-B7A159DA64FE}" type="presParOf" srcId="{924E7B31-C7B0-4E1F-B159-E53283A50174}" destId="{DFE78A87-B930-4996-B592-46CBCA211769}" srcOrd="0" destOrd="0" presId="urn:microsoft.com/office/officeart/2005/8/layout/hierarchy2"/>
    <dgm:cxn modelId="{59AEA89A-B55A-46C5-9C0F-28CE16DB6C6C}" type="presParOf" srcId="{924E7B31-C7B0-4E1F-B159-E53283A50174}" destId="{AB503DA7-380D-4FDC-8922-DE85F2FF7B50}"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solidFill>
                <a:schemeClr val="bg1"/>
              </a:solidFill>
            </a:rPr>
            <a:t>Prezes sądu </a:t>
          </a:r>
          <a:r>
            <a:rPr lang="pl-PL" b="1" dirty="0">
              <a:solidFill>
                <a:schemeClr val="bg1"/>
              </a:solidFill>
            </a:rPr>
            <a:t>ma obowiązek skierować sprawę na posiedzenie</a:t>
          </a:r>
          <a:r>
            <a:rPr lang="pl-PL" dirty="0">
              <a:solidFill>
                <a:schemeClr val="bg1"/>
              </a:solidFill>
            </a:rPr>
            <a:t>, jeżeli: </a:t>
          </a:r>
        </a:p>
        <a:p>
          <a:pPr rtl="0"/>
          <a:r>
            <a:rPr lang="pl-PL" dirty="0">
              <a:solidFill>
                <a:schemeClr val="bg1"/>
              </a:solidFill>
            </a:rPr>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dirty="0">
              <a:solidFill>
                <a:schemeClr val="bg1"/>
              </a:solidFill>
            </a:rPr>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solidFill>
                <a:schemeClr val="bg1"/>
              </a:solidFill>
            </a:rPr>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solidFill>
                <a:schemeClr val="bg1"/>
              </a:solidFill>
            </a:rPr>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dirty="0">
              <a:solidFill>
                <a:schemeClr val="bg1"/>
              </a:solidFill>
            </a:rPr>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t>
        <a:bodyPr/>
        <a:lstStyle/>
        <a:p>
          <a:endParaRPr lang="pl-PL"/>
        </a:p>
      </dgm:t>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t>
        <a:bodyPr/>
        <a:lstStyle/>
        <a:p>
          <a:endParaRPr lang="pl-PL"/>
        </a:p>
      </dgm:t>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t>
        <a:bodyPr/>
        <a:lstStyle/>
        <a:p>
          <a:endParaRPr lang="pl-PL"/>
        </a:p>
      </dgm:t>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t>
        <a:bodyPr/>
        <a:lstStyle/>
        <a:p>
          <a:endParaRPr lang="pl-PL"/>
        </a:p>
      </dgm:t>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t>
        <a:bodyPr/>
        <a:lstStyle/>
        <a:p>
          <a:endParaRPr lang="pl-PL"/>
        </a:p>
      </dgm:t>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t>
        <a:bodyPr/>
        <a:lstStyle/>
        <a:p>
          <a:endParaRPr lang="pl-PL"/>
        </a:p>
      </dgm:t>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9B0F7B4F-375C-43AE-A592-7A088411D7FB}" type="presOf" srcId="{9EE64090-847F-4A11-ADBA-756E6B04B32C}" destId="{8F263729-5201-4AF9-B171-1F4722A83260}" srcOrd="0" destOrd="0" presId="urn:microsoft.com/office/officeart/2008/layout/LinedList"/>
    <dgm:cxn modelId="{4152669B-9223-4B97-BBB0-B6920F2B0C15}" srcId="{CA45C47E-E91D-4443-8099-B06F0A03A886}" destId="{01AF348C-AD4F-4A72-9754-012B6DFF558A}" srcOrd="3" destOrd="0" parTransId="{0C67D48E-8F96-497B-A7E0-FEFCFB91FCC8}" sibTransId="{837A9138-B26C-49D1-95C6-66E0C16DB3E9}"/>
    <dgm:cxn modelId="{DEA8C170-CB0B-4122-991C-F5474286DA6D}" type="presOf" srcId="{01AF348C-AD4F-4A72-9754-012B6DFF558A}" destId="{1483F526-67E7-45D8-8ABA-7C20DFB17696}"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81159F00-1B2D-453B-9176-16CB1A02F9BB}" type="presOf" srcId="{CA45C47E-E91D-4443-8099-B06F0A03A886}" destId="{89835ABE-5C9E-4AAE-8892-1DA798B2B363}" srcOrd="0" destOrd="0" presId="urn:microsoft.com/office/officeart/2008/layout/LinedList"/>
    <dgm:cxn modelId="{165A55EA-9D18-49FF-B058-8762EAD7346D}" type="presOf" srcId="{102821C9-53CA-4597-B0AB-03D176AA2DB3}" destId="{85C8D625-24EC-4DC2-BF8D-A76B376150AB}"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6F4736A9-969A-4627-BB83-84D12C54EDF7}" srcId="{CA45C47E-E91D-4443-8099-B06F0A03A886}" destId="{711960C5-6D0A-4F16-B8E2-F6451684AF8E}" srcOrd="2" destOrd="0" parTransId="{BEEC4037-4ABB-4A6E-A49D-9CAC0C7AB774}" sibTransId="{7CC3C695-A0D7-40AF-89A8-C83EFE86597E}"/>
    <dgm:cxn modelId="{CE8F323D-202D-4BE1-A658-299B61E71963}" type="presOf" srcId="{711960C5-6D0A-4F16-B8E2-F6451684AF8E}" destId="{EED22D1A-D1C8-490D-A912-BAEF178ABE59}" srcOrd="0" destOrd="0" presId="urn:microsoft.com/office/officeart/2008/layout/LinedList"/>
    <dgm:cxn modelId="{BE7DF3C0-C6AC-4468-A8BD-B47E4E1315F0}" srcId="{CA45C47E-E91D-4443-8099-B06F0A03A886}" destId="{9EE64090-847F-4A11-ADBA-756E6B04B32C}" srcOrd="1" destOrd="0" parTransId="{38AE5603-A348-49D9-831C-F8AF7548B3EE}" sibTransId="{6018B96C-2515-4A9B-B140-92C5E636785D}"/>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solidFill>
                <a:schemeClr val="bg1"/>
              </a:solidFill>
            </a:rPr>
            <a:t>339 § 3 i 4 – prezes sądu kieruje sprawę na posiedzenie także wtedy, gdy zachodzi potrzeba innego rozstrzygnięcia przekraczającego jego uprawnienia, a zwłaszcza:</a:t>
          </a:r>
        </a:p>
        <a:p>
          <a:pPr rtl="0"/>
          <a:endParaRPr lang="pl-PL" dirty="0">
            <a:solidFill>
              <a:schemeClr val="bg1"/>
            </a:solidFill>
          </a:endParaRPr>
        </a:p>
        <a:p>
          <a:pPr rtl="0"/>
          <a:r>
            <a:rPr lang="pl-PL" dirty="0">
              <a:solidFill>
                <a:schemeClr val="bg1"/>
              </a:solidFill>
            </a:rPr>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solidFill>
                <a:schemeClr val="bg1"/>
              </a:solidFill>
            </a:rPr>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solidFill>
                <a:schemeClr val="bg1"/>
              </a:solidFill>
            </a:rPr>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solidFill>
                <a:schemeClr val="bg1"/>
              </a:solidFill>
            </a:rPr>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solidFill>
                <a:schemeClr val="bg1"/>
              </a:solidFill>
            </a:rPr>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solidFill>
                <a:schemeClr val="bg1"/>
              </a:solidFill>
            </a:rPr>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solidFill>
                <a:schemeClr val="bg1"/>
              </a:solidFill>
            </a:rPr>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solidFill>
                <a:schemeClr val="bg1"/>
              </a:solidFill>
            </a:rPr>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solidFill>
                <a:schemeClr val="bg1"/>
              </a:solidFill>
            </a:rPr>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t>
        <a:bodyPr/>
        <a:lstStyle/>
        <a:p>
          <a:endParaRPr lang="pl-PL"/>
        </a:p>
      </dgm:t>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t>
        <a:bodyPr/>
        <a:lstStyle/>
        <a:p>
          <a:endParaRPr lang="pl-PL"/>
        </a:p>
      </dgm:t>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t>
        <a:bodyPr/>
        <a:lstStyle/>
        <a:p>
          <a:endParaRPr lang="pl-PL"/>
        </a:p>
      </dgm:t>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t>
        <a:bodyPr/>
        <a:lstStyle/>
        <a:p>
          <a:endParaRPr lang="pl-PL"/>
        </a:p>
      </dgm:t>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t>
        <a:bodyPr/>
        <a:lstStyle/>
        <a:p>
          <a:endParaRPr lang="pl-PL"/>
        </a:p>
      </dgm:t>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t>
        <a:bodyPr/>
        <a:lstStyle/>
        <a:p>
          <a:endParaRPr lang="pl-PL"/>
        </a:p>
      </dgm:t>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t>
        <a:bodyPr/>
        <a:lstStyle/>
        <a:p>
          <a:endParaRPr lang="pl-PL"/>
        </a:p>
      </dgm:t>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t>
        <a:bodyPr/>
        <a:lstStyle/>
        <a:p>
          <a:endParaRPr lang="pl-PL"/>
        </a:p>
      </dgm:t>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t>
        <a:bodyPr/>
        <a:lstStyle/>
        <a:p>
          <a:endParaRPr lang="pl-PL"/>
        </a:p>
      </dgm:t>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t>
        <a:bodyPr/>
        <a:lstStyle/>
        <a:p>
          <a:endParaRPr lang="pl-PL"/>
        </a:p>
      </dgm:t>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F3C828C7-E3C4-4C9F-B917-7CDD7DA33185}" type="presOf" srcId="{C38E1178-FA6E-42C2-99E8-40615D6A2542}" destId="{A70C7DD3-6BE9-4203-97DB-D9DF0E39F2ED}"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93A53BA3-3568-4C2F-99B7-523C455840CE}" srcId="{E5252A46-E3C9-4BAC-96FB-79CB9FA16638}" destId="{A1D68AE2-4BE7-426E-95E6-15E2EBE47530}" srcOrd="5" destOrd="0" parTransId="{7B857B0B-BB02-409A-BFC9-168BA0063E87}" sibTransId="{7FCD9A49-7162-4931-9C96-652725C0108D}"/>
    <dgm:cxn modelId="{EDCC04AA-AE95-40C2-9819-5124DB993825}" srcId="{E5252A46-E3C9-4BAC-96FB-79CB9FA16638}" destId="{C50D103F-2548-4F8B-8588-D0AE00A67DA1}" srcOrd="4" destOrd="0" parTransId="{3920E8C1-AA27-428B-8C46-1DA2D09DF5E2}" sibTransId="{E21161EF-9E2A-410A-BF7B-57AECE685CF6}"/>
    <dgm:cxn modelId="{ED2622C7-0145-4ECF-AD25-7D59EFA6AF3F}" type="presOf" srcId="{603B347A-877E-43F2-AAB1-F7E65212F935}" destId="{AFEAE9F4-C974-46B7-8D4B-5D537F3CBC26}"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836D7A4-5044-4273-8EF0-3466159409CD}" srcId="{E5252A46-E3C9-4BAC-96FB-79CB9FA16638}" destId="{71EC4B88-A661-4972-9279-C34FA815AB09}" srcOrd="2" destOrd="0" parTransId="{12A57E82-5BDA-4C9E-8349-56E768053D27}" sibTransId="{6B78253B-24C3-4533-BDEE-3C5EAFFDDB49}"/>
    <dgm:cxn modelId="{FD106CAD-593A-4131-BA9F-0EB7550C0770}" srcId="{E5252A46-E3C9-4BAC-96FB-79CB9FA16638}" destId="{603B347A-877E-43F2-AAB1-F7E65212F935}" srcOrd="3" destOrd="0" parTransId="{FF9ACE4A-33B6-4B9B-8ECA-F7BABE453D2A}" sibTransId="{6A3C47C3-C861-4796-80BF-07F401ED00D0}"/>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41A60EAE-2968-4B4E-AF82-57D82D850A70}" type="presOf" srcId="{FED545C7-1D3E-47E3-94A8-18D664253500}" destId="{7F26CFFA-578F-4961-BD38-B178802575A7}"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20C2E943-420B-40F9-8519-DE3D36F78F6B}" type="presOf" srcId="{E5252A46-E3C9-4BAC-96FB-79CB9FA16638}" destId="{F55120F8-75B4-47F3-A769-F3AFFF614339}" srcOrd="0" destOrd="0" presId="urn:microsoft.com/office/officeart/2008/layout/LinedList"/>
    <dgm:cxn modelId="{98721132-15EB-4156-9486-94597F7FF297}" type="presOf" srcId="{F05A07B3-DCD0-4880-A008-717227B07D87}" destId="{835E05D3-46C6-4EFC-999D-FD39CDEA4978}"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8D1A96E0-BF60-45F8-BCC8-75EDB2A570AF}" srcId="{E5252A46-E3C9-4BAC-96FB-79CB9FA16638}" destId="{550E2B03-6774-425B-AAE6-39CFC1450FF5}" srcOrd="1" destOrd="0" parTransId="{085251A4-691A-4693-847B-4A12A93C54E8}" sibTransId="{264572F6-362A-435F-97B9-93F3306C08A5}"/>
    <dgm:cxn modelId="{18B72005-5E6F-4EA3-972E-C7A9D9217762}" type="presOf" srcId="{A1D68AE2-4BE7-426E-95E6-15E2EBE47530}" destId="{F2528054-C51B-4A85-A4EC-B1B5CD6B5323}" srcOrd="0" destOrd="0" presId="urn:microsoft.com/office/officeart/2008/layout/LinedList"/>
    <dgm:cxn modelId="{8EFAC06B-514C-44BE-939A-0EF780ECE384}" type="presOf" srcId="{C50D103F-2548-4F8B-8588-D0AE00A67DA1}" destId="{D2FF771E-D476-4969-9703-C144D0CBCD7E}" srcOrd="0" destOrd="0" presId="urn:microsoft.com/office/officeart/2008/layout/LinedList"/>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dirty="0"/>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t>
        <a:bodyPr/>
        <a:lstStyle/>
        <a:p>
          <a:endParaRPr lang="pl-PL"/>
        </a:p>
      </dgm:t>
    </dgm:pt>
    <dgm:pt modelId="{15FEE032-6771-4059-B8BE-B007DBD5D0D7}" type="pres">
      <dgm:prSet presAssocID="{B47596D7-47F5-415E-A195-D9184E910599}" presName="node" presStyleLbl="node1" presStyleIdx="0" presStyleCnt="2">
        <dgm:presLayoutVars>
          <dgm:bulletEnabled val="1"/>
        </dgm:presLayoutVars>
      </dgm:prSet>
      <dgm:spPr/>
      <dgm:t>
        <a:bodyPr/>
        <a:lstStyle/>
        <a:p>
          <a:endParaRPr lang="pl-PL"/>
        </a:p>
      </dgm:t>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t>
        <a:bodyPr/>
        <a:lstStyle/>
        <a:p>
          <a:endParaRPr lang="pl-PL"/>
        </a:p>
      </dgm:t>
    </dgm:pt>
  </dgm:ptLst>
  <dgm:cxnLst>
    <dgm:cxn modelId="{66A397B3-E079-4E75-AA96-00EA42D52455}" type="presOf" srcId="{2A4FDC95-8BE3-423F-835C-52CAEDAA434A}" destId="{B14A96CF-C710-47AA-9D2E-9472CAF5CECD}" srcOrd="0" destOrd="0" presId="urn:microsoft.com/office/officeart/2005/8/layout/hList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93C0CA8E-C1C1-4D78-A6B1-66809293D465}" srcId="{2A4FDC95-8BE3-423F-835C-52CAEDAA434A}" destId="{B8FF4A7B-54CD-4DB4-97EF-B1FEE48C9324}" srcOrd="3" destOrd="0" parTransId="{9EEC19B0-A3F0-4C25-9FAE-3216BEE4143B}" sibTransId="{8DD61220-66AB-42FA-82ED-EA2471BD5E96}"/>
    <dgm:cxn modelId="{85CF8AD1-9B6D-4F01-8161-AFB95273A602}" type="presOf" srcId="{9B770FFE-DE2E-4CC9-99BA-8F9300523429}" destId="{B14A96CF-C710-47AA-9D2E-9472CAF5CECD}" srcOrd="0" destOrd="1" presId="urn:microsoft.com/office/officeart/2005/8/layout/hList6"/>
    <dgm:cxn modelId="{BB7A1F2D-A4A1-43C3-A327-96D1D64EAE4A}" srcId="{B47596D7-47F5-415E-A195-D9184E910599}" destId="{0A573B06-6D3A-43B7-805C-E362307EDB9E}" srcOrd="0" destOrd="0" parTransId="{FC97EB7E-DB4C-43C1-876D-B7481D9CB434}" sibTransId="{4AD560DC-A66E-486F-AE0E-2B1EF4A1EE32}"/>
    <dgm:cxn modelId="{5697236B-D633-476D-A504-6EDE9492A99C}" type="presOf" srcId="{B8FF4A7B-54CD-4DB4-97EF-B1FEE48C9324}" destId="{B14A96CF-C710-47AA-9D2E-9472CAF5CECD}" srcOrd="0" destOrd="4" presId="urn:microsoft.com/office/officeart/2005/8/layout/hList6"/>
    <dgm:cxn modelId="{E9A9EB74-16B0-4353-B6AB-1FCDCA4E6177}" type="presOf" srcId="{0757B5DA-66BA-4A9C-B71E-C548426824B1}" destId="{DDCC4C74-FB69-4A92-A552-ED37396018E8}" srcOrd="0" destOrd="0"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B99BDD12-EE7B-48A2-A6D2-D32A381B8399}" type="presOf" srcId="{3931B41F-FB11-423A-A657-890DCE0EEF38}" destId="{15FEE032-6771-4059-B8BE-B007DBD5D0D7}" srcOrd="0" destOrd="2" presId="urn:microsoft.com/office/officeart/2005/8/layout/hList6"/>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E5325504-8EB9-4D22-9384-DC270AFEEC6E}" type="presOf" srcId="{8BD778E7-E888-4C6E-ABEA-D2FC5F9EC3C5}" destId="{15FEE032-6771-4059-B8BE-B007DBD5D0D7}" srcOrd="0" destOrd="4" presId="urn:microsoft.com/office/officeart/2005/8/layout/hList6"/>
    <dgm:cxn modelId="{A40FDC3B-0CD0-456B-B13E-B2B19A9A320C}" srcId="{B47596D7-47F5-415E-A195-D9184E910599}" destId="{3931B41F-FB11-423A-A657-890DCE0EEF38}" srcOrd="1" destOrd="0" parTransId="{1DCECC81-9205-478C-936A-7BEC201AC92A}" sibTransId="{1B1CDB4B-29FD-415A-9231-8A88A5283F36}"/>
    <dgm:cxn modelId="{E1CDEB6D-C92D-4E78-9FF0-67DDEFF6C419}" type="presOf" srcId="{B47596D7-47F5-415E-A195-D9184E910599}" destId="{15FEE032-6771-4059-B8BE-B007DBD5D0D7}"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734C27A0-F41B-4413-B12D-8FF8F25DDC68}" srcId="{2A4FDC95-8BE3-423F-835C-52CAEDAA434A}" destId="{6A27D522-3E9E-483C-AF24-0A4FFB7F6616}" srcOrd="2" destOrd="0" parTransId="{3D136372-6F81-4B19-91BB-EE3802317621}" sibTransId="{A7C59B57-B697-4F96-BF44-745B0C55EDE6}"/>
    <dgm:cxn modelId="{6B9B4FC1-9986-404E-9403-DDF8DCFE9A78}" srcId="{2A4FDC95-8BE3-423F-835C-52CAEDAA434A}" destId="{9B770FFE-DE2E-4CC9-99BA-8F9300523429}" srcOrd="0" destOrd="0" parTransId="{C4450264-E242-46A9-A93B-B9317F6783EC}" sibTransId="{DDB65407-391D-4DD3-A171-5CAA6BCE5757}"/>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a:t>
          </a:r>
          <a:r>
            <a:rPr lang="pl-PL" dirty="0" smtClean="0"/>
            <a:t>117 </a:t>
          </a:r>
          <a:r>
            <a:rPr lang="pl-PL" dirty="0"/>
            <a:t>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t>
        <a:bodyPr/>
        <a:lstStyle/>
        <a:p>
          <a:endParaRPr lang="pl-PL"/>
        </a:p>
      </dgm:t>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t>
        <a:bodyPr/>
        <a:lstStyle/>
        <a:p>
          <a:endParaRPr lang="pl-PL"/>
        </a:p>
      </dgm:t>
    </dgm:pt>
    <dgm:pt modelId="{C76C5210-4F89-4587-9274-471E8AC541FE}" type="pres">
      <dgm:prSet presAssocID="{7C76A183-431C-4EDD-89F8-26718B609397}" presName="desTx" presStyleLbl="alignAccFollowNode1" presStyleIdx="0" presStyleCnt="4">
        <dgm:presLayoutVars>
          <dgm:bulletEnabled val="1"/>
        </dgm:presLayoutVars>
      </dgm:prSet>
      <dgm:spPr/>
      <dgm:t>
        <a:bodyPr/>
        <a:lstStyle/>
        <a:p>
          <a:endParaRPr lang="pl-PL"/>
        </a:p>
      </dgm:t>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t>
        <a:bodyPr/>
        <a:lstStyle/>
        <a:p>
          <a:endParaRPr lang="pl-PL"/>
        </a:p>
      </dgm:t>
    </dgm:pt>
    <dgm:pt modelId="{28840941-6ED7-4FAF-9D77-56E168BDDBF9}" type="pres">
      <dgm:prSet presAssocID="{131839AC-95B4-4B97-8B41-6B4E4EA05D59}" presName="desTx" presStyleLbl="alignAccFollowNode1" presStyleIdx="1" presStyleCnt="4">
        <dgm:presLayoutVars>
          <dgm:bulletEnabled val="1"/>
        </dgm:presLayoutVars>
      </dgm:prSet>
      <dgm:spPr/>
      <dgm:t>
        <a:bodyPr/>
        <a:lstStyle/>
        <a:p>
          <a:endParaRPr lang="pl-PL"/>
        </a:p>
      </dgm:t>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t>
        <a:bodyPr/>
        <a:lstStyle/>
        <a:p>
          <a:endParaRPr lang="pl-PL"/>
        </a:p>
      </dgm:t>
    </dgm:pt>
    <dgm:pt modelId="{92ED0485-465F-4F4C-9C4D-74AA7B1B0A73}" type="pres">
      <dgm:prSet presAssocID="{92B4BEE0-78FB-4044-8043-4AD9532677FA}" presName="desTx" presStyleLbl="alignAccFollowNode1" presStyleIdx="2" presStyleCnt="4">
        <dgm:presLayoutVars>
          <dgm:bulletEnabled val="1"/>
        </dgm:presLayoutVars>
      </dgm:prSet>
      <dgm:spPr/>
      <dgm:t>
        <a:bodyPr/>
        <a:lstStyle/>
        <a:p>
          <a:endParaRPr lang="pl-PL"/>
        </a:p>
      </dgm:t>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t>
        <a:bodyPr/>
        <a:lstStyle/>
        <a:p>
          <a:endParaRPr lang="pl-PL"/>
        </a:p>
      </dgm:t>
    </dgm:pt>
    <dgm:pt modelId="{62CE3D11-E60B-4CD4-A6A2-8256787F2A9B}" type="pres">
      <dgm:prSet presAssocID="{EF173FFB-2B37-496D-9E9B-2727E9A7D7F0}" presName="desTx" presStyleLbl="alignAccFollowNode1" presStyleIdx="3" presStyleCnt="4">
        <dgm:presLayoutVars>
          <dgm:bulletEnabled val="1"/>
        </dgm:presLayoutVars>
      </dgm:prSet>
      <dgm:spPr/>
      <dgm:t>
        <a:bodyPr/>
        <a:lstStyle/>
        <a:p>
          <a:endParaRPr lang="pl-PL"/>
        </a:p>
      </dgm:t>
    </dgm:pt>
  </dgm:ptLst>
  <dgm:cxnLst>
    <dgm:cxn modelId="{B94D542C-1593-47F9-B2EB-CC4EEF04D884}" srcId="{131839AC-95B4-4B97-8B41-6B4E4EA05D59}" destId="{C3B7B2FC-59F7-487B-8802-3F9EF33EB4B9}" srcOrd="1" destOrd="0" parTransId="{7AA9110D-366F-4129-8BA9-CB9995431154}" sibTransId="{806C7F8F-529E-4DBF-926F-125205DE2960}"/>
    <dgm:cxn modelId="{A936FAAD-048E-42C2-8565-DB01BCC58FE0}" type="presOf" srcId="{EF173FFB-2B37-496D-9E9B-2727E9A7D7F0}" destId="{48567D14-7A04-438D-9A51-198B0FE827A8}" srcOrd="0" destOrd="0" presId="urn:microsoft.com/office/officeart/2005/8/layout/hList1"/>
    <dgm:cxn modelId="{9BFC8D31-058D-4F9A-8957-BC047734A7A8}" type="presOf" srcId="{D2CAD185-1805-4913-B15B-43B752785697}" destId="{C76C5210-4F89-4587-9274-471E8AC541FE}" srcOrd="0" destOrd="2" presId="urn:microsoft.com/office/officeart/2005/8/layout/hList1"/>
    <dgm:cxn modelId="{A1A3265D-5F34-4B9F-A1CC-6BDC21D3F55D}" type="presOf" srcId="{446E4382-1968-4BAF-98A8-7255E3677600}" destId="{13B76559-FBCE-409E-9089-9BBAB393838E}" srcOrd="0" destOrd="0" presId="urn:microsoft.com/office/officeart/2005/8/layout/hList1"/>
    <dgm:cxn modelId="{00AF21CA-CAC9-4C7E-BAE5-AF5DC78890AD}" type="presOf" srcId="{523F8ABF-EE84-4C39-BFB6-9A7297B11741}" destId="{28840941-6ED7-4FAF-9D77-56E168BDDBF9}"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E184DECD-B3BD-4219-8305-27F89DE8A803}" type="presOf" srcId="{7C76A183-431C-4EDD-89F8-26718B609397}" destId="{397E3839-8584-4167-9F05-3CCE39644804}" srcOrd="0" destOrd="0" presId="urn:microsoft.com/office/officeart/2005/8/layout/hList1"/>
    <dgm:cxn modelId="{9016B80C-CF42-419B-A178-F873231C9B33}" srcId="{446E4382-1968-4BAF-98A8-7255E3677600}" destId="{EF173FFB-2B37-496D-9E9B-2727E9A7D7F0}" srcOrd="3" destOrd="0" parTransId="{45BFB02B-DF8D-412E-998D-0D8AD72BA555}" sibTransId="{26306185-0150-4CDF-A818-AD015EF220F3}"/>
    <dgm:cxn modelId="{E5C138AB-E871-42E3-BA61-69562225220B}" type="presOf" srcId="{72770F97-FEC4-4D88-B852-DB476FDCBF2F}" destId="{C76C5210-4F89-4587-9274-471E8AC541FE}" srcOrd="0" destOrd="1" presId="urn:microsoft.com/office/officeart/2005/8/layout/hList1"/>
    <dgm:cxn modelId="{FBB09E20-7E11-4120-9AB5-702923A3A105}" type="presOf" srcId="{4B59FFEE-5A32-4578-A560-26F3B07D738A}" destId="{C76C5210-4F89-4587-9274-471E8AC541FE}" srcOrd="0" destOrd="3" presId="urn:microsoft.com/office/officeart/2005/8/layout/hList1"/>
    <dgm:cxn modelId="{7DF65730-963F-49E3-B16D-7F87A80C543D}" srcId="{7C76A183-431C-4EDD-89F8-26718B609397}" destId="{2316DA29-FA95-4560-B3A0-DB04A65D38FE}" srcOrd="4" destOrd="0" parTransId="{9A276DAB-695F-4DF7-BFC8-3E89D2F4B578}" sibTransId="{36A859B3-282E-4818-8695-F94EA19698A2}"/>
    <dgm:cxn modelId="{2331A516-3207-4D00-9910-79494731F17C}" type="presOf" srcId="{FE02780C-8271-4AE1-AA59-0D8C0FFC1FF1}" destId="{62CE3D11-E60B-4CD4-A6A2-8256787F2A9B}" srcOrd="0" destOrd="2" presId="urn:microsoft.com/office/officeart/2005/8/layout/hList1"/>
    <dgm:cxn modelId="{7396CDD8-2102-4778-A79C-8159D27F785E}" type="presOf" srcId="{0107C7B8-E76B-48E7-8C8B-F97BF498F24B}" destId="{62CE3D11-E60B-4CD4-A6A2-8256787F2A9B}" srcOrd="0" destOrd="1"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26DD816D-35EA-4E46-9B25-21A790C7BA8E}" type="presOf" srcId="{1146D4BC-C205-4AD2-8C76-007CB831C21D}" destId="{62CE3D11-E60B-4CD4-A6A2-8256787F2A9B}"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3302DD2A-6628-49A5-94EA-EE63AA16E886}" srcId="{446E4382-1968-4BAF-98A8-7255E3677600}" destId="{7C76A183-431C-4EDD-89F8-26718B609397}" srcOrd="0" destOrd="0" parTransId="{612FA1C5-818D-4750-83B7-66442C3C830C}" sibTransId="{D621B466-7B3D-4087-B9C0-2F62097D560C}"/>
    <dgm:cxn modelId="{B971ACC3-742B-45FD-89C7-F4DE15149BCF}" srcId="{7C76A183-431C-4EDD-89F8-26718B609397}" destId="{4B59FFEE-5A32-4578-A560-26F3B07D738A}" srcOrd="3" destOrd="0" parTransId="{168E384E-3C6A-458B-9B4E-ED3F24836C79}" sibTransId="{065C38B0-B559-42D6-A67C-B4E883989E70}"/>
    <dgm:cxn modelId="{0B173D15-43ED-4285-BC7A-2BDB08FA945E}" type="presOf" srcId="{481FF425-2577-4E4E-9882-919FFDB55561}" destId="{92ED0485-465F-4F4C-9C4D-74AA7B1B0A73}"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49FABD0E-846A-4362-905B-6B939F44F84B}" type="presOf" srcId="{92B4BEE0-78FB-4044-8043-4AD9532677FA}" destId="{DBC9E3CE-BB02-47BE-9D53-E395B6A0633F}" srcOrd="0" destOrd="0"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804E9589-57EC-4278-A190-B34B9A773D06}" type="presOf" srcId="{131839AC-95B4-4B97-8B41-6B4E4EA05D59}" destId="{C66DF569-1B25-4BC2-8FCD-2A1C6E965A70}" srcOrd="0" destOrd="0" presId="urn:microsoft.com/office/officeart/2005/8/layout/hList1"/>
    <dgm:cxn modelId="{D8BDBA7B-DF3C-4E85-ABB6-64AFCAF2ACD8}" srcId="{92B4BEE0-78FB-4044-8043-4AD9532677FA}" destId="{5E563459-9E1E-48BF-8B54-65A3F85D47D1}" srcOrd="0" destOrd="0" parTransId="{96BF1DCB-16D8-4B0B-ACFC-6F6F0ADD30C0}" sibTransId="{378E501C-AA95-4875-8AC9-2B95512F5F95}"/>
    <dgm:cxn modelId="{F02556C6-42D0-4DF7-8840-4AEA7B70B54D}" srcId="{EF173FFB-2B37-496D-9E9B-2727E9A7D7F0}" destId="{0107C7B8-E76B-48E7-8C8B-F97BF498F24B}" srcOrd="1" destOrd="0" parTransId="{4BEC25E5-7AE6-42DC-B772-18C7CFA32A2A}" sibTransId="{7AC49BF0-2FA3-4A85-AD22-7C7E4170473E}"/>
    <dgm:cxn modelId="{CC5FFF0C-AB78-45CF-8702-ADEBC4DC57AB}" type="presOf" srcId="{5E563459-9E1E-48BF-8B54-65A3F85D47D1}" destId="{92ED0485-465F-4F4C-9C4D-74AA7B1B0A73}" srcOrd="0" destOrd="0" presId="urn:microsoft.com/office/officeart/2005/8/layout/hList1"/>
    <dgm:cxn modelId="{23C42910-A59D-41DC-8688-D6609545BA37}" type="presOf" srcId="{C8788E38-455C-4C85-B756-AB4E755E6AFA}" destId="{28840941-6ED7-4FAF-9D77-56E168BDDBF9}"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8FA75413-58CF-413A-AF52-50EBBD1F69F8}" srcId="{92B4BEE0-78FB-4044-8043-4AD9532677FA}" destId="{481FF425-2577-4E4E-9882-919FFDB55561}" srcOrd="1" destOrd="0" parTransId="{C9921FCB-99B6-4E3B-A478-AD6E9629250B}" sibTransId="{99FFEE8C-7D40-4A2B-8AD8-72C7CB8D935D}"/>
    <dgm:cxn modelId="{CA1DC90F-203C-4727-B29C-1640299C1DD0}" srcId="{131839AC-95B4-4B97-8B41-6B4E4EA05D59}" destId="{C8788E38-455C-4C85-B756-AB4E755E6AFA}" srcOrd="2" destOrd="0" parTransId="{52CFE6B6-845F-4669-8D75-040D37350E4B}" sibTransId="{3697930D-2547-471C-A17F-AC140C394F5D}"/>
    <dgm:cxn modelId="{DB3D15FA-C10C-4AC2-808B-DFDB673000EE}" srcId="{446E4382-1968-4BAF-98A8-7255E3677600}" destId="{92B4BEE0-78FB-4044-8043-4AD9532677FA}" srcOrd="2" destOrd="0" parTransId="{C5DB7EFB-1DD6-4F00-932A-506290F42104}" sibTransId="{16D1E845-E2BF-47DB-AD75-BA38D2849427}"/>
    <dgm:cxn modelId="{E4BCBF88-A040-4BBD-BA95-73FE3BAF313C}" srcId="{EF173FFB-2B37-496D-9E9B-2727E9A7D7F0}" destId="{FE02780C-8271-4AE1-AA59-0D8C0FFC1FF1}" srcOrd="2" destOrd="0" parTransId="{F9F5C451-65F9-48F2-A42E-DF0667921141}" sibTransId="{79E61313-8998-4A3C-BBD6-C60198D08413}"/>
    <dgm:cxn modelId="{D47E2CEA-B75E-426F-9774-241E8DB80A22}" srcId="{446E4382-1968-4BAF-98A8-7255E3677600}" destId="{131839AC-95B4-4B97-8B41-6B4E4EA05D59}" srcOrd="1" destOrd="0" parTransId="{7DBF4032-57FF-44DA-ACE5-E414F2193095}" sibTransId="{D89B0257-9BB7-4948-A0E5-E34A11DC1B72}"/>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2"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t>
        <a:bodyPr/>
        <a:lstStyle/>
        <a:p>
          <a:endParaRPr lang="pl-PL"/>
        </a:p>
      </dgm:t>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t>
        <a:bodyPr/>
        <a:lstStyle/>
        <a:p>
          <a:endParaRPr lang="pl-PL"/>
        </a:p>
      </dgm:t>
    </dgm:pt>
    <dgm:pt modelId="{30B0F11E-3F13-4FDB-8160-51CEEBE3F2E6}" type="pres">
      <dgm:prSet presAssocID="{E1AF9399-EB7B-4434-9FF6-3F06703C5495}" presName="FiveNodes_2" presStyleLbl="node1" presStyleIdx="1" presStyleCnt="5">
        <dgm:presLayoutVars>
          <dgm:bulletEnabled val="1"/>
        </dgm:presLayoutVars>
      </dgm:prSet>
      <dgm:spPr/>
      <dgm:t>
        <a:bodyPr/>
        <a:lstStyle/>
        <a:p>
          <a:endParaRPr lang="pl-PL"/>
        </a:p>
      </dgm:t>
    </dgm:pt>
    <dgm:pt modelId="{8DE7FA2D-CE7D-4517-8F44-A7BD14C80D1B}" type="pres">
      <dgm:prSet presAssocID="{E1AF9399-EB7B-4434-9FF6-3F06703C5495}" presName="FiveNodes_3" presStyleLbl="node1" presStyleIdx="2" presStyleCnt="5">
        <dgm:presLayoutVars>
          <dgm:bulletEnabled val="1"/>
        </dgm:presLayoutVars>
      </dgm:prSet>
      <dgm:spPr/>
      <dgm:t>
        <a:bodyPr/>
        <a:lstStyle/>
        <a:p>
          <a:endParaRPr lang="pl-PL"/>
        </a:p>
      </dgm:t>
    </dgm:pt>
    <dgm:pt modelId="{E0D08E88-0FFC-4730-A868-00CC9442FA4A}" type="pres">
      <dgm:prSet presAssocID="{E1AF9399-EB7B-4434-9FF6-3F06703C5495}" presName="FiveNodes_4" presStyleLbl="node1" presStyleIdx="3" presStyleCnt="5">
        <dgm:presLayoutVars>
          <dgm:bulletEnabled val="1"/>
        </dgm:presLayoutVars>
      </dgm:prSet>
      <dgm:spPr/>
      <dgm:t>
        <a:bodyPr/>
        <a:lstStyle/>
        <a:p>
          <a:endParaRPr lang="pl-PL"/>
        </a:p>
      </dgm:t>
    </dgm:pt>
    <dgm:pt modelId="{F98C6853-6572-47B3-A1A4-FC5002434207}" type="pres">
      <dgm:prSet presAssocID="{E1AF9399-EB7B-4434-9FF6-3F06703C5495}" presName="FiveNodes_5" presStyleLbl="node1" presStyleIdx="4" presStyleCnt="5">
        <dgm:presLayoutVars>
          <dgm:bulletEnabled val="1"/>
        </dgm:presLayoutVars>
      </dgm:prSet>
      <dgm:spPr/>
      <dgm:t>
        <a:bodyPr/>
        <a:lstStyle/>
        <a:p>
          <a:endParaRPr lang="pl-PL"/>
        </a:p>
      </dgm:t>
    </dgm:pt>
    <dgm:pt modelId="{42DA19EE-DA46-4C7B-BB38-EED88C2A9284}" type="pres">
      <dgm:prSet presAssocID="{E1AF9399-EB7B-4434-9FF6-3F06703C5495}" presName="FiveConn_1-2" presStyleLbl="fgAccFollowNode1" presStyleIdx="0" presStyleCnt="4">
        <dgm:presLayoutVars>
          <dgm:bulletEnabled val="1"/>
        </dgm:presLayoutVars>
      </dgm:prSet>
      <dgm:spPr/>
      <dgm:t>
        <a:bodyPr/>
        <a:lstStyle/>
        <a:p>
          <a:endParaRPr lang="pl-PL"/>
        </a:p>
      </dgm:t>
    </dgm:pt>
    <dgm:pt modelId="{6BF240FE-48C3-4D87-93A1-A9CFF8CA1CA8}" type="pres">
      <dgm:prSet presAssocID="{E1AF9399-EB7B-4434-9FF6-3F06703C5495}" presName="FiveConn_2-3" presStyleLbl="fgAccFollowNode1" presStyleIdx="1" presStyleCnt="4">
        <dgm:presLayoutVars>
          <dgm:bulletEnabled val="1"/>
        </dgm:presLayoutVars>
      </dgm:prSet>
      <dgm:spPr/>
      <dgm:t>
        <a:bodyPr/>
        <a:lstStyle/>
        <a:p>
          <a:endParaRPr lang="pl-PL"/>
        </a:p>
      </dgm:t>
    </dgm:pt>
    <dgm:pt modelId="{253A7C88-3F22-41CB-830F-783FEA20109F}" type="pres">
      <dgm:prSet presAssocID="{E1AF9399-EB7B-4434-9FF6-3F06703C5495}" presName="FiveConn_3-4" presStyleLbl="fgAccFollowNode1" presStyleIdx="2" presStyleCnt="4">
        <dgm:presLayoutVars>
          <dgm:bulletEnabled val="1"/>
        </dgm:presLayoutVars>
      </dgm:prSet>
      <dgm:spPr/>
      <dgm:t>
        <a:bodyPr/>
        <a:lstStyle/>
        <a:p>
          <a:endParaRPr lang="pl-PL"/>
        </a:p>
      </dgm:t>
    </dgm:pt>
    <dgm:pt modelId="{7B8C6225-4431-4349-91F3-617E6A96EC9F}" type="pres">
      <dgm:prSet presAssocID="{E1AF9399-EB7B-4434-9FF6-3F06703C5495}" presName="FiveConn_4-5" presStyleLbl="fgAccFollowNode1" presStyleIdx="3" presStyleCnt="4">
        <dgm:presLayoutVars>
          <dgm:bulletEnabled val="1"/>
        </dgm:presLayoutVars>
      </dgm:prSet>
      <dgm:spPr/>
      <dgm:t>
        <a:bodyPr/>
        <a:lstStyle/>
        <a:p>
          <a:endParaRPr lang="pl-PL"/>
        </a:p>
      </dgm:t>
    </dgm:pt>
    <dgm:pt modelId="{FB7DB876-B96E-4BB6-AA5C-A9687D19E17F}" type="pres">
      <dgm:prSet presAssocID="{E1AF9399-EB7B-4434-9FF6-3F06703C5495}" presName="FiveNodes_1_text" presStyleLbl="node1" presStyleIdx="4" presStyleCnt="5">
        <dgm:presLayoutVars>
          <dgm:bulletEnabled val="1"/>
        </dgm:presLayoutVars>
      </dgm:prSet>
      <dgm:spPr/>
      <dgm:t>
        <a:bodyPr/>
        <a:lstStyle/>
        <a:p>
          <a:endParaRPr lang="pl-PL"/>
        </a:p>
      </dgm:t>
    </dgm:pt>
    <dgm:pt modelId="{6590A27B-2E61-4D02-8BDC-3790A338366E}" type="pres">
      <dgm:prSet presAssocID="{E1AF9399-EB7B-4434-9FF6-3F06703C5495}" presName="FiveNodes_2_text" presStyleLbl="node1" presStyleIdx="4" presStyleCnt="5">
        <dgm:presLayoutVars>
          <dgm:bulletEnabled val="1"/>
        </dgm:presLayoutVars>
      </dgm:prSet>
      <dgm:spPr/>
      <dgm:t>
        <a:bodyPr/>
        <a:lstStyle/>
        <a:p>
          <a:endParaRPr lang="pl-PL"/>
        </a:p>
      </dgm:t>
    </dgm:pt>
    <dgm:pt modelId="{6D82C460-6F6F-48FB-8CCA-FB4A8F0B10B5}" type="pres">
      <dgm:prSet presAssocID="{E1AF9399-EB7B-4434-9FF6-3F06703C5495}" presName="FiveNodes_3_text" presStyleLbl="node1" presStyleIdx="4" presStyleCnt="5">
        <dgm:presLayoutVars>
          <dgm:bulletEnabled val="1"/>
        </dgm:presLayoutVars>
      </dgm:prSet>
      <dgm:spPr/>
      <dgm:t>
        <a:bodyPr/>
        <a:lstStyle/>
        <a:p>
          <a:endParaRPr lang="pl-PL"/>
        </a:p>
      </dgm:t>
    </dgm:pt>
    <dgm:pt modelId="{3983E338-78C5-4532-98C2-5336AFAC7F3A}" type="pres">
      <dgm:prSet presAssocID="{E1AF9399-EB7B-4434-9FF6-3F06703C5495}" presName="FiveNodes_4_text" presStyleLbl="node1" presStyleIdx="4" presStyleCnt="5">
        <dgm:presLayoutVars>
          <dgm:bulletEnabled val="1"/>
        </dgm:presLayoutVars>
      </dgm:prSet>
      <dgm:spPr/>
      <dgm:t>
        <a:bodyPr/>
        <a:lstStyle/>
        <a:p>
          <a:endParaRPr lang="pl-PL"/>
        </a:p>
      </dgm:t>
    </dgm:pt>
    <dgm:pt modelId="{5E60E359-DA4B-4C2F-975C-25A17A852765}" type="pres">
      <dgm:prSet presAssocID="{E1AF9399-EB7B-4434-9FF6-3F06703C5495}" presName="FiveNodes_5_text" presStyleLbl="node1" presStyleIdx="4" presStyleCnt="5">
        <dgm:presLayoutVars>
          <dgm:bulletEnabled val="1"/>
        </dgm:presLayoutVars>
      </dgm:prSet>
      <dgm:spPr/>
      <dgm:t>
        <a:bodyPr/>
        <a:lstStyle/>
        <a:p>
          <a:endParaRPr lang="pl-PL"/>
        </a:p>
      </dgm:t>
    </dgm:pt>
  </dgm:ptLst>
  <dgm:cxnLst>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32C8147A-06B2-417F-8EF5-BE56C966200A}" srcId="{E1AF9399-EB7B-4434-9FF6-3F06703C5495}" destId="{C1450AF7-AD62-4B16-9190-84F3484B8029}" srcOrd="4" destOrd="0" parTransId="{BDBF82BA-AB4D-428F-962F-44DEA58AC9C4}" sibTransId="{E626750A-F482-404E-9EC0-9BB915980BD8}"/>
    <dgm:cxn modelId="{F6EBCA4B-E51A-4176-B515-D80361B98A18}" type="presOf" srcId="{E9BD2B43-537C-4647-B02A-F19D61EA50D8}" destId="{1ADD1442-26A9-4CA6-A764-D170BB5A8029}"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24E5D9EE-22B9-4FCC-AC0E-E47A4C62025C}" type="presOf" srcId="{D62E1001-8A10-42BD-AFE4-FC349098E255}" destId="{42DA19EE-DA46-4C7B-BB38-EED88C2A9284}"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FA33E996-063D-4308-8BFA-0FA4FA6E34BA}" type="presOf" srcId="{D8F3A5B6-56C4-4BF3-93DF-31E2AD6564AC}" destId="{8DE7FA2D-CE7D-4517-8F44-A7BD14C80D1B}"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C656EE3C-4742-41E5-BA5B-72E72915BB46}" type="presOf" srcId="{D8F3A5B6-56C4-4BF3-93DF-31E2AD6564AC}" destId="{6D82C460-6F6F-48FB-8CCA-FB4A8F0B10B5}" srcOrd="1"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24FD0600-5B55-4BAC-BB5D-50591C8298F2}" type="presOf" srcId="{773F69BC-9ABE-4F67-81E3-63F2B64D4963}" destId="{30B0F11E-3F13-4FDB-8160-51CEEBE3F2E6}" srcOrd="0"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173674"/>
          <a:ext cx="3417879" cy="57600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kern="1200" dirty="0"/>
            <a:t>Postępowanie przejściowe </a:t>
          </a:r>
        </a:p>
      </dsp:txBody>
      <dsp:txXfrm>
        <a:off x="3505" y="173674"/>
        <a:ext cx="3417879" cy="576000"/>
      </dsp:txXfrm>
    </dsp:sp>
    <dsp:sp modelId="{764316CD-586D-4092-A47C-74DDF4E6E064}">
      <dsp:nvSpPr>
        <dsp:cNvPr id="0" name=""/>
        <dsp:cNvSpPr/>
      </dsp:nvSpPr>
      <dsp:spPr>
        <a:xfrm>
          <a:off x="3505" y="749674"/>
          <a:ext cx="3417879" cy="395279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just" defTabSz="889000">
            <a:lnSpc>
              <a:spcPct val="90000"/>
            </a:lnSpc>
            <a:spcBef>
              <a:spcPct val="0"/>
            </a:spcBef>
            <a:spcAft>
              <a:spcPct val="15000"/>
            </a:spcAft>
            <a:buChar char="•"/>
          </a:pPr>
          <a:r>
            <a:rPr lang="pl-PL" sz="2000" kern="1200" dirty="0"/>
            <a:t>Wstępna kontrola skargi oskarżyciela</a:t>
          </a:r>
        </a:p>
        <a:p>
          <a:pPr marL="457200" lvl="2" indent="-228600" algn="just" defTabSz="889000">
            <a:lnSpc>
              <a:spcPct val="90000"/>
            </a:lnSpc>
            <a:spcBef>
              <a:spcPct val="0"/>
            </a:spcBef>
            <a:spcAft>
              <a:spcPct val="15000"/>
            </a:spcAft>
            <a:buChar char="•"/>
          </a:pPr>
          <a:r>
            <a:rPr lang="pl-PL" sz="2000" kern="1200" dirty="0"/>
            <a:t>Formalna</a:t>
          </a:r>
        </a:p>
        <a:p>
          <a:pPr marL="457200" lvl="2" indent="-228600" algn="just" defTabSz="889000">
            <a:lnSpc>
              <a:spcPct val="90000"/>
            </a:lnSpc>
            <a:spcBef>
              <a:spcPct val="0"/>
            </a:spcBef>
            <a:spcAft>
              <a:spcPct val="15000"/>
            </a:spcAft>
            <a:buChar char="•"/>
          </a:pPr>
          <a:r>
            <a:rPr lang="pl-PL" sz="2000" kern="1200" dirty="0"/>
            <a:t>Merytoryczna </a:t>
          </a:r>
        </a:p>
        <a:p>
          <a:pPr marL="228600" lvl="1" indent="-228600" algn="just" defTabSz="889000">
            <a:lnSpc>
              <a:spcPct val="90000"/>
            </a:lnSpc>
            <a:spcBef>
              <a:spcPct val="0"/>
            </a:spcBef>
            <a:spcAft>
              <a:spcPct val="15000"/>
            </a:spcAft>
            <a:buChar char="•"/>
          </a:pPr>
          <a:r>
            <a:rPr lang="pl-PL" sz="2000" kern="1200" dirty="0"/>
            <a:t>Skierowanie sprawy na posiedzenie w celu:</a:t>
          </a:r>
        </a:p>
        <a:p>
          <a:pPr marL="457200" lvl="2" indent="-228600" algn="just" defTabSz="889000">
            <a:lnSpc>
              <a:spcPct val="90000"/>
            </a:lnSpc>
            <a:spcBef>
              <a:spcPct val="0"/>
            </a:spcBef>
            <a:spcAft>
              <a:spcPct val="15000"/>
            </a:spcAft>
            <a:buChar char="•"/>
          </a:pPr>
          <a:r>
            <a:rPr lang="pl-PL" sz="2000" kern="1200" dirty="0"/>
            <a:t>Rozstrzygnięcia co do </a:t>
          </a:r>
          <a:r>
            <a:rPr lang="pl-PL" sz="2000" i="1" kern="1200" dirty="0"/>
            <a:t>meritum sprawy</a:t>
          </a:r>
          <a:endParaRPr lang="pl-PL" sz="2000" kern="1200" dirty="0"/>
        </a:p>
        <a:p>
          <a:pPr marL="457200" lvl="2" indent="-228600" algn="just" defTabSz="889000">
            <a:lnSpc>
              <a:spcPct val="90000"/>
            </a:lnSpc>
            <a:spcBef>
              <a:spcPct val="0"/>
            </a:spcBef>
            <a:spcAft>
              <a:spcPct val="15000"/>
            </a:spcAft>
            <a:buChar char="•"/>
          </a:pPr>
          <a:r>
            <a:rPr lang="pl-PL" sz="2000" kern="1200" dirty="0"/>
            <a:t>Rozpoznania kwestii incydentalnych i wniosków dowodowych</a:t>
          </a:r>
        </a:p>
        <a:p>
          <a:pPr marL="228600" lvl="1" indent="-228600" algn="just" defTabSz="889000">
            <a:lnSpc>
              <a:spcPct val="90000"/>
            </a:lnSpc>
            <a:spcBef>
              <a:spcPct val="0"/>
            </a:spcBef>
            <a:spcAft>
              <a:spcPct val="15000"/>
            </a:spcAft>
            <a:buChar char="•"/>
          </a:pPr>
          <a:r>
            <a:rPr lang="pl-PL" sz="2000" kern="1200" dirty="0"/>
            <a:t>Przygotowanie organizacyjne rozprawy</a:t>
          </a:r>
        </a:p>
      </dsp:txBody>
      <dsp:txXfrm>
        <a:off x="3505" y="749674"/>
        <a:ext cx="3417879" cy="3952799"/>
      </dsp:txXfrm>
    </dsp:sp>
    <dsp:sp modelId="{42C62278-D51A-4949-82F4-1CDE8249C671}">
      <dsp:nvSpPr>
        <dsp:cNvPr id="0" name=""/>
        <dsp:cNvSpPr/>
      </dsp:nvSpPr>
      <dsp:spPr>
        <a:xfrm>
          <a:off x="3899887" y="173674"/>
          <a:ext cx="3417879" cy="576000"/>
        </a:xfrm>
        <a:prstGeom prst="rect">
          <a:avLst/>
        </a:prstGeom>
        <a:gradFill rotWithShape="0">
          <a:gsLst>
            <a:gs pos="0">
              <a:schemeClr val="accent5">
                <a:hueOff val="1178392"/>
                <a:satOff val="-5635"/>
                <a:lumOff val="6177"/>
                <a:alphaOff val="0"/>
                <a:satMod val="103000"/>
                <a:lumMod val="102000"/>
                <a:tint val="94000"/>
              </a:schemeClr>
            </a:gs>
            <a:gs pos="50000">
              <a:schemeClr val="accent5">
                <a:hueOff val="1178392"/>
                <a:satOff val="-5635"/>
                <a:lumOff val="6177"/>
                <a:alphaOff val="0"/>
                <a:satMod val="110000"/>
                <a:lumMod val="100000"/>
                <a:shade val="100000"/>
              </a:schemeClr>
            </a:gs>
            <a:gs pos="100000">
              <a:schemeClr val="accent5">
                <a:hueOff val="1178392"/>
                <a:satOff val="-5635"/>
                <a:lumOff val="6177"/>
                <a:alphaOff val="0"/>
                <a:lumMod val="99000"/>
                <a:satMod val="120000"/>
                <a:shade val="78000"/>
              </a:schemeClr>
            </a:gs>
          </a:gsLst>
          <a:lin ang="5400000" scaled="0"/>
        </a:gradFill>
        <a:ln w="6350" cap="flat" cmpd="sng" algn="ctr">
          <a:solidFill>
            <a:schemeClr val="accent5">
              <a:hueOff val="1178392"/>
              <a:satOff val="-5635"/>
              <a:lumOff val="617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kern="1200" dirty="0"/>
            <a:t>Rozprawa główna</a:t>
          </a:r>
        </a:p>
      </dsp:txBody>
      <dsp:txXfrm>
        <a:off x="3899887" y="173674"/>
        <a:ext cx="3417879" cy="576000"/>
      </dsp:txXfrm>
    </dsp:sp>
    <dsp:sp modelId="{A42D5019-A0BA-45A2-AE56-AED00C6162D6}">
      <dsp:nvSpPr>
        <dsp:cNvPr id="0" name=""/>
        <dsp:cNvSpPr/>
      </dsp:nvSpPr>
      <dsp:spPr>
        <a:xfrm>
          <a:off x="3899887" y="749674"/>
          <a:ext cx="3417879" cy="3952799"/>
        </a:xfrm>
        <a:prstGeom prst="rect">
          <a:avLst/>
        </a:prstGeom>
        <a:solidFill>
          <a:schemeClr val="accent5">
            <a:tint val="40000"/>
            <a:alpha val="90000"/>
            <a:hueOff val="1302675"/>
            <a:satOff val="2398"/>
            <a:lumOff val="1062"/>
            <a:alphaOff val="0"/>
          </a:schemeClr>
        </a:solidFill>
        <a:ln w="6350" cap="flat" cmpd="sng" algn="ctr">
          <a:solidFill>
            <a:schemeClr val="accent5">
              <a:tint val="40000"/>
              <a:alpha val="90000"/>
              <a:hueOff val="1302675"/>
              <a:satOff val="2398"/>
              <a:lumOff val="106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just" defTabSz="889000">
            <a:lnSpc>
              <a:spcPct val="90000"/>
            </a:lnSpc>
            <a:spcBef>
              <a:spcPct val="0"/>
            </a:spcBef>
            <a:spcAft>
              <a:spcPct val="15000"/>
            </a:spcAft>
            <a:buChar char="•"/>
          </a:pPr>
          <a:r>
            <a:rPr lang="pl-PL" sz="2000" kern="1200" dirty="0"/>
            <a:t>Rozpoczęcie rozprawy głównej</a:t>
          </a:r>
        </a:p>
        <a:p>
          <a:pPr marL="228600" lvl="1" indent="-228600" algn="just" defTabSz="889000">
            <a:lnSpc>
              <a:spcPct val="90000"/>
            </a:lnSpc>
            <a:spcBef>
              <a:spcPct val="0"/>
            </a:spcBef>
            <a:spcAft>
              <a:spcPct val="15000"/>
            </a:spcAft>
            <a:buChar char="•"/>
          </a:pPr>
          <a:r>
            <a:rPr lang="pl-PL" sz="2000" kern="1200" dirty="0"/>
            <a:t>Przewód sądowy</a:t>
          </a:r>
        </a:p>
        <a:p>
          <a:pPr marL="228600" lvl="1" indent="-228600" algn="just" defTabSz="889000">
            <a:lnSpc>
              <a:spcPct val="90000"/>
            </a:lnSpc>
            <a:spcBef>
              <a:spcPct val="0"/>
            </a:spcBef>
            <a:spcAft>
              <a:spcPct val="15000"/>
            </a:spcAft>
            <a:buChar char="•"/>
          </a:pPr>
          <a:r>
            <a:rPr lang="pl-PL" sz="2000" kern="1200" dirty="0"/>
            <a:t>Głosy stron </a:t>
          </a:r>
        </a:p>
        <a:p>
          <a:pPr marL="228600" lvl="1" indent="-228600" algn="just" defTabSz="889000">
            <a:lnSpc>
              <a:spcPct val="90000"/>
            </a:lnSpc>
            <a:spcBef>
              <a:spcPct val="0"/>
            </a:spcBef>
            <a:spcAft>
              <a:spcPct val="15000"/>
            </a:spcAft>
            <a:buChar char="•"/>
          </a:pPr>
          <a:r>
            <a:rPr lang="pl-PL" sz="2000" kern="1200" dirty="0"/>
            <a:t>Wyrokowanie </a:t>
          </a:r>
        </a:p>
      </dsp:txBody>
      <dsp:txXfrm>
        <a:off x="3899887" y="749674"/>
        <a:ext cx="3417879" cy="3952799"/>
      </dsp:txXfrm>
    </dsp:sp>
    <dsp:sp modelId="{FC94AD77-62DF-4241-A0DE-07593B099D5F}">
      <dsp:nvSpPr>
        <dsp:cNvPr id="0" name=""/>
        <dsp:cNvSpPr/>
      </dsp:nvSpPr>
      <dsp:spPr>
        <a:xfrm>
          <a:off x="7796270" y="173674"/>
          <a:ext cx="3417879" cy="576000"/>
        </a:xfrm>
        <a:prstGeom prst="rect">
          <a:avLst/>
        </a:prstGeom>
        <a:gradFill rotWithShape="0">
          <a:gsLst>
            <a:gs pos="0">
              <a:schemeClr val="accent5">
                <a:hueOff val="2356783"/>
                <a:satOff val="-11270"/>
                <a:lumOff val="12353"/>
                <a:alphaOff val="0"/>
                <a:satMod val="103000"/>
                <a:lumMod val="102000"/>
                <a:tint val="94000"/>
              </a:schemeClr>
            </a:gs>
            <a:gs pos="50000">
              <a:schemeClr val="accent5">
                <a:hueOff val="2356783"/>
                <a:satOff val="-11270"/>
                <a:lumOff val="12353"/>
                <a:alphaOff val="0"/>
                <a:satMod val="110000"/>
                <a:lumMod val="100000"/>
                <a:shade val="100000"/>
              </a:schemeClr>
            </a:gs>
            <a:gs pos="100000">
              <a:schemeClr val="accent5">
                <a:hueOff val="2356783"/>
                <a:satOff val="-11270"/>
                <a:lumOff val="12353"/>
                <a:alphaOff val="0"/>
                <a:lumMod val="99000"/>
                <a:satMod val="120000"/>
                <a:shade val="78000"/>
              </a:schemeClr>
            </a:gs>
          </a:gsLst>
          <a:lin ang="5400000" scaled="0"/>
        </a:gradFill>
        <a:ln w="6350" cap="flat" cmpd="sng" algn="ctr">
          <a:solidFill>
            <a:schemeClr val="accent5">
              <a:hueOff val="2356783"/>
              <a:satOff val="-11270"/>
              <a:lumOff val="1235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kern="1200" dirty="0"/>
            <a:t>Czynności końcowe</a:t>
          </a:r>
        </a:p>
      </dsp:txBody>
      <dsp:txXfrm>
        <a:off x="7796270" y="173674"/>
        <a:ext cx="3417879" cy="576000"/>
      </dsp:txXfrm>
    </dsp:sp>
    <dsp:sp modelId="{D25327E1-B989-4481-AF4F-5E0336FAADE0}">
      <dsp:nvSpPr>
        <dsp:cNvPr id="0" name=""/>
        <dsp:cNvSpPr/>
      </dsp:nvSpPr>
      <dsp:spPr>
        <a:xfrm>
          <a:off x="7796270" y="749674"/>
          <a:ext cx="3417879" cy="3952799"/>
        </a:xfrm>
        <a:prstGeom prst="rect">
          <a:avLst/>
        </a:prstGeom>
        <a:solidFill>
          <a:schemeClr val="accent5">
            <a:tint val="40000"/>
            <a:alpha val="90000"/>
            <a:hueOff val="2605351"/>
            <a:satOff val="4796"/>
            <a:lumOff val="2125"/>
            <a:alphaOff val="0"/>
          </a:schemeClr>
        </a:solidFill>
        <a:ln w="6350" cap="flat" cmpd="sng" algn="ctr">
          <a:solidFill>
            <a:schemeClr val="accent5">
              <a:tint val="40000"/>
              <a:alpha val="90000"/>
              <a:hueOff val="2605351"/>
              <a:satOff val="4796"/>
              <a:lumOff val="212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just" defTabSz="889000">
            <a:lnSpc>
              <a:spcPct val="90000"/>
            </a:lnSpc>
            <a:spcBef>
              <a:spcPct val="0"/>
            </a:spcBef>
            <a:spcAft>
              <a:spcPct val="15000"/>
            </a:spcAft>
            <a:buChar char="•"/>
          </a:pPr>
          <a:r>
            <a:rPr lang="pl-PL" sz="2000" kern="1200" dirty="0"/>
            <a:t>Np. sporządzenie uzasadnienia wyroku</a:t>
          </a:r>
        </a:p>
        <a:p>
          <a:pPr marL="228600" lvl="1" indent="-228600" algn="just" defTabSz="889000">
            <a:lnSpc>
              <a:spcPct val="90000"/>
            </a:lnSpc>
            <a:spcBef>
              <a:spcPct val="0"/>
            </a:spcBef>
            <a:spcAft>
              <a:spcPct val="15000"/>
            </a:spcAft>
            <a:buChar char="•"/>
          </a:pPr>
          <a:r>
            <a:rPr lang="pl-PL" sz="2000" kern="1200" dirty="0"/>
            <a:t>Rozstrzygnięcie co do kosztów procesu </a:t>
          </a:r>
        </a:p>
        <a:p>
          <a:pPr marL="228600" lvl="1" indent="-228600" algn="just" defTabSz="889000">
            <a:lnSpc>
              <a:spcPct val="90000"/>
            </a:lnSpc>
            <a:spcBef>
              <a:spcPct val="0"/>
            </a:spcBef>
            <a:spcAft>
              <a:spcPct val="15000"/>
            </a:spcAft>
            <a:buChar char="•"/>
          </a:pPr>
          <a:endParaRPr lang="pl-PL" sz="2000" kern="1200" dirty="0"/>
        </a:p>
      </dsp:txBody>
      <dsp:txXfrm>
        <a:off x="7796270" y="749674"/>
        <a:ext cx="3417879" cy="39527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pl-PL" sz="20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gradFill rotWithShape="0">
          <a:gsLst>
            <a:gs pos="0">
              <a:schemeClr val="accent2">
                <a:hueOff val="-330843"/>
                <a:satOff val="373"/>
                <a:lumOff val="882"/>
                <a:alphaOff val="0"/>
                <a:lumMod val="110000"/>
                <a:satMod val="105000"/>
                <a:tint val="67000"/>
              </a:schemeClr>
            </a:gs>
            <a:gs pos="50000">
              <a:schemeClr val="accent2">
                <a:hueOff val="-330843"/>
                <a:satOff val="373"/>
                <a:lumOff val="882"/>
                <a:alphaOff val="0"/>
                <a:lumMod val="105000"/>
                <a:satMod val="103000"/>
                <a:tint val="73000"/>
              </a:schemeClr>
            </a:gs>
            <a:gs pos="100000">
              <a:schemeClr val="accent2">
                <a:hueOff val="-330843"/>
                <a:satOff val="373"/>
                <a:lumOff val="88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pl-PL" sz="2000" b="1" kern="1200" dirty="0"/>
            <a:t>Rozpoczęcie rozprawy (sprawdzenie obecności, prawidłowość doręczeń, pouczenie o art. 40a,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gradFill rotWithShape="0">
          <a:gsLst>
            <a:gs pos="0">
              <a:schemeClr val="accent2">
                <a:hueOff val="-661686"/>
                <a:satOff val="746"/>
                <a:lumOff val="1765"/>
                <a:alphaOff val="0"/>
                <a:lumMod val="110000"/>
                <a:satMod val="105000"/>
                <a:tint val="67000"/>
              </a:schemeClr>
            </a:gs>
            <a:gs pos="50000">
              <a:schemeClr val="accent2">
                <a:hueOff val="-661686"/>
                <a:satOff val="746"/>
                <a:lumOff val="1765"/>
                <a:alphaOff val="0"/>
                <a:lumMod val="105000"/>
                <a:satMod val="103000"/>
                <a:tint val="73000"/>
              </a:schemeClr>
            </a:gs>
            <a:gs pos="100000">
              <a:schemeClr val="accent2">
                <a:hueOff val="-661686"/>
                <a:satOff val="746"/>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pl-PL" sz="20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gradFill rotWithShape="0">
          <a:gsLst>
            <a:gs pos="0">
              <a:schemeClr val="accent2">
                <a:hueOff val="-992530"/>
                <a:satOff val="1119"/>
                <a:lumOff val="2647"/>
                <a:alphaOff val="0"/>
                <a:lumMod val="110000"/>
                <a:satMod val="105000"/>
                <a:tint val="67000"/>
              </a:schemeClr>
            </a:gs>
            <a:gs pos="50000">
              <a:schemeClr val="accent2">
                <a:hueOff val="-992530"/>
                <a:satOff val="1119"/>
                <a:lumOff val="2647"/>
                <a:alphaOff val="0"/>
                <a:lumMod val="105000"/>
                <a:satMod val="103000"/>
                <a:tint val="73000"/>
              </a:schemeClr>
            </a:gs>
            <a:gs pos="100000">
              <a:schemeClr val="accent2">
                <a:hueOff val="-992530"/>
                <a:satOff val="1119"/>
                <a:lumOff val="264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pl-PL" sz="20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gradFill rotWithShape="0">
          <a:gsLst>
            <a:gs pos="0">
              <a:schemeClr val="accent2">
                <a:hueOff val="-1323373"/>
                <a:satOff val="1492"/>
                <a:lumOff val="3530"/>
                <a:alphaOff val="0"/>
                <a:lumMod val="110000"/>
                <a:satMod val="105000"/>
                <a:tint val="67000"/>
              </a:schemeClr>
            </a:gs>
            <a:gs pos="50000">
              <a:schemeClr val="accent2">
                <a:hueOff val="-1323373"/>
                <a:satOff val="1492"/>
                <a:lumOff val="3530"/>
                <a:alphaOff val="0"/>
                <a:lumMod val="105000"/>
                <a:satMod val="103000"/>
                <a:tint val="73000"/>
              </a:schemeClr>
            </a:gs>
            <a:gs pos="100000">
              <a:schemeClr val="accent2">
                <a:hueOff val="-1323373"/>
                <a:satOff val="1492"/>
                <a:lumOff val="353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pl-PL" sz="20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2">
            <a:tint val="40000"/>
            <a:alpha val="90000"/>
            <a:hueOff val="-613955"/>
            <a:satOff val="4090"/>
            <a:lumOff val="374"/>
            <a:alphaOff val="0"/>
          </a:schemeClr>
        </a:solidFill>
        <a:ln w="6350" cap="flat" cmpd="sng" algn="ctr">
          <a:solidFill>
            <a:schemeClr val="accent2">
              <a:tint val="40000"/>
              <a:alpha val="90000"/>
              <a:hueOff val="-613955"/>
              <a:satOff val="4090"/>
              <a:lumOff val="37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2">
            <a:tint val="40000"/>
            <a:alpha val="90000"/>
            <a:hueOff val="-1227910"/>
            <a:satOff val="8180"/>
            <a:lumOff val="748"/>
            <a:alphaOff val="0"/>
          </a:schemeClr>
        </a:solidFill>
        <a:ln w="6350" cap="flat" cmpd="sng" algn="ctr">
          <a:solidFill>
            <a:schemeClr val="accent2">
              <a:tint val="40000"/>
              <a:alpha val="90000"/>
              <a:hueOff val="-1227910"/>
              <a:satOff val="8180"/>
              <a:lumOff val="74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2">
            <a:tint val="40000"/>
            <a:alpha val="90000"/>
            <a:hueOff val="-1841865"/>
            <a:satOff val="12270"/>
            <a:lumOff val="1122"/>
            <a:alphaOff val="0"/>
          </a:schemeClr>
        </a:solidFill>
        <a:ln w="6350" cap="flat" cmpd="sng" algn="ctr">
          <a:solidFill>
            <a:schemeClr val="accent2">
              <a:tint val="40000"/>
              <a:alpha val="90000"/>
              <a:hueOff val="-1841865"/>
              <a:satOff val="12270"/>
              <a:lumOff val="112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508922"/>
          <a:ext cx="10306049" cy="452002"/>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dirty="0">
              <a:latin typeface="Cambria" panose="02040503050406030204" pitchFamily="18" charset="0"/>
            </a:rPr>
            <a:t>Zamknięcie przewodu sądowego </a:t>
          </a:r>
        </a:p>
      </dsp:txBody>
      <dsp:txXfrm>
        <a:off x="0" y="5508922"/>
        <a:ext cx="10306049" cy="452002"/>
      </dsp:txXfrm>
    </dsp:sp>
    <dsp:sp modelId="{435C857E-4806-468C-8C0D-C93868074B38}">
      <dsp:nvSpPr>
        <dsp:cNvPr id="0" name=""/>
        <dsp:cNvSpPr/>
      </dsp:nvSpPr>
      <dsp:spPr>
        <a:xfrm rot="10800000">
          <a:off x="0" y="4820522"/>
          <a:ext cx="10306049" cy="695179"/>
        </a:xfrm>
        <a:prstGeom prst="upArrowCallout">
          <a:avLst/>
        </a:prstGeom>
        <a:gradFill rotWithShape="0">
          <a:gsLst>
            <a:gs pos="0">
              <a:schemeClr val="accent2">
                <a:hueOff val="-165422"/>
                <a:satOff val="186"/>
                <a:lumOff val="441"/>
                <a:alphaOff val="0"/>
                <a:satMod val="103000"/>
                <a:lumMod val="102000"/>
                <a:tint val="94000"/>
              </a:schemeClr>
            </a:gs>
            <a:gs pos="50000">
              <a:schemeClr val="accent2">
                <a:hueOff val="-165422"/>
                <a:satOff val="186"/>
                <a:lumOff val="441"/>
                <a:alphaOff val="0"/>
                <a:satMod val="110000"/>
                <a:lumMod val="100000"/>
                <a:shade val="100000"/>
              </a:schemeClr>
            </a:gs>
            <a:gs pos="100000">
              <a:schemeClr val="accent2">
                <a:hueOff val="-165422"/>
                <a:satOff val="186"/>
                <a:lumOff val="44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latin typeface="Cambria" panose="02040503050406030204" pitchFamily="18" charset="0"/>
            </a:rPr>
            <a:t>Przerwa i odroczenie rozprawy </a:t>
          </a:r>
        </a:p>
      </dsp:txBody>
      <dsp:txXfrm rot="10800000">
        <a:off x="0" y="4820522"/>
        <a:ext cx="10306049" cy="451706"/>
      </dsp:txXfrm>
    </dsp:sp>
    <dsp:sp modelId="{B9700FEB-A6CA-4249-8EB1-F6DBF70E2F26}">
      <dsp:nvSpPr>
        <dsp:cNvPr id="0" name=""/>
        <dsp:cNvSpPr/>
      </dsp:nvSpPr>
      <dsp:spPr>
        <a:xfrm rot="10800000">
          <a:off x="0" y="4132123"/>
          <a:ext cx="10306049" cy="695179"/>
        </a:xfrm>
        <a:prstGeom prst="upArrowCallout">
          <a:avLst/>
        </a:prstGeom>
        <a:gradFill rotWithShape="0">
          <a:gsLst>
            <a:gs pos="0">
              <a:schemeClr val="accent2">
                <a:hueOff val="-330843"/>
                <a:satOff val="373"/>
                <a:lumOff val="882"/>
                <a:alphaOff val="0"/>
                <a:satMod val="103000"/>
                <a:lumMod val="102000"/>
                <a:tint val="94000"/>
              </a:schemeClr>
            </a:gs>
            <a:gs pos="50000">
              <a:schemeClr val="accent2">
                <a:hueOff val="-330843"/>
                <a:satOff val="373"/>
                <a:lumOff val="882"/>
                <a:alphaOff val="0"/>
                <a:satMod val="110000"/>
                <a:lumMod val="100000"/>
                <a:shade val="100000"/>
              </a:schemeClr>
            </a:gs>
            <a:gs pos="100000">
              <a:schemeClr val="accent2">
                <a:hueOff val="-330843"/>
                <a:satOff val="373"/>
                <a:lumOff val="88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dirty="0">
              <a:latin typeface="Cambria" panose="02040503050406030204" pitchFamily="18" charset="0"/>
            </a:rPr>
            <a:t>Zlecenie prokuratorowi wykonania określonych czynności procesowych – art. 396a </a:t>
          </a:r>
        </a:p>
      </dsp:txBody>
      <dsp:txXfrm rot="10800000">
        <a:off x="0" y="4132123"/>
        <a:ext cx="10306049" cy="451706"/>
      </dsp:txXfrm>
    </dsp:sp>
    <dsp:sp modelId="{E7F1E402-F66C-44C2-9244-079717546033}">
      <dsp:nvSpPr>
        <dsp:cNvPr id="0" name=""/>
        <dsp:cNvSpPr/>
      </dsp:nvSpPr>
      <dsp:spPr>
        <a:xfrm rot="10800000">
          <a:off x="0" y="3443723"/>
          <a:ext cx="10306049" cy="695179"/>
        </a:xfrm>
        <a:prstGeom prst="upArrowCallout">
          <a:avLst/>
        </a:prstGeom>
        <a:gradFill rotWithShape="0">
          <a:gsLst>
            <a:gs pos="0">
              <a:schemeClr val="accent2">
                <a:hueOff val="-496265"/>
                <a:satOff val="559"/>
                <a:lumOff val="1324"/>
                <a:alphaOff val="0"/>
                <a:satMod val="103000"/>
                <a:lumMod val="102000"/>
                <a:tint val="94000"/>
              </a:schemeClr>
            </a:gs>
            <a:gs pos="50000">
              <a:schemeClr val="accent2">
                <a:hueOff val="-496265"/>
                <a:satOff val="559"/>
                <a:lumOff val="1324"/>
                <a:alphaOff val="0"/>
                <a:satMod val="110000"/>
                <a:lumMod val="100000"/>
                <a:shade val="100000"/>
              </a:schemeClr>
            </a:gs>
            <a:gs pos="100000">
              <a:schemeClr val="accent2">
                <a:hueOff val="-496265"/>
                <a:satOff val="559"/>
                <a:lumOff val="13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dirty="0">
              <a:latin typeface="Cambria" panose="02040503050406030204" pitchFamily="18" charset="0"/>
            </a:rPr>
            <a:t>Zmiana kwalifikacji prawnej czynu</a:t>
          </a:r>
        </a:p>
      </dsp:txBody>
      <dsp:txXfrm rot="10800000">
        <a:off x="0" y="3443723"/>
        <a:ext cx="10306049" cy="451706"/>
      </dsp:txXfrm>
    </dsp:sp>
    <dsp:sp modelId="{1EECCAED-70BC-48CD-83B0-C2E53AC0D1B6}">
      <dsp:nvSpPr>
        <dsp:cNvPr id="0" name=""/>
        <dsp:cNvSpPr/>
      </dsp:nvSpPr>
      <dsp:spPr>
        <a:xfrm rot="10800000">
          <a:off x="0" y="2755323"/>
          <a:ext cx="10306049" cy="695179"/>
        </a:xfrm>
        <a:prstGeom prst="upArrowCallout">
          <a:avLst/>
        </a:prstGeom>
        <a:gradFill rotWithShape="0">
          <a:gsLst>
            <a:gs pos="0">
              <a:schemeClr val="accent2">
                <a:hueOff val="-661686"/>
                <a:satOff val="746"/>
                <a:lumOff val="1765"/>
                <a:alphaOff val="0"/>
                <a:satMod val="103000"/>
                <a:lumMod val="102000"/>
                <a:tint val="94000"/>
              </a:schemeClr>
            </a:gs>
            <a:gs pos="50000">
              <a:schemeClr val="accent2">
                <a:hueOff val="-661686"/>
                <a:satOff val="746"/>
                <a:lumOff val="1765"/>
                <a:alphaOff val="0"/>
                <a:satMod val="110000"/>
                <a:lumMod val="100000"/>
                <a:shade val="100000"/>
              </a:schemeClr>
            </a:gs>
            <a:gs pos="100000">
              <a:schemeClr val="accent2">
                <a:hueOff val="-661686"/>
                <a:satOff val="746"/>
                <a:lumOff val="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a:latin typeface="Cambria" panose="02040503050406030204" pitchFamily="18" charset="0"/>
            </a:rPr>
            <a:t>Rozszerzenie oskarżenia </a:t>
          </a:r>
        </a:p>
      </dsp:txBody>
      <dsp:txXfrm rot="10800000">
        <a:off x="0" y="2755323"/>
        <a:ext cx="10306049" cy="451706"/>
      </dsp:txXfrm>
    </dsp:sp>
    <dsp:sp modelId="{2720358C-F13E-4AB9-866F-FE5F0E9746FD}">
      <dsp:nvSpPr>
        <dsp:cNvPr id="0" name=""/>
        <dsp:cNvSpPr/>
      </dsp:nvSpPr>
      <dsp:spPr>
        <a:xfrm rot="10800000">
          <a:off x="0" y="2066923"/>
          <a:ext cx="10306049" cy="695179"/>
        </a:xfrm>
        <a:prstGeom prst="upArrowCallout">
          <a:avLst/>
        </a:prstGeom>
        <a:gradFill rotWithShape="0">
          <a:gsLst>
            <a:gs pos="0">
              <a:schemeClr val="accent2">
                <a:hueOff val="-827108"/>
                <a:satOff val="932"/>
                <a:lumOff val="2206"/>
                <a:alphaOff val="0"/>
                <a:satMod val="103000"/>
                <a:lumMod val="102000"/>
                <a:tint val="94000"/>
              </a:schemeClr>
            </a:gs>
            <a:gs pos="50000">
              <a:schemeClr val="accent2">
                <a:hueOff val="-827108"/>
                <a:satOff val="932"/>
                <a:lumOff val="2206"/>
                <a:alphaOff val="0"/>
                <a:satMod val="110000"/>
                <a:lumMod val="100000"/>
                <a:shade val="100000"/>
              </a:schemeClr>
            </a:gs>
            <a:gs pos="100000">
              <a:schemeClr val="accent2">
                <a:hueOff val="-827108"/>
                <a:satOff val="932"/>
                <a:lumOff val="22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a:latin typeface="Cambria" panose="02040503050406030204" pitchFamily="18" charset="0"/>
            </a:rPr>
            <a:t>Redukcja postępowania dowodowego </a:t>
          </a:r>
        </a:p>
      </dsp:txBody>
      <dsp:txXfrm rot="10800000">
        <a:off x="0" y="2066923"/>
        <a:ext cx="10306049" cy="451706"/>
      </dsp:txXfrm>
    </dsp:sp>
    <dsp:sp modelId="{4744D1C0-1941-4527-ACE4-33AB7281D898}">
      <dsp:nvSpPr>
        <dsp:cNvPr id="0" name=""/>
        <dsp:cNvSpPr/>
      </dsp:nvSpPr>
      <dsp:spPr>
        <a:xfrm rot="10800000">
          <a:off x="0" y="1378523"/>
          <a:ext cx="10306049" cy="695179"/>
        </a:xfrm>
        <a:prstGeom prst="upArrowCallout">
          <a:avLst/>
        </a:prstGeom>
        <a:gradFill rotWithShape="0">
          <a:gsLst>
            <a:gs pos="0">
              <a:schemeClr val="accent2">
                <a:hueOff val="-992530"/>
                <a:satOff val="1119"/>
                <a:lumOff val="2647"/>
                <a:alphaOff val="0"/>
                <a:satMod val="103000"/>
                <a:lumMod val="102000"/>
                <a:tint val="94000"/>
              </a:schemeClr>
            </a:gs>
            <a:gs pos="50000">
              <a:schemeClr val="accent2">
                <a:hueOff val="-992530"/>
                <a:satOff val="1119"/>
                <a:lumOff val="2647"/>
                <a:alphaOff val="0"/>
                <a:satMod val="110000"/>
                <a:lumMod val="100000"/>
                <a:shade val="100000"/>
              </a:schemeClr>
            </a:gs>
            <a:gs pos="100000">
              <a:schemeClr val="accent2">
                <a:hueOff val="-992530"/>
                <a:satOff val="1119"/>
                <a:lumOff val="264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a:latin typeface="Cambria" panose="02040503050406030204" pitchFamily="18" charset="0"/>
            </a:rPr>
            <a:t>Postępowanie dowodowe </a:t>
          </a:r>
        </a:p>
      </dsp:txBody>
      <dsp:txXfrm rot="10800000">
        <a:off x="0" y="1378523"/>
        <a:ext cx="10306049" cy="451706"/>
      </dsp:txXfrm>
    </dsp:sp>
    <dsp:sp modelId="{B522E2F8-6F78-46C6-946C-7C70CA874AB0}">
      <dsp:nvSpPr>
        <dsp:cNvPr id="0" name=""/>
        <dsp:cNvSpPr/>
      </dsp:nvSpPr>
      <dsp:spPr>
        <a:xfrm rot="10800000">
          <a:off x="0" y="690123"/>
          <a:ext cx="10306049" cy="695179"/>
        </a:xfrm>
        <a:prstGeom prst="upArrowCallout">
          <a:avLst/>
        </a:prstGeom>
        <a:gradFill rotWithShape="0">
          <a:gsLst>
            <a:gs pos="0">
              <a:schemeClr val="accent2">
                <a:hueOff val="-1157951"/>
                <a:satOff val="1305"/>
                <a:lumOff val="3089"/>
                <a:alphaOff val="0"/>
                <a:satMod val="103000"/>
                <a:lumMod val="102000"/>
                <a:tint val="94000"/>
              </a:schemeClr>
            </a:gs>
            <a:gs pos="50000">
              <a:schemeClr val="accent2">
                <a:hueOff val="-1157951"/>
                <a:satOff val="1305"/>
                <a:lumOff val="3089"/>
                <a:alphaOff val="0"/>
                <a:satMod val="110000"/>
                <a:lumMod val="100000"/>
                <a:shade val="100000"/>
              </a:schemeClr>
            </a:gs>
            <a:gs pos="100000">
              <a:schemeClr val="accent2">
                <a:hueOff val="-1157951"/>
                <a:satOff val="1305"/>
                <a:lumOff val="308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latin typeface="Cambria" panose="02040503050406030204" pitchFamily="18" charset="0"/>
            </a:rPr>
            <a:t>Jeżeli oskarżony bierze udział w rozprawie – pouczenie o prawie do składania wyjaśnień, odmowy składania wyjaśnień, odmowy odpowiedzi na pytanie </a:t>
          </a:r>
          <a:r>
            <a:rPr lang="pl-PL" sz="1200" b="1" kern="1200" dirty="0">
              <a:latin typeface="Cambria" panose="02040503050406030204" pitchFamily="18" charset="0"/>
              <a:sym typeface="Wingdings" panose="05000000000000000000" pitchFamily="2" charset="2"/>
            </a:rPr>
            <a:t></a:t>
          </a:r>
          <a:r>
            <a:rPr lang="pl-PL" sz="1200" b="1" kern="1200" dirty="0">
              <a:latin typeface="Cambria" panose="02040503050406030204" pitchFamily="18" charset="0"/>
            </a:rPr>
            <a:t> przesłuchanie oskarżonego </a:t>
          </a:r>
        </a:p>
      </dsp:txBody>
      <dsp:txXfrm rot="10800000">
        <a:off x="0" y="690123"/>
        <a:ext cx="10306049" cy="451706"/>
      </dsp:txXfrm>
    </dsp:sp>
    <dsp:sp modelId="{B2A57839-A5E0-4759-A5AD-DBF8D1CF8500}">
      <dsp:nvSpPr>
        <dsp:cNvPr id="0" name=""/>
        <dsp:cNvSpPr/>
      </dsp:nvSpPr>
      <dsp:spPr>
        <a:xfrm rot="10800000">
          <a:off x="0" y="0"/>
          <a:ext cx="10306049" cy="695179"/>
        </a:xfrm>
        <a:prstGeom prst="upArrowCallout">
          <a:avLst/>
        </a:prstGeom>
        <a:gradFill rotWithShape="0">
          <a:gsLst>
            <a:gs pos="0">
              <a:schemeClr val="accent2">
                <a:hueOff val="-1323373"/>
                <a:satOff val="1492"/>
                <a:lumOff val="3530"/>
                <a:alphaOff val="0"/>
                <a:satMod val="103000"/>
                <a:lumMod val="102000"/>
                <a:tint val="94000"/>
              </a:schemeClr>
            </a:gs>
            <a:gs pos="50000">
              <a:schemeClr val="accent2">
                <a:hueOff val="-1323373"/>
                <a:satOff val="1492"/>
                <a:lumOff val="3530"/>
                <a:alphaOff val="0"/>
                <a:satMod val="110000"/>
                <a:lumMod val="100000"/>
                <a:shade val="100000"/>
              </a:schemeClr>
            </a:gs>
            <a:gs pos="100000">
              <a:schemeClr val="accent2">
                <a:hueOff val="-1323373"/>
                <a:satOff val="1492"/>
                <a:lumOff val="353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pl-PL" sz="1600" kern="1200" dirty="0">
              <a:latin typeface="Cambria" panose="02040503050406030204" pitchFamily="18" charset="0"/>
            </a:rPr>
            <a:t>Zwięzłe przedstawienie przez oskarżyciela zarzutów oskarżenia </a:t>
          </a:r>
        </a:p>
      </dsp:txBody>
      <dsp:txXfrm rot="10800000">
        <a:off x="0" y="0"/>
        <a:ext cx="10306049" cy="45170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441124"/>
            <a:satOff val="497"/>
            <a:lumOff val="117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661686"/>
            <a:satOff val="746"/>
            <a:lumOff val="1765"/>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882249"/>
            <a:satOff val="995"/>
            <a:lumOff val="235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1323373"/>
            <a:satOff val="1492"/>
            <a:lumOff val="353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1323373"/>
            <a:satOff val="1492"/>
            <a:lumOff val="353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pl-PL" sz="22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264675"/>
            <a:satOff val="298"/>
            <a:lumOff val="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pl-PL" sz="22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529349"/>
            <a:satOff val="597"/>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pl-PL" sz="22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794024"/>
            <a:satOff val="895"/>
            <a:lumOff val="2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pl-PL" sz="2200" kern="1200"/>
            <a:t>Przepadek</a:t>
          </a:r>
          <a:endParaRPr lang="pl-PL" sz="22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1058698"/>
            <a:satOff val="1194"/>
            <a:lumOff val="2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pl-PL" sz="2200" kern="1200"/>
            <a:t>Środki </a:t>
          </a:r>
          <a:r>
            <a:rPr lang="pl-PL" sz="22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pl-PL" sz="2200" kern="1200"/>
            <a:t>Pozostałe kwestie</a:t>
          </a:r>
        </a:p>
      </dsp:txBody>
      <dsp:txXfrm>
        <a:off x="3250312" y="3433960"/>
        <a:ext cx="3557774" cy="58460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4E292-9C4C-4EF8-8960-1A81890E5FB3}">
      <dsp:nvSpPr>
        <dsp:cNvPr id="0" name=""/>
        <dsp:cNvSpPr/>
      </dsp:nvSpPr>
      <dsp:spPr>
        <a:xfrm>
          <a:off x="3752" y="217785"/>
          <a:ext cx="2256359" cy="638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latin typeface="Cambria" panose="02040503050406030204" pitchFamily="18" charset="0"/>
            </a:rPr>
            <a:t>Umorzenie </a:t>
          </a:r>
        </a:p>
      </dsp:txBody>
      <dsp:txXfrm>
        <a:off x="3752" y="217785"/>
        <a:ext cx="2256359" cy="638444"/>
      </dsp:txXfrm>
    </dsp:sp>
    <dsp:sp modelId="{9E581C18-900A-4D66-8AC7-576670F93DD7}">
      <dsp:nvSpPr>
        <dsp:cNvPr id="0" name=""/>
        <dsp:cNvSpPr/>
      </dsp:nvSpPr>
      <dsp:spPr>
        <a:xfrm>
          <a:off x="3752" y="856229"/>
          <a:ext cx="2256359"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Art. 17 </a:t>
          </a:r>
          <a:r>
            <a:rPr lang="pl-PL" sz="1800" kern="1200" dirty="0">
              <a:latin typeface="Cambria" panose="02040503050406030204" pitchFamily="18" charset="0"/>
              <a:cs typeface="Times New Roman" panose="02020603050405020304" pitchFamily="18" charset="0"/>
            </a:rPr>
            <a:t>§ 1 pkt 3-10 </a:t>
          </a:r>
          <a:endParaRPr lang="pl-PL" sz="1800" kern="1200" dirty="0">
            <a:latin typeface="Cambria" panose="02040503050406030204" pitchFamily="18" charset="0"/>
          </a:endParaRPr>
        </a:p>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Z powodu negatywnej przesłanki procesowej </a:t>
          </a:r>
        </a:p>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Sąd umarza postępowanie także wtedy, gdy po otwarciu przewodu sądowego okazało się, że oskarżony jest niepoczytalny </a:t>
          </a:r>
        </a:p>
      </dsp:txBody>
      <dsp:txXfrm>
        <a:off x="3752" y="856229"/>
        <a:ext cx="2256359" cy="3755159"/>
      </dsp:txXfrm>
    </dsp:sp>
    <dsp:sp modelId="{D2172C9F-A22B-489E-9470-9BB4A72471FA}">
      <dsp:nvSpPr>
        <dsp:cNvPr id="0" name=""/>
        <dsp:cNvSpPr/>
      </dsp:nvSpPr>
      <dsp:spPr>
        <a:xfrm>
          <a:off x="2576001" y="217785"/>
          <a:ext cx="2256359" cy="638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latin typeface="Cambria" panose="02040503050406030204" pitchFamily="18" charset="0"/>
            </a:rPr>
            <a:t>Uniewinnienie </a:t>
          </a:r>
        </a:p>
      </dsp:txBody>
      <dsp:txXfrm>
        <a:off x="2576001" y="217785"/>
        <a:ext cx="2256359" cy="638444"/>
      </dsp:txXfrm>
    </dsp:sp>
    <dsp:sp modelId="{8F671F91-FA52-4DDA-B87B-657F93E1F067}">
      <dsp:nvSpPr>
        <dsp:cNvPr id="0" name=""/>
        <dsp:cNvSpPr/>
      </dsp:nvSpPr>
      <dsp:spPr>
        <a:xfrm>
          <a:off x="2576001" y="856229"/>
          <a:ext cx="2256359"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Gdy oskarżony nie popełnił zarzucanego mu czynu albo czyn nie zawiera znamion czynu zabronionego </a:t>
          </a:r>
        </a:p>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Art. 17 </a:t>
          </a:r>
          <a:r>
            <a:rPr lang="pl-PL" sz="1800" kern="1200" dirty="0">
              <a:latin typeface="Cambria" panose="02040503050406030204" pitchFamily="18" charset="0"/>
              <a:cs typeface="Times New Roman" panose="02020603050405020304" pitchFamily="18" charset="0"/>
            </a:rPr>
            <a:t>§ 1 pkt 1 i 2 </a:t>
          </a:r>
          <a:endParaRPr lang="pl-PL" sz="1800" kern="1200" dirty="0">
            <a:latin typeface="Cambria" panose="02040503050406030204" pitchFamily="18" charset="0"/>
          </a:endParaRPr>
        </a:p>
      </dsp:txBody>
      <dsp:txXfrm>
        <a:off x="2576001" y="856229"/>
        <a:ext cx="2256359" cy="3755159"/>
      </dsp:txXfrm>
    </dsp:sp>
    <dsp:sp modelId="{3909181A-65C3-434F-9362-EB735F8E4D3B}">
      <dsp:nvSpPr>
        <dsp:cNvPr id="0" name=""/>
        <dsp:cNvSpPr/>
      </dsp:nvSpPr>
      <dsp:spPr>
        <a:xfrm>
          <a:off x="5148251" y="217785"/>
          <a:ext cx="2256359" cy="638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latin typeface="Cambria" panose="02040503050406030204" pitchFamily="18" charset="0"/>
            </a:rPr>
            <a:t>Warunkowe umorzenie</a:t>
          </a:r>
        </a:p>
      </dsp:txBody>
      <dsp:txXfrm>
        <a:off x="5148251" y="217785"/>
        <a:ext cx="2256359" cy="638444"/>
      </dsp:txXfrm>
    </dsp:sp>
    <dsp:sp modelId="{121CDE12-54A6-45BB-8039-41AE7852C25D}">
      <dsp:nvSpPr>
        <dsp:cNvPr id="0" name=""/>
        <dsp:cNvSpPr/>
      </dsp:nvSpPr>
      <dsp:spPr>
        <a:xfrm>
          <a:off x="5148251" y="856229"/>
          <a:ext cx="2256359"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Gdy spełnione zostały przesłanki z art. 66 k.k. </a:t>
          </a:r>
        </a:p>
      </dsp:txBody>
      <dsp:txXfrm>
        <a:off x="5148251" y="856229"/>
        <a:ext cx="2256359" cy="3755159"/>
      </dsp:txXfrm>
    </dsp:sp>
    <dsp:sp modelId="{848406E8-76A4-49B5-95D5-DAF230393CB1}">
      <dsp:nvSpPr>
        <dsp:cNvPr id="0" name=""/>
        <dsp:cNvSpPr/>
      </dsp:nvSpPr>
      <dsp:spPr>
        <a:xfrm>
          <a:off x="7720500" y="217785"/>
          <a:ext cx="2256359" cy="638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latin typeface="Cambria" panose="02040503050406030204" pitchFamily="18" charset="0"/>
            </a:rPr>
            <a:t>Skazanie </a:t>
          </a:r>
        </a:p>
      </dsp:txBody>
      <dsp:txXfrm>
        <a:off x="7720500" y="217785"/>
        <a:ext cx="2256359" cy="638444"/>
      </dsp:txXfrm>
    </dsp:sp>
    <dsp:sp modelId="{16EF7478-B862-4E56-898C-89DE9BAA3EC8}">
      <dsp:nvSpPr>
        <dsp:cNvPr id="0" name=""/>
        <dsp:cNvSpPr/>
      </dsp:nvSpPr>
      <dsp:spPr>
        <a:xfrm>
          <a:off x="7720500" y="856229"/>
          <a:ext cx="2256359"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latin typeface="Cambria" panose="02040503050406030204" pitchFamily="18" charset="0"/>
            </a:rPr>
            <a:t>Gdy w postępowaniu dowodowym, przeprowadzonym przed sądem okazało się, że oskarżony popełnił zarzucone mu przestępstwo i nie zachodzi żadna przeszkoda procesowa </a:t>
          </a:r>
        </a:p>
      </dsp:txBody>
      <dsp:txXfrm>
        <a:off x="7720500" y="856229"/>
        <a:ext cx="2256359" cy="3755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solidFill>
                <a:schemeClr val="bg1"/>
              </a:solidFill>
            </a:rPr>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74365"/>
            <a:satOff val="-1510"/>
            <a:lumOff val="511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148730"/>
            <a:satOff val="-3019"/>
            <a:lumOff val="1022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223096"/>
            <a:satOff val="-4529"/>
            <a:lumOff val="1533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297461"/>
            <a:satOff val="-6039"/>
            <a:lumOff val="2045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371826"/>
            <a:satOff val="-7548"/>
            <a:lumOff val="2556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446191"/>
            <a:satOff val="-9058"/>
            <a:lumOff val="3067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3603" y="476224"/>
          <a:ext cx="1139440" cy="1139440"/>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117547" y="590168"/>
          <a:ext cx="911552" cy="911552"/>
        </a:xfrm>
        <a:prstGeom prst="pie">
          <a:avLst>
            <a:gd name="adj1" fmla="val 12600000"/>
            <a:gd name="adj2" fmla="val 1620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306753" y="3039966"/>
          <a:ext cx="3304378" cy="683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00100" rtl="0">
            <a:lnSpc>
              <a:spcPct val="90000"/>
            </a:lnSpc>
            <a:spcBef>
              <a:spcPct val="0"/>
            </a:spcBef>
            <a:spcAft>
              <a:spcPct val="35000"/>
            </a:spcAft>
            <a:buNone/>
          </a:pPr>
          <a:r>
            <a:rPr lang="pl-PL" sz="1800" b="1" kern="1200" dirty="0">
              <a:solidFill>
                <a:schemeClr val="bg1"/>
              </a:solidFill>
            </a:rPr>
            <a:t>Organy postępowania jurysdykcyjnego </a:t>
          </a:r>
        </a:p>
      </dsp:txBody>
      <dsp:txXfrm>
        <a:off x="-1306753" y="3039966"/>
        <a:ext cx="3304378" cy="683664"/>
      </dsp:txXfrm>
    </dsp:sp>
    <dsp:sp modelId="{94C471B5-4631-448F-8127-CDF6EDD4B8F7}">
      <dsp:nvSpPr>
        <dsp:cNvPr id="0" name=""/>
        <dsp:cNvSpPr/>
      </dsp:nvSpPr>
      <dsp:spPr>
        <a:xfrm>
          <a:off x="801212" y="476224"/>
          <a:ext cx="2278881" cy="4557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solidFill>
                <a:schemeClr val="bg1"/>
              </a:solidFill>
            </a:rPr>
            <a:t>1. Sąd (skład orzekający)</a:t>
          </a:r>
        </a:p>
        <a:p>
          <a:pPr marL="0" lvl="0" indent="0" algn="just" defTabSz="755650" rtl="0">
            <a:lnSpc>
              <a:spcPct val="90000"/>
            </a:lnSpc>
            <a:spcBef>
              <a:spcPct val="0"/>
            </a:spcBef>
            <a:spcAft>
              <a:spcPct val="35000"/>
            </a:spcAft>
            <a:buNone/>
          </a:pPr>
          <a:r>
            <a:rPr lang="pl-PL" sz="1700" kern="1200" dirty="0">
              <a:solidFill>
                <a:schemeClr val="bg1"/>
              </a:solidFill>
            </a:rPr>
            <a:t>2. Przewodniczący składu orzekającego </a:t>
          </a:r>
        </a:p>
        <a:p>
          <a:pPr marL="0" lvl="0" indent="0" algn="just" defTabSz="755650" rtl="0">
            <a:lnSpc>
              <a:spcPct val="90000"/>
            </a:lnSpc>
            <a:spcBef>
              <a:spcPct val="0"/>
            </a:spcBef>
            <a:spcAft>
              <a:spcPct val="35000"/>
            </a:spcAft>
            <a:buNone/>
          </a:pPr>
          <a:r>
            <a:rPr lang="pl-PL" sz="1700" kern="1200" dirty="0">
              <a:solidFill>
                <a:schemeClr val="bg1"/>
              </a:solidFill>
            </a:rPr>
            <a:t>3. Prezes sądu (przewodniczący wydziału, upoważniony sędzia)</a:t>
          </a:r>
        </a:p>
        <a:p>
          <a:pPr marL="0" lvl="0" indent="0" algn="just" defTabSz="755650" rtl="0">
            <a:lnSpc>
              <a:spcPct val="90000"/>
            </a:lnSpc>
            <a:spcBef>
              <a:spcPct val="0"/>
            </a:spcBef>
            <a:spcAft>
              <a:spcPct val="35000"/>
            </a:spcAft>
            <a:buNone/>
          </a:pPr>
          <a:r>
            <a:rPr lang="pl-PL" sz="1700" kern="1200" dirty="0">
              <a:solidFill>
                <a:schemeClr val="bg1"/>
              </a:solidFill>
            </a:rPr>
            <a:t>4. Referendarz sądowy </a:t>
          </a:r>
        </a:p>
      </dsp:txBody>
      <dsp:txXfrm>
        <a:off x="801212" y="476224"/>
        <a:ext cx="2278881" cy="4557763"/>
      </dsp:txXfrm>
    </dsp:sp>
    <dsp:sp modelId="{46110C42-2472-475D-91DE-2F928BDA7680}">
      <dsp:nvSpPr>
        <dsp:cNvPr id="0" name=""/>
        <dsp:cNvSpPr/>
      </dsp:nvSpPr>
      <dsp:spPr>
        <a:xfrm>
          <a:off x="3476539" y="476224"/>
          <a:ext cx="1139440" cy="1139440"/>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3590483" y="590168"/>
          <a:ext cx="911552" cy="911552"/>
        </a:xfrm>
        <a:prstGeom prst="pie">
          <a:avLst>
            <a:gd name="adj1" fmla="val 9000000"/>
            <a:gd name="adj2" fmla="val 16200000"/>
          </a:avLst>
        </a:prstGeom>
        <a:gradFill rotWithShape="0">
          <a:gsLst>
            <a:gs pos="0">
              <a:schemeClr val="accent2">
                <a:hueOff val="-661686"/>
                <a:satOff val="746"/>
                <a:lumOff val="1765"/>
                <a:alphaOff val="0"/>
                <a:lumMod val="110000"/>
                <a:satMod val="105000"/>
                <a:tint val="67000"/>
              </a:schemeClr>
            </a:gs>
            <a:gs pos="50000">
              <a:schemeClr val="accent2">
                <a:hueOff val="-661686"/>
                <a:satOff val="746"/>
                <a:lumOff val="1765"/>
                <a:alphaOff val="0"/>
                <a:lumMod val="105000"/>
                <a:satMod val="103000"/>
                <a:tint val="73000"/>
              </a:schemeClr>
            </a:gs>
            <a:gs pos="100000">
              <a:schemeClr val="accent2">
                <a:hueOff val="-661686"/>
                <a:satOff val="746"/>
                <a:lumOff val="1765"/>
                <a:alphaOff val="0"/>
                <a:lumMod val="105000"/>
                <a:satMod val="109000"/>
                <a:tint val="81000"/>
              </a:schemeClr>
            </a:gs>
          </a:gsLst>
          <a:lin ang="5400000" scaled="0"/>
        </a:gradFill>
        <a:ln w="6350" cap="flat" cmpd="sng" algn="ctr">
          <a:solidFill>
            <a:schemeClr val="accent2">
              <a:hueOff val="-661686"/>
              <a:satOff val="746"/>
              <a:lumOff val="176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166182" y="3039966"/>
          <a:ext cx="3304378" cy="683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00100" rtl="0">
            <a:lnSpc>
              <a:spcPct val="90000"/>
            </a:lnSpc>
            <a:spcBef>
              <a:spcPct val="0"/>
            </a:spcBef>
            <a:spcAft>
              <a:spcPct val="35000"/>
            </a:spcAft>
            <a:buNone/>
          </a:pPr>
          <a:r>
            <a:rPr lang="pl-PL" sz="1800" b="1" kern="1200" dirty="0">
              <a:solidFill>
                <a:schemeClr val="bg1"/>
              </a:solidFill>
            </a:rPr>
            <a:t>Strony czynne postępowania jurysdykcyjnego </a:t>
          </a:r>
        </a:p>
      </dsp:txBody>
      <dsp:txXfrm>
        <a:off x="2166182" y="3039966"/>
        <a:ext cx="3304378" cy="683664"/>
      </dsp:txXfrm>
    </dsp:sp>
    <dsp:sp modelId="{9228429A-09D9-4865-87F4-A74D4CA12C07}">
      <dsp:nvSpPr>
        <dsp:cNvPr id="0" name=""/>
        <dsp:cNvSpPr/>
      </dsp:nvSpPr>
      <dsp:spPr>
        <a:xfrm>
          <a:off x="4274148" y="476224"/>
          <a:ext cx="3526774" cy="4557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b="1" u="sng" kern="1200" dirty="0">
              <a:solidFill>
                <a:srgbClr val="FFC000"/>
              </a:solidFill>
              <a:latin typeface="+mj-lt"/>
            </a:rPr>
            <a:t>Oskarżyciel publiczny </a:t>
          </a:r>
          <a:r>
            <a:rPr lang="pl-PL" sz="1700" kern="1200" dirty="0">
              <a:solidFill>
                <a:schemeClr val="bg1"/>
              </a:solidFill>
              <a:latin typeface="+mj-lt"/>
            </a:rPr>
            <a:t>– prokurator lub inny organ, który występuje w tym charakterze  </a:t>
          </a:r>
        </a:p>
        <a:p>
          <a:pPr marL="0" lvl="0" indent="0" algn="just" defTabSz="755650" rtl="0">
            <a:lnSpc>
              <a:spcPct val="90000"/>
            </a:lnSpc>
            <a:spcBef>
              <a:spcPct val="0"/>
            </a:spcBef>
            <a:spcAft>
              <a:spcPct val="35000"/>
            </a:spcAft>
            <a:buNone/>
          </a:pPr>
          <a:r>
            <a:rPr lang="pl-PL" sz="1700" kern="1200" dirty="0">
              <a:solidFill>
                <a:schemeClr val="bg1"/>
              </a:solidFill>
              <a:latin typeface="+mj-lt"/>
            </a:rPr>
            <a:t>Oskarżyciel posiłkowy:</a:t>
          </a:r>
        </a:p>
        <a:p>
          <a:pPr marL="114300" lvl="1" indent="-114300" algn="just" defTabSz="577850" rtl="0">
            <a:lnSpc>
              <a:spcPct val="90000"/>
            </a:lnSpc>
            <a:spcBef>
              <a:spcPct val="0"/>
            </a:spcBef>
            <a:spcAft>
              <a:spcPct val="15000"/>
            </a:spcAft>
            <a:buChar char="•"/>
          </a:pPr>
          <a:r>
            <a:rPr lang="pl-PL" sz="1300" kern="1200" dirty="0">
              <a:solidFill>
                <a:srgbClr val="FFC000"/>
              </a:solidFill>
              <a:latin typeface="+mj-lt"/>
            </a:rPr>
            <a:t>Subsydiarny </a:t>
          </a:r>
          <a:r>
            <a:rPr lang="pl-PL" sz="1300" kern="1200" dirty="0">
              <a:solidFill>
                <a:srgbClr val="FFC000"/>
              </a:solidFill>
              <a:latin typeface="+mj-lt"/>
              <a:sym typeface="Wingdings" panose="05000000000000000000" pitchFamily="2" charset="2"/>
            </a:rPr>
            <a:t></a:t>
          </a:r>
          <a:r>
            <a:rPr lang="pl-PL" sz="1300" kern="1200" dirty="0">
              <a:solidFill>
                <a:srgbClr val="FFC000"/>
              </a:solidFill>
              <a:latin typeface="+mj-lt"/>
            </a:rPr>
            <a:t> ten, który samodzielnie wniósł akt oskarżenia w sprawie </a:t>
          </a:r>
          <a:r>
            <a:rPr lang="pl-PL" sz="1300" u="sng" kern="1200" dirty="0">
              <a:solidFill>
                <a:srgbClr val="FFC000"/>
              </a:solidFill>
              <a:latin typeface="+mj-lt"/>
            </a:rPr>
            <a:t>z oskarżenia publicznego </a:t>
          </a:r>
          <a:r>
            <a:rPr lang="pl-PL" sz="1300" kern="1200" dirty="0">
              <a:solidFill>
                <a:srgbClr val="FFC000"/>
              </a:solidFill>
              <a:latin typeface="+mj-lt"/>
            </a:rPr>
            <a:t>i działa w postępowaniu</a:t>
          </a:r>
          <a:r>
            <a:rPr lang="pl-PL" sz="1300" u="sng" kern="1200" dirty="0">
              <a:solidFill>
                <a:srgbClr val="FFC000"/>
              </a:solidFill>
              <a:latin typeface="+mj-lt"/>
            </a:rPr>
            <a:t> zamiast </a:t>
          </a:r>
          <a:r>
            <a:rPr lang="pl-PL" sz="1300" kern="1200" dirty="0">
              <a:solidFill>
                <a:srgbClr val="FFC000"/>
              </a:solidFill>
              <a:latin typeface="+mj-lt"/>
            </a:rPr>
            <a:t>oskarżyciela publicznego</a:t>
          </a:r>
        </a:p>
        <a:p>
          <a:pPr marL="114300" lvl="1" indent="-114300" algn="just" defTabSz="577850" rtl="0">
            <a:lnSpc>
              <a:spcPct val="90000"/>
            </a:lnSpc>
            <a:spcBef>
              <a:spcPct val="0"/>
            </a:spcBef>
            <a:spcAft>
              <a:spcPct val="15000"/>
            </a:spcAft>
            <a:buChar char="•"/>
          </a:pPr>
          <a:r>
            <a:rPr lang="pl-PL" sz="1300" kern="1200" dirty="0">
              <a:solidFill>
                <a:srgbClr val="FFC000"/>
              </a:solidFill>
              <a:latin typeface="+mj-lt"/>
            </a:rPr>
            <a:t>Samoistny – działa zamiast oskarżyciela publicznego, jeżeli ten na podstawie art. 14 </a:t>
          </a:r>
          <a:r>
            <a:rPr lang="pl-PL" sz="1300" kern="1200" dirty="0">
              <a:solidFill>
                <a:srgbClr val="FFC000"/>
              </a:solidFill>
              <a:latin typeface="+mj-lt"/>
              <a:cs typeface="Times New Roman" panose="02020603050405020304" pitchFamily="18" charset="0"/>
            </a:rPr>
            <a:t>§ 2 cofnął akt oskarżenia, a pokrzywdzony w terminie 14 dni od poinformowania go o cofnięciu aktu oskarżenia oświadczył, że popiera oskarżenie </a:t>
          </a:r>
          <a:endParaRPr lang="pl-PL" sz="1300" kern="1200" dirty="0">
            <a:solidFill>
              <a:srgbClr val="FFC000"/>
            </a:solidFill>
            <a:latin typeface="+mj-lt"/>
          </a:endParaRPr>
        </a:p>
        <a:p>
          <a:pPr marL="114300" lvl="1" indent="-114300" algn="just" defTabSz="577850" rtl="0">
            <a:lnSpc>
              <a:spcPct val="90000"/>
            </a:lnSpc>
            <a:spcBef>
              <a:spcPct val="0"/>
            </a:spcBef>
            <a:spcAft>
              <a:spcPct val="15000"/>
            </a:spcAft>
            <a:buChar char="•"/>
          </a:pPr>
          <a:r>
            <a:rPr lang="pl-PL" sz="1300" kern="1200" dirty="0">
              <a:solidFill>
                <a:srgbClr val="FFC000"/>
              </a:solidFill>
              <a:latin typeface="+mj-lt"/>
            </a:rPr>
            <a:t>Uboczny </a:t>
          </a:r>
          <a:r>
            <a:rPr lang="pl-PL" sz="1300" kern="1200" dirty="0">
              <a:solidFill>
                <a:srgbClr val="FFC000"/>
              </a:solidFill>
              <a:latin typeface="+mj-lt"/>
              <a:sym typeface="Wingdings" panose="05000000000000000000" pitchFamily="2" charset="2"/>
            </a:rPr>
            <a:t></a:t>
          </a:r>
          <a:r>
            <a:rPr lang="pl-PL" sz="1300" kern="1200" dirty="0">
              <a:solidFill>
                <a:srgbClr val="FFC000"/>
              </a:solidFill>
              <a:latin typeface="+mj-lt"/>
            </a:rPr>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solidFill>
                <a:schemeClr val="bg1"/>
              </a:solidFill>
              <a:latin typeface="+mj-lt"/>
            </a:rPr>
            <a:t>Oskarżyciel prywatny </a:t>
          </a:r>
          <a:r>
            <a:rPr lang="pl-PL" sz="1700" kern="1200" dirty="0">
              <a:solidFill>
                <a:schemeClr val="bg1"/>
              </a:solidFill>
              <a:latin typeface="+mj-lt"/>
              <a:sym typeface="Wingdings" panose="05000000000000000000" pitchFamily="2" charset="2"/>
            </a:rPr>
            <a:t></a:t>
          </a:r>
          <a:r>
            <a:rPr lang="pl-PL" sz="1700" kern="1200" dirty="0">
              <a:solidFill>
                <a:schemeClr val="bg1"/>
              </a:solidFill>
              <a:latin typeface="+mj-lt"/>
            </a:rPr>
            <a:t> osoba, która wniosła </a:t>
          </a:r>
          <a:r>
            <a:rPr lang="pl-PL" sz="1700" u="sng" kern="1200" dirty="0">
              <a:solidFill>
                <a:schemeClr val="bg1"/>
              </a:solidFill>
              <a:latin typeface="+mj-lt"/>
            </a:rPr>
            <a:t>prywatny akt oskarżenia</a:t>
          </a:r>
          <a:r>
            <a:rPr lang="pl-PL" sz="1700" kern="1200" dirty="0">
              <a:solidFill>
                <a:schemeClr val="bg1"/>
              </a:solidFill>
              <a:latin typeface="+mj-lt"/>
            </a:rPr>
            <a:t> w sprawach ściganych z oskarżenia </a:t>
          </a:r>
          <a:r>
            <a:rPr lang="pl-PL" sz="1700" u="sng" kern="1200" dirty="0">
              <a:solidFill>
                <a:schemeClr val="bg1"/>
              </a:solidFill>
              <a:latin typeface="+mj-lt"/>
            </a:rPr>
            <a:t>prywatnego </a:t>
          </a:r>
          <a:endParaRPr lang="pl-PL" sz="1700" kern="1200" dirty="0">
            <a:solidFill>
              <a:schemeClr val="bg1"/>
            </a:solidFill>
            <a:latin typeface="+mj-lt"/>
          </a:endParaRPr>
        </a:p>
      </dsp:txBody>
      <dsp:txXfrm>
        <a:off x="4274148" y="476224"/>
        <a:ext cx="3526774" cy="4557763"/>
      </dsp:txXfrm>
    </dsp:sp>
    <dsp:sp modelId="{232A413A-735A-4A24-ABF9-EB8D364E936B}">
      <dsp:nvSpPr>
        <dsp:cNvPr id="0" name=""/>
        <dsp:cNvSpPr/>
      </dsp:nvSpPr>
      <dsp:spPr>
        <a:xfrm>
          <a:off x="8197368" y="476224"/>
          <a:ext cx="1139440" cy="1139440"/>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8311312" y="590168"/>
          <a:ext cx="911552" cy="911552"/>
        </a:xfrm>
        <a:prstGeom prst="pie">
          <a:avLst>
            <a:gd name="adj1" fmla="val 5400000"/>
            <a:gd name="adj2" fmla="val 16200000"/>
          </a:avLst>
        </a:prstGeom>
        <a:gradFill rotWithShape="0">
          <a:gsLst>
            <a:gs pos="0">
              <a:schemeClr val="accent2">
                <a:hueOff val="-1323373"/>
                <a:satOff val="1492"/>
                <a:lumOff val="3530"/>
                <a:alphaOff val="0"/>
                <a:lumMod val="110000"/>
                <a:satMod val="105000"/>
                <a:tint val="67000"/>
              </a:schemeClr>
            </a:gs>
            <a:gs pos="50000">
              <a:schemeClr val="accent2">
                <a:hueOff val="-1323373"/>
                <a:satOff val="1492"/>
                <a:lumOff val="3530"/>
                <a:alphaOff val="0"/>
                <a:lumMod val="105000"/>
                <a:satMod val="103000"/>
                <a:tint val="73000"/>
              </a:schemeClr>
            </a:gs>
            <a:gs pos="100000">
              <a:schemeClr val="accent2">
                <a:hueOff val="-1323373"/>
                <a:satOff val="1492"/>
                <a:lumOff val="3530"/>
                <a:alphaOff val="0"/>
                <a:lumMod val="105000"/>
                <a:satMod val="109000"/>
                <a:tint val="81000"/>
              </a:schemeClr>
            </a:gs>
          </a:gsLst>
          <a:lin ang="5400000" scaled="0"/>
        </a:gradFill>
        <a:ln w="6350" cap="flat" cmpd="sng" algn="ctr">
          <a:solidFill>
            <a:schemeClr val="accent2">
              <a:hueOff val="-1323373"/>
              <a:satOff val="1492"/>
              <a:lumOff val="353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887011" y="3039966"/>
          <a:ext cx="3304378" cy="683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00100" rtl="0">
            <a:lnSpc>
              <a:spcPct val="90000"/>
            </a:lnSpc>
            <a:spcBef>
              <a:spcPct val="0"/>
            </a:spcBef>
            <a:spcAft>
              <a:spcPct val="35000"/>
            </a:spcAft>
            <a:buNone/>
          </a:pPr>
          <a:r>
            <a:rPr lang="pl-PL" sz="1800" b="1" kern="1200" dirty="0">
              <a:solidFill>
                <a:schemeClr val="bg1"/>
              </a:solidFill>
            </a:rPr>
            <a:t>Strona bierna </a:t>
          </a:r>
        </a:p>
      </dsp:txBody>
      <dsp:txXfrm>
        <a:off x="6887011" y="3039966"/>
        <a:ext cx="3304378" cy="683664"/>
      </dsp:txXfrm>
    </dsp:sp>
    <dsp:sp modelId="{49C5F652-2FDE-4AD2-A89F-EA55D26E570E}">
      <dsp:nvSpPr>
        <dsp:cNvPr id="0" name=""/>
        <dsp:cNvSpPr/>
      </dsp:nvSpPr>
      <dsp:spPr>
        <a:xfrm>
          <a:off x="8994976" y="476224"/>
          <a:ext cx="2278881" cy="4557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b="0" kern="1200" dirty="0">
              <a:solidFill>
                <a:schemeClr val="bg1"/>
              </a:solidFill>
            </a:rPr>
            <a:t>Oskarżony – osoba przeciwko której wniesiono akt oskarżenia, wniosek o warunkowe umorzenie postępowania, samoistny wniosek o skazanie bez rozprawy albo wniosek o rozpoznanie sprawy w trybie przyspieszonym </a:t>
          </a:r>
        </a:p>
      </dsp:txBody>
      <dsp:txXfrm>
        <a:off x="8994976" y="476224"/>
        <a:ext cx="2278881" cy="45577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7BD31-7F3A-4D5C-A1E0-9D933B1159CC}">
      <dsp:nvSpPr>
        <dsp:cNvPr id="0" name=""/>
        <dsp:cNvSpPr/>
      </dsp:nvSpPr>
      <dsp:spPr>
        <a:xfrm>
          <a:off x="2241594" y="2270536"/>
          <a:ext cx="1742992" cy="8714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Sąd może rozstrzygać na posiedzeniu:</a:t>
          </a:r>
        </a:p>
      </dsp:txBody>
      <dsp:txXfrm>
        <a:off x="2267119" y="2296061"/>
        <a:ext cx="1691942" cy="820446"/>
      </dsp:txXfrm>
    </dsp:sp>
    <dsp:sp modelId="{BCF9E7A5-5091-46A0-B63C-6CC0C77A33C0}">
      <dsp:nvSpPr>
        <dsp:cNvPr id="0" name=""/>
        <dsp:cNvSpPr/>
      </dsp:nvSpPr>
      <dsp:spPr>
        <a:xfrm rot="17225465">
          <a:off x="3147038" y="1558822"/>
          <a:ext cx="2372293" cy="27395"/>
        </a:xfrm>
        <a:custGeom>
          <a:avLst/>
          <a:gdLst/>
          <a:ahLst/>
          <a:cxnLst/>
          <a:rect l="0" t="0" r="0" b="0"/>
          <a:pathLst>
            <a:path>
              <a:moveTo>
                <a:pt x="0" y="13697"/>
              </a:moveTo>
              <a:lnTo>
                <a:pt x="2372293" y="1369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4273877" y="1513212"/>
        <a:ext cx="118614" cy="118614"/>
      </dsp:txXfrm>
    </dsp:sp>
    <dsp:sp modelId="{0E3E1435-0D7C-4BFB-A662-DE64F6509394}">
      <dsp:nvSpPr>
        <dsp:cNvPr id="0" name=""/>
        <dsp:cNvSpPr/>
      </dsp:nvSpPr>
      <dsp:spPr>
        <a:xfrm>
          <a:off x="4681783" y="3006"/>
          <a:ext cx="2709620" cy="8714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zwrocie sprawy prokuratorowi ze względu na istotne braki postępowania przygotowawczego</a:t>
          </a:r>
        </a:p>
      </dsp:txBody>
      <dsp:txXfrm>
        <a:off x="4707308" y="28531"/>
        <a:ext cx="2658570" cy="820446"/>
      </dsp:txXfrm>
    </dsp:sp>
    <dsp:sp modelId="{69F288B4-69A2-467C-8ABC-DCB19145573B}">
      <dsp:nvSpPr>
        <dsp:cNvPr id="0" name=""/>
        <dsp:cNvSpPr/>
      </dsp:nvSpPr>
      <dsp:spPr>
        <a:xfrm rot="17931309">
          <a:off x="3610846" y="2059932"/>
          <a:ext cx="1444677" cy="27395"/>
        </a:xfrm>
        <a:custGeom>
          <a:avLst/>
          <a:gdLst/>
          <a:ahLst/>
          <a:cxnLst/>
          <a:rect l="0" t="0" r="0" b="0"/>
          <a:pathLst>
            <a:path>
              <a:moveTo>
                <a:pt x="0" y="13697"/>
              </a:moveTo>
              <a:lnTo>
                <a:pt x="1444677" y="1369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297068" y="2037512"/>
        <a:ext cx="72233" cy="72233"/>
      </dsp:txXfrm>
    </dsp:sp>
    <dsp:sp modelId="{FF6BA5F3-2BD2-4DF9-B6F0-D3D1641C3EFE}">
      <dsp:nvSpPr>
        <dsp:cNvPr id="0" name=""/>
        <dsp:cNvSpPr/>
      </dsp:nvSpPr>
      <dsp:spPr>
        <a:xfrm>
          <a:off x="4681783" y="1005226"/>
          <a:ext cx="1742992" cy="8714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O umorzeniu postępowania – art. 339 </a:t>
          </a:r>
          <a:r>
            <a:rPr lang="pl-PL" sz="1500" kern="1200" dirty="0">
              <a:latin typeface="+mj-lt"/>
              <a:cs typeface="Times New Roman" panose="02020603050405020304" pitchFamily="18" charset="0"/>
            </a:rPr>
            <a:t>§ 3 pkt 1 i 2 </a:t>
          </a:r>
          <a:r>
            <a:rPr lang="pl-PL" sz="1500" kern="1200" dirty="0">
              <a:latin typeface="+mj-lt"/>
            </a:rPr>
            <a:t> </a:t>
          </a:r>
        </a:p>
      </dsp:txBody>
      <dsp:txXfrm>
        <a:off x="4707308" y="1030751"/>
        <a:ext cx="1691942" cy="820446"/>
      </dsp:txXfrm>
    </dsp:sp>
    <dsp:sp modelId="{45322D24-94ED-460E-A500-341E21E685E1}">
      <dsp:nvSpPr>
        <dsp:cNvPr id="0" name=""/>
        <dsp:cNvSpPr/>
      </dsp:nvSpPr>
      <dsp:spPr>
        <a:xfrm rot="20359551">
          <a:off x="3960593" y="2561042"/>
          <a:ext cx="745184" cy="27395"/>
        </a:xfrm>
        <a:custGeom>
          <a:avLst/>
          <a:gdLst/>
          <a:ahLst/>
          <a:cxnLst/>
          <a:rect l="0" t="0" r="0" b="0"/>
          <a:pathLst>
            <a:path>
              <a:moveTo>
                <a:pt x="0" y="13697"/>
              </a:moveTo>
              <a:lnTo>
                <a:pt x="745184" y="1369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14555" y="2556110"/>
        <a:ext cx="37259" cy="37259"/>
      </dsp:txXfrm>
    </dsp:sp>
    <dsp:sp modelId="{D903B6E1-ACEA-48DF-B067-738C03E8A7F7}">
      <dsp:nvSpPr>
        <dsp:cNvPr id="0" name=""/>
        <dsp:cNvSpPr/>
      </dsp:nvSpPr>
      <dsp:spPr>
        <a:xfrm>
          <a:off x="4681783" y="2007447"/>
          <a:ext cx="1742992" cy="8714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organizacyjnym przygotowaniu rozprawy – art. 349</a:t>
          </a:r>
        </a:p>
      </dsp:txBody>
      <dsp:txXfrm>
        <a:off x="4707308" y="2032972"/>
        <a:ext cx="1691942" cy="820446"/>
      </dsp:txXfrm>
    </dsp:sp>
    <dsp:sp modelId="{C7BD0616-5AA4-4AD7-B7A1-213E010AEF3C}">
      <dsp:nvSpPr>
        <dsp:cNvPr id="0" name=""/>
        <dsp:cNvSpPr/>
      </dsp:nvSpPr>
      <dsp:spPr>
        <a:xfrm rot="2800338">
          <a:off x="3825150" y="3062152"/>
          <a:ext cx="1016070" cy="27395"/>
        </a:xfrm>
        <a:custGeom>
          <a:avLst/>
          <a:gdLst/>
          <a:ahLst/>
          <a:cxnLst/>
          <a:rect l="0" t="0" r="0" b="0"/>
          <a:pathLst>
            <a:path>
              <a:moveTo>
                <a:pt x="0" y="13697"/>
              </a:moveTo>
              <a:lnTo>
                <a:pt x="1016070" y="1369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07783" y="3050448"/>
        <a:ext cx="50803" cy="50803"/>
      </dsp:txXfrm>
    </dsp:sp>
    <dsp:sp modelId="{7A08F640-AE31-4634-9D43-A81C7264D355}">
      <dsp:nvSpPr>
        <dsp:cNvPr id="0" name=""/>
        <dsp:cNvSpPr/>
      </dsp:nvSpPr>
      <dsp:spPr>
        <a:xfrm>
          <a:off x="4681783" y="3009667"/>
          <a:ext cx="2829678" cy="8714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w kwestiach incydentalnych</a:t>
          </a:r>
        </a:p>
      </dsp:txBody>
      <dsp:txXfrm>
        <a:off x="4707308" y="3035192"/>
        <a:ext cx="2778628" cy="820446"/>
      </dsp:txXfrm>
    </dsp:sp>
    <dsp:sp modelId="{1B5FB04C-7E4C-45E4-B4EC-E1C7C4DA8B07}">
      <dsp:nvSpPr>
        <dsp:cNvPr id="0" name=""/>
        <dsp:cNvSpPr/>
      </dsp:nvSpPr>
      <dsp:spPr>
        <a:xfrm>
          <a:off x="7511461" y="3431718"/>
          <a:ext cx="697196" cy="27395"/>
        </a:xfrm>
        <a:custGeom>
          <a:avLst/>
          <a:gdLst/>
          <a:ahLst/>
          <a:cxnLst/>
          <a:rect l="0" t="0" r="0" b="0"/>
          <a:pathLst>
            <a:path>
              <a:moveTo>
                <a:pt x="0" y="13697"/>
              </a:moveTo>
              <a:lnTo>
                <a:pt x="697196" y="1369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842630" y="3427986"/>
        <a:ext cx="34859" cy="34859"/>
      </dsp:txXfrm>
    </dsp:sp>
    <dsp:sp modelId="{AEC676EF-07A1-4D4C-B71E-8C5A66DC9081}">
      <dsp:nvSpPr>
        <dsp:cNvPr id="0" name=""/>
        <dsp:cNvSpPr/>
      </dsp:nvSpPr>
      <dsp:spPr>
        <a:xfrm>
          <a:off x="8208658" y="2797101"/>
          <a:ext cx="2302719" cy="129662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właściwości sądu, dalszego stosowania tymczasowego aresztowania i innych środków przymusu, trybie postępowania </a:t>
          </a:r>
        </a:p>
      </dsp:txBody>
      <dsp:txXfrm>
        <a:off x="8246635" y="2835078"/>
        <a:ext cx="2226765" cy="1220675"/>
      </dsp:txXfrm>
    </dsp:sp>
    <dsp:sp modelId="{60C32C9A-E08C-4AE6-8ED4-48E9E68FE294}">
      <dsp:nvSpPr>
        <dsp:cNvPr id="0" name=""/>
        <dsp:cNvSpPr/>
      </dsp:nvSpPr>
      <dsp:spPr>
        <a:xfrm rot="4374535">
          <a:off x="3147038" y="3826352"/>
          <a:ext cx="2372293" cy="27395"/>
        </a:xfrm>
        <a:custGeom>
          <a:avLst/>
          <a:gdLst/>
          <a:ahLst/>
          <a:cxnLst/>
          <a:rect l="0" t="0" r="0" b="0"/>
          <a:pathLst>
            <a:path>
              <a:moveTo>
                <a:pt x="0" y="13697"/>
              </a:moveTo>
              <a:lnTo>
                <a:pt x="2372293" y="13697"/>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4273877" y="3780742"/>
        <a:ext cx="118614" cy="118614"/>
      </dsp:txXfrm>
    </dsp:sp>
    <dsp:sp modelId="{B615C704-F2B7-41F5-AA47-5458DC38D736}">
      <dsp:nvSpPr>
        <dsp:cNvPr id="0" name=""/>
        <dsp:cNvSpPr/>
      </dsp:nvSpPr>
      <dsp:spPr>
        <a:xfrm>
          <a:off x="4681783" y="4538067"/>
          <a:ext cx="2738328" cy="8714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W kwestii odpowiedzialności karnej oskarżonego – tzw. posiedzenia wyrokowe </a:t>
          </a:r>
        </a:p>
      </dsp:txBody>
      <dsp:txXfrm>
        <a:off x="4707308" y="4563592"/>
        <a:ext cx="2687278" cy="820446"/>
      </dsp:txXfrm>
    </dsp:sp>
    <dsp:sp modelId="{96884DD6-44C7-4364-8476-19F4B9D569F7}">
      <dsp:nvSpPr>
        <dsp:cNvPr id="0" name=""/>
        <dsp:cNvSpPr/>
      </dsp:nvSpPr>
      <dsp:spPr>
        <a:xfrm>
          <a:off x="7420111" y="4960117"/>
          <a:ext cx="697196" cy="27395"/>
        </a:xfrm>
        <a:custGeom>
          <a:avLst/>
          <a:gdLst/>
          <a:ahLst/>
          <a:cxnLst/>
          <a:rect l="0" t="0" r="0" b="0"/>
          <a:pathLst>
            <a:path>
              <a:moveTo>
                <a:pt x="0" y="13697"/>
              </a:moveTo>
              <a:lnTo>
                <a:pt x="697196" y="1369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751280" y="4956385"/>
        <a:ext cx="34859" cy="34859"/>
      </dsp:txXfrm>
    </dsp:sp>
    <dsp:sp modelId="{DFE78A87-B930-4996-B592-46CBCA211769}">
      <dsp:nvSpPr>
        <dsp:cNvPr id="0" name=""/>
        <dsp:cNvSpPr/>
      </dsp:nvSpPr>
      <dsp:spPr>
        <a:xfrm>
          <a:off x="8117308" y="4224455"/>
          <a:ext cx="2787253" cy="1498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latin typeface="+mj-lt"/>
            </a:rPr>
            <a:t>Skazanie bez rozprawy (art. 335 </a:t>
          </a:r>
          <a:r>
            <a:rPr lang="pl-PL" sz="1500" kern="1200" dirty="0">
              <a:latin typeface="+mj-lt"/>
              <a:cs typeface="Times New Roman" panose="02020603050405020304" pitchFamily="18" charset="0"/>
            </a:rPr>
            <a:t>§ 1 i 2 w zw. z art. 343); dobrowolne poddanie się odpowiedzialności karnej (art. 338a i 343a), warunkowe umorzenie postępowania (art. 336 i 342)</a:t>
          </a:r>
          <a:endParaRPr lang="pl-PL" sz="1500" kern="1200" dirty="0">
            <a:latin typeface="+mj-lt"/>
          </a:endParaRPr>
        </a:p>
      </dsp:txBody>
      <dsp:txXfrm>
        <a:off x="8161204" y="4268351"/>
        <a:ext cx="2699461" cy="14109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998061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996122" cy="4829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pl-PL" sz="2300" kern="1200" dirty="0">
              <a:solidFill>
                <a:schemeClr val="bg1"/>
              </a:solidFill>
            </a:rPr>
            <a:t>Prezes sądu </a:t>
          </a:r>
          <a:r>
            <a:rPr lang="pl-PL" sz="2300" b="1" kern="1200" dirty="0">
              <a:solidFill>
                <a:schemeClr val="bg1"/>
              </a:solidFill>
            </a:rPr>
            <a:t>ma obowiązek skierować sprawę na posiedzenie</a:t>
          </a:r>
          <a:r>
            <a:rPr lang="pl-PL" sz="2300" kern="1200" dirty="0">
              <a:solidFill>
                <a:schemeClr val="bg1"/>
              </a:solidFill>
            </a:rPr>
            <a:t>, jeżeli: </a:t>
          </a:r>
        </a:p>
        <a:p>
          <a:pPr marL="0" lvl="0" indent="0" algn="l" defTabSz="1022350" rtl="0">
            <a:lnSpc>
              <a:spcPct val="90000"/>
            </a:lnSpc>
            <a:spcBef>
              <a:spcPct val="0"/>
            </a:spcBef>
            <a:spcAft>
              <a:spcPct val="35000"/>
            </a:spcAft>
            <a:buNone/>
          </a:pPr>
          <a:r>
            <a:rPr lang="pl-PL" sz="2300" kern="1200" dirty="0">
              <a:solidFill>
                <a:schemeClr val="bg1"/>
              </a:solidFill>
            </a:rPr>
            <a:t>Art. 339 § 1 </a:t>
          </a:r>
        </a:p>
      </dsp:txBody>
      <dsp:txXfrm>
        <a:off x="0" y="0"/>
        <a:ext cx="1996122" cy="4829175"/>
      </dsp:txXfrm>
    </dsp:sp>
    <dsp:sp modelId="{4BCBF7AC-1261-490F-9A1A-C868E9C5353B}">
      <dsp:nvSpPr>
        <dsp:cNvPr id="0" name=""/>
        <dsp:cNvSpPr/>
      </dsp:nvSpPr>
      <dsp:spPr>
        <a:xfrm>
          <a:off x="2145831" y="56768"/>
          <a:ext cx="7834780" cy="1135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kern="1200" dirty="0">
              <a:solidFill>
                <a:schemeClr val="bg1"/>
              </a:solidFill>
            </a:rPr>
            <a:t>Prokurator złożył wniosek o orzeczenie środków zabezpieczających </a:t>
          </a:r>
        </a:p>
      </dsp:txBody>
      <dsp:txXfrm>
        <a:off x="2145831" y="56768"/>
        <a:ext cx="7834780" cy="1135374"/>
      </dsp:txXfrm>
    </dsp:sp>
    <dsp:sp modelId="{BDFE5D0A-B74B-4F45-8AF7-028732B294DA}">
      <dsp:nvSpPr>
        <dsp:cNvPr id="0" name=""/>
        <dsp:cNvSpPr/>
      </dsp:nvSpPr>
      <dsp:spPr>
        <a:xfrm>
          <a:off x="1996122" y="1192143"/>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2145831" y="1248912"/>
          <a:ext cx="7834780" cy="1135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kern="1200">
              <a:solidFill>
                <a:schemeClr val="bg1"/>
              </a:solidFill>
            </a:rPr>
            <a:t>Zachodzi potrzeba rozważenia kwestii warunkowego umorzenia postępowania </a:t>
          </a:r>
        </a:p>
      </dsp:txBody>
      <dsp:txXfrm>
        <a:off x="2145831" y="1248912"/>
        <a:ext cx="7834780" cy="1135374"/>
      </dsp:txXfrm>
    </dsp:sp>
    <dsp:sp modelId="{9B3A5A93-3125-4F78-BBCB-F60D66639274}">
      <dsp:nvSpPr>
        <dsp:cNvPr id="0" name=""/>
        <dsp:cNvSpPr/>
      </dsp:nvSpPr>
      <dsp:spPr>
        <a:xfrm>
          <a:off x="1996122" y="2384287"/>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2145831" y="2441056"/>
          <a:ext cx="7834780" cy="1135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kern="1200" dirty="0">
              <a:solidFill>
                <a:schemeClr val="bg1"/>
              </a:solidFill>
            </a:rPr>
            <a:t>Akt oskarżenia zawiera wniosek z art. 335 § 2 </a:t>
          </a:r>
        </a:p>
      </dsp:txBody>
      <dsp:txXfrm>
        <a:off x="2145831" y="2441056"/>
        <a:ext cx="7834780" cy="1135374"/>
      </dsp:txXfrm>
    </dsp:sp>
    <dsp:sp modelId="{21449245-E8F5-4E8D-9B77-2FB2CA58C0D8}">
      <dsp:nvSpPr>
        <dsp:cNvPr id="0" name=""/>
        <dsp:cNvSpPr/>
      </dsp:nvSpPr>
      <dsp:spPr>
        <a:xfrm>
          <a:off x="1996122" y="3576430"/>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2145831" y="3633199"/>
          <a:ext cx="7834780" cy="1135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kern="1200" dirty="0">
              <a:solidFill>
                <a:schemeClr val="bg1"/>
              </a:solidFill>
            </a:rPr>
            <a:t>Prokurator złożył wniosek z art. 335 § 1 </a:t>
          </a:r>
        </a:p>
      </dsp:txBody>
      <dsp:txXfrm>
        <a:off x="2145831" y="3633199"/>
        <a:ext cx="7834780" cy="1135374"/>
      </dsp:txXfrm>
    </dsp:sp>
    <dsp:sp modelId="{8AF76EE0-B220-41D3-ACAC-09CFC510FC57}">
      <dsp:nvSpPr>
        <dsp:cNvPr id="0" name=""/>
        <dsp:cNvSpPr/>
      </dsp:nvSpPr>
      <dsp:spPr>
        <a:xfrm>
          <a:off x="1996122" y="4768574"/>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998061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1996122" cy="4829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solidFill>
                <a:schemeClr val="bg1"/>
              </a:solidFill>
            </a:rPr>
            <a:t>339 § 3 i 4 – prezes sądu kieruje sprawę na posiedzenie także wtedy, gdy zachodzi potrzeba innego rozstrzygnięcia przekraczającego jego uprawnienia, a zwłaszcza:</a:t>
          </a:r>
        </a:p>
        <a:p>
          <a:pPr marL="0" lvl="0" indent="0" algn="l" defTabSz="800100" rtl="0">
            <a:lnSpc>
              <a:spcPct val="90000"/>
            </a:lnSpc>
            <a:spcBef>
              <a:spcPct val="0"/>
            </a:spcBef>
            <a:spcAft>
              <a:spcPct val="35000"/>
            </a:spcAft>
            <a:buNone/>
          </a:pPr>
          <a:endParaRPr lang="pl-PL" sz="1800" kern="1200" dirty="0">
            <a:solidFill>
              <a:schemeClr val="bg1"/>
            </a:solidFill>
          </a:endParaRPr>
        </a:p>
        <a:p>
          <a:pPr marL="0" lvl="0" indent="0" algn="l" defTabSz="800100" rtl="0">
            <a:lnSpc>
              <a:spcPct val="90000"/>
            </a:lnSpc>
            <a:spcBef>
              <a:spcPct val="0"/>
            </a:spcBef>
            <a:spcAft>
              <a:spcPct val="35000"/>
            </a:spcAft>
            <a:buNone/>
          </a:pPr>
          <a:r>
            <a:rPr lang="pl-PL" sz="1800" kern="1200" dirty="0">
              <a:solidFill>
                <a:schemeClr val="bg1"/>
              </a:solidFill>
            </a:rPr>
            <a:t>Nie jest to katalog wyczerpujący</a:t>
          </a:r>
        </a:p>
      </dsp:txBody>
      <dsp:txXfrm>
        <a:off x="0" y="0"/>
        <a:ext cx="1996122" cy="4829175"/>
      </dsp:txXfrm>
    </dsp:sp>
    <dsp:sp modelId="{A35A322A-556C-4775-B44D-0964CEF890C3}">
      <dsp:nvSpPr>
        <dsp:cNvPr id="0" name=""/>
        <dsp:cNvSpPr/>
      </dsp:nvSpPr>
      <dsp:spPr>
        <a:xfrm>
          <a:off x="2145831" y="28561"/>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Umorzenia postępowania na podstawie art. 17 § 1 pkt. 2 – 11 </a:t>
          </a:r>
        </a:p>
      </dsp:txBody>
      <dsp:txXfrm>
        <a:off x="2145831" y="28561"/>
        <a:ext cx="7834780" cy="571224"/>
      </dsp:txXfrm>
    </dsp:sp>
    <dsp:sp modelId="{DF7B2C1F-11E4-44DD-AA91-7D96DFCECA75}">
      <dsp:nvSpPr>
        <dsp:cNvPr id="0" name=""/>
        <dsp:cNvSpPr/>
      </dsp:nvSpPr>
      <dsp:spPr>
        <a:xfrm>
          <a:off x="1996122" y="599785"/>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45831" y="628346"/>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Umorzenia postępowania z powodu oczywistego braku podstaw faktycznych oskarżenia </a:t>
          </a:r>
        </a:p>
      </dsp:txBody>
      <dsp:txXfrm>
        <a:off x="2145831" y="628346"/>
        <a:ext cx="7834780" cy="571224"/>
      </dsp:txXfrm>
    </dsp:sp>
    <dsp:sp modelId="{D6A85D28-0CF1-40EC-AB2F-FF3F6B0666A6}">
      <dsp:nvSpPr>
        <dsp:cNvPr id="0" name=""/>
        <dsp:cNvSpPr/>
      </dsp:nvSpPr>
      <dsp:spPr>
        <a:xfrm>
          <a:off x="1996122" y="1199571"/>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45831" y="1228132"/>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Wydania postanowienia o niewłaściwości sądu lub o zmianie wskazanego w akcie oskarżenia trybu postepowania </a:t>
          </a:r>
        </a:p>
      </dsp:txBody>
      <dsp:txXfrm>
        <a:off x="2145831" y="1228132"/>
        <a:ext cx="7834780" cy="571224"/>
      </dsp:txXfrm>
    </dsp:sp>
    <dsp:sp modelId="{46A82F49-630C-4D45-B54D-2FCB4CBB23DB}">
      <dsp:nvSpPr>
        <dsp:cNvPr id="0" name=""/>
        <dsp:cNvSpPr/>
      </dsp:nvSpPr>
      <dsp:spPr>
        <a:xfrm>
          <a:off x="1996122" y="1799356"/>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45831" y="1827918"/>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zwrotu sprawy prokuratorowi w celu usunięcia istotnych braków postępowania przygotowawczego (por. art. 344a)</a:t>
          </a:r>
        </a:p>
      </dsp:txBody>
      <dsp:txXfrm>
        <a:off x="2145831" y="1827918"/>
        <a:ext cx="7834780" cy="571224"/>
      </dsp:txXfrm>
    </dsp:sp>
    <dsp:sp modelId="{78D1ED92-8902-4575-AAEA-3C13AEC4CE4F}">
      <dsp:nvSpPr>
        <dsp:cNvPr id="0" name=""/>
        <dsp:cNvSpPr/>
      </dsp:nvSpPr>
      <dsp:spPr>
        <a:xfrm>
          <a:off x="1996122" y="2399142"/>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45831" y="2427703"/>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Wydania postanowienia o zawieszeniu postępowania (art. 22)</a:t>
          </a:r>
        </a:p>
      </dsp:txBody>
      <dsp:txXfrm>
        <a:off x="2145831" y="2427703"/>
        <a:ext cx="7834780" cy="571224"/>
      </dsp:txXfrm>
    </dsp:sp>
    <dsp:sp modelId="{6EF9605D-D0E0-491E-90BB-6E5C89B69F77}">
      <dsp:nvSpPr>
        <dsp:cNvPr id="0" name=""/>
        <dsp:cNvSpPr/>
      </dsp:nvSpPr>
      <dsp:spPr>
        <a:xfrm>
          <a:off x="1996122" y="2998928"/>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45831" y="3027489"/>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Wydania postanowienia w przedmiocie tymczasowego aresztowania lub innego środka przymusu (por. art. 344)</a:t>
          </a:r>
        </a:p>
      </dsp:txBody>
      <dsp:txXfrm>
        <a:off x="2145831" y="3027489"/>
        <a:ext cx="7834780" cy="571224"/>
      </dsp:txXfrm>
    </dsp:sp>
    <dsp:sp modelId="{2A9FAFA5-03C2-4D3B-BA09-44CE28CC6B11}">
      <dsp:nvSpPr>
        <dsp:cNvPr id="0" name=""/>
        <dsp:cNvSpPr/>
      </dsp:nvSpPr>
      <dsp:spPr>
        <a:xfrm>
          <a:off x="1996122" y="3598713"/>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45831" y="3627275"/>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a:solidFill>
                <a:schemeClr val="bg1"/>
              </a:solidFill>
            </a:rPr>
            <a:t>Wydania wyroku nakazowego</a:t>
          </a:r>
        </a:p>
      </dsp:txBody>
      <dsp:txXfrm>
        <a:off x="2145831" y="3627275"/>
        <a:ext cx="7834780" cy="571224"/>
      </dsp:txXfrm>
    </dsp:sp>
    <dsp:sp modelId="{7EF01070-17E6-4B2D-B251-FA7C949FFC25}">
      <dsp:nvSpPr>
        <dsp:cNvPr id="0" name=""/>
        <dsp:cNvSpPr/>
      </dsp:nvSpPr>
      <dsp:spPr>
        <a:xfrm>
          <a:off x="1996122" y="4198499"/>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45831" y="4227060"/>
          <a:ext cx="7834780" cy="5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solidFill>
                <a:schemeClr val="bg1"/>
              </a:solidFill>
            </a:rPr>
            <a:t>Zachodzi potrzeba rozważenia możliwości przekazania jej do postępowania mediacyjnego; przepis art. 23a stosuje się odpowiednio (§ 4)</a:t>
          </a:r>
        </a:p>
      </dsp:txBody>
      <dsp:txXfrm>
        <a:off x="2145831" y="4227060"/>
        <a:ext cx="7834780" cy="571224"/>
      </dsp:txXfrm>
    </dsp:sp>
    <dsp:sp modelId="{5402E9D6-61A5-4436-A22F-027FC9A7376A}">
      <dsp:nvSpPr>
        <dsp:cNvPr id="0" name=""/>
        <dsp:cNvSpPr/>
      </dsp:nvSpPr>
      <dsp:spPr>
        <a:xfrm>
          <a:off x="1996122" y="4798285"/>
          <a:ext cx="798448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7032" y="12028"/>
          <a:ext cx="4829175" cy="4805118"/>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1047" bIns="0" numCol="1" spcCol="1270" anchor="t" anchorCtr="0">
          <a:noAutofit/>
        </a:bodyPr>
        <a:lstStyle/>
        <a:p>
          <a:pPr marL="0" lvl="0" indent="0" algn="ctr" defTabSz="755650" rtl="0">
            <a:lnSpc>
              <a:spcPct val="90000"/>
            </a:lnSpc>
            <a:spcBef>
              <a:spcPct val="0"/>
            </a:spcBef>
            <a:spcAft>
              <a:spcPct val="35000"/>
            </a:spcAft>
            <a:buNone/>
          </a:pPr>
          <a:r>
            <a:rPr lang="pl-PL" sz="1700" b="1" u="sng" kern="1200" dirty="0"/>
            <a:t>Art. 339 § 3 pkt 1</a:t>
          </a:r>
        </a:p>
        <a:p>
          <a:pPr marL="114300" lvl="1" indent="-114300" algn="just" defTabSz="577850" rtl="0">
            <a:lnSpc>
              <a:spcPct val="90000"/>
            </a:lnSpc>
            <a:spcBef>
              <a:spcPct val="0"/>
            </a:spcBef>
            <a:spcAft>
              <a:spcPct val="15000"/>
            </a:spcAft>
            <a:buChar char="•"/>
          </a:pPr>
          <a:r>
            <a:rPr lang="pl-PL" sz="1300" kern="1200" dirty="0"/>
            <a:t>potrzeba umorzenia postępowania z uwagi na zaistnienie negatywnej przesłanki procesowej np. znikomej społecznej szkodliwości czynu czy przedawnienia</a:t>
          </a:r>
        </a:p>
        <a:p>
          <a:pPr marL="114300" lvl="1" indent="-114300" algn="just" defTabSz="577850" rtl="0">
            <a:lnSpc>
              <a:spcPct val="90000"/>
            </a:lnSpc>
            <a:spcBef>
              <a:spcPct val="0"/>
            </a:spcBef>
            <a:spcAft>
              <a:spcPct val="15000"/>
            </a:spcAft>
            <a:buChar char="•"/>
          </a:pPr>
          <a:r>
            <a:rPr lang="pl-PL" sz="1300" kern="1200" dirty="0"/>
            <a:t>Badanie dopuszczalności procesu</a:t>
          </a:r>
        </a:p>
        <a:p>
          <a:pPr marL="114300" lvl="1" indent="-114300" algn="just" defTabSz="577850" rtl="0">
            <a:lnSpc>
              <a:spcPct val="90000"/>
            </a:lnSpc>
            <a:spcBef>
              <a:spcPct val="0"/>
            </a:spcBef>
            <a:spcAft>
              <a:spcPct val="15000"/>
            </a:spcAft>
            <a:buChar char="•"/>
          </a:pPr>
          <a:r>
            <a:rPr lang="pl-PL" sz="13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577850" rtl="0">
            <a:lnSpc>
              <a:spcPct val="90000"/>
            </a:lnSpc>
            <a:spcBef>
              <a:spcPct val="0"/>
            </a:spcBef>
            <a:spcAft>
              <a:spcPct val="15000"/>
            </a:spcAft>
            <a:buChar char="•"/>
          </a:pPr>
          <a:r>
            <a:rPr lang="pl-PL" sz="1300" kern="1200" dirty="0"/>
            <a:t>Por. postanowienie SN z dnia 28 października 2009 r., I KZP 21/09</a:t>
          </a:r>
        </a:p>
      </dsp:txBody>
      <dsp:txXfrm rot="5400000">
        <a:off x="4997" y="965834"/>
        <a:ext cx="4805118" cy="2897505"/>
      </dsp:txXfrm>
    </dsp:sp>
    <dsp:sp modelId="{B14A96CF-C710-47AA-9D2E-9472CAF5CECD}">
      <dsp:nvSpPr>
        <dsp:cNvPr id="0" name=""/>
        <dsp:cNvSpPr/>
      </dsp:nvSpPr>
      <dsp:spPr>
        <a:xfrm rot="16200000">
          <a:off x="5158469" y="12028"/>
          <a:ext cx="4829175" cy="4805118"/>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11047" bIns="0" numCol="1" spcCol="1270" anchor="t" anchorCtr="0">
          <a:noAutofit/>
        </a:bodyPr>
        <a:lstStyle/>
        <a:p>
          <a:pPr marL="0" lvl="0" indent="0" algn="ctr" defTabSz="755650" rtl="0">
            <a:lnSpc>
              <a:spcPct val="90000"/>
            </a:lnSpc>
            <a:spcBef>
              <a:spcPct val="0"/>
            </a:spcBef>
            <a:spcAft>
              <a:spcPct val="35000"/>
            </a:spcAft>
            <a:buNone/>
          </a:pPr>
          <a:r>
            <a:rPr lang="pl-PL" sz="1700" b="1" u="sng" kern="1200" dirty="0"/>
            <a:t>Art. 339 § 3 pkt 2 </a:t>
          </a:r>
        </a:p>
        <a:p>
          <a:pPr marL="114300" lvl="1" indent="-114300" algn="just" defTabSz="577850" rtl="0">
            <a:lnSpc>
              <a:spcPct val="90000"/>
            </a:lnSpc>
            <a:spcBef>
              <a:spcPct val="0"/>
            </a:spcBef>
            <a:spcAft>
              <a:spcPct val="15000"/>
            </a:spcAft>
            <a:buChar char="•"/>
          </a:pPr>
          <a:r>
            <a:rPr lang="pl-PL" sz="13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577850" rtl="0">
            <a:lnSpc>
              <a:spcPct val="90000"/>
            </a:lnSpc>
            <a:spcBef>
              <a:spcPct val="0"/>
            </a:spcBef>
            <a:spcAft>
              <a:spcPct val="15000"/>
            </a:spcAft>
            <a:buChar char="•"/>
          </a:pPr>
          <a:r>
            <a:rPr lang="pl-PL" sz="1300" kern="1200" dirty="0"/>
            <a:t>Ocena przed rozprawą wartości dowodowej materiału przedłożonego przez oskarżyciela . </a:t>
          </a:r>
        </a:p>
        <a:p>
          <a:pPr marL="114300" lvl="1" indent="-114300" algn="just" defTabSz="577850" rtl="0">
            <a:lnSpc>
              <a:spcPct val="90000"/>
            </a:lnSpc>
            <a:spcBef>
              <a:spcPct val="0"/>
            </a:spcBef>
            <a:spcAft>
              <a:spcPct val="15000"/>
            </a:spcAft>
            <a:buChar char="•"/>
          </a:pPr>
          <a:r>
            <a:rPr lang="pl-PL" sz="1300" kern="1200" dirty="0"/>
            <a:t>Dotyczy wszystkich spraw i wszystkich trybów postępowania. </a:t>
          </a:r>
        </a:p>
        <a:p>
          <a:pPr marL="114300" lvl="1" indent="-114300" algn="just" defTabSz="577850" rtl="0">
            <a:lnSpc>
              <a:spcPct val="90000"/>
            </a:lnSpc>
            <a:spcBef>
              <a:spcPct val="0"/>
            </a:spcBef>
            <a:spcAft>
              <a:spcPct val="15000"/>
            </a:spcAft>
            <a:buChar char="•"/>
          </a:pPr>
          <a:r>
            <a:rPr lang="pl-PL" sz="13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170498" y="965834"/>
        <a:ext cx="4805118" cy="28975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3752" y="350999"/>
          <a:ext cx="2256359" cy="668476"/>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pl-PL" sz="1400" kern="1200"/>
            <a:t>Oskarżony </a:t>
          </a:r>
        </a:p>
      </dsp:txBody>
      <dsp:txXfrm>
        <a:off x="3752" y="350999"/>
        <a:ext cx="2256359" cy="668476"/>
      </dsp:txXfrm>
    </dsp:sp>
    <dsp:sp modelId="{C76C5210-4F89-4587-9274-471E8AC541FE}">
      <dsp:nvSpPr>
        <dsp:cNvPr id="0" name=""/>
        <dsp:cNvSpPr/>
      </dsp:nvSpPr>
      <dsp:spPr>
        <a:xfrm>
          <a:off x="3752" y="1019475"/>
          <a:ext cx="2256359" cy="345869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just" defTabSz="622300">
            <a:lnSpc>
              <a:spcPct val="90000"/>
            </a:lnSpc>
            <a:spcBef>
              <a:spcPct val="0"/>
            </a:spcBef>
            <a:spcAft>
              <a:spcPct val="15000"/>
            </a:spcAft>
            <a:buChar char="•"/>
          </a:pPr>
          <a:r>
            <a:rPr lang="pl-PL" sz="1400" kern="1200" dirty="0"/>
            <a:t>Zasada – prawo do uczestniczenia w rozprawie </a:t>
          </a:r>
        </a:p>
        <a:p>
          <a:pPr marL="114300" lvl="1" indent="-114300" algn="just" defTabSz="622300">
            <a:lnSpc>
              <a:spcPct val="90000"/>
            </a:lnSpc>
            <a:spcBef>
              <a:spcPct val="0"/>
            </a:spcBef>
            <a:spcAft>
              <a:spcPct val="15000"/>
            </a:spcAft>
            <a:buChar char="•"/>
          </a:pPr>
          <a:r>
            <a:rPr lang="pl-PL" sz="1400" kern="1200" dirty="0"/>
            <a:t>Wyjątek – obowiązkowa obecność podczas przedstawienia podstaw aktu oskarżenia i przesłuchania na pierwszej rozprawie głównej w sprawach o zbrodnie </a:t>
          </a:r>
        </a:p>
        <a:p>
          <a:pPr marL="114300" lvl="1" indent="-114300" algn="just" defTabSz="622300">
            <a:lnSpc>
              <a:spcPct val="90000"/>
            </a:lnSpc>
            <a:spcBef>
              <a:spcPct val="0"/>
            </a:spcBef>
            <a:spcAft>
              <a:spcPct val="15000"/>
            </a:spcAft>
            <a:buChar char="•"/>
          </a:pPr>
          <a:r>
            <a:rPr lang="pl-PL" sz="1400" kern="1200" dirty="0"/>
            <a:t>Przewodniczący może uznać obecność oskarżonego za obowiązkową </a:t>
          </a:r>
        </a:p>
        <a:p>
          <a:pPr marL="114300" lvl="1" indent="-114300" algn="just" defTabSz="622300">
            <a:lnSpc>
              <a:spcPct val="90000"/>
            </a:lnSpc>
            <a:spcBef>
              <a:spcPct val="0"/>
            </a:spcBef>
            <a:spcAft>
              <a:spcPct val="15000"/>
            </a:spcAft>
            <a:buChar char="•"/>
          </a:pPr>
          <a:r>
            <a:rPr lang="pl-PL" sz="1400" kern="1200" dirty="0"/>
            <a:t>Art. 375 – 377</a:t>
          </a:r>
        </a:p>
        <a:p>
          <a:pPr marL="114300" lvl="1" indent="-114300" algn="just" defTabSz="622300">
            <a:lnSpc>
              <a:spcPct val="90000"/>
            </a:lnSpc>
            <a:spcBef>
              <a:spcPct val="0"/>
            </a:spcBef>
            <a:spcAft>
              <a:spcPct val="15000"/>
            </a:spcAft>
            <a:buChar char="•"/>
          </a:pPr>
          <a:r>
            <a:rPr lang="pl-PL" sz="1400" kern="1200" dirty="0"/>
            <a:t>Art. 390</a:t>
          </a:r>
        </a:p>
      </dsp:txBody>
      <dsp:txXfrm>
        <a:off x="3752" y="1019475"/>
        <a:ext cx="2256359" cy="3458699"/>
      </dsp:txXfrm>
    </dsp:sp>
    <dsp:sp modelId="{C66DF569-1B25-4BC2-8FCD-2A1C6E965A70}">
      <dsp:nvSpPr>
        <dsp:cNvPr id="0" name=""/>
        <dsp:cNvSpPr/>
      </dsp:nvSpPr>
      <dsp:spPr>
        <a:xfrm>
          <a:off x="2576001" y="350999"/>
          <a:ext cx="2256359" cy="668476"/>
        </a:xfrm>
        <a:prstGeom prst="rect">
          <a:avLst/>
        </a:prstGeom>
        <a:solidFill>
          <a:schemeClr val="accent5">
            <a:hueOff val="785595"/>
            <a:satOff val="-3757"/>
            <a:lumOff val="4118"/>
            <a:alphaOff val="0"/>
          </a:schemeClr>
        </a:solidFill>
        <a:ln w="12700" cap="flat" cmpd="sng" algn="ctr">
          <a:solidFill>
            <a:schemeClr val="accent5">
              <a:hueOff val="785595"/>
              <a:satOff val="-3757"/>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pl-PL" sz="1400" kern="1200"/>
            <a:t>Obrońca oskarżonego </a:t>
          </a:r>
        </a:p>
      </dsp:txBody>
      <dsp:txXfrm>
        <a:off x="2576001" y="350999"/>
        <a:ext cx="2256359" cy="668476"/>
      </dsp:txXfrm>
    </dsp:sp>
    <dsp:sp modelId="{28840941-6ED7-4FAF-9D77-56E168BDDBF9}">
      <dsp:nvSpPr>
        <dsp:cNvPr id="0" name=""/>
        <dsp:cNvSpPr/>
      </dsp:nvSpPr>
      <dsp:spPr>
        <a:xfrm>
          <a:off x="2576001" y="1019475"/>
          <a:ext cx="2256359" cy="3458699"/>
        </a:xfrm>
        <a:prstGeom prst="rect">
          <a:avLst/>
        </a:prstGeom>
        <a:solidFill>
          <a:schemeClr val="accent5">
            <a:tint val="40000"/>
            <a:alpha val="90000"/>
            <a:hueOff val="868450"/>
            <a:satOff val="1599"/>
            <a:lumOff val="708"/>
            <a:alphaOff val="0"/>
          </a:schemeClr>
        </a:solidFill>
        <a:ln w="12700" cap="flat" cmpd="sng" algn="ctr">
          <a:solidFill>
            <a:schemeClr val="accent5">
              <a:tint val="40000"/>
              <a:alpha val="90000"/>
              <a:hueOff val="868450"/>
              <a:satOff val="1599"/>
              <a:lumOff val="7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just" defTabSz="622300">
            <a:lnSpc>
              <a:spcPct val="90000"/>
            </a:lnSpc>
            <a:spcBef>
              <a:spcPct val="0"/>
            </a:spcBef>
            <a:spcAft>
              <a:spcPct val="15000"/>
            </a:spcAft>
            <a:buChar char="•"/>
          </a:pPr>
          <a:r>
            <a:rPr lang="pl-PL" sz="1400" kern="1200" dirty="0"/>
            <a:t>W przypadku obrony obligatoryjnej – obowiązkowa </a:t>
          </a:r>
        </a:p>
        <a:p>
          <a:pPr marL="114300" lvl="1" indent="-114300" algn="just" defTabSz="622300">
            <a:lnSpc>
              <a:spcPct val="90000"/>
            </a:lnSpc>
            <a:spcBef>
              <a:spcPct val="0"/>
            </a:spcBef>
            <a:spcAft>
              <a:spcPct val="15000"/>
            </a:spcAft>
            <a:buChar char="•"/>
          </a:pPr>
          <a:r>
            <a:rPr lang="pl-PL" sz="1400" kern="1200" dirty="0"/>
            <a:t>W pozostałych wypadkach – nieobowiązkowa</a:t>
          </a:r>
        </a:p>
        <a:p>
          <a:pPr marL="114300" lvl="1" indent="-114300" algn="just" defTabSz="622300">
            <a:lnSpc>
              <a:spcPct val="90000"/>
            </a:lnSpc>
            <a:spcBef>
              <a:spcPct val="0"/>
            </a:spcBef>
            <a:spcAft>
              <a:spcPct val="15000"/>
            </a:spcAft>
            <a:buChar char="•"/>
          </a:pPr>
          <a:r>
            <a:rPr lang="pl-PL" sz="1400" kern="1200" dirty="0"/>
            <a:t>Chyba że usprawiedliwił swoją nieobecność i wniósł o odroczenie rozprawy (art. 117 § 1 k.p.k.)</a:t>
          </a:r>
        </a:p>
      </dsp:txBody>
      <dsp:txXfrm>
        <a:off x="2576001" y="1019475"/>
        <a:ext cx="2256359" cy="3458699"/>
      </dsp:txXfrm>
    </dsp:sp>
    <dsp:sp modelId="{DBC9E3CE-BB02-47BE-9D53-E395B6A0633F}">
      <dsp:nvSpPr>
        <dsp:cNvPr id="0" name=""/>
        <dsp:cNvSpPr/>
      </dsp:nvSpPr>
      <dsp:spPr>
        <a:xfrm>
          <a:off x="5148251" y="350999"/>
          <a:ext cx="2256359" cy="668476"/>
        </a:xfrm>
        <a:prstGeom prst="rect">
          <a:avLst/>
        </a:prstGeom>
        <a:solidFill>
          <a:schemeClr val="accent5">
            <a:hueOff val="1571189"/>
            <a:satOff val="-7513"/>
            <a:lumOff val="8235"/>
            <a:alphaOff val="0"/>
          </a:schemeClr>
        </a:solidFill>
        <a:ln w="12700" cap="flat" cmpd="sng" algn="ctr">
          <a:solidFill>
            <a:schemeClr val="accent5">
              <a:hueOff val="1571189"/>
              <a:satOff val="-7513"/>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pl-PL" sz="1400" kern="1200"/>
            <a:t>Oskarżyciel publiczny </a:t>
          </a:r>
        </a:p>
      </dsp:txBody>
      <dsp:txXfrm>
        <a:off x="5148251" y="350999"/>
        <a:ext cx="2256359" cy="668476"/>
      </dsp:txXfrm>
    </dsp:sp>
    <dsp:sp modelId="{92ED0485-465F-4F4C-9C4D-74AA7B1B0A73}">
      <dsp:nvSpPr>
        <dsp:cNvPr id="0" name=""/>
        <dsp:cNvSpPr/>
      </dsp:nvSpPr>
      <dsp:spPr>
        <a:xfrm>
          <a:off x="5148251" y="1019475"/>
          <a:ext cx="2256359" cy="3458699"/>
        </a:xfrm>
        <a:prstGeom prst="rect">
          <a:avLst/>
        </a:prstGeom>
        <a:solidFill>
          <a:schemeClr val="accent5">
            <a:tint val="40000"/>
            <a:alpha val="90000"/>
            <a:hueOff val="1736901"/>
            <a:satOff val="3197"/>
            <a:lumOff val="1417"/>
            <a:alphaOff val="0"/>
          </a:schemeClr>
        </a:solidFill>
        <a:ln w="12700" cap="flat" cmpd="sng" algn="ctr">
          <a:solidFill>
            <a:schemeClr val="accent5">
              <a:tint val="40000"/>
              <a:alpha val="90000"/>
              <a:hueOff val="1736901"/>
              <a:satOff val="3197"/>
              <a:lumOff val="14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just" defTabSz="622300">
            <a:lnSpc>
              <a:spcPct val="90000"/>
            </a:lnSpc>
            <a:spcBef>
              <a:spcPct val="0"/>
            </a:spcBef>
            <a:spcAft>
              <a:spcPct val="15000"/>
            </a:spcAft>
            <a:buChar char="•"/>
          </a:pPr>
          <a:r>
            <a:rPr lang="pl-PL" sz="1400" kern="1200" dirty="0"/>
            <a:t>Obligatoryjna </a:t>
          </a:r>
        </a:p>
        <a:p>
          <a:pPr marL="114300" lvl="1" indent="-114300" algn="just" defTabSz="622300">
            <a:lnSpc>
              <a:spcPct val="90000"/>
            </a:lnSpc>
            <a:spcBef>
              <a:spcPct val="0"/>
            </a:spcBef>
            <a:spcAft>
              <a:spcPct val="15000"/>
            </a:spcAft>
            <a:buChar char="•"/>
          </a:pPr>
          <a:r>
            <a:rPr lang="pl-PL" sz="1400" kern="1200" dirty="0"/>
            <a:t>Wyjątek – jeżeli postępowanie przygotowawcze prowadzono w formie dochodzenia nieobecność oskarżyciela publicznego nie tamuje rozpoznania sprawy </a:t>
          </a:r>
        </a:p>
      </dsp:txBody>
      <dsp:txXfrm>
        <a:off x="5148251" y="1019475"/>
        <a:ext cx="2256359" cy="3458699"/>
      </dsp:txXfrm>
    </dsp:sp>
    <dsp:sp modelId="{48567D14-7A04-438D-9A51-198B0FE827A8}">
      <dsp:nvSpPr>
        <dsp:cNvPr id="0" name=""/>
        <dsp:cNvSpPr/>
      </dsp:nvSpPr>
      <dsp:spPr>
        <a:xfrm>
          <a:off x="7720500" y="350999"/>
          <a:ext cx="2256359" cy="668476"/>
        </a:xfrm>
        <a:prstGeom prst="rect">
          <a:avLst/>
        </a:prstGeom>
        <a:solidFill>
          <a:schemeClr val="accent5">
            <a:hueOff val="2356783"/>
            <a:satOff val="-11270"/>
            <a:lumOff val="12353"/>
            <a:alphaOff val="0"/>
          </a:schemeClr>
        </a:solidFill>
        <a:ln w="12700" cap="flat" cmpd="sng" algn="ctr">
          <a:solidFill>
            <a:schemeClr val="accent5">
              <a:hueOff val="2356783"/>
              <a:satOff val="-11270"/>
              <a:lumOff val="1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pl-PL" sz="1400" kern="1200"/>
            <a:t>Oskarżyciel posiłkowy, prywatny i ich pełnomocnicy </a:t>
          </a:r>
        </a:p>
      </dsp:txBody>
      <dsp:txXfrm>
        <a:off x="7720500" y="350999"/>
        <a:ext cx="2256359" cy="668476"/>
      </dsp:txXfrm>
    </dsp:sp>
    <dsp:sp modelId="{62CE3D11-E60B-4CD4-A6A2-8256787F2A9B}">
      <dsp:nvSpPr>
        <dsp:cNvPr id="0" name=""/>
        <dsp:cNvSpPr/>
      </dsp:nvSpPr>
      <dsp:spPr>
        <a:xfrm>
          <a:off x="7720500" y="1019475"/>
          <a:ext cx="2256359" cy="3458699"/>
        </a:xfrm>
        <a:prstGeom prst="rect">
          <a:avLst/>
        </a:prstGeom>
        <a:solidFill>
          <a:schemeClr val="accent5">
            <a:tint val="40000"/>
            <a:alpha val="90000"/>
            <a:hueOff val="2605351"/>
            <a:satOff val="4796"/>
            <a:lumOff val="2125"/>
            <a:alphaOff val="0"/>
          </a:schemeClr>
        </a:solidFill>
        <a:ln w="12700" cap="flat" cmpd="sng" algn="ctr">
          <a:solidFill>
            <a:schemeClr val="accent5">
              <a:tint val="40000"/>
              <a:alpha val="90000"/>
              <a:hueOff val="2605351"/>
              <a:satOff val="4796"/>
              <a:lumOff val="212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just" defTabSz="622300">
            <a:lnSpc>
              <a:spcPct val="90000"/>
            </a:lnSpc>
            <a:spcBef>
              <a:spcPct val="0"/>
            </a:spcBef>
            <a:spcAft>
              <a:spcPct val="15000"/>
            </a:spcAft>
            <a:buChar char="•"/>
          </a:pPr>
          <a:r>
            <a:rPr lang="pl-PL" sz="1400" kern="1200" dirty="0"/>
            <a:t>Co do zasady – nieobowiązkowa </a:t>
          </a:r>
        </a:p>
        <a:p>
          <a:pPr marL="114300" lvl="1" indent="-114300" algn="just" defTabSz="622300">
            <a:lnSpc>
              <a:spcPct val="90000"/>
            </a:lnSpc>
            <a:spcBef>
              <a:spcPct val="0"/>
            </a:spcBef>
            <a:spcAft>
              <a:spcPct val="15000"/>
            </a:spcAft>
            <a:buChar char="•"/>
          </a:pPr>
          <a:r>
            <a:rPr lang="pl-PL" sz="1400" kern="1200" dirty="0"/>
            <a:t>Przewodniczący może zarządzić obecność obowiązkową </a:t>
          </a:r>
        </a:p>
        <a:p>
          <a:pPr marL="114300" lvl="1" indent="-114300" algn="just" defTabSz="622300">
            <a:lnSpc>
              <a:spcPct val="90000"/>
            </a:lnSpc>
            <a:spcBef>
              <a:spcPct val="0"/>
            </a:spcBef>
            <a:spcAft>
              <a:spcPct val="15000"/>
            </a:spcAft>
            <a:buChar char="•"/>
          </a:pPr>
          <a:r>
            <a:rPr lang="pl-PL" sz="1400" kern="1200" dirty="0"/>
            <a:t>Ważne – nieusprawiedliwione niestawiennictwo oskarżyciela prywatnego i jego pełnomocnika  na rozprawie głównej bez usprawiedliwionych przyczyn uważa się za odstąpienie od oskarżenia</a:t>
          </a:r>
        </a:p>
      </dsp:txBody>
      <dsp:txXfrm>
        <a:off x="7720500" y="1019475"/>
        <a:ext cx="2256359" cy="34586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BD6632-4A3D-4C87-8347-BAC85463149D}" type="datetimeFigureOut">
              <a:rPr lang="pl-PL" smtClean="0"/>
              <a:pPr/>
              <a:t>2022-05-14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69FF8-CBFD-4511-AC2E-EA420A4E52C6}" type="slidenum">
              <a:rPr lang="pl-PL" smtClean="0"/>
              <a:pPr/>
              <a:t>‹#›</a:t>
            </a:fld>
            <a:endParaRPr lang="pl-PL"/>
          </a:p>
        </p:txBody>
      </p:sp>
    </p:spTree>
    <p:extLst>
      <p:ext uri="{BB962C8B-B14F-4D97-AF65-F5344CB8AC3E}">
        <p14:creationId xmlns:p14="http://schemas.microsoft.com/office/powerpoint/2010/main" xmlns="" val="872611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F5AA08B5-B4AA-4FC2-AA47-55F84399A545}"/>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E1456EF8-72C8-4D8F-A9B3-5390F91A6D89}"/>
              </a:ext>
            </a:extLst>
          </p:cNvPr>
          <p:cNvSpPr>
            <a:spLocks noGrp="1"/>
          </p:cNvSpPr>
          <p:nvPr>
            <p:ph type="ctrTitle"/>
          </p:nvPr>
        </p:nvSpPr>
        <p:spPr>
          <a:xfrm>
            <a:off x="1524000" y="1122363"/>
            <a:ext cx="9144000" cy="2387600"/>
          </a:xfrm>
        </p:spPr>
        <p:txBody>
          <a:bodyPr anchor="b"/>
          <a:lstStyle>
            <a:lvl1pPr algn="ctr">
              <a:defRPr sz="6000" b="1"/>
            </a:lvl1pPr>
          </a:lstStyle>
          <a:p>
            <a:r>
              <a:rPr lang="pl-PL"/>
              <a:t>Kliknij, aby edytować styl</a:t>
            </a:r>
            <a:endParaRPr lang="en-GB" dirty="0"/>
          </a:p>
        </p:txBody>
      </p:sp>
      <p:sp>
        <p:nvSpPr>
          <p:cNvPr id="3" name="Podtytuł 2">
            <a:extLst>
              <a:ext uri="{FF2B5EF4-FFF2-40B4-BE49-F238E27FC236}">
                <a16:creationId xmlns:a16="http://schemas.microsoft.com/office/drawing/2014/main" xmlns="" id="{6DDDAF7F-994A-4B16-B0B5-B53BBC590100}"/>
              </a:ext>
            </a:extLst>
          </p:cNvPr>
          <p:cNvSpPr>
            <a:spLocks noGrp="1"/>
          </p:cNvSpPr>
          <p:nvPr>
            <p:ph type="subTitle" idx="1"/>
          </p:nvPr>
        </p:nvSpPr>
        <p:spPr>
          <a:xfrm>
            <a:off x="1524000" y="3602038"/>
            <a:ext cx="9144000" cy="1655762"/>
          </a:xfr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dirty="0"/>
          </a:p>
        </p:txBody>
      </p:sp>
      <p:sp>
        <p:nvSpPr>
          <p:cNvPr id="4" name="Symbol zastępczy daty 3">
            <a:extLst>
              <a:ext uri="{FF2B5EF4-FFF2-40B4-BE49-F238E27FC236}">
                <a16:creationId xmlns:a16="http://schemas.microsoft.com/office/drawing/2014/main" xmlns="" id="{C3EEF8DE-5FB9-4263-B318-58384EACA6FD}"/>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5" name="Symbol zastępczy stopki 4">
            <a:extLst>
              <a:ext uri="{FF2B5EF4-FFF2-40B4-BE49-F238E27FC236}">
                <a16:creationId xmlns:a16="http://schemas.microsoft.com/office/drawing/2014/main" xmlns="" id="{4F83DB3F-8457-4308-A5FA-91FD2C0FD459}"/>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A96DA5CD-B1C5-4A5E-8524-6512C05877C1}"/>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93506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2C3763FA-CEA2-4C2A-87A0-FE10C23825A0}"/>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9BB25CEB-BEAB-4EFB-A48F-ED2836AB70EA}"/>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xmlns="" id="{77D9D4F1-095D-4EE7-BEB0-4C05399A9704}"/>
              </a:ext>
            </a:extLst>
          </p:cNvPr>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xmlns="" id="{F09486EB-011B-49E8-A351-6E89E755B0D9}"/>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5" name="Symbol zastępczy stopki 4">
            <a:extLst>
              <a:ext uri="{FF2B5EF4-FFF2-40B4-BE49-F238E27FC236}">
                <a16:creationId xmlns:a16="http://schemas.microsoft.com/office/drawing/2014/main" xmlns="" id="{0E627564-10FF-4A6F-B846-E1772A8D6A78}"/>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7FFB5E61-FB7E-431E-8E88-51C23E8ACB30}"/>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916835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CB8AC65D-CCB9-45BE-8249-0834F37CF1AA}"/>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pionowy 1">
            <a:extLst>
              <a:ext uri="{FF2B5EF4-FFF2-40B4-BE49-F238E27FC236}">
                <a16:creationId xmlns:a16="http://schemas.microsoft.com/office/drawing/2014/main" xmlns="" id="{3772162D-845D-4DFD-BE70-E18A678FA0B8}"/>
              </a:ext>
            </a:extLst>
          </p:cNvPr>
          <p:cNvSpPr>
            <a:spLocks noGrp="1"/>
          </p:cNvSpPr>
          <p:nvPr>
            <p:ph type="title" orient="vert"/>
          </p:nvPr>
        </p:nvSpPr>
        <p:spPr>
          <a:xfrm rot="10800000">
            <a:off x="20892" y="1101211"/>
            <a:ext cx="1011495" cy="5756787"/>
          </a:xfrm>
        </p:spPr>
        <p:txBody>
          <a:bodyPr vert="eaVert"/>
          <a:lstStyle/>
          <a:p>
            <a:r>
              <a:rPr lang="pl-PL"/>
              <a:t>Kliknij, aby edytować styl</a:t>
            </a:r>
            <a:endParaRPr lang="en-GB" dirty="0"/>
          </a:p>
        </p:txBody>
      </p:sp>
      <p:sp>
        <p:nvSpPr>
          <p:cNvPr id="3" name="Symbol zastępczy tytułu pionowego 2">
            <a:extLst>
              <a:ext uri="{FF2B5EF4-FFF2-40B4-BE49-F238E27FC236}">
                <a16:creationId xmlns:a16="http://schemas.microsoft.com/office/drawing/2014/main" xmlns="" id="{366FAB3E-F5AC-4E8D-ACE5-BD72192ADF61}"/>
              </a:ext>
            </a:extLst>
          </p:cNvPr>
          <p:cNvSpPr>
            <a:spLocks noGrp="1"/>
          </p:cNvSpPr>
          <p:nvPr>
            <p:ph type="body" orient="vert" idx="1"/>
          </p:nvPr>
        </p:nvSpPr>
        <p:spPr>
          <a:xfrm rot="10800000">
            <a:off x="1779638" y="1185990"/>
            <a:ext cx="8817077" cy="5085582"/>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xmlns="" id="{64FA76B3-7C31-4697-AFB6-5B79A5530FC4}"/>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5" name="Symbol zastępczy stopki 4">
            <a:extLst>
              <a:ext uri="{FF2B5EF4-FFF2-40B4-BE49-F238E27FC236}">
                <a16:creationId xmlns:a16="http://schemas.microsoft.com/office/drawing/2014/main" xmlns="" id="{15CFEA61-CA70-439F-AC23-21AAE117462A}"/>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197E5CA3-6344-4520-9C4E-F35AA9BC12A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91643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77D1E960-8A05-46C0-B3BE-C2D238A36310}"/>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CB996159-C851-4136-8984-4BBFAA906309}"/>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xmlns="" id="{C8954F6A-F765-4D0B-97D8-60B942F09F60}"/>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xmlns="" id="{43B724C3-3B39-41A5-9471-F09D9F68E8C1}"/>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5" name="Symbol zastępczy stopki 4">
            <a:extLst>
              <a:ext uri="{FF2B5EF4-FFF2-40B4-BE49-F238E27FC236}">
                <a16:creationId xmlns:a16="http://schemas.microsoft.com/office/drawing/2014/main" xmlns="" id="{09E80511-4E6A-40B0-A91A-A54C7CA1BE2A}"/>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47A7386E-13A2-4E30-A14B-60D2A6A8FF7A}"/>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52635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D2CCE65E-BFF7-4328-AD9F-BB62BDDC71E3}"/>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AF047CCB-F101-4CEC-92C7-0DF9211EDA48}"/>
              </a:ext>
            </a:extLst>
          </p:cNvPr>
          <p:cNvSpPr>
            <a:spLocks noGrp="1"/>
          </p:cNvSpPr>
          <p:nvPr>
            <p:ph type="title"/>
          </p:nvPr>
        </p:nvSpPr>
        <p:spPr>
          <a:xfrm>
            <a:off x="831850" y="1709738"/>
            <a:ext cx="10515600" cy="2852737"/>
          </a:xfrm>
        </p:spPr>
        <p:txBody>
          <a:bodyPr anchor="b"/>
          <a:lstStyle>
            <a:lvl1pPr>
              <a:defRPr sz="6000" b="1"/>
            </a:lvl1pPr>
          </a:lstStyle>
          <a:p>
            <a:r>
              <a:rPr lang="pl-PL"/>
              <a:t>Kliknij, aby edytować styl</a:t>
            </a:r>
            <a:endParaRPr lang="en-GB" dirty="0"/>
          </a:p>
        </p:txBody>
      </p:sp>
      <p:sp>
        <p:nvSpPr>
          <p:cNvPr id="3" name="Symbol zastępczy tekstu 2">
            <a:extLst>
              <a:ext uri="{FF2B5EF4-FFF2-40B4-BE49-F238E27FC236}">
                <a16:creationId xmlns:a16="http://schemas.microsoft.com/office/drawing/2014/main" xmlns="" id="{C7B064EC-9811-42DE-B709-C50990114216}"/>
              </a:ext>
            </a:extLst>
          </p:cNvPr>
          <p:cNvSpPr>
            <a:spLocks noGrp="1"/>
          </p:cNvSpPr>
          <p:nvPr>
            <p:ph type="body" idx="1"/>
          </p:nvPr>
        </p:nvSpPr>
        <p:spPr>
          <a:xfrm>
            <a:off x="831850" y="4589463"/>
            <a:ext cx="10515600" cy="1500187"/>
          </a:xfrm>
        </p:spPr>
        <p:txBody>
          <a:bodyPr/>
          <a:lstStyle>
            <a:lvl1pPr marL="0" indent="0">
              <a:buNone/>
              <a:defRPr sz="24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xmlns="" id="{688313E9-5B0A-4E6A-86C0-FC91B96486DA}"/>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5" name="Symbol zastępczy stopki 4">
            <a:extLst>
              <a:ext uri="{FF2B5EF4-FFF2-40B4-BE49-F238E27FC236}">
                <a16:creationId xmlns:a16="http://schemas.microsoft.com/office/drawing/2014/main" xmlns="" id="{B2C7DFDB-A4B2-4655-A5E1-6449DF916FA2}"/>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8BA85C57-D8A1-4ADE-BA3E-E33DC8E611F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96674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9DAC1DFC-FC2F-4882-853A-2E452D624E0E}"/>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EFDCD3F0-3699-4B46-A6D0-B0D4CE61F86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xmlns="" id="{2AF7247E-AF68-4167-828F-363C5F0864D4}"/>
              </a:ext>
            </a:extLst>
          </p:cNvPr>
          <p:cNvSpPr>
            <a:spLocks noGrp="1"/>
          </p:cNvSpPr>
          <p:nvPr>
            <p:ph sz="half" idx="1"/>
          </p:nvPr>
        </p:nvSpPr>
        <p:spPr>
          <a:xfrm>
            <a:off x="1356852" y="1592826"/>
            <a:ext cx="4662947" cy="458413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zawartości 3">
            <a:extLst>
              <a:ext uri="{FF2B5EF4-FFF2-40B4-BE49-F238E27FC236}">
                <a16:creationId xmlns:a16="http://schemas.microsoft.com/office/drawing/2014/main" xmlns="" id="{C10CE22B-A04B-43B1-906A-8EF540F5AB98}"/>
              </a:ext>
            </a:extLst>
          </p:cNvPr>
          <p:cNvSpPr>
            <a:spLocks noGrp="1"/>
          </p:cNvSpPr>
          <p:nvPr>
            <p:ph sz="half" idx="2"/>
          </p:nvPr>
        </p:nvSpPr>
        <p:spPr>
          <a:xfrm>
            <a:off x="6948949" y="1592826"/>
            <a:ext cx="4662947" cy="458413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daty 4">
            <a:extLst>
              <a:ext uri="{FF2B5EF4-FFF2-40B4-BE49-F238E27FC236}">
                <a16:creationId xmlns:a16="http://schemas.microsoft.com/office/drawing/2014/main" xmlns="" id="{C66A7FE5-66F8-4957-86AA-4FD985577193}"/>
              </a:ext>
            </a:extLst>
          </p:cNvPr>
          <p:cNvSpPr>
            <a:spLocks noGrp="1"/>
          </p:cNvSpPr>
          <p:nvPr>
            <p:ph type="dt" sz="half" idx="10"/>
          </p:nvPr>
        </p:nvSpPr>
        <p:spPr>
          <a:xfrm>
            <a:off x="1066800" y="6356349"/>
            <a:ext cx="2743200" cy="365125"/>
          </a:xfrm>
        </p:spPr>
        <p:txBody>
          <a:bodyPr/>
          <a:lstStyle/>
          <a:p>
            <a:fld id="{96DFF08F-DC6B-4601-B491-B0F83F6DD2DA}" type="datetimeFigureOut">
              <a:rPr lang="en-US" smtClean="0"/>
              <a:pPr/>
              <a:t>5/14/2022</a:t>
            </a:fld>
            <a:endParaRPr lang="en-US" dirty="0"/>
          </a:p>
        </p:txBody>
      </p:sp>
      <p:sp>
        <p:nvSpPr>
          <p:cNvPr id="6" name="Symbol zastępczy stopki 5">
            <a:extLst>
              <a:ext uri="{FF2B5EF4-FFF2-40B4-BE49-F238E27FC236}">
                <a16:creationId xmlns:a16="http://schemas.microsoft.com/office/drawing/2014/main" xmlns="" id="{395AA4E0-5413-4551-B0F3-342D05AE5168}"/>
              </a:ext>
            </a:extLst>
          </p:cNvPr>
          <p:cNvSpPr>
            <a:spLocks noGrp="1"/>
          </p:cNvSpPr>
          <p:nvPr>
            <p:ph type="ftr" sz="quarter" idx="11"/>
          </p:nvPr>
        </p:nvSpPr>
        <p:spPr>
          <a:xfrm>
            <a:off x="4152900" y="6356349"/>
            <a:ext cx="4114800" cy="365125"/>
          </a:xfrm>
        </p:spPr>
        <p:txBody>
          <a:bodyPr/>
          <a:lstStyle/>
          <a:p>
            <a:endParaRPr lang="en-US" dirty="0"/>
          </a:p>
        </p:txBody>
      </p:sp>
      <p:sp>
        <p:nvSpPr>
          <p:cNvPr id="7" name="Symbol zastępczy numeru slajdu 6">
            <a:extLst>
              <a:ext uri="{FF2B5EF4-FFF2-40B4-BE49-F238E27FC236}">
                <a16:creationId xmlns:a16="http://schemas.microsoft.com/office/drawing/2014/main" xmlns="" id="{9AB23DF3-6A95-4AD2-B869-1B8AE4C94693}"/>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452336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Obraz 9">
            <a:extLst>
              <a:ext uri="{FF2B5EF4-FFF2-40B4-BE49-F238E27FC236}">
                <a16:creationId xmlns:a16="http://schemas.microsoft.com/office/drawing/2014/main" xmlns="" id="{34E234ED-2427-4C96-A5D6-169DECADBFE6}"/>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BCF9E7CB-D8F8-403F-BBC6-B5DA7A3E4DA2}"/>
              </a:ext>
            </a:extLst>
          </p:cNvPr>
          <p:cNvSpPr>
            <a:spLocks noGrp="1"/>
          </p:cNvSpPr>
          <p:nvPr>
            <p:ph type="title"/>
          </p:nvPr>
        </p:nvSpPr>
        <p:spPr>
          <a:xfrm>
            <a:off x="2546554" y="-83344"/>
            <a:ext cx="9645446" cy="1325563"/>
          </a:xfrm>
        </p:spPr>
        <p:txBody>
          <a:bodyPr/>
          <a:lstStyle/>
          <a:p>
            <a:r>
              <a:rPr lang="pl-PL"/>
              <a:t>Kliknij, aby edytować styl</a:t>
            </a:r>
            <a:endParaRPr lang="en-GB" dirty="0"/>
          </a:p>
        </p:txBody>
      </p:sp>
      <p:sp>
        <p:nvSpPr>
          <p:cNvPr id="3" name="Symbol zastępczy tekstu 2">
            <a:extLst>
              <a:ext uri="{FF2B5EF4-FFF2-40B4-BE49-F238E27FC236}">
                <a16:creationId xmlns:a16="http://schemas.microsoft.com/office/drawing/2014/main" xmlns="" id="{9FBF0669-18EE-4238-B737-A417BA5DF9F9}"/>
              </a:ext>
            </a:extLst>
          </p:cNvPr>
          <p:cNvSpPr>
            <a:spLocks noGrp="1"/>
          </p:cNvSpPr>
          <p:nvPr>
            <p:ph type="body" idx="1"/>
          </p:nvPr>
        </p:nvSpPr>
        <p:spPr>
          <a:xfrm>
            <a:off x="1425677" y="1597820"/>
            <a:ext cx="5014349"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xmlns="" id="{489DB7F9-E2DB-4E20-9FA2-AA5FC842A872}"/>
              </a:ext>
            </a:extLst>
          </p:cNvPr>
          <p:cNvSpPr>
            <a:spLocks noGrp="1"/>
          </p:cNvSpPr>
          <p:nvPr>
            <p:ph sz="half" idx="2"/>
          </p:nvPr>
        </p:nvSpPr>
        <p:spPr>
          <a:xfrm>
            <a:off x="1353957"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tekstu 4">
            <a:extLst>
              <a:ext uri="{FF2B5EF4-FFF2-40B4-BE49-F238E27FC236}">
                <a16:creationId xmlns:a16="http://schemas.microsoft.com/office/drawing/2014/main" xmlns="" id="{FBB5854B-0137-4350-A96A-7340F8534806}"/>
              </a:ext>
            </a:extLst>
          </p:cNvPr>
          <p:cNvSpPr>
            <a:spLocks noGrp="1"/>
          </p:cNvSpPr>
          <p:nvPr>
            <p:ph type="body" sz="quarter" idx="3"/>
          </p:nvPr>
        </p:nvSpPr>
        <p:spPr>
          <a:xfrm>
            <a:off x="6880122" y="1597820"/>
            <a:ext cx="5183188"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xmlns="" id="{71E7FD74-3481-4B40-8D21-0504A369A452}"/>
              </a:ext>
            </a:extLst>
          </p:cNvPr>
          <p:cNvSpPr>
            <a:spLocks noGrp="1"/>
          </p:cNvSpPr>
          <p:nvPr>
            <p:ph sz="quarter" idx="4"/>
          </p:nvPr>
        </p:nvSpPr>
        <p:spPr>
          <a:xfrm>
            <a:off x="6880122"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7" name="Symbol zastępczy daty 6">
            <a:extLst>
              <a:ext uri="{FF2B5EF4-FFF2-40B4-BE49-F238E27FC236}">
                <a16:creationId xmlns:a16="http://schemas.microsoft.com/office/drawing/2014/main" xmlns="" id="{ED75DE68-AA96-462A-BAB1-12136CE17D45}"/>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8" name="Symbol zastępczy stopki 7">
            <a:extLst>
              <a:ext uri="{FF2B5EF4-FFF2-40B4-BE49-F238E27FC236}">
                <a16:creationId xmlns:a16="http://schemas.microsoft.com/office/drawing/2014/main" xmlns="" id="{56522A86-4C5D-41B9-8650-61A0373C32E8}"/>
              </a:ext>
            </a:extLst>
          </p:cNvPr>
          <p:cNvSpPr>
            <a:spLocks noGrp="1"/>
          </p:cNvSpPr>
          <p:nvPr>
            <p:ph type="ftr" sz="quarter" idx="11"/>
          </p:nvPr>
        </p:nvSpPr>
        <p:spPr/>
        <p:txBody>
          <a:bodyPr/>
          <a:lstStyle/>
          <a:p>
            <a:endParaRPr lang="en-US" dirty="0"/>
          </a:p>
        </p:txBody>
      </p:sp>
      <p:sp>
        <p:nvSpPr>
          <p:cNvPr id="9" name="Symbol zastępczy numeru slajdu 8">
            <a:extLst>
              <a:ext uri="{FF2B5EF4-FFF2-40B4-BE49-F238E27FC236}">
                <a16:creationId xmlns:a16="http://schemas.microsoft.com/office/drawing/2014/main" xmlns="" id="{00FF2EA1-D475-49E1-BA32-59FF961B33B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94916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Obraz 5">
            <a:extLst>
              <a:ext uri="{FF2B5EF4-FFF2-40B4-BE49-F238E27FC236}">
                <a16:creationId xmlns:a16="http://schemas.microsoft.com/office/drawing/2014/main" xmlns="" id="{CCADE84C-FC3C-4FC7-8728-6CCA03B2E978}"/>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5DB10F67-71D9-499F-A87C-7B6BAE46686C}"/>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xmlns="" id="{9C5A6DFB-320A-4214-BCFA-9D2ACED948FD}"/>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4" name="Symbol zastępczy stopki 3">
            <a:extLst>
              <a:ext uri="{FF2B5EF4-FFF2-40B4-BE49-F238E27FC236}">
                <a16:creationId xmlns:a16="http://schemas.microsoft.com/office/drawing/2014/main" xmlns="" id="{32C3CEF7-4796-4BA8-A5E5-96A6839AFFC6}"/>
              </a:ext>
            </a:extLst>
          </p:cNvPr>
          <p:cNvSpPr>
            <a:spLocks noGrp="1"/>
          </p:cNvSpPr>
          <p:nvPr>
            <p:ph type="ftr" sz="quarter" idx="11"/>
          </p:nvPr>
        </p:nvSpPr>
        <p:spPr/>
        <p:txBody>
          <a:bodyPr/>
          <a:lstStyle/>
          <a:p>
            <a:endParaRPr lang="en-US" dirty="0"/>
          </a:p>
        </p:txBody>
      </p:sp>
      <p:sp>
        <p:nvSpPr>
          <p:cNvPr id="5" name="Symbol zastępczy numeru slajdu 4">
            <a:extLst>
              <a:ext uri="{FF2B5EF4-FFF2-40B4-BE49-F238E27FC236}">
                <a16:creationId xmlns:a16="http://schemas.microsoft.com/office/drawing/2014/main" xmlns="" id="{C7A13578-CAD0-49FC-8A05-48CCD2F74EA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87755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xmlns="" id="{DF704E9D-E1EA-4C7A-863A-B9C44FA098A1}"/>
              </a:ext>
            </a:extLst>
          </p:cNvPr>
          <p:cNvPicPr>
            <a:picLocks noChangeAspect="1"/>
          </p:cNvPicPr>
          <p:nvPr/>
        </p:nvPicPr>
        <p:blipFill>
          <a:blip r:embed="rId2"/>
          <a:stretch>
            <a:fillRect/>
          </a:stretch>
        </p:blipFill>
        <p:spPr>
          <a:xfrm>
            <a:off x="0" y="0"/>
            <a:ext cx="12192000" cy="6858000"/>
          </a:xfrm>
          <a:prstGeom prst="rect">
            <a:avLst/>
          </a:prstGeom>
        </p:spPr>
      </p:pic>
      <p:sp>
        <p:nvSpPr>
          <p:cNvPr id="2" name="Symbol zastępczy daty 1">
            <a:extLst>
              <a:ext uri="{FF2B5EF4-FFF2-40B4-BE49-F238E27FC236}">
                <a16:creationId xmlns:a16="http://schemas.microsoft.com/office/drawing/2014/main" xmlns="" id="{5A055B38-D80E-4F6B-AF20-E9DAF5D0C0B7}"/>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3" name="Symbol zastępczy stopki 2">
            <a:extLst>
              <a:ext uri="{FF2B5EF4-FFF2-40B4-BE49-F238E27FC236}">
                <a16:creationId xmlns:a16="http://schemas.microsoft.com/office/drawing/2014/main" xmlns="" id="{C354A028-252C-4862-9217-A31C1094AE6D}"/>
              </a:ext>
            </a:extLst>
          </p:cNvPr>
          <p:cNvSpPr>
            <a:spLocks noGrp="1"/>
          </p:cNvSpPr>
          <p:nvPr>
            <p:ph type="ftr" sz="quarter" idx="11"/>
          </p:nvPr>
        </p:nvSpPr>
        <p:spPr/>
        <p:txBody>
          <a:bodyPr/>
          <a:lstStyle/>
          <a:p>
            <a:endParaRPr lang="en-US" dirty="0"/>
          </a:p>
        </p:txBody>
      </p:sp>
      <p:sp>
        <p:nvSpPr>
          <p:cNvPr id="4" name="Symbol zastępczy numeru slajdu 3">
            <a:extLst>
              <a:ext uri="{FF2B5EF4-FFF2-40B4-BE49-F238E27FC236}">
                <a16:creationId xmlns:a16="http://schemas.microsoft.com/office/drawing/2014/main" xmlns="" id="{B2C887CE-5250-423A-90AE-8C2FDE7A1440}"/>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11364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BD595AFD-2936-4906-ACF8-7FC1519B4232}"/>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4C279994-A61E-4603-92FB-95FCBF14F442}"/>
              </a:ext>
            </a:extLst>
          </p:cNvPr>
          <p:cNvSpPr>
            <a:spLocks noGrp="1"/>
          </p:cNvSpPr>
          <p:nvPr>
            <p:ph type="title"/>
          </p:nvPr>
        </p:nvSpPr>
        <p:spPr>
          <a:xfrm>
            <a:off x="2517059" y="136525"/>
            <a:ext cx="9566786" cy="800100"/>
          </a:xfrm>
        </p:spPr>
        <p:txBody>
          <a:bodyPr anchor="b">
            <a:normAutofit/>
          </a:bodyPr>
          <a:lstStyle>
            <a:lvl1pPr>
              <a:defRPr sz="3600" b="0"/>
            </a:lvl1pPr>
          </a:lstStyle>
          <a:p>
            <a:r>
              <a:rPr lang="pl-PL"/>
              <a:t>Kliknij, aby edytować styl</a:t>
            </a:r>
            <a:endParaRPr lang="en-GB" dirty="0"/>
          </a:p>
        </p:txBody>
      </p:sp>
      <p:sp>
        <p:nvSpPr>
          <p:cNvPr id="3" name="Symbol zastępczy zawartości 2">
            <a:extLst>
              <a:ext uri="{FF2B5EF4-FFF2-40B4-BE49-F238E27FC236}">
                <a16:creationId xmlns:a16="http://schemas.microsoft.com/office/drawing/2014/main" xmlns="" id="{F9AE7985-7ADD-45B2-BAA4-7926F1794FF6}"/>
              </a:ext>
            </a:extLst>
          </p:cNvPr>
          <p:cNvSpPr>
            <a:spLocks noGrp="1"/>
          </p:cNvSpPr>
          <p:nvPr>
            <p:ph idx="1"/>
          </p:nvPr>
        </p:nvSpPr>
        <p:spPr>
          <a:xfrm>
            <a:off x="5782956" y="1239044"/>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tekstu 3">
            <a:extLst>
              <a:ext uri="{FF2B5EF4-FFF2-40B4-BE49-F238E27FC236}">
                <a16:creationId xmlns:a16="http://schemas.microsoft.com/office/drawing/2014/main" xmlns="" id="{F81C1B5D-D2CB-4BE0-8BC7-1D229BF42CFF}"/>
              </a:ext>
            </a:extLst>
          </p:cNvPr>
          <p:cNvSpPr>
            <a:spLocks noGrp="1"/>
          </p:cNvSpPr>
          <p:nvPr>
            <p:ph type="body" sz="half" idx="2"/>
          </p:nvPr>
        </p:nvSpPr>
        <p:spPr>
          <a:xfrm>
            <a:off x="1419891" y="1770062"/>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7CFD5324-DA74-448C-A4BF-FA8327D918D1}"/>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6" name="Symbol zastępczy stopki 5">
            <a:extLst>
              <a:ext uri="{FF2B5EF4-FFF2-40B4-BE49-F238E27FC236}">
                <a16:creationId xmlns:a16="http://schemas.microsoft.com/office/drawing/2014/main" xmlns="" id="{7518C46A-81D1-4D5F-AE76-036D5FAC5C2E}"/>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xmlns="" id="{94EA9D95-E649-4E4D-A09A-5E0D0C4C4C8C}"/>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85638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CF511EE0-BDEC-4337-9842-706ABDC94F0C}"/>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7271A000-0EE7-4416-A618-F814F9C17D0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xmlns="" id="{FC3957D3-5E57-46B4-A6AE-C265536D8A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
        <p:nvSpPr>
          <p:cNvPr id="4" name="Symbol zastępczy tekstu 3">
            <a:extLst>
              <a:ext uri="{FF2B5EF4-FFF2-40B4-BE49-F238E27FC236}">
                <a16:creationId xmlns:a16="http://schemas.microsoft.com/office/drawing/2014/main" xmlns="" id="{3979BEB1-2C05-449F-AD81-BA39A42DEB9C}"/>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014377E1-20ED-4D9D-A18C-B804915C82E0}"/>
              </a:ext>
            </a:extLst>
          </p:cNvPr>
          <p:cNvSpPr>
            <a:spLocks noGrp="1"/>
          </p:cNvSpPr>
          <p:nvPr>
            <p:ph type="dt" sz="half" idx="10"/>
          </p:nvPr>
        </p:nvSpPr>
        <p:spPr/>
        <p:txBody>
          <a:bodyPr/>
          <a:lstStyle/>
          <a:p>
            <a:fld id="{96DFF08F-DC6B-4601-B491-B0F83F6DD2DA}" type="datetimeFigureOut">
              <a:rPr lang="en-US" smtClean="0"/>
              <a:pPr/>
              <a:t>5/14/2022</a:t>
            </a:fld>
            <a:endParaRPr lang="en-US" dirty="0"/>
          </a:p>
        </p:txBody>
      </p:sp>
      <p:sp>
        <p:nvSpPr>
          <p:cNvPr id="6" name="Symbol zastępczy stopki 5">
            <a:extLst>
              <a:ext uri="{FF2B5EF4-FFF2-40B4-BE49-F238E27FC236}">
                <a16:creationId xmlns:a16="http://schemas.microsoft.com/office/drawing/2014/main" xmlns="" id="{39E28EC4-016C-4B39-9FB7-EE19B9716713}"/>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xmlns="" id="{B2AEE0F8-B156-4C4E-B6F4-4D15B3BBDFB6}"/>
              </a:ext>
            </a:extLst>
          </p:cNvPr>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Symbol zastępczy obrazu 2">
            <a:extLst>
              <a:ext uri="{FF2B5EF4-FFF2-40B4-BE49-F238E27FC236}">
                <a16:creationId xmlns:a16="http://schemas.microsoft.com/office/drawing/2014/main" xmlns="" id="{7E7EA620-7599-4EC6-AC97-6364BDF4DF42}"/>
              </a:ext>
            </a:extLst>
          </p:cNvPr>
          <p:cNvSpPr>
            <a:spLocks noGrp="1"/>
          </p:cNvSpPr>
          <p:nvPr>
            <p:ph type="pic" idx="13"/>
          </p:nvPr>
        </p:nvSpPr>
        <p:spPr>
          <a:xfrm>
            <a:off x="5180012" y="992187"/>
            <a:ext cx="6172200" cy="4873625"/>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Tree>
    <p:extLst>
      <p:ext uri="{BB962C8B-B14F-4D97-AF65-F5344CB8AC3E}">
        <p14:creationId xmlns:p14="http://schemas.microsoft.com/office/powerpoint/2010/main" xmlns="" val="113941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837C1809-A97B-4638-8B6E-BEF552AAAE89}"/>
              </a:ext>
            </a:extLst>
          </p:cNvPr>
          <p:cNvPicPr>
            <a:picLocks noChangeAspect="1"/>
          </p:cNvPicPr>
          <p:nvPr/>
        </p:nvPicPr>
        <p:blipFill>
          <a:blip r:embed="rId13"/>
          <a:stretch>
            <a:fillRect/>
          </a:stretch>
        </p:blipFill>
        <p:spPr>
          <a:xfrm>
            <a:off x="19050" y="0"/>
            <a:ext cx="12172950" cy="1019175"/>
          </a:xfrm>
          <a:prstGeom prst="rect">
            <a:avLst/>
          </a:prstGeom>
        </p:spPr>
      </p:pic>
      <p:sp>
        <p:nvSpPr>
          <p:cNvPr id="2" name="Symbol zastępczy tytułu 1">
            <a:extLst>
              <a:ext uri="{FF2B5EF4-FFF2-40B4-BE49-F238E27FC236}">
                <a16:creationId xmlns:a16="http://schemas.microsoft.com/office/drawing/2014/main" xmlns="" id="{17AA83FD-59C5-47A2-AF55-176A61DD8F1A}"/>
              </a:ext>
            </a:extLst>
          </p:cNvPr>
          <p:cNvSpPr>
            <a:spLocks noGrp="1"/>
          </p:cNvSpPr>
          <p:nvPr>
            <p:ph type="title"/>
          </p:nvPr>
        </p:nvSpPr>
        <p:spPr>
          <a:xfrm>
            <a:off x="2526890" y="0"/>
            <a:ext cx="9665110" cy="1019175"/>
          </a:xfrm>
          <a:prstGeom prst="rect">
            <a:avLst/>
          </a:prstGeom>
        </p:spPr>
        <p:txBody>
          <a:bodyPr vert="horz" lIns="91440" tIns="45720" rIns="91440" bIns="45720" rtlCol="0" anchor="ctr">
            <a:normAutofit/>
          </a:bodyPr>
          <a:lstStyle/>
          <a:p>
            <a:r>
              <a:rPr lang="pl-PL" dirty="0"/>
              <a:t>Kliknij, aby edytować styl</a:t>
            </a:r>
            <a:endParaRPr lang="en-GB" dirty="0"/>
          </a:p>
        </p:txBody>
      </p:sp>
      <p:sp>
        <p:nvSpPr>
          <p:cNvPr id="3" name="Symbol zastępczy tekstu 2">
            <a:extLst>
              <a:ext uri="{FF2B5EF4-FFF2-40B4-BE49-F238E27FC236}">
                <a16:creationId xmlns:a16="http://schemas.microsoft.com/office/drawing/2014/main" xmlns="" id="{CFDFD7CA-8242-4FF3-B934-BFDAA700774E}"/>
              </a:ext>
            </a:extLst>
          </p:cNvPr>
          <p:cNvSpPr>
            <a:spLocks noGrp="1"/>
          </p:cNvSpPr>
          <p:nvPr>
            <p:ph type="body" idx="1"/>
          </p:nvPr>
        </p:nvSpPr>
        <p:spPr>
          <a:xfrm>
            <a:off x="1681316" y="1347019"/>
            <a:ext cx="9979742" cy="4829944"/>
          </a:xfrm>
          <a:prstGeom prst="rect">
            <a:avLst/>
          </a:prstGeom>
        </p:spPr>
        <p:txBody>
          <a:bodyPr vert="horz" lIns="91440" tIns="45720" rIns="91440" bIns="45720" rtlCol="0">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GB" dirty="0"/>
          </a:p>
        </p:txBody>
      </p:sp>
      <p:sp>
        <p:nvSpPr>
          <p:cNvPr id="4" name="Symbol zastępczy daty 3">
            <a:extLst>
              <a:ext uri="{FF2B5EF4-FFF2-40B4-BE49-F238E27FC236}">
                <a16:creationId xmlns:a16="http://schemas.microsoft.com/office/drawing/2014/main" xmlns="" id="{65DDD60D-2350-4899-861C-263B21BFC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F08F-DC6B-4601-B491-B0F83F6DD2DA}" type="datetimeFigureOut">
              <a:rPr lang="en-US" smtClean="0"/>
              <a:pPr/>
              <a:t>5/14/2022</a:t>
            </a:fld>
            <a:endParaRPr lang="en-US" dirty="0"/>
          </a:p>
        </p:txBody>
      </p:sp>
      <p:sp>
        <p:nvSpPr>
          <p:cNvPr id="5" name="Symbol zastępczy stopki 4">
            <a:extLst>
              <a:ext uri="{FF2B5EF4-FFF2-40B4-BE49-F238E27FC236}">
                <a16:creationId xmlns:a16="http://schemas.microsoft.com/office/drawing/2014/main" xmlns="" id="{C1D2E0DD-5728-4601-9D55-70F02A62E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a:extLst>
              <a:ext uri="{FF2B5EF4-FFF2-40B4-BE49-F238E27FC236}">
                <a16:creationId xmlns:a16="http://schemas.microsoft.com/office/drawing/2014/main" xmlns="" id="{B363C488-8565-41C0-8911-CA683A5FA5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pic>
        <p:nvPicPr>
          <p:cNvPr id="9" name="Obraz 8">
            <a:extLst>
              <a:ext uri="{FF2B5EF4-FFF2-40B4-BE49-F238E27FC236}">
                <a16:creationId xmlns:a16="http://schemas.microsoft.com/office/drawing/2014/main" xmlns="" id="{6CF2717D-7B44-47F9-B211-57341D5BB51D}"/>
              </a:ext>
            </a:extLst>
          </p:cNvPr>
          <p:cNvPicPr>
            <a:picLocks noChangeAspect="1"/>
          </p:cNvPicPr>
          <p:nvPr/>
        </p:nvPicPr>
        <p:blipFill>
          <a:blip r:embed="rId14"/>
          <a:stretch>
            <a:fillRect/>
          </a:stretch>
        </p:blipFill>
        <p:spPr>
          <a:xfrm>
            <a:off x="0" y="1038840"/>
            <a:ext cx="1066800" cy="5838825"/>
          </a:xfrm>
          <a:prstGeom prst="rect">
            <a:avLst/>
          </a:prstGeom>
        </p:spPr>
      </p:pic>
      <p:pic>
        <p:nvPicPr>
          <p:cNvPr id="10" name="Obraz 9">
            <a:extLst>
              <a:ext uri="{FF2B5EF4-FFF2-40B4-BE49-F238E27FC236}">
                <a16:creationId xmlns:a16="http://schemas.microsoft.com/office/drawing/2014/main" xmlns="" id="{97A2C055-18CD-4295-ADE5-5BCF11E7CFB9}"/>
              </a:ext>
            </a:extLst>
          </p:cNvPr>
          <p:cNvPicPr>
            <a:picLocks noChangeAspect="1"/>
          </p:cNvPicPr>
          <p:nvPr/>
        </p:nvPicPr>
        <p:blipFill>
          <a:blip r:embed="rId15"/>
          <a:stretch>
            <a:fillRect/>
          </a:stretch>
        </p:blipFill>
        <p:spPr>
          <a:xfrm>
            <a:off x="0" y="0"/>
            <a:ext cx="12192000" cy="6858000"/>
          </a:xfrm>
          <a:prstGeom prst="rect">
            <a:avLst/>
          </a:prstGeom>
        </p:spPr>
      </p:pic>
    </p:spTree>
    <p:extLst>
      <p:ext uri="{BB962C8B-B14F-4D97-AF65-F5344CB8AC3E}">
        <p14:creationId xmlns:p14="http://schemas.microsoft.com/office/powerpoint/2010/main" xmlns="" val="404697848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4000" kern="1200">
          <a:solidFill>
            <a:srgbClr val="FFFF00"/>
          </a:solidFill>
          <a:latin typeface="Century Schoolbook" panose="020406040505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Schoolbook" panose="020406040505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Schoolbook" panose="020406040505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Schoolbook" panose="020406040505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hyperlink" Target="http://wyborcza.pl/7,75248,23012225,serwer-sadolotka-u-ziobry.html?disableRedirects=true" TargetMode="External"/><Relationship Id="rId2" Type="http://schemas.openxmlformats.org/officeDocument/2006/relationships/hyperlink" Target="https://wiadomosci.onet.pl/kraj/sadolotek-z-wadami-sedziowie-skarza-sie-na-nierownomierny-przydzial-spraw/24v7jx5"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Postępowanie przed sądem I instancji </a:t>
            </a:r>
          </a:p>
        </p:txBody>
      </p:sp>
      <p:sp>
        <p:nvSpPr>
          <p:cNvPr id="3" name="Podtytuł 2"/>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xmlns="" val="321833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850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solidFill>
                  <a:srgbClr val="FFC000"/>
                </a:solidFill>
              </a:rPr>
              <a:t>prezesa sądu</a:t>
            </a:r>
            <a:r>
              <a:rPr lang="pl-PL" dirty="0">
                <a:solidFill>
                  <a:srgbClr val="FFC000"/>
                </a:solidFill>
              </a:rPr>
              <a:t> </a:t>
            </a:r>
            <a:r>
              <a:rPr lang="pl-PL" dirty="0"/>
              <a:t>(przewodniczącego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a:t>
            </a:r>
            <a:r>
              <a:rPr lang="pl-PL" b="1" dirty="0">
                <a:solidFill>
                  <a:srgbClr val="FFC000"/>
                </a:solidFill>
              </a:rPr>
              <a:t>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xmlns="" val="233245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1033670" y="1360271"/>
            <a:ext cx="10627388" cy="5279068"/>
          </a:xfrm>
        </p:spPr>
        <p:txBody>
          <a:bodyPr>
            <a:normAutofit fontScale="77500" lnSpcReduction="2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xmlns="" val="110085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1258957" y="1347018"/>
            <a:ext cx="10707756" cy="5212807"/>
          </a:xfrm>
        </p:spPr>
        <p:txBody>
          <a:bodyPr>
            <a:normAutofit fontScale="92500" lnSpcReduction="10000"/>
          </a:bodyPr>
          <a:lstStyle/>
          <a:p>
            <a:pPr marL="0" indent="0" algn="just">
              <a:buNone/>
            </a:pPr>
            <a:r>
              <a:rPr lang="pl-PL" sz="2400" dirty="0"/>
              <a:t>Art. 337 § 1</a:t>
            </a:r>
          </a:p>
          <a:p>
            <a:pPr algn="just"/>
            <a:r>
              <a:rPr lang="pl-PL" sz="2400" dirty="0"/>
              <a:t>Jeżeli akt oskarżenia nie odpowiada warunkom formalnym wymienionym w art. 119, 332, 333 lub art. 335, a także, gdy nie zostały spełnione warunki wymienione w art. 334, prezes sądu </a:t>
            </a:r>
            <a:r>
              <a:rPr lang="pl-PL" sz="2400" b="1" dirty="0"/>
              <a:t>zwraca go oskarżycielowi w celu usunięcia braków w terminie 7 dni od dnia jego doręczenia.</a:t>
            </a:r>
          </a:p>
          <a:p>
            <a:pPr marL="0" indent="0" algn="just">
              <a:buNone/>
            </a:pPr>
            <a:endParaRPr lang="pl-PL" sz="2400" dirty="0"/>
          </a:p>
          <a:p>
            <a:pPr marL="0" indent="0" algn="just">
              <a:buNone/>
            </a:pPr>
            <a:r>
              <a:rPr lang="pl-PL" sz="2400" dirty="0"/>
              <a:t>Prezes sądu wydaje </a:t>
            </a:r>
            <a:r>
              <a:rPr lang="pl-PL" sz="2400" b="1" dirty="0"/>
              <a:t>ZARZĄDZENIE </a:t>
            </a:r>
            <a:r>
              <a:rPr lang="pl-PL" sz="2400" dirty="0"/>
              <a:t>w sprawie zwrotu aktu oskarżenia oskarżycielowi. Na zarządzenie przysługuje </a:t>
            </a:r>
            <a:r>
              <a:rPr lang="pl-PL" sz="2400" u="sng" dirty="0"/>
              <a:t>zażalenie do sądu właściwego do rozpoznania sprawy</a:t>
            </a:r>
            <a:r>
              <a:rPr lang="pl-PL" sz="2400" dirty="0"/>
              <a:t>.</a:t>
            </a:r>
          </a:p>
          <a:p>
            <a:pPr marL="0" indent="0" algn="just">
              <a:buNone/>
            </a:pPr>
            <a:endParaRPr lang="pl-PL" sz="2400" dirty="0"/>
          </a:p>
          <a:p>
            <a:pPr algn="just"/>
            <a:r>
              <a:rPr lang="pl-PL" sz="2400" dirty="0"/>
              <a:t>Oskarżyciel, który nie wnosi zażalenia, ma obowiązek w terminie 7 dni wnieść poprawiony lub uzupełniony akt oskarżenia. </a:t>
            </a:r>
          </a:p>
          <a:p>
            <a:pPr algn="just"/>
            <a:r>
              <a:rPr lang="pl-PL" sz="2400" dirty="0"/>
              <a:t>Zwrot aktu oskarżenia nie oznacza zwrotu sprawy i nie uchyla stanu zawisłości sprawy. </a:t>
            </a:r>
          </a:p>
          <a:p>
            <a:pPr lvl="1" algn="just"/>
            <a:r>
              <a:rPr lang="pl-PL" sz="1800" dirty="0"/>
              <a:t>Prokurator nie może np. umorzyć postępowania, ale może cofnąć akt oskarżenia (art. 14 § 2) </a:t>
            </a:r>
          </a:p>
        </p:txBody>
      </p:sp>
    </p:spTree>
    <p:extLst>
      <p:ext uri="{BB962C8B-B14F-4D97-AF65-F5344CB8AC3E}">
        <p14:creationId xmlns:p14="http://schemas.microsoft.com/office/powerpoint/2010/main" xmlns="" val="33393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0B59F9E-B345-41C7-A4D5-15993C5B0EEF}"/>
              </a:ext>
            </a:extLst>
          </p:cNvPr>
          <p:cNvSpPr>
            <a:spLocks noGrp="1"/>
          </p:cNvSpPr>
          <p:nvPr>
            <p:ph type="title"/>
          </p:nvPr>
        </p:nvSpPr>
        <p:spPr/>
        <p:txBody>
          <a:bodyPr/>
          <a:lstStyle/>
          <a:p>
            <a:r>
              <a:rPr lang="pl-PL" dirty="0"/>
              <a:t>Przykłady braków formalnych:</a:t>
            </a:r>
          </a:p>
        </p:txBody>
      </p:sp>
      <p:sp>
        <p:nvSpPr>
          <p:cNvPr id="3" name="Symbol zastępczy zawartości 2">
            <a:extLst>
              <a:ext uri="{FF2B5EF4-FFF2-40B4-BE49-F238E27FC236}">
                <a16:creationId xmlns:a16="http://schemas.microsoft.com/office/drawing/2014/main" xmlns="" id="{428F8A9A-1CAD-4244-88BB-60180FCD3CFC}"/>
              </a:ext>
            </a:extLst>
          </p:cNvPr>
          <p:cNvSpPr>
            <a:spLocks noGrp="1"/>
          </p:cNvSpPr>
          <p:nvPr>
            <p:ph idx="1"/>
          </p:nvPr>
        </p:nvSpPr>
        <p:spPr/>
        <p:txBody>
          <a:bodyPr/>
          <a:lstStyle/>
          <a:p>
            <a:pPr algn="just"/>
            <a:r>
              <a:rPr lang="pl-PL" dirty="0"/>
              <a:t>Prezes sądu może żądać usunięcia w trybie art. 337 k.p.k., np.:</a:t>
            </a:r>
          </a:p>
          <a:p>
            <a:pPr lvl="1" algn="just"/>
            <a:r>
              <a:rPr lang="pl-PL" dirty="0"/>
              <a:t>podpisu prokuratora pod aktem oskarżenia (wymogi ogólne pisma procesowego z art. 119) </a:t>
            </a:r>
          </a:p>
          <a:p>
            <a:pPr lvl="1" algn="just"/>
            <a:r>
              <a:rPr lang="pl-PL" dirty="0"/>
              <a:t>nieokreślenia miejsca popełnienia przestępstwa, osób pokrzywdzonych i innych elementów czynu oskarżonego; </a:t>
            </a:r>
          </a:p>
          <a:p>
            <a:pPr lvl="1" algn="just"/>
            <a:r>
              <a:rPr lang="pl-PL" dirty="0"/>
              <a:t>nieprawidłowo oznaczono oskarżonego; </a:t>
            </a:r>
          </a:p>
          <a:p>
            <a:pPr lvl="1" algn="just"/>
            <a:r>
              <a:rPr lang="pl-PL" dirty="0"/>
              <a:t>nie wskazano trybu postępowania albo właściwości sądu; </a:t>
            </a:r>
          </a:p>
          <a:p>
            <a:pPr lvl="1" algn="just"/>
            <a:r>
              <a:rPr lang="pl-PL" dirty="0"/>
              <a:t>akt oskarżenia nie zawiera listy dowodów do przeprowadzenia na rozprawie </a:t>
            </a:r>
          </a:p>
          <a:p>
            <a:pPr lvl="1" algn="just"/>
            <a:endParaRPr lang="pl-PL" dirty="0"/>
          </a:p>
          <a:p>
            <a:pPr lvl="1" algn="just"/>
            <a:endParaRPr lang="pl-PL" dirty="0"/>
          </a:p>
          <a:p>
            <a:pPr marL="457200" lvl="1" indent="0" algn="just">
              <a:buNone/>
            </a:pPr>
            <a:endParaRPr lang="pl-PL" dirty="0"/>
          </a:p>
        </p:txBody>
      </p:sp>
    </p:spTree>
    <p:extLst>
      <p:ext uri="{BB962C8B-B14F-4D97-AF65-F5344CB8AC3E}">
        <p14:creationId xmlns:p14="http://schemas.microsoft.com/office/powerpoint/2010/main" xmlns="" val="922111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2800" dirty="0"/>
              <a:t>Brak spójności między zarzutem z aktu oskarżenia a zarzutem z postanowienia o przedstawieniu zarzutów </a:t>
            </a:r>
          </a:p>
        </p:txBody>
      </p:sp>
      <p:sp>
        <p:nvSpPr>
          <p:cNvPr id="3" name="Symbol zastępczy zawartości 2"/>
          <p:cNvSpPr>
            <a:spLocks noGrp="1"/>
          </p:cNvSpPr>
          <p:nvPr>
            <p:ph idx="1"/>
          </p:nvPr>
        </p:nvSpPr>
        <p:spPr/>
        <p:txBody>
          <a:bodyPr>
            <a:normAutofit fontScale="77500" lnSpcReduction="20000"/>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xmlns="" val="380822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Kontrola formy postępowania przygotowawczego</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xmlns="" val="2962831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20000"/>
          </a:bodyPr>
          <a:lstStyle/>
          <a:p>
            <a:pPr algn="just"/>
            <a:r>
              <a:rPr lang="pl-PL" b="1" dirty="0">
                <a:solidFill>
                  <a:srgbClr val="FFC000"/>
                </a:solidFill>
              </a:rPr>
              <a:t>Gdy prokurator mimo zwrócenia aktu oskarżenia w trybie art. 337 k.p.k. ponownie przekaże go w tej samej postaci, prezes sądu może zmienić swoją poprzednią decyzję i dokonać czynności z art. 338 albo powinien skierować sprawę na posiedzenie – art. 339 § 3 k.p.k. </a:t>
            </a:r>
          </a:p>
          <a:p>
            <a:pPr algn="just"/>
            <a:r>
              <a:rPr lang="pl-PL" dirty="0"/>
              <a:t>Jeżeli na posiedzeniu </a:t>
            </a:r>
            <a:r>
              <a:rPr lang="pl-PL" b="1" u="sng" dirty="0">
                <a:solidFill>
                  <a:srgbClr val="FFC000"/>
                </a:solidFill>
              </a:rPr>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ctr"/>
            <a:r>
              <a:rPr lang="pl-PL" b="1" dirty="0">
                <a:solidFill>
                  <a:schemeClr val="accent5">
                    <a:lumMod val="40000"/>
                    <a:lumOff val="60000"/>
                  </a:schemeClr>
                </a:solidFill>
              </a:rPr>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xmlns="" val="4035540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xmlns="" val="4217298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20000"/>
          </a:bodyPr>
          <a:lstStyle/>
          <a:p>
            <a:pPr algn="just"/>
            <a:r>
              <a:rPr lang="pl-PL" dirty="0"/>
              <a:t>Kontrola w oparciu o art. 120 k.p.k. </a:t>
            </a:r>
            <a:r>
              <a:rPr lang="pl-PL" dirty="0">
                <a:sym typeface="Wingdings" panose="05000000000000000000" pitchFamily="2" charset="2"/>
              </a:rPr>
              <a:t> co podlega kontroli z tego przepisu? Patrz slajd nr 10!</a:t>
            </a:r>
          </a:p>
          <a:p>
            <a:pPr algn="just"/>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xmlns="" val="1616883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aktu oskarżenia </a:t>
            </a:r>
          </a:p>
        </p:txBody>
      </p:sp>
      <p:sp>
        <p:nvSpPr>
          <p:cNvPr id="3" name="Symbol zastępczy zawartości 2"/>
          <p:cNvSpPr>
            <a:spLocks noGrp="1"/>
          </p:cNvSpPr>
          <p:nvPr>
            <p:ph idx="1"/>
          </p:nvPr>
        </p:nvSpPr>
        <p:spPr/>
        <p:txBody>
          <a:bodyPr>
            <a:normAutofit/>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xmlns="" val="25753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l"/>
            <a:r>
              <a:rPr lang="pl-PL" dirty="0"/>
              <a:t>Ogólne informacje o postępowaniu jurysdykcyjnym </a:t>
            </a:r>
          </a:p>
        </p:txBody>
      </p:sp>
      <p:sp>
        <p:nvSpPr>
          <p:cNvPr id="3" name="Symbol zastępczy zawartości 2"/>
          <p:cNvSpPr>
            <a:spLocks noGrp="1"/>
          </p:cNvSpPr>
          <p:nvPr>
            <p:ph idx="1"/>
          </p:nvPr>
        </p:nvSpPr>
        <p:spPr/>
        <p:txBody>
          <a:bodyPr>
            <a:normAutofit fontScale="700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Polskie postępowanie karne, Warszawa 2011, s. 755. </a:t>
            </a:r>
          </a:p>
          <a:p>
            <a:pPr algn="just"/>
            <a:r>
              <a:rPr lang="pl-PL" dirty="0"/>
              <a:t>W postępowaniu przed sądem I instancji, a przede wszystkim na rozprawie głównej najpełniej realizowane są najważniejsze zasady procesowe (zob. slajdy od: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xmlns="" val="1507134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5B0C9D2-71AA-47B6-93E6-0AAB9B9279E4}"/>
              </a:ext>
            </a:extLst>
          </p:cNvPr>
          <p:cNvSpPr>
            <a:spLocks noGrp="1"/>
          </p:cNvSpPr>
          <p:nvPr>
            <p:ph type="title"/>
          </p:nvPr>
        </p:nvSpPr>
        <p:spPr/>
        <p:txBody>
          <a:bodyPr>
            <a:normAutofit fontScale="90000"/>
          </a:bodyPr>
          <a:lstStyle/>
          <a:p>
            <a:r>
              <a:rPr lang="pl-PL" dirty="0"/>
              <a:t>Doręczając odpis aktu oskarżenia, oskarżonego poucza się o:</a:t>
            </a:r>
          </a:p>
        </p:txBody>
      </p:sp>
      <p:sp>
        <p:nvSpPr>
          <p:cNvPr id="4" name="Symbol zastępczy zawartości 3">
            <a:extLst>
              <a:ext uri="{FF2B5EF4-FFF2-40B4-BE49-F238E27FC236}">
                <a16:creationId xmlns:a16="http://schemas.microsoft.com/office/drawing/2014/main" xmlns="" id="{A2BFE02E-33C4-456B-A823-76CECA91462C}"/>
              </a:ext>
            </a:extLst>
          </p:cNvPr>
          <p:cNvSpPr txBox="1">
            <a:spLocks noGrp="1"/>
          </p:cNvSpPr>
          <p:nvPr>
            <p:ph idx="1"/>
          </p:nvPr>
        </p:nvSpPr>
        <p:spPr>
          <a:xfrm>
            <a:off x="1431235" y="1347788"/>
            <a:ext cx="10230540" cy="5155257"/>
          </a:xfrm>
          <a:prstGeom prst="rect">
            <a:avLst/>
          </a:prstGeom>
          <a:noFill/>
        </p:spPr>
        <p:txBody>
          <a:bodyPr wrap="square" rtlCol="0">
            <a:spAutoFit/>
          </a:bodyPr>
          <a:lstStyle/>
          <a:p>
            <a:pPr lvl="1" algn="just">
              <a:buFont typeface="+mj-lt"/>
              <a:buAutoNum type="arabicPeriod"/>
            </a:pPr>
            <a:r>
              <a:rPr lang="pl-PL" sz="1600" dirty="0"/>
              <a:t>Art. 291 § 3 – zabezpieczenie  kosztów postępowania  </a:t>
            </a:r>
          </a:p>
          <a:p>
            <a:pPr lvl="1" algn="just">
              <a:buFont typeface="+mj-lt"/>
              <a:buAutoNum type="arabicPeriod"/>
            </a:pPr>
            <a:r>
              <a:rPr lang="pl-PL" sz="1600" dirty="0"/>
              <a:t>Art. 338a – prawo do złożenia wniosku o wydanie wyroku skazującego i wymierzenie mu określonej kary lub środka karnego, przepadku lub środka kompensacyjnego bez przeprowadzenia postępowania dowodowego </a:t>
            </a:r>
            <a:r>
              <a:rPr lang="pl-PL" sz="1600" dirty="0">
                <a:sym typeface="Wingdings" panose="05000000000000000000" pitchFamily="2" charset="2"/>
              </a:rPr>
              <a:t> tzw. dobrowolne poddanie się odpowiedzialności karnej na posiedzeniu</a:t>
            </a:r>
            <a:r>
              <a:rPr lang="pl-PL" sz="1600" dirty="0"/>
              <a:t> </a:t>
            </a:r>
          </a:p>
          <a:p>
            <a:pPr lvl="1" algn="just">
              <a:buFont typeface="+mj-lt"/>
              <a:buAutoNum type="arabicPeriod"/>
            </a:pPr>
            <a:r>
              <a:rPr lang="pl-PL" sz="1600" dirty="0"/>
              <a:t>Art. 341 § 1 – prawo do udziału w posiedzeniu w przedmiocie warunkowego umorzenia postępowania </a:t>
            </a:r>
          </a:p>
          <a:p>
            <a:pPr lvl="1" algn="just">
              <a:buFont typeface="+mj-lt"/>
              <a:buAutoNum type="arabicPeriod"/>
            </a:pPr>
            <a:r>
              <a:rPr lang="pl-PL" sz="1600" dirty="0"/>
              <a:t>Art. 349 § 8 – dot. posiedzenia przygotowawczego przed rozprawą; ogłoszenie zarządzenia o wyznaczeniu terminów rozprawy ma skutek równoznaczny z </a:t>
            </a:r>
            <a:r>
              <a:rPr lang="pl-PL" sz="1600" u="sng" dirty="0"/>
              <a:t>wezwaniem obecnych uczestników postępowania</a:t>
            </a:r>
            <a:r>
              <a:rPr lang="pl-PL" sz="1600" dirty="0"/>
              <a:t> do udziału w rozprawie albo zawiadomieniem o jej terminach</a:t>
            </a:r>
          </a:p>
          <a:p>
            <a:pPr lvl="1" algn="just">
              <a:buFont typeface="+mj-lt"/>
              <a:buAutoNum type="arabicPeriod"/>
            </a:pPr>
            <a:r>
              <a:rPr lang="pl-PL" sz="1600" dirty="0"/>
              <a:t>Art. 374 </a:t>
            </a:r>
          </a:p>
          <a:p>
            <a:pPr lvl="1" algn="just">
              <a:buFont typeface="+mj-lt"/>
              <a:buAutoNum type="arabicPeriod"/>
            </a:pPr>
            <a:r>
              <a:rPr lang="pl-PL" sz="1600" dirty="0"/>
              <a:t>Art. 376</a:t>
            </a:r>
          </a:p>
          <a:p>
            <a:pPr lvl="1" algn="just">
              <a:buFont typeface="+mj-lt"/>
              <a:buAutoNum type="arabicPeriod"/>
            </a:pPr>
            <a:r>
              <a:rPr lang="pl-PL" sz="1600" dirty="0"/>
              <a:t>Art. 377</a:t>
            </a:r>
          </a:p>
          <a:p>
            <a:pPr lvl="1" algn="just">
              <a:buFont typeface="+mj-lt"/>
              <a:buAutoNum type="arabicPeriod"/>
            </a:pPr>
            <a:r>
              <a:rPr lang="pl-PL" sz="1600" dirty="0"/>
              <a:t>Art. 422 – wniosek o uzasadnienie wyroku </a:t>
            </a:r>
          </a:p>
          <a:p>
            <a:pPr lvl="1" algn="just">
              <a:buFont typeface="+mj-lt"/>
              <a:buAutoNum type="arabicPeriod"/>
            </a:pPr>
            <a:r>
              <a:rPr lang="pl-PL" sz="1600" dirty="0"/>
              <a:t>o prawie do złożenia wniosku o wyznaczenie obrońcy z urzędu w terminie 7 dni od daty doręczenia wezwania (zawiadomienia) o terminie rozprawy (posiedzenia)</a:t>
            </a:r>
          </a:p>
          <a:p>
            <a:pPr algn="just"/>
            <a:r>
              <a:rPr lang="pl-PL" sz="1800" dirty="0"/>
              <a:t>Oraz o prawie wniesienia pisemnej odpowiedzi na akt oskarżenia – art. 338 § 2 </a:t>
            </a:r>
          </a:p>
          <a:p>
            <a:pPr algn="just"/>
            <a:r>
              <a:rPr lang="pl-PL" sz="1800" dirty="0"/>
              <a:t>Gdy złożono wniosek z art. 335 § 1 albo akt oskarżenia zawiera wniosek z art. 335 § 2 jego odpis doręcza się ujawnionemu pokrzywdzonemu</a:t>
            </a:r>
          </a:p>
        </p:txBody>
      </p:sp>
      <p:sp>
        <p:nvSpPr>
          <p:cNvPr id="5" name="Nawias klamrowy zamykający 4">
            <a:extLst>
              <a:ext uri="{FF2B5EF4-FFF2-40B4-BE49-F238E27FC236}">
                <a16:creationId xmlns:a16="http://schemas.microsoft.com/office/drawing/2014/main" xmlns="" id="{EB57D9EF-9F6C-4112-A3C2-9C1C82380975}"/>
              </a:ext>
            </a:extLst>
          </p:cNvPr>
          <p:cNvSpPr/>
          <p:nvPr/>
        </p:nvSpPr>
        <p:spPr>
          <a:xfrm>
            <a:off x="3776870" y="3813313"/>
            <a:ext cx="265043" cy="8779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ole tekstowe 5">
            <a:extLst>
              <a:ext uri="{FF2B5EF4-FFF2-40B4-BE49-F238E27FC236}">
                <a16:creationId xmlns:a16="http://schemas.microsoft.com/office/drawing/2014/main" xmlns="" id="{AF54C51F-3230-49D1-8CCB-0AA6462C1821}"/>
              </a:ext>
            </a:extLst>
          </p:cNvPr>
          <p:cNvSpPr txBox="1"/>
          <p:nvPr/>
        </p:nvSpPr>
        <p:spPr>
          <a:xfrm>
            <a:off x="4439478" y="3925416"/>
            <a:ext cx="2610678" cy="584775"/>
          </a:xfrm>
          <a:prstGeom prst="rect">
            <a:avLst/>
          </a:prstGeom>
          <a:noFill/>
        </p:spPr>
        <p:txBody>
          <a:bodyPr wrap="square" rtlCol="0">
            <a:spAutoFit/>
          </a:bodyPr>
          <a:lstStyle/>
          <a:p>
            <a:pPr algn="ctr"/>
            <a:r>
              <a:rPr lang="pl-PL" sz="1600" dirty="0">
                <a:solidFill>
                  <a:schemeClr val="accent5">
                    <a:lumMod val="40000"/>
                    <a:lumOff val="60000"/>
                  </a:schemeClr>
                </a:solidFill>
              </a:rPr>
              <a:t>Zasady uczestniczenia w rozprawie głównej</a:t>
            </a:r>
          </a:p>
        </p:txBody>
      </p:sp>
    </p:spTree>
    <p:extLst>
      <p:ext uri="{BB962C8B-B14F-4D97-AF65-F5344CB8AC3E}">
        <p14:creationId xmlns:p14="http://schemas.microsoft.com/office/powerpoint/2010/main" xmlns="" val="2662875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775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xmlns="" val="4022888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5A122DF-3906-4C95-9ECB-3E454058BA10}"/>
              </a:ext>
            </a:extLst>
          </p:cNvPr>
          <p:cNvSpPr>
            <a:spLocks noGrp="1"/>
          </p:cNvSpPr>
          <p:nvPr>
            <p:ph type="title"/>
          </p:nvPr>
        </p:nvSpPr>
        <p:spPr/>
        <p:txBody>
          <a:bodyPr>
            <a:normAutofit fontScale="90000"/>
          </a:bodyPr>
          <a:lstStyle/>
          <a:p>
            <a:r>
              <a:rPr lang="pl-PL" dirty="0"/>
              <a:t>Skierowanie sprawy na posiedzenie przez prezesa sądu</a:t>
            </a:r>
          </a:p>
        </p:txBody>
      </p:sp>
      <p:graphicFrame>
        <p:nvGraphicFramePr>
          <p:cNvPr id="4" name="Symbol zastępczy zawartości 3">
            <a:extLst>
              <a:ext uri="{FF2B5EF4-FFF2-40B4-BE49-F238E27FC236}">
                <a16:creationId xmlns:a16="http://schemas.microsoft.com/office/drawing/2014/main" xmlns="" id="{9CFB04AA-6B1B-481F-9F65-1099F2459FA5}"/>
              </a:ext>
            </a:extLst>
          </p:cNvPr>
          <p:cNvGraphicFramePr>
            <a:graphicFrameLocks noGrp="1"/>
          </p:cNvGraphicFramePr>
          <p:nvPr>
            <p:ph idx="1"/>
            <p:extLst>
              <p:ext uri="{D42A27DB-BD31-4B8C-83A1-F6EECF244321}">
                <p14:modId xmlns:p14="http://schemas.microsoft.com/office/powerpoint/2010/main" xmlns="" val="2778520200"/>
              </p:ext>
            </p:extLst>
          </p:nvPr>
        </p:nvGraphicFramePr>
        <p:xfrm>
          <a:off x="-1563757" y="1019175"/>
          <a:ext cx="13146157" cy="5726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22206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403684474"/>
              </p:ext>
            </p:extLst>
          </p:nvPr>
        </p:nvGraphicFramePr>
        <p:xfrm>
          <a:off x="1681163" y="1347788"/>
          <a:ext cx="9980612"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132659" y="4171384"/>
            <a:ext cx="2812026" cy="2677656"/>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solidFill>
                  <a:srgbClr val="FFC000"/>
                </a:solidFill>
              </a:rPr>
              <a:t>art. 339 § 3a – prezes sądu </a:t>
            </a:r>
            <a:r>
              <a:rPr lang="pl-PL" sz="2400" b="1" dirty="0">
                <a:solidFill>
                  <a:srgbClr val="FFC000"/>
                </a:solidFill>
              </a:rPr>
              <a:t>może skierować </a:t>
            </a:r>
            <a:r>
              <a:rPr lang="pl-PL" sz="2400" dirty="0">
                <a:solidFill>
                  <a:srgbClr val="FFC000"/>
                </a:solidFill>
              </a:rPr>
              <a:t>sprawę na posiedzenie, jeżeli oskarżony złożył wniosek z art. 338a </a:t>
            </a:r>
          </a:p>
        </p:txBody>
      </p:sp>
    </p:spTree>
    <p:extLst>
      <p:ext uri="{BB962C8B-B14F-4D97-AF65-F5344CB8AC3E}">
        <p14:creationId xmlns:p14="http://schemas.microsoft.com/office/powerpoint/2010/main" xmlns="" val="3318220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1527252891"/>
              </p:ext>
            </p:extLst>
          </p:nvPr>
        </p:nvGraphicFramePr>
        <p:xfrm>
          <a:off x="781055" y="1569657"/>
          <a:ext cx="9980612"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9"/>
            <a:ext cx="311533" cy="1331382"/>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solidFill>
                  <a:schemeClr val="bg1"/>
                </a:solidFill>
              </a:rPr>
              <a:t>Merytoryczna kontrola aktu oskarżenia </a:t>
            </a:r>
          </a:p>
        </p:txBody>
      </p:sp>
    </p:spTree>
    <p:extLst>
      <p:ext uri="{BB962C8B-B14F-4D97-AF65-F5344CB8AC3E}">
        <p14:creationId xmlns:p14="http://schemas.microsoft.com/office/powerpoint/2010/main" xmlns="" val="4111818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Merytoryczna kontrola aktu oskarżenia </a:t>
            </a:r>
          </a:p>
        </p:txBody>
      </p:sp>
      <p:graphicFrame>
        <p:nvGraphicFramePr>
          <p:cNvPr id="4" name="Symbol zastępczy zawartości 3"/>
          <p:cNvGraphicFramePr>
            <a:graphicFrameLocks noGrp="1"/>
          </p:cNvGraphicFramePr>
          <p:nvPr>
            <p:ph idx="1"/>
            <p:extLst/>
          </p:nvPr>
        </p:nvGraphicFramePr>
        <p:xfrm>
          <a:off x="1681163" y="1347788"/>
          <a:ext cx="9980612"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60367" y="6176963"/>
            <a:ext cx="9388548" cy="646331"/>
          </a:xfrm>
          <a:prstGeom prst="rect">
            <a:avLst/>
          </a:prstGeom>
          <a:noFill/>
        </p:spPr>
        <p:txBody>
          <a:bodyPr wrap="square" rtlCol="0">
            <a:spAutoFit/>
          </a:bodyPr>
          <a:lstStyle/>
          <a:p>
            <a:pPr algn="ctr"/>
            <a:r>
              <a:rPr lang="pl-PL" b="1" dirty="0">
                <a:solidFill>
                  <a:schemeClr val="bg1"/>
                </a:solidFill>
              </a:rPr>
              <a:t>Umorzenie postępowania </a:t>
            </a:r>
            <a:r>
              <a:rPr lang="pl-PL" b="1" dirty="0">
                <a:solidFill>
                  <a:schemeClr val="bg1"/>
                </a:solidFill>
                <a:sym typeface="Wingdings" panose="05000000000000000000" pitchFamily="2" charset="2"/>
              </a:rPr>
              <a:t> sąd wydaje </a:t>
            </a:r>
            <a:r>
              <a:rPr lang="pl-PL" b="1" u="sng" dirty="0">
                <a:solidFill>
                  <a:schemeClr val="bg1"/>
                </a:solidFill>
                <a:sym typeface="Wingdings" panose="05000000000000000000" pitchFamily="2" charset="2"/>
              </a:rPr>
              <a:t>postanowienie</a:t>
            </a:r>
            <a:r>
              <a:rPr lang="pl-PL" b="1" dirty="0">
                <a:solidFill>
                  <a:schemeClr val="bg1"/>
                </a:solidFill>
                <a:sym typeface="Wingdings" panose="05000000000000000000" pitchFamily="2" charset="2"/>
              </a:rPr>
              <a:t>. Na postanowienie przysługuje zażalenie</a:t>
            </a:r>
            <a:endParaRPr lang="pl-PL" b="1" dirty="0">
              <a:solidFill>
                <a:schemeClr val="bg1"/>
              </a:solidFill>
            </a:endParaRPr>
          </a:p>
        </p:txBody>
      </p:sp>
    </p:spTree>
    <p:extLst>
      <p:ext uri="{BB962C8B-B14F-4D97-AF65-F5344CB8AC3E}">
        <p14:creationId xmlns:p14="http://schemas.microsoft.com/office/powerpoint/2010/main" xmlns="" val="1788971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Merytoryczna kontrola aktu oskarżenia – art. 344a </a:t>
            </a:r>
          </a:p>
        </p:txBody>
      </p:sp>
      <p:sp>
        <p:nvSpPr>
          <p:cNvPr id="3" name="Symbol zastępczy zawartości 2"/>
          <p:cNvSpPr>
            <a:spLocks noGrp="1"/>
          </p:cNvSpPr>
          <p:nvPr>
            <p:ph idx="1"/>
          </p:nvPr>
        </p:nvSpPr>
        <p:spPr/>
        <p:txBody>
          <a:bodyPr>
            <a:normAutofit fontScale="85000" lnSpcReduction="2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334b</a:t>
            </a:r>
          </a:p>
          <a:p>
            <a:pPr algn="just"/>
            <a:r>
              <a:rPr lang="pl-PL" dirty="0"/>
              <a:t>Ocena zupełności i prawidłowości czynności procesowych przeprowadzonych w postępowaniu przygotowawczym. Zwrot sprawy możliwy tylko wtedy, gdy dokonanie niezbędnych czynności przez sąd powodowałoby </a:t>
            </a:r>
            <a:r>
              <a:rPr lang="pl-PL" b="1" dirty="0"/>
              <a:t>znaczne trudności.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p:txBody>
      </p:sp>
    </p:spTree>
    <p:extLst>
      <p:ext uri="{BB962C8B-B14F-4D97-AF65-F5344CB8AC3E}">
        <p14:creationId xmlns:p14="http://schemas.microsoft.com/office/powerpoint/2010/main" xmlns="" val="3516663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Merytoryczna kontrola aktu oskarżenia – art. 344a </a:t>
            </a:r>
          </a:p>
        </p:txBody>
      </p:sp>
      <p:sp>
        <p:nvSpPr>
          <p:cNvPr id="3" name="Symbol zastępczy zawartości 2"/>
          <p:cNvSpPr>
            <a:spLocks noGrp="1"/>
          </p:cNvSpPr>
          <p:nvPr>
            <p:ph idx="1"/>
          </p:nvPr>
        </p:nvSpPr>
        <p:spPr/>
        <p:txBody>
          <a:bodyPr>
            <a:normAutofit fontScale="92500"/>
          </a:bodyPr>
          <a:lstStyle/>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b="1" dirty="0">
                <a:solidFill>
                  <a:srgbClr val="FFFF00"/>
                </a:solidFill>
              </a:rPr>
              <a:t>przesłanki zwrotu sprawy prokuratorowi muszą być wąsko interpretowane</a:t>
            </a:r>
          </a:p>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p:txBody>
      </p:sp>
    </p:spTree>
    <p:extLst>
      <p:ext uri="{BB962C8B-B14F-4D97-AF65-F5344CB8AC3E}">
        <p14:creationId xmlns:p14="http://schemas.microsoft.com/office/powerpoint/2010/main" xmlns="" val="2948620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xmlns="" val="3698585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774DA93-5D1A-400B-9128-5C33FA71DEAF}"/>
              </a:ext>
            </a:extLst>
          </p:cNvPr>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179443" y="1347018"/>
            <a:ext cx="10840279" cy="5332077"/>
          </a:xfrm>
        </p:spPr>
        <p:txBody>
          <a:bodyPr>
            <a:normAutofit fontScale="62500" lnSpcReduction="20000"/>
          </a:bodyPr>
          <a:lstStyle/>
          <a:p>
            <a:pPr marL="0" indent="0" algn="ctr">
              <a:buNone/>
            </a:pPr>
            <a:r>
              <a:rPr lang="pl-PL" sz="2600" b="1" u="sng" dirty="0"/>
              <a:t>Postanowienie SA w Katowicach z 2.02.2011 r., II </a:t>
            </a:r>
            <a:r>
              <a:rPr lang="pl-PL" sz="2600" b="1" u="sng" dirty="0" err="1"/>
              <a:t>AKz</a:t>
            </a:r>
            <a:r>
              <a:rPr lang="pl-PL" sz="2600" b="1" u="sng" dirty="0"/>
              <a:t> 39/11</a:t>
            </a:r>
          </a:p>
          <a:p>
            <a:pPr marL="0" indent="0" algn="just">
              <a:buNone/>
            </a:pPr>
            <a:r>
              <a:rPr lang="pl-PL" dirty="0"/>
              <a:t>W tej fazie postępowania sąd ma prawo i obowiązek badania, czy przeprowadzone w sprawie dochodzenie lub śledztwo nie wymaga uzupełnienia. W orzecznictwie wskazuje się, że </a:t>
            </a:r>
            <a:r>
              <a:rPr lang="pl-PL" b="1" dirty="0"/>
              <a:t>ratio legis powyższej regulacji należy poszukiwać w powiązaniu z jednym z podstawowych celów postępowania karnego, jakim jest rozstrzygnięcie sprawy w rozsądnym terminie, o czym wprost stanowi przepis art. 2 § 1 pkt 4 k.p.k.</a:t>
            </a:r>
            <a:r>
              <a:rPr lang="pl-PL" dirty="0"/>
              <a:t> Dlatego właśnie ustawodawca przewidział możliwość zwrotu sprawy prokuratorowi, ale pod ściśle określonymi warunkami, to jest w sytuacji, gdy postępowanie przygotowawcze zawiera istotne braki, a ich usunięcie w postępowaniu sądowym powodowałoby znaczne trudności. </a:t>
            </a:r>
            <a:r>
              <a:rPr lang="pl-PL" b="1" dirty="0"/>
              <a:t>Chodzi o to, żeby postępowanie sądowe, z uwagi na konieczność powielania szeregu czynności postępowania przygotowawczego zawierającego braki, w praktyce nie zastępowało tego postępowania. Konieczność poszukiwania nowych dowodów to wskazany w przepisie </a:t>
            </a:r>
            <a:r>
              <a:rPr lang="pl-PL" dirty="0"/>
              <a:t>art. 345 § 1 k.p.k. (przyp. – obecnie art. 344a § 1 k.p.k.) przykład braku istotnego, którego usunięcie przez sąd jest nie tylko utrudnione, </a:t>
            </a:r>
            <a:r>
              <a:rPr lang="pl-PL" b="1" dirty="0"/>
              <a:t>ale w wielu przypadkach wręcz niemożliwe</a:t>
            </a:r>
            <a:r>
              <a:rPr lang="pl-PL" dirty="0"/>
              <a:t>. </a:t>
            </a:r>
          </a:p>
          <a:p>
            <a:pPr marL="0" indent="0" algn="just">
              <a:buNone/>
            </a:pPr>
            <a:r>
              <a:rPr lang="pl-PL" dirty="0"/>
              <a:t>Oceniając zasadność podstaw zwrotu sprawy na podstawie art. 345 § 1 k.p.k. (przyp. – obecnie art. 344a § 1 k.p.k.), sąd powinien zawsze badać, czy braki śledztwa lub dochodzenia są przynajmniej takiej rangi jak wskazana w tym przepisie przykładowo "potrzeba poszukiwania dowodów" i czy usunięcie ich </a:t>
            </a:r>
            <a:r>
              <a:rPr lang="pl-PL" b="1" dirty="0"/>
              <a:t>nie wiąże się z koniecznością znacznego nakładu pracy i czasu. </a:t>
            </a:r>
            <a:r>
              <a:rPr lang="pl-PL" dirty="0"/>
              <a:t>W innej sytuacji sąd ma obowiązek konwalidowania stwierdzonych uchybień samodzielnie. (…) Istotne braki postępowania przygotowawczego w rozumieniu przepisu art. 345 § 1 k.p.k. (przyp. – obecnie art. 344a § 1 k.p.k.), to </a:t>
            </a:r>
            <a:r>
              <a:rPr lang="pl-PL" b="1" dirty="0"/>
              <a:t>nie tylko braki uniemożliwiające sądowi właściwemu merytoryczne rozpoznanie sprawy po wniesieniu przez prokuratora aktu oskarżenia, jak chociażby uchybienia w zakresie rzetelnie przeprowadzonych czynności dowodowych, ale również wadliwie przeprowadzone w tej fazie postępowania inne czynności naruszające uprawienia i gwarancje stron procesowych związanych z tym postępowaniem </a:t>
            </a:r>
            <a:r>
              <a:rPr lang="pl-PL" dirty="0"/>
              <a:t>(…).</a:t>
            </a:r>
          </a:p>
        </p:txBody>
      </p:sp>
    </p:spTree>
    <p:extLst>
      <p:ext uri="{BB962C8B-B14F-4D97-AF65-F5344CB8AC3E}">
        <p14:creationId xmlns:p14="http://schemas.microsoft.com/office/powerpoint/2010/main" xmlns="" val="40008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85000" lnSpcReduction="10000"/>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xmlns="" val="356786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166F331-8DB0-41BC-9C02-8E99652C4217}"/>
              </a:ext>
            </a:extLst>
          </p:cNvPr>
          <p:cNvSpPr>
            <a:spLocks noGrp="1"/>
          </p:cNvSpPr>
          <p:nvPr>
            <p:ph type="title"/>
          </p:nvPr>
        </p:nvSpPr>
        <p:spPr/>
        <p:txBody>
          <a:bodyPr>
            <a:normAutofit fontScale="90000"/>
          </a:bodyPr>
          <a:lstStyle/>
          <a:p>
            <a:r>
              <a:rPr lang="pl-PL" dirty="0"/>
              <a:t>Postanowienie SA w Szczecinie z 27.02.2017 r., II </a:t>
            </a:r>
            <a:r>
              <a:rPr lang="pl-PL" dirty="0" err="1"/>
              <a:t>AKa</a:t>
            </a:r>
            <a:r>
              <a:rPr lang="pl-PL" dirty="0"/>
              <a:t> </a:t>
            </a:r>
          </a:p>
        </p:txBody>
      </p:sp>
      <p:sp>
        <p:nvSpPr>
          <p:cNvPr id="3" name="Symbol zastępczy zawartości 2">
            <a:extLst>
              <a:ext uri="{FF2B5EF4-FFF2-40B4-BE49-F238E27FC236}">
                <a16:creationId xmlns:a16="http://schemas.microsoft.com/office/drawing/2014/main" xmlns="" id="{69F6CB5F-5DFB-4B68-A811-E57007299A0E}"/>
              </a:ext>
            </a:extLst>
          </p:cNvPr>
          <p:cNvSpPr>
            <a:spLocks noGrp="1"/>
          </p:cNvSpPr>
          <p:nvPr>
            <p:ph idx="1"/>
          </p:nvPr>
        </p:nvSpPr>
        <p:spPr/>
        <p:txBody>
          <a:bodyPr/>
          <a:lstStyle/>
          <a:p>
            <a:pPr algn="just"/>
            <a:r>
              <a:rPr lang="pl-PL" dirty="0"/>
              <a:t>Kumulatywnym warunkiem zwrotu sprawy do uzupełnienia postępowania przygotowawczego jest wymóg, by dokonanie niezbędnych czynności przez sąd powodowało znaczne trudności. W istocie te znaczne trudności utożsamiane są, obok niemożności przeprowadzenia dowodów przez sąd, </a:t>
            </a:r>
            <a:r>
              <a:rPr lang="pl-PL" b="1" dirty="0">
                <a:solidFill>
                  <a:srgbClr val="FFFF00"/>
                </a:solidFill>
              </a:rPr>
              <a:t>ze znacznym zakłóceniem toku postępowania sądowego i przerzuceniem na sąd czynności, które są właściwe dla postępowania przygotowawczego.</a:t>
            </a:r>
          </a:p>
          <a:p>
            <a:pPr algn="just"/>
            <a:endParaRPr lang="pl-PL" dirty="0"/>
          </a:p>
        </p:txBody>
      </p:sp>
    </p:spTree>
    <p:extLst>
      <p:ext uri="{BB962C8B-B14F-4D97-AF65-F5344CB8AC3E}">
        <p14:creationId xmlns:p14="http://schemas.microsoft.com/office/powerpoint/2010/main" xmlns="" val="1629646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222E42C4-68B4-4D94-965F-33868FBCA702}"/>
              </a:ext>
            </a:extLst>
          </p:cNvPr>
          <p:cNvSpPr>
            <a:spLocks noGrp="1"/>
          </p:cNvSpPr>
          <p:nvPr>
            <p:ph type="title"/>
          </p:nvPr>
        </p:nvSpPr>
        <p:spPr/>
        <p:txBody>
          <a:bodyPr/>
          <a:lstStyle/>
          <a:p>
            <a:r>
              <a:rPr lang="pl-PL" dirty="0"/>
              <a:t>Posiedzenia wyrokowe</a:t>
            </a:r>
          </a:p>
        </p:txBody>
      </p:sp>
      <p:sp>
        <p:nvSpPr>
          <p:cNvPr id="5" name="Symbol zastępczy tekstu 4">
            <a:extLst>
              <a:ext uri="{FF2B5EF4-FFF2-40B4-BE49-F238E27FC236}">
                <a16:creationId xmlns:a16="http://schemas.microsoft.com/office/drawing/2014/main" xmlns="" id="{2A8234A1-AF09-4B93-BBD2-4C16A2043EF3}"/>
              </a:ext>
            </a:extLst>
          </p:cNvPr>
          <p:cNvSpPr>
            <a:spLocks noGrp="1"/>
          </p:cNvSpPr>
          <p:nvPr>
            <p:ph type="body" idx="1"/>
          </p:nvPr>
        </p:nvSpPr>
        <p:spPr/>
        <p:txBody>
          <a:bodyPr/>
          <a:lstStyle/>
          <a:p>
            <a:pPr algn="just"/>
            <a:r>
              <a:rPr lang="pl-PL" dirty="0"/>
              <a:t>Posiedzenia, na których sąd orzeka o odpowiedzialności karnej oskarżonego i wydając orzeczenie, skazuje oskarżonego wyrokiem albo warunkowo umarza postępowanie. </a:t>
            </a:r>
          </a:p>
        </p:txBody>
      </p:sp>
    </p:spTree>
    <p:extLst>
      <p:ext uri="{BB962C8B-B14F-4D97-AF65-F5344CB8AC3E}">
        <p14:creationId xmlns:p14="http://schemas.microsoft.com/office/powerpoint/2010/main" xmlns="" val="2634400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lnSpcReduction="10000"/>
          </a:bodyPr>
          <a:lstStyle/>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xmlns="" val="1473814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xmlns="" val="1741405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70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xmlns="" val="31309237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70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xmlns="" val="39427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Skazanie bez rozprawy – przesłanki</a:t>
            </a:r>
          </a:p>
        </p:txBody>
      </p:sp>
      <p:sp>
        <p:nvSpPr>
          <p:cNvPr id="4" name="Symbol zastępczy tekstu 3"/>
          <p:cNvSpPr>
            <a:spLocks noGrp="1"/>
          </p:cNvSpPr>
          <p:nvPr>
            <p:ph type="body" idx="1"/>
          </p:nvPr>
        </p:nvSpPr>
        <p:spPr/>
        <p:txBody>
          <a:bodyPr/>
          <a:lstStyle/>
          <a:p>
            <a:pPr algn="ctr"/>
            <a:r>
              <a:rPr lang="pl-PL" dirty="0"/>
              <a:t>335 § 1 </a:t>
            </a:r>
          </a:p>
        </p:txBody>
      </p:sp>
      <p:sp>
        <p:nvSpPr>
          <p:cNvPr id="5" name="Symbol zastępczy zawartości 4"/>
          <p:cNvSpPr>
            <a:spLocks noGrp="1"/>
          </p:cNvSpPr>
          <p:nvPr>
            <p:ph sz="half" idx="2"/>
          </p:nvPr>
        </p:nvSpPr>
        <p:spPr/>
        <p:txBody>
          <a:bodyPr>
            <a:normAutofit fontScale="70000" lnSpcReduction="200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p:txBody>
          <a:bodyPr/>
          <a:lstStyle/>
          <a:p>
            <a:pPr algn="ctr"/>
            <a:r>
              <a:rPr lang="pl-PL" dirty="0"/>
              <a:t>335 § 2 </a:t>
            </a:r>
          </a:p>
        </p:txBody>
      </p:sp>
      <p:sp>
        <p:nvSpPr>
          <p:cNvPr id="7" name="Symbol zastępczy zawartości 6"/>
          <p:cNvSpPr>
            <a:spLocks noGrp="1"/>
          </p:cNvSpPr>
          <p:nvPr>
            <p:ph sz="quarter" idx="4"/>
          </p:nvPr>
        </p:nvSpPr>
        <p:spPr/>
        <p:txBody>
          <a:bodyPr>
            <a:normAutofit fontScale="70000" lnSpcReduction="2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xmlns="" val="125493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62500" lnSpcReduction="2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xmlns="" val="19370000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sądowa wniosku z art. 335 </a:t>
            </a:r>
          </a:p>
        </p:txBody>
      </p:sp>
      <p:sp>
        <p:nvSpPr>
          <p:cNvPr id="3" name="Symbol zastępczy zawartości 2"/>
          <p:cNvSpPr>
            <a:spLocks noGrp="1"/>
          </p:cNvSpPr>
          <p:nvPr>
            <p:ph idx="1"/>
          </p:nvPr>
        </p:nvSpPr>
        <p:spPr/>
        <p:txBody>
          <a:bodyPr>
            <a:normAutofit fontScale="70000" lnSpcReduction="20000"/>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xmlns="" val="22343551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sądowa wniosku z art. 335 </a:t>
            </a:r>
          </a:p>
        </p:txBody>
      </p:sp>
      <p:sp>
        <p:nvSpPr>
          <p:cNvPr id="3" name="Symbol zastępczy zawartości 2"/>
          <p:cNvSpPr>
            <a:spLocks noGrp="1"/>
          </p:cNvSpPr>
          <p:nvPr>
            <p:ph idx="1"/>
          </p:nvPr>
        </p:nvSpPr>
        <p:spPr/>
        <p:txBody>
          <a:bodyPr>
            <a:normAutofit fontScale="77500" lnSpcReduction="20000"/>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solidFill>
                  <a:srgbClr val="FFFF00"/>
                </a:solidFill>
              </a:rPr>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xmlns="" val="4122609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449003735"/>
              </p:ext>
            </p:extLst>
          </p:nvPr>
        </p:nvGraphicFramePr>
        <p:xfrm>
          <a:off x="487172" y="1019175"/>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p:txBody>
          <a:bodyPr>
            <a:normAutofit fontScale="90000"/>
          </a:bodyPr>
          <a:lstStyle/>
          <a:p>
            <a:r>
              <a:rPr lang="pl-PL" dirty="0"/>
              <a:t>Postępowanie przed sądem I instancji można podzielić na 3 etapy:</a:t>
            </a:r>
          </a:p>
        </p:txBody>
      </p:sp>
    </p:spTree>
    <p:extLst>
      <p:ext uri="{BB962C8B-B14F-4D97-AF65-F5344CB8AC3E}">
        <p14:creationId xmlns:p14="http://schemas.microsoft.com/office/powerpoint/2010/main" xmlns="" val="3607497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sądowa wniosku z art. 335 </a:t>
            </a:r>
          </a:p>
        </p:txBody>
      </p:sp>
      <p:sp>
        <p:nvSpPr>
          <p:cNvPr id="3" name="Symbol zastępczy zawartości 2"/>
          <p:cNvSpPr>
            <a:spLocks noGrp="1"/>
          </p:cNvSpPr>
          <p:nvPr>
            <p:ph idx="1"/>
          </p:nvPr>
        </p:nvSpPr>
        <p:spPr/>
        <p:txBody>
          <a:bodyPr>
            <a:normAutofit fontScale="77500" lnSpcReduction="20000"/>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xmlns="" val="3721277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dirty="0"/>
              <a:t>Udział oskarżonego w posiedzeniu z art. 343</a:t>
            </a:r>
          </a:p>
        </p:txBody>
      </p:sp>
      <p:sp>
        <p:nvSpPr>
          <p:cNvPr id="3" name="Symbol zastępczy zawartości 2"/>
          <p:cNvSpPr>
            <a:spLocks noGrp="1"/>
          </p:cNvSpPr>
          <p:nvPr>
            <p:ph idx="1"/>
          </p:nvPr>
        </p:nvSpPr>
        <p:spPr/>
        <p:txBody>
          <a:bodyPr>
            <a:normAutofit fontScale="62500" lnSpcReduction="2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xmlns="" val="32199442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Udział oskarżonego w posiedzeniu z art. 343</a:t>
            </a:r>
          </a:p>
        </p:txBody>
      </p:sp>
      <p:sp>
        <p:nvSpPr>
          <p:cNvPr id="3" name="Symbol zastępczy zawartości 2"/>
          <p:cNvSpPr>
            <a:spLocks noGrp="1"/>
          </p:cNvSpPr>
          <p:nvPr>
            <p:ph idx="1"/>
          </p:nvPr>
        </p:nvSpPr>
        <p:spPr/>
        <p:txBody>
          <a:bodyPr>
            <a:normAutofit fontScale="85000" lnSpcReduction="20000"/>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xmlns="" val="35488952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a:t>Dobrowolne poddanie się karze na posiedzeniu przed rozprawą – art. 338a w zw. z 343a</a:t>
            </a:r>
          </a:p>
        </p:txBody>
      </p:sp>
      <p:sp>
        <p:nvSpPr>
          <p:cNvPr id="4" name="Symbol zastępczy tekstu 3"/>
          <p:cNvSpPr>
            <a:spLocks noGrp="1"/>
          </p:cNvSpPr>
          <p:nvPr>
            <p:ph type="body" idx="1"/>
          </p:nvPr>
        </p:nvSpPr>
        <p:spPr/>
        <p:txBody>
          <a:bodyPr/>
          <a:lstStyle/>
          <a:p>
            <a:pPr algn="ctr"/>
            <a:r>
              <a:rPr lang="pl-PL" dirty="0"/>
              <a:t>Przesłanki </a:t>
            </a:r>
          </a:p>
        </p:txBody>
      </p:sp>
      <p:sp>
        <p:nvSpPr>
          <p:cNvPr id="3" name="Symbol zastępczy zawartości 2"/>
          <p:cNvSpPr>
            <a:spLocks noGrp="1"/>
          </p:cNvSpPr>
          <p:nvPr>
            <p:ph sz="half" idx="2"/>
          </p:nvPr>
        </p:nvSpPr>
        <p:spPr/>
        <p:txBody>
          <a:bodyPr>
            <a:normAutofit fontScale="625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p:txBody>
          <a:bodyPr/>
          <a:lstStyle/>
          <a:p>
            <a:pPr algn="ctr"/>
            <a:r>
              <a:rPr lang="pl-PL" dirty="0"/>
              <a:t>Tryb orzekania </a:t>
            </a:r>
          </a:p>
        </p:txBody>
      </p:sp>
      <p:sp>
        <p:nvSpPr>
          <p:cNvPr id="6" name="Symbol zastępczy zawartości 5"/>
          <p:cNvSpPr>
            <a:spLocks noGrp="1"/>
          </p:cNvSpPr>
          <p:nvPr>
            <p:ph sz="quarter" idx="4"/>
          </p:nvPr>
        </p:nvSpPr>
        <p:spPr/>
        <p:txBody>
          <a:bodyPr>
            <a:normAutofit fontScale="625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xmlns="" val="9766387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Tryby konsensualne – korzyści dla oskarżonego </a:t>
            </a:r>
          </a:p>
        </p:txBody>
      </p:sp>
      <p:sp>
        <p:nvSpPr>
          <p:cNvPr id="8" name="Symbol zastępczy zawartości 7"/>
          <p:cNvSpPr>
            <a:spLocks noGrp="1"/>
          </p:cNvSpPr>
          <p:nvPr>
            <p:ph idx="1"/>
          </p:nvPr>
        </p:nvSpPr>
        <p:spPr>
          <a:xfrm>
            <a:off x="1272209" y="1347019"/>
            <a:ext cx="10388849" cy="5265816"/>
          </a:xfrm>
        </p:spPr>
        <p:txBody>
          <a:bodyPr>
            <a:normAutofit fontScale="85000" lnSpcReduction="10000"/>
          </a:bodyPr>
          <a:lstStyle/>
          <a:p>
            <a:pPr algn="just"/>
            <a:r>
              <a:rPr lang="pl-PL" sz="2000"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sz="2000"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sz="2000"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sz="2000"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sz="2000" dirty="0"/>
              <a:t>Wyrok SN z dnia 7 września 1999 r., WKN 32/99</a:t>
            </a:r>
          </a:p>
        </p:txBody>
      </p:sp>
    </p:spTree>
    <p:extLst>
      <p:ext uri="{BB962C8B-B14F-4D97-AF65-F5344CB8AC3E}">
        <p14:creationId xmlns:p14="http://schemas.microsoft.com/office/powerpoint/2010/main" xmlns="" val="3726830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Tryby konsensualne – korzyści dla oskarżonego </a:t>
            </a:r>
          </a:p>
        </p:txBody>
      </p:sp>
      <p:sp>
        <p:nvSpPr>
          <p:cNvPr id="3" name="Symbol zastępczy zawartości 2"/>
          <p:cNvSpPr>
            <a:spLocks noGrp="1"/>
          </p:cNvSpPr>
          <p:nvPr>
            <p:ph idx="1"/>
          </p:nvPr>
        </p:nvSpPr>
        <p:spPr/>
        <p:txBody>
          <a:bodyPr>
            <a:normAutofit fontScale="92500" lnSpcReduction="20000"/>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Problem „rabatu” na karze jest dość kontrowersyjny w doktrynie.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xmlns="" val="41779237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96A6FBB-5C60-42D9-87F5-7E941FA41F23}"/>
              </a:ext>
            </a:extLst>
          </p:cNvPr>
          <p:cNvSpPr>
            <a:spLocks noGrp="1"/>
          </p:cNvSpPr>
          <p:nvPr>
            <p:ph type="title"/>
          </p:nvPr>
        </p:nvSpPr>
        <p:spPr/>
        <p:txBody>
          <a:bodyPr/>
          <a:lstStyle/>
          <a:p>
            <a:r>
              <a:rPr lang="pl-PL" dirty="0"/>
              <a:t>Gdy sąd nie uwzględnia wniosku…</a:t>
            </a:r>
          </a:p>
        </p:txBody>
      </p:sp>
      <p:sp>
        <p:nvSpPr>
          <p:cNvPr id="3" name="Symbol zastępczy zawartości 2">
            <a:extLst>
              <a:ext uri="{FF2B5EF4-FFF2-40B4-BE49-F238E27FC236}">
                <a16:creationId xmlns:a16="http://schemas.microsoft.com/office/drawing/2014/main" xmlns="" id="{145571B9-AD58-4E06-A22D-0608B76A7FE1}"/>
              </a:ext>
            </a:extLst>
          </p:cNvPr>
          <p:cNvSpPr>
            <a:spLocks noGrp="1"/>
          </p:cNvSpPr>
          <p:nvPr>
            <p:ph idx="1"/>
          </p:nvPr>
        </p:nvSpPr>
        <p:spPr>
          <a:xfrm>
            <a:off x="1152939" y="1347019"/>
            <a:ext cx="10508119" cy="5120042"/>
          </a:xfrm>
        </p:spPr>
        <p:txBody>
          <a:bodyPr>
            <a:normAutofit fontScale="77500" lnSpcReduction="20000"/>
          </a:bodyPr>
          <a:lstStyle/>
          <a:p>
            <a:pPr algn="just"/>
            <a:r>
              <a:rPr lang="pl-PL" dirty="0"/>
              <a:t>Sąd może nie uwzględnić wniosku z art. 335/338a, jeżeli: nie zgadza się na proponowany wymiar kary, okoliczności sprawy budzą wątpliwości, pokrzywdzony sprzeciwił się wnioskowi, oskarżony/prokurator sprzeciwili się wnioskowi, wniosek jest niedopuszczalny (np. ze względu na rodzaj zarzutów stawianych oskarżonemu). </a:t>
            </a:r>
          </a:p>
          <a:p>
            <a:pPr marL="0" indent="0" algn="ctr">
              <a:buNone/>
            </a:pPr>
            <a:r>
              <a:rPr lang="pl-PL" b="1" dirty="0">
                <a:solidFill>
                  <a:srgbClr val="FFFF00"/>
                </a:solidFill>
              </a:rPr>
              <a:t>Wyrok SN z 7.03.2012 r., II KK 14.12.</a:t>
            </a:r>
          </a:p>
          <a:p>
            <a:pPr algn="just"/>
            <a:r>
              <a:rPr lang="pl-PL" dirty="0"/>
              <a:t>Sąd - rozpoznający wniosek prokuratora o wydanie wyroku skazującego i orzeczenie uzgodnionych z oskarżonym kary lub środka karnego bez przeprowadzenia rozprawy - nie może uchylić się od zbadania sprawy zarówno pod kątem ustaleń faktycznych i zawinienia, a także zastosowanych przepisów prawa materialnego, zaś w sytuacji gdy uzna, że oskarżony nie popełnił zarzucanego mu przestępstwa, gdy zauważa potrzebę zmiany kwalifikacji prawnej czynu i to niezależnie, czy miałaby to być zmiana w kierunku łagodniejszym, czy też surowszym, bądź też dostrzega inne wady prawne propozycji oskarżyciela publicznego (np. dotyczące kwestii środków karnych, których orzeczenie jest obligatoryjne), nie tylko nie może wniosku takiego uwzględnić, lecz wręcz zobligowany jest - stosownie do treści art. 343 § 7 k.p.k. - skierować sprawę do rozpoznania na zasadach ogólnych, chyba że w toku posiedzenia prokurator za zgodą oskarżonego dokona modyfikacji wniosku w kierunku przez sąd postulowanym.</a:t>
            </a:r>
          </a:p>
        </p:txBody>
      </p:sp>
    </p:spTree>
    <p:extLst>
      <p:ext uri="{BB962C8B-B14F-4D97-AF65-F5344CB8AC3E}">
        <p14:creationId xmlns:p14="http://schemas.microsoft.com/office/powerpoint/2010/main" xmlns="" val="2117401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xmlns="" val="20213273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62A8C83F-7723-4805-ACD1-723259E59EF9}"/>
              </a:ext>
            </a:extLst>
          </p:cNvPr>
          <p:cNvSpPr>
            <a:spLocks noGrp="1"/>
          </p:cNvSpPr>
          <p:nvPr>
            <p:ph type="title"/>
          </p:nvPr>
        </p:nvSpPr>
        <p:spPr/>
        <p:txBody>
          <a:bodyPr/>
          <a:lstStyle/>
          <a:p>
            <a:r>
              <a:rPr lang="pl-PL" dirty="0"/>
              <a:t>Wyznaczenie składu orzekającego </a:t>
            </a:r>
          </a:p>
        </p:txBody>
      </p:sp>
      <p:sp>
        <p:nvSpPr>
          <p:cNvPr id="5" name="Symbol zastępczy tekstu 4">
            <a:extLst>
              <a:ext uri="{FF2B5EF4-FFF2-40B4-BE49-F238E27FC236}">
                <a16:creationId xmlns:a16="http://schemas.microsoft.com/office/drawing/2014/main" xmlns="" id="{ACC3DBA8-714E-4C00-82FD-F3695B2CC020}"/>
              </a:ext>
            </a:extLst>
          </p:cNvPr>
          <p:cNvSpPr>
            <a:spLocks noGrp="1"/>
          </p:cNvSpPr>
          <p:nvPr>
            <p:ph type="body" idx="1"/>
          </p:nvPr>
        </p:nvSpPr>
        <p:spPr/>
        <p:txBody>
          <a:bodyPr/>
          <a:lstStyle/>
          <a:p>
            <a:endParaRPr lang="pl-PL" dirty="0"/>
          </a:p>
        </p:txBody>
      </p:sp>
    </p:spTree>
    <p:extLst>
      <p:ext uri="{BB962C8B-B14F-4D97-AF65-F5344CB8AC3E}">
        <p14:creationId xmlns:p14="http://schemas.microsoft.com/office/powerpoint/2010/main" xmlns="" val="27985138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5D6D0CD9-BD80-4D5B-8724-A5F6A1112694}"/>
              </a:ext>
            </a:extLst>
          </p:cNvPr>
          <p:cNvSpPr>
            <a:spLocks noGrp="1"/>
          </p:cNvSpPr>
          <p:nvPr>
            <p:ph type="title"/>
          </p:nvPr>
        </p:nvSpPr>
        <p:spPr/>
        <p:txBody>
          <a:bodyPr/>
          <a:lstStyle/>
          <a:p>
            <a:r>
              <a:rPr lang="pl-PL" dirty="0"/>
              <a:t>Wyznaczenie składu orzekającego </a:t>
            </a:r>
          </a:p>
        </p:txBody>
      </p:sp>
      <p:sp>
        <p:nvSpPr>
          <p:cNvPr id="5" name="Symbol zastępczy zawartości 4">
            <a:extLst>
              <a:ext uri="{FF2B5EF4-FFF2-40B4-BE49-F238E27FC236}">
                <a16:creationId xmlns:a16="http://schemas.microsoft.com/office/drawing/2014/main" xmlns="" id="{F008A93F-FA4A-4CA3-92DD-1CB23EDED456}"/>
              </a:ext>
            </a:extLst>
          </p:cNvPr>
          <p:cNvSpPr>
            <a:spLocks noGrp="1"/>
          </p:cNvSpPr>
          <p:nvPr>
            <p:ph idx="1"/>
          </p:nvPr>
        </p:nvSpPr>
        <p:spPr>
          <a:xfrm>
            <a:off x="1681316" y="1347019"/>
            <a:ext cx="9979742" cy="5252564"/>
          </a:xfrm>
        </p:spPr>
        <p:txBody>
          <a:bodyPr>
            <a:normAutofit fontScale="77500" lnSpcReduction="20000"/>
          </a:bodyPr>
          <a:lstStyle/>
          <a:p>
            <a:pPr algn="just"/>
            <a:r>
              <a:rPr lang="pl-PL" dirty="0">
                <a:latin typeface="Cambria" panose="02040503050406030204" pitchFamily="18" charset="0"/>
              </a:rPr>
              <a:t>Skład orzekający jest wybierany w drodze losowania. </a:t>
            </a:r>
          </a:p>
          <a:p>
            <a:pPr algn="just"/>
            <a:r>
              <a:rPr lang="pl-PL" dirty="0">
                <a:latin typeface="Cambria" panose="02040503050406030204" pitchFamily="18" charset="0"/>
                <a:cs typeface="Times New Roman" panose="02020603050405020304" pitchFamily="18" charset="0"/>
              </a:rPr>
              <a:t>§ 43 ust. 1 regulaminu urzędowania sądów powszechnych - Sprawy są przydzielane referentom (sędziom i asesorom sądowym) </a:t>
            </a:r>
            <a:r>
              <a:rPr lang="pl-PL" b="1" dirty="0">
                <a:solidFill>
                  <a:srgbClr val="FFFF00"/>
                </a:solidFill>
                <a:latin typeface="Cambria" panose="02040503050406030204" pitchFamily="18" charset="0"/>
                <a:cs typeface="Times New Roman" panose="02020603050405020304" pitchFamily="18" charset="0"/>
              </a:rPr>
              <a:t>losowo, zgodnie z ustalonym podziałem czynności, przez narzędzie informatyczne działające w oparciu o generator liczb losowych</a:t>
            </a:r>
            <a:r>
              <a:rPr lang="pl-PL" dirty="0">
                <a:latin typeface="Cambria" panose="02040503050406030204" pitchFamily="18" charset="0"/>
                <a:cs typeface="Times New Roman" panose="02020603050405020304" pitchFamily="18" charset="0"/>
              </a:rPr>
              <a:t>, oddzielnie dla każdego repertorium, wykazu lub innego urządzenia ewidencyjnego, chyba że przepisy niniejszego rozporządzenia przewidują inne zasady przydziału. </a:t>
            </a:r>
            <a:r>
              <a:rPr lang="pl-PL" b="1" dirty="0">
                <a:latin typeface="Cambria" panose="02040503050406030204" pitchFamily="18" charset="0"/>
                <a:cs typeface="Times New Roman" panose="02020603050405020304" pitchFamily="18" charset="0"/>
              </a:rPr>
              <a:t>Przydziału przez narzędzie informatyczne nie stosuje się, jeżeli tylko jeden sędzia lub asesor sądowy uczestniczy w przydziale spraw danego rodzaju</a:t>
            </a:r>
            <a:r>
              <a:rPr lang="pl-PL" dirty="0">
                <a:latin typeface="Cambria" panose="02040503050406030204" pitchFamily="18" charset="0"/>
                <a:cs typeface="Times New Roman" panose="02020603050405020304" pitchFamily="18" charset="0"/>
              </a:rPr>
              <a:t>.</a:t>
            </a:r>
          </a:p>
          <a:p>
            <a:pPr algn="just"/>
            <a:r>
              <a:rPr lang="pl-PL" dirty="0">
                <a:latin typeface="Cambria" panose="02040503050406030204" pitchFamily="18" charset="0"/>
                <a:cs typeface="Times New Roman" panose="02020603050405020304" pitchFamily="18" charset="0"/>
              </a:rPr>
              <a:t>Po wypłynięciu sprawy do danego sądu, prezes sądu (przewodniczący wydziału, inny upoważniony sędzia) przesyła do MS listę spraw wraz z listą sędziów, którzy orzekają w tym sądzie. Następnie w MS przeprowadzane jest losowanie, a zwrotnym </a:t>
            </a:r>
            <a:r>
              <a:rPr lang="pl-PL" dirty="0" err="1">
                <a:latin typeface="Cambria" panose="02040503050406030204" pitchFamily="18" charset="0"/>
                <a:cs typeface="Times New Roman" panose="02020603050405020304" pitchFamily="18" charset="0"/>
              </a:rPr>
              <a:t>FAXem</a:t>
            </a:r>
            <a:r>
              <a:rPr lang="pl-PL" dirty="0">
                <a:latin typeface="Cambria" panose="02040503050406030204" pitchFamily="18" charset="0"/>
                <a:cs typeface="Times New Roman" panose="02020603050405020304" pitchFamily="18" charset="0"/>
              </a:rPr>
              <a:t> prezes sądu/przewodniczący wydziału/upoważniony sędzia otrzymują informację, który sędzia został wylosowany do konkretnej sprawie. </a:t>
            </a:r>
          </a:p>
          <a:p>
            <a:pPr algn="just"/>
            <a:r>
              <a:rPr lang="pl-PL" dirty="0">
                <a:latin typeface="Cambria" panose="02040503050406030204" pitchFamily="18" charset="0"/>
                <a:cs typeface="Times New Roman" panose="02020603050405020304" pitchFamily="18" charset="0"/>
              </a:rPr>
              <a:t>Na podstawie </a:t>
            </a:r>
            <a:r>
              <a:rPr lang="pl-PL" dirty="0" err="1">
                <a:latin typeface="Cambria" panose="02040503050406030204" pitchFamily="18" charset="0"/>
                <a:cs typeface="Times New Roman" panose="02020603050405020304" pitchFamily="18" charset="0"/>
              </a:rPr>
              <a:t>FAXu</a:t>
            </a:r>
            <a:r>
              <a:rPr lang="pl-PL" dirty="0">
                <a:latin typeface="Cambria" panose="02040503050406030204" pitchFamily="18" charset="0"/>
                <a:cs typeface="Times New Roman" panose="02020603050405020304" pitchFamily="18" charset="0"/>
              </a:rPr>
              <a:t> z ministerstwa, prezes sądu/przewodniczący wydziału/inny upoważniony sędzia wydaje zarządzenie o wyznaczeniu składu orzekającego.  </a:t>
            </a:r>
            <a:endParaRPr lang="pl-PL" dirty="0">
              <a:latin typeface="Cambria" panose="02040503050406030204" pitchFamily="18" charset="0"/>
            </a:endParaRPr>
          </a:p>
        </p:txBody>
      </p:sp>
    </p:spTree>
    <p:extLst>
      <p:ext uri="{BB962C8B-B14F-4D97-AF65-F5344CB8AC3E}">
        <p14:creationId xmlns:p14="http://schemas.microsoft.com/office/powerpoint/2010/main" xmlns="" val="269578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70890" y="0"/>
            <a:ext cx="9621109" cy="940315"/>
          </a:xfrm>
        </p:spPr>
        <p:txBody>
          <a:bodyPr>
            <a:normAutofit fontScale="90000"/>
          </a:bodyPr>
          <a:lstStyle/>
          <a:p>
            <a:r>
              <a:rPr lang="pl-PL" dirty="0"/>
              <a:t>Ogólne informacje o postępowaniu jurysdykcyjnym </a:t>
            </a:r>
          </a:p>
        </p:txBody>
      </p:sp>
      <p:sp>
        <p:nvSpPr>
          <p:cNvPr id="3" name="Symbol zastępczy zawartości 2"/>
          <p:cNvSpPr>
            <a:spLocks noGrp="1"/>
          </p:cNvSpPr>
          <p:nvPr>
            <p:ph idx="1"/>
          </p:nvPr>
        </p:nvSpPr>
        <p:spPr>
          <a:xfrm>
            <a:off x="117310" y="1192878"/>
            <a:ext cx="2666409" cy="4050792"/>
          </a:xfrm>
        </p:spPr>
        <p:txBody>
          <a:bodyPr>
            <a:normAutofit fontScale="70000" lnSpcReduction="2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xmlns="" val="26811635"/>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solidFill>
                  <a:schemeClr val="bg1"/>
                </a:solidFill>
              </a:rPr>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solidFill>
                  <a:schemeClr val="bg1"/>
                </a:solidFill>
              </a:rPr>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solidFill>
                  <a:schemeClr val="bg1"/>
                </a:solidFill>
              </a:rPr>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solidFill>
                  <a:schemeClr val="bg1"/>
                </a:solidFill>
              </a:rPr>
              <a:t>sprzeciw od wyroku nakazowego</a:t>
            </a:r>
          </a:p>
          <a:p>
            <a:pPr algn="ctr"/>
            <a:r>
              <a:rPr lang="pl-PL" dirty="0">
                <a:solidFill>
                  <a:schemeClr val="bg1"/>
                </a:solidFill>
              </a:rPr>
              <a:t>- rozpoznanie sprawy na zasadach ogólnych </a:t>
            </a:r>
          </a:p>
        </p:txBody>
      </p:sp>
    </p:spTree>
    <p:extLst>
      <p:ext uri="{BB962C8B-B14F-4D97-AF65-F5344CB8AC3E}">
        <p14:creationId xmlns:p14="http://schemas.microsoft.com/office/powerpoint/2010/main" xmlns="" val="16795176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28E65A7-A617-4299-BA21-D0B30B98D4D5}"/>
              </a:ext>
            </a:extLst>
          </p:cNvPr>
          <p:cNvSpPr>
            <a:spLocks noGrp="1"/>
          </p:cNvSpPr>
          <p:nvPr>
            <p:ph type="title"/>
          </p:nvPr>
        </p:nvSpPr>
        <p:spPr/>
        <p:txBody>
          <a:bodyPr/>
          <a:lstStyle/>
          <a:p>
            <a:r>
              <a:rPr lang="pl-PL" dirty="0"/>
              <a:t>Losowanie składów orzekających</a:t>
            </a:r>
          </a:p>
        </p:txBody>
      </p:sp>
      <p:sp>
        <p:nvSpPr>
          <p:cNvPr id="3" name="Symbol zastępczy zawartości 2">
            <a:extLst>
              <a:ext uri="{FF2B5EF4-FFF2-40B4-BE49-F238E27FC236}">
                <a16:creationId xmlns:a16="http://schemas.microsoft.com/office/drawing/2014/main" xmlns="" id="{A5D311F0-8D8E-488A-AA12-F325F95C36EB}"/>
              </a:ext>
            </a:extLst>
          </p:cNvPr>
          <p:cNvSpPr>
            <a:spLocks noGrp="1"/>
          </p:cNvSpPr>
          <p:nvPr>
            <p:ph idx="1"/>
          </p:nvPr>
        </p:nvSpPr>
        <p:spPr/>
        <p:txBody>
          <a:bodyPr>
            <a:normAutofit fontScale="92500" lnSpcReduction="20000"/>
          </a:bodyPr>
          <a:lstStyle/>
          <a:p>
            <a:pPr algn="just"/>
            <a:r>
              <a:rPr lang="pl-PL" dirty="0"/>
              <a:t>W założeniach, pomysł z losowaniem składów orzekających miał sprzyjać gwarancji bezstronności składów orzekających i uniemożliwić „ręczne sterowanie” wyznaczaniem składów. W praktyce okazuje się jednak, że losowanie składów jest dość problematyczne: system nie przydziela równomiernie spraw, nie uwzględnia stopnia ich skomplikowania, rozporządzenie przewiduje szereg </a:t>
            </a:r>
            <a:r>
              <a:rPr lang="pl-PL" dirty="0" err="1"/>
              <a:t>wyłączeń</a:t>
            </a:r>
            <a:r>
              <a:rPr lang="pl-PL" dirty="0"/>
              <a:t> od losowania, nie wiadomo ilu sędziów z danego sądu brało udział w losowaniu składu orzekającego. </a:t>
            </a:r>
          </a:p>
          <a:p>
            <a:pPr algn="just"/>
            <a:r>
              <a:rPr lang="pl-PL" dirty="0">
                <a:hlinkClick r:id="rId2"/>
              </a:rPr>
              <a:t>https://wiadomosci.onet.pl/kraj/sadolotek-z-wadami-sedziowie-skarza-sie-na-nierownomierny-przydzial-spraw/24v7jx5</a:t>
            </a:r>
            <a:endParaRPr lang="pl-PL" dirty="0"/>
          </a:p>
          <a:p>
            <a:pPr algn="just"/>
            <a:r>
              <a:rPr lang="pl-PL" dirty="0"/>
              <a:t>MS nie ujawnia algorytmu, którym posługuje się podczas losowania składów orzekających. </a:t>
            </a:r>
          </a:p>
          <a:p>
            <a:pPr algn="just"/>
            <a:r>
              <a:rPr lang="pl-PL" dirty="0">
                <a:hlinkClick r:id="rId3"/>
              </a:rPr>
              <a:t>http://wyborcza.pl/7,75248,23012225,serwer-sadolotka-u-ziobry.html?disableRedirects=true</a:t>
            </a:r>
            <a:r>
              <a:rPr lang="pl-PL" dirty="0"/>
              <a:t> </a:t>
            </a:r>
          </a:p>
        </p:txBody>
      </p:sp>
    </p:spTree>
    <p:extLst>
      <p:ext uri="{BB962C8B-B14F-4D97-AF65-F5344CB8AC3E}">
        <p14:creationId xmlns:p14="http://schemas.microsoft.com/office/powerpoint/2010/main" xmlns="" val="3622808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9C18CB65-B864-46CC-B215-5DCB9C37AD22}"/>
              </a:ext>
            </a:extLst>
          </p:cNvPr>
          <p:cNvSpPr>
            <a:spLocks noGrp="1"/>
          </p:cNvSpPr>
          <p:nvPr>
            <p:ph type="title"/>
          </p:nvPr>
        </p:nvSpPr>
        <p:spPr/>
        <p:txBody>
          <a:bodyPr/>
          <a:lstStyle/>
          <a:p>
            <a:r>
              <a:rPr lang="pl-PL" dirty="0"/>
              <a:t>Przygotowanie do rozprawy głównej </a:t>
            </a:r>
          </a:p>
        </p:txBody>
      </p:sp>
      <p:sp>
        <p:nvSpPr>
          <p:cNvPr id="5" name="Symbol zastępczy tekstu 4">
            <a:extLst>
              <a:ext uri="{FF2B5EF4-FFF2-40B4-BE49-F238E27FC236}">
                <a16:creationId xmlns:a16="http://schemas.microsoft.com/office/drawing/2014/main" xmlns="" id="{6CA8F29E-7D33-4A14-B3C3-9FE52F36580D}"/>
              </a:ext>
            </a:extLst>
          </p:cNvPr>
          <p:cNvSpPr>
            <a:spLocks noGrp="1"/>
          </p:cNvSpPr>
          <p:nvPr>
            <p:ph type="body" idx="1"/>
          </p:nvPr>
        </p:nvSpPr>
        <p:spPr/>
        <p:txBody>
          <a:bodyPr/>
          <a:lstStyle/>
          <a:p>
            <a:r>
              <a:rPr lang="pl-PL" dirty="0"/>
              <a:t>Sprawy nie udało się zakończyć na posiedzeniu, wówczas sąd wyznacza rozprawę główną </a:t>
            </a:r>
          </a:p>
        </p:txBody>
      </p:sp>
    </p:spTree>
    <p:extLst>
      <p:ext uri="{BB962C8B-B14F-4D97-AF65-F5344CB8AC3E}">
        <p14:creationId xmlns:p14="http://schemas.microsoft.com/office/powerpoint/2010/main" xmlns="" val="7268701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Przygotowanie do rozprawy głównej </a:t>
            </a:r>
          </a:p>
        </p:txBody>
      </p:sp>
      <p:sp>
        <p:nvSpPr>
          <p:cNvPr id="3" name="Symbol zastępczy zawartości 2"/>
          <p:cNvSpPr>
            <a:spLocks noGrp="1"/>
          </p:cNvSpPr>
          <p:nvPr>
            <p:ph idx="1"/>
          </p:nvPr>
        </p:nvSpPr>
        <p:spPr/>
        <p:txBody>
          <a:bodyPr>
            <a:normAutofit/>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Tree>
    <p:extLst>
      <p:ext uri="{BB962C8B-B14F-4D97-AF65-F5344CB8AC3E}">
        <p14:creationId xmlns:p14="http://schemas.microsoft.com/office/powerpoint/2010/main" xmlns="" val="36194002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Posiedzenie przygotowawcze – art. 349</a:t>
            </a:r>
          </a:p>
        </p:txBody>
      </p:sp>
      <p:sp>
        <p:nvSpPr>
          <p:cNvPr id="3" name="Symbol zastępczy zawartości 2"/>
          <p:cNvSpPr>
            <a:spLocks noGrp="1"/>
          </p:cNvSpPr>
          <p:nvPr>
            <p:ph idx="1"/>
          </p:nvPr>
        </p:nvSpPr>
        <p:spPr>
          <a:xfrm>
            <a:off x="1258957" y="1347018"/>
            <a:ext cx="10402101" cy="5212807"/>
          </a:xfrm>
        </p:spPr>
        <p:txBody>
          <a:bodyPr>
            <a:normAutofit lnSpcReduction="10000"/>
          </a:bodyPr>
          <a:lstStyle/>
          <a:p>
            <a:pPr algn="just"/>
            <a:r>
              <a:rPr lang="pl-PL" sz="1600" dirty="0"/>
              <a:t>Nowa konstrukcja posiedzenia przygotowawczego, której celem jest przyspieszenie i usprawnienie postępowania oraz należyte zaplanowanie czynności procesowych, co sprzyja koncentracji materiału dowodowego na rozprawie. </a:t>
            </a:r>
          </a:p>
          <a:p>
            <a:pPr algn="just"/>
            <a:r>
              <a:rPr lang="pl-PL" sz="1600" dirty="0"/>
              <a:t>Jeżeli przewidywany zakres postępowania dowodowego uzasadnia przypuszczenie, że w sprawie niezbędne będzie wyznaczenie co najmniej 5 terminów rozprawy, prezes sądu niezwłocznie wyznacza sędziego albo członków składu orzekającego oraz kieruje sprawę na posiedzenie. </a:t>
            </a:r>
          </a:p>
          <a:p>
            <a:pPr lvl="1" algn="just"/>
            <a:r>
              <a:rPr lang="pl-PL" sz="1400" dirty="0">
                <a:sym typeface="Wingdings" panose="05000000000000000000" pitchFamily="2" charset="2"/>
              </a:rPr>
              <a:t>obligatoryjne posiedzenie przygotowawcze </a:t>
            </a:r>
            <a:endParaRPr lang="pl-PL" sz="1400" dirty="0"/>
          </a:p>
          <a:p>
            <a:pPr algn="just"/>
            <a:r>
              <a:rPr lang="pl-PL" sz="1600" dirty="0"/>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sz="1600" dirty="0"/>
              <a:t>Posiedzenie przygotowawcze powinno odbyć się w ciągu 30 dni od daty jego wyznaczenia.</a:t>
            </a:r>
          </a:p>
          <a:p>
            <a:pPr algn="just"/>
            <a:r>
              <a:rPr lang="pl-PL" sz="1600" dirty="0"/>
              <a:t>Oskarżyciel publiczny, obrońcy i pełnomocnicy mają prawo wziąć udział w posiedzeniu. Prezes sądu może uznać ich udział za obowiązkowy. </a:t>
            </a:r>
          </a:p>
          <a:p>
            <a:pPr lvl="1" algn="just"/>
            <a:r>
              <a:rPr lang="pl-PL" sz="1400" dirty="0"/>
              <a:t>Założenie, że posiedzenie przygotowawcze powinno być forum przeznaczonym dla profesjonalnych reprezentantów stron procesowych </a:t>
            </a:r>
          </a:p>
          <a:p>
            <a:pPr lvl="1" algn="just"/>
            <a:r>
              <a:rPr lang="pl-PL" sz="1400" dirty="0"/>
              <a:t>Prezes sądu może zawiadomić o posiedzeniu także pozostałe strony jeżeli uzna, że przyczyni się to do usprawnienia postępowania.</a:t>
            </a:r>
          </a:p>
          <a:p>
            <a:pPr algn="just"/>
            <a:r>
              <a:rPr lang="pl-PL" sz="1600" dirty="0"/>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p:txBody>
      </p:sp>
    </p:spTree>
    <p:extLst>
      <p:ext uri="{BB962C8B-B14F-4D97-AF65-F5344CB8AC3E}">
        <p14:creationId xmlns:p14="http://schemas.microsoft.com/office/powerpoint/2010/main" xmlns="" val="288460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przygotowawcze cd. </a:t>
            </a:r>
          </a:p>
        </p:txBody>
      </p:sp>
      <p:sp>
        <p:nvSpPr>
          <p:cNvPr id="3" name="Symbol zastępczy zawartości 2"/>
          <p:cNvSpPr>
            <a:spLocks noGrp="1"/>
          </p:cNvSpPr>
          <p:nvPr>
            <p:ph idx="1"/>
          </p:nvPr>
        </p:nvSpPr>
        <p:spPr/>
        <p:txBody>
          <a:bodyPr>
            <a:normAutofit fontScale="77500" lnSpcReduction="20000"/>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xmlns="" val="8308703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Zawiadomienie o terminie rozprawy</a:t>
            </a:r>
          </a:p>
        </p:txBody>
      </p:sp>
      <p:sp>
        <p:nvSpPr>
          <p:cNvPr id="3" name="Symbol zastępczy zawartości 2"/>
          <p:cNvSpPr>
            <a:spLocks noGrp="1"/>
          </p:cNvSpPr>
          <p:nvPr>
            <p:ph idx="1"/>
          </p:nvPr>
        </p:nvSpPr>
        <p:spPr>
          <a:xfrm>
            <a:off x="1139687" y="1347018"/>
            <a:ext cx="10521371" cy="5080285"/>
          </a:xfrm>
        </p:spPr>
        <p:txBody>
          <a:bodyPr>
            <a:normAutofit fontScale="85000" lnSpcReduction="20000"/>
          </a:bodyPr>
          <a:lstStyle/>
          <a:p>
            <a:pPr algn="just"/>
            <a:r>
              <a:rPr lang="pl-PL" dirty="0"/>
              <a:t>Pomiędzy doręczeniem zawiadomienia a terminem rozprawy głównej powinno upłynąć co najmniej 7 dni. Jeżeli termin ten nie zostanie zachowany w stosunku do oskarżonego lub jego obrońcy, rozprawa na ich wniosek zgłoszony przed rozpoczęciem przewodu sądowego, ulega odroczeniu. </a:t>
            </a:r>
          </a:p>
          <a:p>
            <a:pPr algn="just"/>
            <a:r>
              <a:rPr lang="pl-PL" dirty="0"/>
              <a:t>Doręczając oskarżonemu pozbawionemu wolności, którego obecność na rozprawie nie jest obowiązkowa, zawiadomienie o terminie rozprawy, należy pouczyć go o prawie do złożenia wniosku o doprowadzenie na rozprawę. Ponadto poucza się go o treści przepisów:</a:t>
            </a:r>
          </a:p>
          <a:p>
            <a:pPr lvl="1" algn="just"/>
            <a:r>
              <a:rPr lang="pl-PL" dirty="0"/>
              <a:t>art. 374</a:t>
            </a:r>
          </a:p>
          <a:p>
            <a:pPr lvl="1" algn="just"/>
            <a:r>
              <a:rPr lang="pl-PL" dirty="0"/>
              <a:t>Art. 376</a:t>
            </a:r>
          </a:p>
          <a:p>
            <a:pPr lvl="1" algn="just"/>
            <a:r>
              <a:rPr lang="pl-PL" dirty="0"/>
              <a:t>art. 377</a:t>
            </a:r>
          </a:p>
          <a:p>
            <a:pPr lvl="1" algn="just"/>
            <a:r>
              <a:rPr lang="pl-PL" dirty="0"/>
              <a:t>art. 402 </a:t>
            </a:r>
          </a:p>
          <a:p>
            <a:pPr lvl="1" algn="just"/>
            <a:r>
              <a:rPr lang="pl-PL" dirty="0"/>
              <a:t>Art. 422 – uzasadnienie wyroku </a:t>
            </a:r>
          </a:p>
          <a:p>
            <a:pPr lvl="1" algn="just"/>
            <a:r>
              <a:rPr lang="pl-PL" dirty="0"/>
              <a:t>Art. 427 § 4 – ograniczenie podstaw środka odwoławczego (nie można skarżyć aktywności lub braku aktywności lub braku aktywności sądu.</a:t>
            </a:r>
          </a:p>
          <a:p>
            <a:pPr lvl="1" algn="just"/>
            <a:r>
              <a:rPr lang="pl-PL" dirty="0"/>
              <a:t>Art. 447 § 5 – ograniczenie podstaw apelacyjnych przy trybach konsensualnych </a:t>
            </a:r>
          </a:p>
        </p:txBody>
      </p:sp>
    </p:spTree>
    <p:extLst>
      <p:ext uri="{BB962C8B-B14F-4D97-AF65-F5344CB8AC3E}">
        <p14:creationId xmlns:p14="http://schemas.microsoft.com/office/powerpoint/2010/main" xmlns="" val="6125548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xmlns="" val="42872627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p:txBody>
          <a:bodyPr>
            <a:normAutofit fontScale="700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xmlns="" val="1462662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p:txBody>
          <a:bodyPr>
            <a:normAutofit fontScale="77500" lnSpcReduction="20000"/>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xmlns="" val="9028118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p:txBody>
          <a:bodyPr>
            <a:normAutofit fontScale="77500" lnSpcReduction="20000"/>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xmlns="" val="1444741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xmlns="" val="88072844"/>
              </p:ext>
            </p:extLst>
          </p:nvPr>
        </p:nvGraphicFramePr>
        <p:xfrm>
          <a:off x="384313" y="1347788"/>
          <a:ext cx="11277462" cy="5510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422637" y="5266354"/>
            <a:ext cx="3385050" cy="138499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a:solidFill>
                  <a:srgbClr val="C00000"/>
                </a:solidFill>
              </a:rPr>
              <a:t>Prokurator </a:t>
            </a:r>
            <a:r>
              <a:rPr lang="pl-PL" sz="2400" b="1" u="sng" dirty="0">
                <a:solidFill>
                  <a:srgbClr val="C00000"/>
                </a:solidFill>
              </a:rPr>
              <a:t>nie jest organem </a:t>
            </a:r>
            <a:r>
              <a:rPr lang="pl-PL" dirty="0">
                <a:solidFill>
                  <a:srgbClr val="C00000"/>
                </a:solidFill>
              </a:rPr>
              <a:t>postępowania sądowego – jest stroną, oskarżycielem publicznym!</a:t>
            </a:r>
          </a:p>
        </p:txBody>
      </p:sp>
    </p:spTree>
    <p:extLst>
      <p:ext uri="{BB962C8B-B14F-4D97-AF65-F5344CB8AC3E}">
        <p14:creationId xmlns:p14="http://schemas.microsoft.com/office/powerpoint/2010/main" xmlns="" val="18563954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po dwie osoby wskazane przez oskarżyciela publicznego, posiłkowego, oskarżyciela prywatnego i oskarżonego. Jeżeli jest kilku oskarżycieli lub oskarżonych, każdy z nich może żądać pozostawienia na sali rozpraw po jednej osobie. </a:t>
            </a:r>
            <a:r>
              <a:rPr lang="pl-PL" dirty="0">
                <a:sym typeface="Wingdings" pitchFamily="2" charset="2"/>
              </a:rPr>
              <a:t> instytucja osób godnych zaufania </a:t>
            </a:r>
            <a:endParaRPr lang="pl-PL"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xmlns="" val="15044254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dirty="0"/>
              <a:t>Przejawy kontradyktoryjności na rozprawie  </a:t>
            </a:r>
          </a:p>
        </p:txBody>
      </p:sp>
      <p:sp>
        <p:nvSpPr>
          <p:cNvPr id="7" name="Symbol zastępczy zawartości 6"/>
          <p:cNvSpPr txBox="1">
            <a:spLocks noGrp="1"/>
          </p:cNvSpPr>
          <p:nvPr>
            <p:ph idx="1"/>
          </p:nvPr>
        </p:nvSpPr>
        <p:spPr>
          <a:xfrm>
            <a:off x="1681316" y="1347019"/>
            <a:ext cx="9979742" cy="4850559"/>
          </a:xfrm>
          <a:prstGeom prst="rect">
            <a:avLst/>
          </a:prstGeom>
          <a:noFill/>
        </p:spPr>
        <p:txBody>
          <a:bodyPr wrap="square" rtlCol="0">
            <a:spAutoFit/>
          </a:bodyPr>
          <a:lstStyle/>
          <a:p>
            <a:pPr marL="342900" indent="-342900" algn="just">
              <a:buAutoNum type="arabicPeriod"/>
            </a:pPr>
            <a:r>
              <a:rPr lang="pl-PL" sz="2400" dirty="0"/>
              <a:t>Trójstronny stosunek prawny – oddzielenie funkcji oskarżenia, obrony i orzekania – </a:t>
            </a:r>
            <a:r>
              <a:rPr lang="pl-PL" sz="2400" i="1" dirty="0"/>
              <a:t>obecnie trochę zachwiane</a:t>
            </a:r>
          </a:p>
          <a:p>
            <a:pPr marL="342900" indent="-342900" algn="just">
              <a:buAutoNum type="arabicPeriod"/>
            </a:pPr>
            <a:r>
              <a:rPr lang="pl-PL" sz="2400" dirty="0"/>
              <a:t>Znajomość aktu oskarżenia i możliwość wniesienia odpowiedzi na akt oskarżenia</a:t>
            </a:r>
          </a:p>
          <a:p>
            <a:pPr marL="342900" indent="-342900" algn="just">
              <a:buAutoNum type="arabicPeriod"/>
            </a:pPr>
            <a:r>
              <a:rPr lang="pl-PL" sz="2400" dirty="0"/>
              <a:t>Jawność wewnętrzna – udział stron w czynnościach postępowania</a:t>
            </a:r>
          </a:p>
          <a:p>
            <a:pPr marL="342900" indent="-342900" algn="just">
              <a:buAutoNum type="arabicPeriod"/>
            </a:pPr>
            <a:r>
              <a:rPr lang="pl-PL" sz="2400" dirty="0"/>
              <a:t>Inicjatywa dowodowa należy do stron – to strony dysponują przedmiotem procesu </a:t>
            </a:r>
          </a:p>
          <a:p>
            <a:pPr marL="342900" indent="-342900" algn="just">
              <a:buAutoNum type="arabicPeriod"/>
            </a:pPr>
            <a:r>
              <a:rPr lang="pl-PL" sz="2400" dirty="0"/>
              <a:t>Równouprawnienie stron procesowych </a:t>
            </a:r>
          </a:p>
          <a:p>
            <a:pPr marL="342900" indent="-342900" algn="just">
              <a:buAutoNum type="arabicPeriod"/>
            </a:pPr>
            <a:r>
              <a:rPr lang="pl-PL" sz="2400" dirty="0"/>
              <a:t>art. 370 – kolejność zadawania pytań świadkom </a:t>
            </a:r>
          </a:p>
          <a:p>
            <a:pPr marL="342900" indent="-342900" algn="just">
              <a:buAutoNum type="arabicPeriod"/>
            </a:pPr>
            <a:r>
              <a:rPr lang="pl-PL" sz="2400" dirty="0"/>
              <a:t>art. 367 – prawo zabrania głosu, jeżeli w jakiejkolwiek kwestii jedna ze stron zabrała głos (</a:t>
            </a:r>
            <a:r>
              <a:rPr lang="pl-PL" sz="2400" i="1" dirty="0" err="1"/>
              <a:t>audiatur</a:t>
            </a:r>
            <a:r>
              <a:rPr lang="pl-PL" sz="2400" i="1" dirty="0"/>
              <a:t> et </a:t>
            </a:r>
            <a:r>
              <a:rPr lang="pl-PL" sz="2400" i="1" dirty="0" err="1"/>
              <a:t>altera</a:t>
            </a:r>
            <a:r>
              <a:rPr lang="pl-PL" sz="2400" i="1" dirty="0"/>
              <a:t> pars</a:t>
            </a:r>
            <a:r>
              <a:rPr lang="pl-PL" sz="2400" dirty="0"/>
              <a:t>) oraz prawo oskarżonego do ostatniego głosu (</a:t>
            </a:r>
            <a:r>
              <a:rPr lang="pl-PL" sz="2400" i="1" dirty="0" err="1"/>
              <a:t>favor</a:t>
            </a:r>
            <a:r>
              <a:rPr lang="pl-PL" sz="2400" i="1" dirty="0"/>
              <a:t> </a:t>
            </a:r>
            <a:r>
              <a:rPr lang="pl-PL" sz="2400" i="1" dirty="0" err="1"/>
              <a:t>defensionis</a:t>
            </a:r>
            <a:r>
              <a:rPr lang="pl-PL" sz="2400" dirty="0"/>
              <a:t>)</a:t>
            </a:r>
          </a:p>
        </p:txBody>
      </p:sp>
    </p:spTree>
    <p:extLst>
      <p:ext uri="{BB962C8B-B14F-4D97-AF65-F5344CB8AC3E}">
        <p14:creationId xmlns:p14="http://schemas.microsoft.com/office/powerpoint/2010/main" xmlns="" val="38471607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nvPr>
        </p:nvGraphicFramePr>
        <p:xfrm>
          <a:off x="1681163" y="1347788"/>
          <a:ext cx="9980612"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743281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xmlns="" val="15237847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xmlns="" val="2136507693"/>
              </p:ext>
            </p:extLst>
          </p:nvPr>
        </p:nvGraphicFramePr>
        <p:xfrm>
          <a:off x="275304" y="1405157"/>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1019466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a:t>Rozpoczęcie przewodu sądowego jako moment wygaśnięcia niektórych uprawnień procesowych </a:t>
            </a:r>
          </a:p>
        </p:txBody>
      </p:sp>
      <p:sp>
        <p:nvSpPr>
          <p:cNvPr id="3" name="Symbol zastępczy zawartości 2"/>
          <p:cNvSpPr>
            <a:spLocks noGrp="1"/>
          </p:cNvSpPr>
          <p:nvPr>
            <p:ph idx="1"/>
          </p:nvPr>
        </p:nvSpPr>
        <p:spPr/>
        <p:txBody>
          <a:bodyPr>
            <a:normAutofit fontScale="77500" lnSpcReduction="20000"/>
          </a:bodyPr>
          <a:lstStyle/>
          <a:p>
            <a:pPr algn="just">
              <a:buFont typeface="+mj-lt"/>
              <a:buAutoNum type="arabicPeriod"/>
            </a:pPr>
            <a:r>
              <a:rPr lang="pl-PL" dirty="0"/>
              <a:t>Pokrzywdzony może do tego momentu złożyć wniosek o działaniu w charakterze oskarżyciela posiłkowego (art. 54 § 1 k.p.k.)</a:t>
            </a:r>
          </a:p>
          <a:p>
            <a:pPr lvl="1" algn="just"/>
            <a:r>
              <a:rPr lang="pl-PL" dirty="0"/>
              <a:t>Ciekawe orzeczenie </a:t>
            </a:r>
            <a:r>
              <a:rPr lang="pl-PL" dirty="0">
                <a:sym typeface="Wingdings" pitchFamily="2" charset="2"/>
              </a:rPr>
              <a:t> postanowienie SN z dnia 25 czerwca 2013 r., V KZ 43/13</a:t>
            </a:r>
            <a:endParaRPr lang="pl-PL" dirty="0"/>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a:p>
            <a:pPr algn="just">
              <a:buFont typeface="+mj-lt"/>
              <a:buAutoNum type="arabicPeriod"/>
            </a:pPr>
            <a:r>
              <a:rPr lang="pl-PL" dirty="0"/>
              <a:t>Do rozpoczęcia przewodu sądowego można cofnąć wniosek o ściganie (art. 12 § 3 k.p.k.)</a:t>
            </a:r>
          </a:p>
        </p:txBody>
      </p:sp>
    </p:spTree>
    <p:extLst>
      <p:ext uri="{BB962C8B-B14F-4D97-AF65-F5344CB8AC3E}">
        <p14:creationId xmlns:p14="http://schemas.microsoft.com/office/powerpoint/2010/main" xmlns="" val="5615635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66122" y="-385011"/>
            <a:ext cx="9925878"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70000" lnSpcReduction="2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xmlns="" val="3812048439"/>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54888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a:t>Redukcja postępowania dowodowego na rozprawie </a:t>
            </a:r>
            <a:r>
              <a:rPr lang="pl-PL" sz="2800" dirty="0"/>
              <a:t>głównej</a:t>
            </a:r>
            <a:endParaRPr lang="pl-PL" sz="3200" dirty="0"/>
          </a:p>
        </p:txBody>
      </p:sp>
      <p:sp>
        <p:nvSpPr>
          <p:cNvPr id="4" name="Symbol zastępczy tekstu 3"/>
          <p:cNvSpPr>
            <a:spLocks noGrp="1"/>
          </p:cNvSpPr>
          <p:nvPr>
            <p:ph type="body" idx="1"/>
          </p:nvPr>
        </p:nvSpPr>
        <p:spPr>
          <a:xfrm>
            <a:off x="238539" y="830263"/>
            <a:ext cx="7765773" cy="823912"/>
          </a:xfrm>
        </p:spPr>
        <p:txBody>
          <a:bodyPr/>
          <a:lstStyle/>
          <a:p>
            <a:pPr algn="ctr"/>
            <a:r>
              <a:rPr lang="pl-PL" dirty="0"/>
              <a:t>Art. 387 – dobrowolne poddanie się karze </a:t>
            </a:r>
          </a:p>
        </p:txBody>
      </p:sp>
      <p:sp>
        <p:nvSpPr>
          <p:cNvPr id="5" name="Symbol zastępczy zawartości 4"/>
          <p:cNvSpPr>
            <a:spLocks noGrp="1"/>
          </p:cNvSpPr>
          <p:nvPr>
            <p:ph sz="half" idx="2"/>
          </p:nvPr>
        </p:nvSpPr>
        <p:spPr>
          <a:xfrm>
            <a:off x="238539" y="1705442"/>
            <a:ext cx="8229600" cy="5196593"/>
          </a:xfrm>
          <a:ln>
            <a:solidFill>
              <a:schemeClr val="accent2"/>
            </a:solidFill>
          </a:ln>
        </p:spPr>
        <p:txBody>
          <a:bodyPr>
            <a:normAutofit fontScale="70000" lnSpcReduction="20000"/>
          </a:bodyPr>
          <a:lstStyle/>
          <a:p>
            <a:pPr algn="just"/>
            <a:r>
              <a:rPr lang="pl-PL" dirty="0"/>
              <a:t>Przejaw </a:t>
            </a:r>
            <a:r>
              <a:rPr lang="pl-PL" dirty="0" err="1"/>
              <a:t>konsensualizmu</a:t>
            </a:r>
            <a:r>
              <a:rPr lang="pl-PL" dirty="0"/>
              <a:t> procesowego </a:t>
            </a:r>
          </a:p>
          <a:p>
            <a:pPr algn="just"/>
            <a:r>
              <a:rPr lang="pl-PL" dirty="0" smtClean="0"/>
              <a:t>Oskarżony </a:t>
            </a:r>
            <a:r>
              <a:rPr lang="pl-PL" dirty="0"/>
              <a:t>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lgn="just"/>
            <a:r>
              <a:rPr lang="pl-PL" dirty="0"/>
              <a:t>Wniosek o dobrowolne poddanie się karze można złożyć także w sprawach o zbrodnie, o ile są zagrożone karą do 15 lat pozbawienia wolności </a:t>
            </a:r>
          </a:p>
          <a:p>
            <a:pPr algn="just"/>
            <a:r>
              <a:rPr lang="pl-PL" dirty="0"/>
              <a:t>Sąd może uwzględnić wniosek, gdy:</a:t>
            </a:r>
          </a:p>
          <a:p>
            <a:pPr lvl="1" algn="just"/>
            <a:r>
              <a:rPr lang="pl-PL" dirty="0"/>
              <a:t>Okoliczności popełnienia przestępstwa i wina nie budzą wątpliwości</a:t>
            </a:r>
          </a:p>
          <a:p>
            <a:pPr lvl="1" algn="just"/>
            <a:r>
              <a:rPr lang="pl-PL" dirty="0"/>
              <a:t>Cele postępowania zostaną osiągnięte mimo nieprzeprowadzenia rozprawy w całości</a:t>
            </a:r>
          </a:p>
          <a:p>
            <a:pPr lvl="1" algn="just"/>
            <a:r>
              <a:rPr lang="pl-PL" dirty="0"/>
              <a:t>Brak sprzeciwu prokuratora oraz pokrzywdzonego należycie zawiadomionego o terminie rozprawy i pouczonego o możliwości złożenia przez oskarżonego wniosku z art. 387 § 1 </a:t>
            </a:r>
          </a:p>
          <a:p>
            <a:pPr algn="just"/>
            <a:r>
              <a:rPr lang="pl-PL" dirty="0"/>
              <a:t>Sąd może uzależnić uwzględnienie wniosku od dokonania w nim wskazanej przez siebie zmiany. </a:t>
            </a:r>
          </a:p>
          <a:p>
            <a:pPr algn="just"/>
            <a:endParaRPr lang="pl-PL" dirty="0"/>
          </a:p>
        </p:txBody>
      </p:sp>
      <p:sp>
        <p:nvSpPr>
          <p:cNvPr id="6" name="Symbol zastępczy tekstu 5"/>
          <p:cNvSpPr>
            <a:spLocks noGrp="1"/>
          </p:cNvSpPr>
          <p:nvPr>
            <p:ph type="body" sz="quarter" idx="3"/>
          </p:nvPr>
        </p:nvSpPr>
        <p:spPr>
          <a:xfrm>
            <a:off x="8004312" y="1057294"/>
            <a:ext cx="4058998" cy="823912"/>
          </a:xfrm>
        </p:spPr>
        <p:txBody>
          <a:bodyPr/>
          <a:lstStyle/>
          <a:p>
            <a:pPr algn="ctr"/>
            <a:r>
              <a:rPr lang="pl-PL" dirty="0"/>
              <a:t>388 – skrócona rozprawa </a:t>
            </a:r>
          </a:p>
        </p:txBody>
      </p:sp>
      <p:sp>
        <p:nvSpPr>
          <p:cNvPr id="7" name="Symbol zastępczy zawartości 6"/>
          <p:cNvSpPr>
            <a:spLocks noGrp="1"/>
          </p:cNvSpPr>
          <p:nvPr>
            <p:ph sz="quarter" idx="4"/>
          </p:nvPr>
        </p:nvSpPr>
        <p:spPr>
          <a:xfrm>
            <a:off x="8362122" y="1881206"/>
            <a:ext cx="3701188" cy="3684588"/>
          </a:xfrm>
          <a:ln>
            <a:solidFill>
              <a:schemeClr val="accent2"/>
            </a:solidFill>
          </a:ln>
        </p:spPr>
        <p:txBody>
          <a:bodyPr>
            <a:normAutofit fontScale="70000" lnSpcReduction="20000"/>
          </a:bodyPr>
          <a:lstStyle/>
          <a:p>
            <a:pPr algn="just"/>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lgn="just"/>
            <a:r>
              <a:rPr lang="pl-PL" dirty="0" smtClean="0"/>
              <a:t>Przyznanie </a:t>
            </a:r>
            <a:r>
              <a:rPr lang="pl-PL" dirty="0"/>
              <a:t>się musi nastąpić w granicach i w rozumieniu aktu oskarżenia</a:t>
            </a:r>
          </a:p>
          <a:p>
            <a:pPr algn="just"/>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xmlns="" val="6203828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550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55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xmlns="" val="5041778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xmlns="" val="2327983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2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xmlns="" val="18544409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70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rozpoznaje ją w tym samym składzie stosując przepisy </a:t>
            </a:r>
            <a:r>
              <a:rPr lang="pl-PL" dirty="0" err="1"/>
              <a:t>k.p.w</a:t>
            </a:r>
            <a:r>
              <a:rPr lang="pl-PL" dirty="0"/>
              <a:t>. </a:t>
            </a:r>
            <a:endParaRPr lang="pl-PL" b="1" dirty="0"/>
          </a:p>
        </p:txBody>
      </p:sp>
    </p:spTree>
    <p:extLst>
      <p:ext uri="{BB962C8B-B14F-4D97-AF65-F5344CB8AC3E}">
        <p14:creationId xmlns:p14="http://schemas.microsoft.com/office/powerpoint/2010/main" xmlns="" val="35888745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592193C-232C-4D6C-A2DF-CDD57730D52B}"/>
              </a:ext>
            </a:extLst>
          </p:cNvPr>
          <p:cNvSpPr>
            <a:spLocks noGrp="1"/>
          </p:cNvSpPr>
          <p:nvPr>
            <p:ph type="title"/>
          </p:nvPr>
        </p:nvSpPr>
        <p:spPr/>
        <p:txBody>
          <a:bodyPr>
            <a:noAutofit/>
          </a:bodyPr>
          <a:lstStyle/>
          <a:p>
            <a:r>
              <a:rPr lang="pl-PL" sz="3200" dirty="0"/>
              <a:t>Zlecenie prokuratorowi wykonania określonych czynności procesowych – art. 396a </a:t>
            </a:r>
          </a:p>
        </p:txBody>
      </p:sp>
      <p:sp>
        <p:nvSpPr>
          <p:cNvPr id="3" name="Symbol zastępczy zawartości 2">
            <a:extLst>
              <a:ext uri="{FF2B5EF4-FFF2-40B4-BE49-F238E27FC236}">
                <a16:creationId xmlns:a16="http://schemas.microsoft.com/office/drawing/2014/main" xmlns="" id="{3B3EF3CD-2B50-4047-ABBB-01120CD23E2E}"/>
              </a:ext>
            </a:extLst>
          </p:cNvPr>
          <p:cNvSpPr>
            <a:spLocks noGrp="1"/>
          </p:cNvSpPr>
          <p:nvPr>
            <p:ph idx="1"/>
          </p:nvPr>
        </p:nvSpPr>
        <p:spPr/>
        <p:txBody>
          <a:bodyPr>
            <a:normAutofit fontScale="85000" lnSpcReduction="20000"/>
          </a:bodyPr>
          <a:lstStyle/>
          <a:p>
            <a:pPr algn="just"/>
            <a:r>
              <a:rPr lang="pl-PL" dirty="0"/>
              <a:t>§  1. Jeżeli dopiero w toku rozprawy ujawnią się </a:t>
            </a:r>
            <a:r>
              <a:rPr lang="pl-PL" b="1" dirty="0"/>
              <a:t>istotne braki postępowania przygotowawczego, </a:t>
            </a:r>
            <a:r>
              <a:rPr lang="pl-PL" dirty="0">
                <a:solidFill>
                  <a:srgbClr val="FFFF00"/>
                </a:solidFill>
              </a:rPr>
              <a:t>a ich usunięcie przez sąd uniemożliwiałoby wydanie prawidłowego orzeczenia w rozsądnym terminie,</a:t>
            </a:r>
            <a:r>
              <a:rPr lang="pl-PL" dirty="0"/>
              <a:t> zaś przeszkód tych nie można usunąć, stosując przepis art. 396, </a:t>
            </a:r>
            <a:r>
              <a:rPr lang="pl-PL" dirty="0">
                <a:solidFill>
                  <a:srgbClr val="FFFF00"/>
                </a:solidFill>
              </a:rPr>
              <a:t>sąd może przerwać albo odroczyć rozprawę, zakreślając oskarżycielowi publicznemu termin do przedstawienia dowodów, których przeprowadzenie pozwoliłoby na usunięcie dostrzeżonych braków.</a:t>
            </a:r>
          </a:p>
          <a:p>
            <a:pPr algn="just"/>
            <a:r>
              <a:rPr lang="pl-PL" dirty="0"/>
              <a:t>§  2.  Oskarżyciel publiczny w celu zebrania dowodów, o których mowa w § 1, może przedsięwziąć osobiście, a prokurator także zlecić Policji dokonanie niezbędnych czynności dowodowych.</a:t>
            </a:r>
          </a:p>
          <a:p>
            <a:pPr algn="just"/>
            <a:r>
              <a:rPr lang="pl-PL" dirty="0"/>
              <a:t>§  3.  Oskarżyciel publiczny w wypadku niemożności dotrzymania zakreślonego terminu może zwrócić się do sądu o jego przedłużenie.</a:t>
            </a:r>
          </a:p>
          <a:p>
            <a:pPr algn="just"/>
            <a:r>
              <a:rPr lang="pl-PL" dirty="0"/>
              <a:t>§  4.  Jeżeli oskarżyciel publiczny w wyznaczonym terminie nie przedstawi stosownych dowodów, sąd rozstrzyga na korzyść oskarżonego wątpliwości wynikające z nieprzeprowadzenia tych dowodów</a:t>
            </a:r>
          </a:p>
          <a:p>
            <a:pPr algn="just"/>
            <a:endParaRPr lang="pl-PL" dirty="0"/>
          </a:p>
        </p:txBody>
      </p:sp>
    </p:spTree>
    <p:extLst>
      <p:ext uri="{BB962C8B-B14F-4D97-AF65-F5344CB8AC3E}">
        <p14:creationId xmlns:p14="http://schemas.microsoft.com/office/powerpoint/2010/main" xmlns="" val="33875703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zasady ciągłości na rozprawie głównej </a:t>
            </a:r>
          </a:p>
        </p:txBody>
      </p:sp>
      <p:sp>
        <p:nvSpPr>
          <p:cNvPr id="3" name="Symbol zastępczy tekstu 2"/>
          <p:cNvSpPr>
            <a:spLocks noGrp="1"/>
          </p:cNvSpPr>
          <p:nvPr>
            <p:ph type="body" idx="1"/>
          </p:nvPr>
        </p:nvSpPr>
        <p:spPr>
          <a:xfrm>
            <a:off x="6996159" y="1629351"/>
            <a:ext cx="5014349" cy="823912"/>
          </a:xfrm>
        </p:spPr>
        <p:txBody>
          <a:bodyPr/>
          <a:lstStyle/>
          <a:p>
            <a:pPr algn="ctr"/>
            <a:r>
              <a:rPr lang="pl-PL" dirty="0"/>
              <a:t>Przerwa </a:t>
            </a:r>
          </a:p>
        </p:txBody>
      </p:sp>
      <p:sp>
        <p:nvSpPr>
          <p:cNvPr id="4" name="Symbol zastępczy zawartości 3"/>
          <p:cNvSpPr>
            <a:spLocks noGrp="1"/>
          </p:cNvSpPr>
          <p:nvPr>
            <p:ph sz="half" idx="2"/>
          </p:nvPr>
        </p:nvSpPr>
        <p:spPr/>
        <p:txBody>
          <a:bodyPr>
            <a:normAutofit fontScale="70000" lnSpcReduction="20000"/>
          </a:bodyPr>
          <a:lstStyle/>
          <a:p>
            <a:pPr algn="just"/>
            <a:r>
              <a:rPr lang="pl-PL" dirty="0"/>
              <a:t>Sąd może odroczyć rozprawę tylko wtedy, gdy zarządzenie przerwy nie byłoby wystarczające.</a:t>
            </a:r>
          </a:p>
          <a:p>
            <a:pPr algn="just"/>
            <a:r>
              <a:rPr lang="pl-PL" dirty="0"/>
              <a:t>Rozprawę odroczoną prowadzi się </a:t>
            </a:r>
            <a:r>
              <a:rPr lang="pl-PL" b="1" u="sng" dirty="0"/>
              <a:t>w nowym terminie od początku</a:t>
            </a:r>
            <a:r>
              <a:rPr lang="pl-PL" dirty="0"/>
              <a:t>. </a:t>
            </a:r>
            <a:r>
              <a:rPr lang="pl-PL" b="1" u="sng" dirty="0"/>
              <a:t>Sąd może </a:t>
            </a:r>
            <a:r>
              <a:rPr lang="pl-PL" b="1" u="sng" dirty="0">
                <a:solidFill>
                  <a:srgbClr val="FF0000"/>
                </a:solidFill>
              </a:rPr>
              <a:t>wyjątkowo</a:t>
            </a:r>
            <a:r>
              <a:rPr lang="pl-PL" b="1" u="sng" dirty="0"/>
              <a:t> prowadzić rozprawę </a:t>
            </a:r>
            <a:r>
              <a:rPr lang="pl-PL" dirty="0"/>
              <a:t>odroczoną w dalszym ciągu, chyba że skład sądu uległ zmianie.</a:t>
            </a:r>
          </a:p>
          <a:p>
            <a:pPr algn="just"/>
            <a:r>
              <a:rPr lang="pl-PL" dirty="0"/>
              <a:t>W wypadku podjęcia postępowania zawieszonego przepis § 2 stosuje się odpowiednio.</a:t>
            </a:r>
          </a:p>
          <a:p>
            <a:pPr algn="just"/>
            <a:r>
              <a:rPr lang="pl-PL" dirty="0"/>
              <a:t>Wyjątek, pozwalający na prowadzenie rozprawy odroczonej w dalszym ciągu stał się regułą. </a:t>
            </a:r>
          </a:p>
          <a:p>
            <a:pPr algn="just"/>
            <a:endParaRPr lang="pl-PL" dirty="0"/>
          </a:p>
        </p:txBody>
      </p:sp>
      <p:sp>
        <p:nvSpPr>
          <p:cNvPr id="5" name="Symbol zastępczy tekstu 4"/>
          <p:cNvSpPr>
            <a:spLocks noGrp="1"/>
          </p:cNvSpPr>
          <p:nvPr>
            <p:ph type="body" sz="quarter" idx="3"/>
          </p:nvPr>
        </p:nvSpPr>
        <p:spPr>
          <a:xfrm>
            <a:off x="1435763" y="1629351"/>
            <a:ext cx="5183188" cy="823912"/>
          </a:xfrm>
        </p:spPr>
        <p:txBody>
          <a:bodyPr/>
          <a:lstStyle/>
          <a:p>
            <a:pPr algn="ctr"/>
            <a:r>
              <a:rPr lang="pl-PL" dirty="0"/>
              <a:t>Odroczenie </a:t>
            </a:r>
          </a:p>
        </p:txBody>
      </p:sp>
      <p:sp>
        <p:nvSpPr>
          <p:cNvPr id="6" name="Symbol zastępczy zawartości 5"/>
          <p:cNvSpPr>
            <a:spLocks noGrp="1"/>
          </p:cNvSpPr>
          <p:nvPr>
            <p:ph sz="quarter" idx="4"/>
          </p:nvPr>
        </p:nvSpPr>
        <p:spPr/>
        <p:txBody>
          <a:bodyPr>
            <a:normAutofit fontScale="55000" lnSpcReduction="20000"/>
          </a:bodyPr>
          <a:lstStyle/>
          <a:p>
            <a:pPr algn="just"/>
            <a:r>
              <a:rPr lang="pl-PL" dirty="0"/>
              <a:t>Przewodniczący może przerwać rozprawę główną dla </a:t>
            </a:r>
            <a:r>
              <a:rPr lang="pl-PL" b="1" u="sng" dirty="0"/>
              <a:t>sprowadzenia dowodu </a:t>
            </a:r>
            <a:r>
              <a:rPr lang="pl-PL" dirty="0"/>
              <a:t>albo dla </a:t>
            </a:r>
            <a:r>
              <a:rPr lang="pl-PL" b="1" u="sng" dirty="0"/>
              <a:t>wypoczynku</a:t>
            </a:r>
            <a:r>
              <a:rPr lang="pl-PL" dirty="0"/>
              <a:t> lub z </a:t>
            </a:r>
            <a:r>
              <a:rPr lang="pl-PL" b="1" u="sng" dirty="0"/>
              <a:t>innej ważnej przyczyny</a:t>
            </a:r>
            <a:r>
              <a:rPr lang="pl-PL" dirty="0"/>
              <a:t>.</a:t>
            </a:r>
          </a:p>
          <a:p>
            <a:pPr algn="just"/>
            <a:r>
              <a:rPr lang="pl-PL" dirty="0"/>
              <a:t>Każdorazowa przerwa w rozprawie może trwać nie dłużej niż </a:t>
            </a:r>
            <a:r>
              <a:rPr lang="pl-PL" b="1" u="sng" dirty="0" smtClean="0"/>
              <a:t>42 </a:t>
            </a:r>
            <a:r>
              <a:rPr lang="pl-PL" b="1" u="sng" dirty="0"/>
              <a:t>dni</a:t>
            </a:r>
            <a:r>
              <a:rPr lang="pl-PL" dirty="0"/>
              <a:t>.</a:t>
            </a:r>
          </a:p>
          <a:p>
            <a:pPr algn="just"/>
            <a:r>
              <a:rPr lang="pl-PL" dirty="0"/>
              <a:t>Jeżeli przewodniczący, zarządzając przerwę, oznaczy jednocześnie czas i miejsce dalszego ciągu rozprawy, osoby obecne na rozprawie przerwanej są obowiązane stawić się w nowym terminie bez wezwania. Przepis art. 285 stosuje się odpowiednio. (kary porządkowe za niestawiennictwo)</a:t>
            </a:r>
          </a:p>
          <a:p>
            <a:pPr algn="just"/>
            <a:r>
              <a:rPr lang="pl-PL" b="1" u="sng" dirty="0"/>
              <a:t>Rozprawę przerwaną prowadzi się po przerwie w dalszym ciągu</a:t>
            </a:r>
            <a:r>
              <a:rPr lang="pl-PL" dirty="0"/>
              <a:t>, a od początku - jeżeli skład sądu uległ zmianie albo sąd uzna to za konieczne.</a:t>
            </a:r>
          </a:p>
          <a:p>
            <a:pPr algn="just"/>
            <a:r>
              <a:rPr lang="pl-PL" dirty="0"/>
              <a:t>W razie przekroczenia terminu przerwy rozprawę uważa się za odroczoną</a:t>
            </a:r>
          </a:p>
          <a:p>
            <a:pPr algn="just"/>
            <a:endParaRPr lang="pl-PL" dirty="0"/>
          </a:p>
          <a:p>
            <a:pPr algn="just"/>
            <a:endParaRPr lang="pl-PL" dirty="0"/>
          </a:p>
        </p:txBody>
      </p:sp>
      <p:sp>
        <p:nvSpPr>
          <p:cNvPr id="7" name="pole tekstowe 6"/>
          <p:cNvSpPr txBox="1"/>
          <p:nvPr/>
        </p:nvSpPr>
        <p:spPr>
          <a:xfrm>
            <a:off x="72974" y="6088661"/>
            <a:ext cx="1209367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dirty="0"/>
              <a:t>Oprócz odroczenia i przerwy wyjątkiem od zasady ciągłości rozprawy głównej jest możliwość odroczenia wydania wyroku na okres do 14 dni – art. 411 </a:t>
            </a:r>
          </a:p>
        </p:txBody>
      </p:sp>
    </p:spTree>
    <p:extLst>
      <p:ext uri="{BB962C8B-B14F-4D97-AF65-F5344CB8AC3E}">
        <p14:creationId xmlns:p14="http://schemas.microsoft.com/office/powerpoint/2010/main" xmlns="" val="9166768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Autofit/>
          </a:bodyPr>
          <a:lstStyle/>
          <a:p>
            <a:r>
              <a:rPr lang="pl-PL" sz="3200" dirty="0"/>
              <a:t>Przerwa – uwaga na doręczenie zawiadomienia o kolejnym terminie rozprawy!</a:t>
            </a:r>
          </a:p>
        </p:txBody>
      </p:sp>
      <p:sp>
        <p:nvSpPr>
          <p:cNvPr id="8" name="Symbol zastępczy zawartości 7"/>
          <p:cNvSpPr>
            <a:spLocks noGrp="1"/>
          </p:cNvSpPr>
          <p:nvPr>
            <p:ph idx="1"/>
          </p:nvPr>
        </p:nvSpPr>
        <p:spPr/>
        <p:txBody>
          <a:bodyPr/>
          <a:lstStyle/>
          <a:p>
            <a:pPr algn="just"/>
            <a:r>
              <a:rPr lang="pl-PL" dirty="0"/>
              <a:t>Osoby uprawnione do stawiennictwa nie muszą być zawiadamiane o nowym terminie rozprawy, nawet jeśli nie uczestniczyły w rozprawie przerwanej. </a:t>
            </a:r>
          </a:p>
          <a:p>
            <a:pPr algn="just"/>
            <a:r>
              <a:rPr lang="pl-PL" dirty="0"/>
              <a:t>art. 402 §  1a -  Oskarżonego, którego obecność jest obowiązkowa, nie wzywa się w sytuacjach określonych w art. 376 lub art. 377, jeżeli okres przerwy uniemożliwia jego wezwanie oraz stawienie się na rozprawę po przerwie.</a:t>
            </a:r>
          </a:p>
          <a:p>
            <a:pPr algn="just"/>
            <a:r>
              <a:rPr lang="pl-PL" dirty="0"/>
              <a:t>Kontrowersyjne rozwiązanie. </a:t>
            </a:r>
          </a:p>
        </p:txBody>
      </p:sp>
    </p:spTree>
    <p:extLst>
      <p:ext uri="{BB962C8B-B14F-4D97-AF65-F5344CB8AC3E}">
        <p14:creationId xmlns:p14="http://schemas.microsoft.com/office/powerpoint/2010/main" xmlns="" val="9966189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endParaRPr lang="pl-PL" sz="2000" dirty="0"/>
          </a:p>
        </p:txBody>
      </p:sp>
    </p:spTree>
    <p:extLst>
      <p:ext uri="{BB962C8B-B14F-4D97-AF65-F5344CB8AC3E}">
        <p14:creationId xmlns:p14="http://schemas.microsoft.com/office/powerpoint/2010/main" xmlns="" val="7969985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70000" lnSpcReduction="2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xmlns="" val="11416122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solidFill>
                  <a:schemeClr val="bg1"/>
                </a:solidFill>
              </a:rPr>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solidFill>
                  <a:schemeClr val="bg1"/>
                </a:solidFill>
              </a:rPr>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solidFill>
                  <a:schemeClr val="bg1"/>
                </a:solidFill>
              </a:rPr>
              <a:t>art. 411 § 1 </a:t>
            </a:r>
            <a:r>
              <a:rPr lang="pl-PL" dirty="0">
                <a:solidFill>
                  <a:schemeClr val="bg1"/>
                </a:solidFill>
                <a:sym typeface="Wingdings" panose="05000000000000000000" pitchFamily="2" charset="2"/>
              </a:rPr>
              <a:t> w sprawie zawiłej lub z innych ważnych powodów </a:t>
            </a:r>
            <a:r>
              <a:rPr lang="pl-PL" b="1" dirty="0">
                <a:solidFill>
                  <a:schemeClr val="bg1"/>
                </a:solidFill>
                <a:sym typeface="Wingdings" panose="05000000000000000000" pitchFamily="2" charset="2"/>
              </a:rPr>
              <a:t>sąd może odroczyć </a:t>
            </a:r>
            <a:r>
              <a:rPr lang="pl-PL" dirty="0">
                <a:solidFill>
                  <a:schemeClr val="bg1"/>
                </a:solidFill>
                <a:sym typeface="Wingdings" panose="05000000000000000000" pitchFamily="2" charset="2"/>
              </a:rPr>
              <a:t>wydanie wyroku na czas </a:t>
            </a:r>
            <a:r>
              <a:rPr lang="pl-PL" b="1" dirty="0">
                <a:solidFill>
                  <a:schemeClr val="bg1"/>
                </a:solidFill>
                <a:sym typeface="Wingdings" panose="05000000000000000000" pitchFamily="2" charset="2"/>
              </a:rPr>
              <a:t>nieprzekraczający 14 dni. </a:t>
            </a:r>
            <a:endParaRPr lang="pl-PL" dirty="0">
              <a:solidFill>
                <a:schemeClr val="bg1"/>
              </a:solidFill>
              <a:sym typeface="Wingdings" panose="05000000000000000000" pitchFamily="2" charset="2"/>
            </a:endParaRPr>
          </a:p>
          <a:p>
            <a:pPr marL="742950" lvl="1" indent="-285750" algn="just">
              <a:buFont typeface="Arial" panose="020B0604020202020204" pitchFamily="34" charset="0"/>
              <a:buChar char="•"/>
            </a:pPr>
            <a:r>
              <a:rPr lang="pl-PL" dirty="0">
                <a:solidFill>
                  <a:schemeClr val="bg1"/>
                </a:solidFill>
              </a:rPr>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solidFill>
                  <a:schemeClr val="bg1"/>
                </a:solidFill>
              </a:rPr>
              <a:t>W razie przekroczenia tego terminu </a:t>
            </a:r>
            <a:r>
              <a:rPr lang="pl-PL" b="1" dirty="0">
                <a:solidFill>
                  <a:schemeClr val="bg1"/>
                </a:solidFill>
              </a:rPr>
              <a:t>rozprawę prowadzi się od początku! </a:t>
            </a:r>
          </a:p>
          <a:p>
            <a:pPr marL="285750" indent="-285750" algn="just">
              <a:buFont typeface="Arial" panose="020B0604020202020204" pitchFamily="34" charset="0"/>
              <a:buChar char="•"/>
            </a:pPr>
            <a:r>
              <a:rPr lang="pl-PL" dirty="0">
                <a:solidFill>
                  <a:schemeClr val="bg1"/>
                </a:solidFill>
              </a:rPr>
              <a:t>art. 410 – postawę wyroku może stanowić całokształt okoliczności ujawnionych na rozprawie</a:t>
            </a:r>
          </a:p>
        </p:txBody>
      </p:sp>
    </p:spTree>
    <p:extLst>
      <p:ext uri="{BB962C8B-B14F-4D97-AF65-F5344CB8AC3E}">
        <p14:creationId xmlns:p14="http://schemas.microsoft.com/office/powerpoint/2010/main" xmlns="" val="41689781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625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xmlns="" val="37478584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solidFill>
                  <a:schemeClr val="bg1"/>
                </a:solidFill>
              </a:rPr>
              <a:t>Orzeczenie zapada większością głosów. Aż do ogłoszenia wyroku można powrócić do kwestii wcześniej przegłosowanych. </a:t>
            </a:r>
          </a:p>
          <a:p>
            <a:pPr algn="just"/>
            <a:endParaRPr lang="pl-PL" dirty="0">
              <a:solidFill>
                <a:schemeClr val="bg1"/>
              </a:solidFill>
            </a:endParaRPr>
          </a:p>
          <a:p>
            <a:r>
              <a:rPr lang="pl-PL" dirty="0">
                <a:solidFill>
                  <a:schemeClr val="bg1"/>
                </a:solidFill>
              </a:rPr>
              <a:t>Budowanie większości głosów </a:t>
            </a:r>
            <a:r>
              <a:rPr lang="pl-PL" dirty="0">
                <a:solidFill>
                  <a:schemeClr val="bg1"/>
                </a:solidFill>
                <a:sym typeface="Wingdings" panose="05000000000000000000" pitchFamily="2" charset="2"/>
              </a:rPr>
              <a:t> „sztuczna większość” (art. 111 </a:t>
            </a:r>
            <a:r>
              <a:rPr lang="pl-PL" dirty="0">
                <a:solidFill>
                  <a:schemeClr val="bg1"/>
                </a:solidFill>
              </a:rPr>
              <a:t>§ 2)</a:t>
            </a:r>
          </a:p>
          <a:p>
            <a:r>
              <a:rPr lang="pl-PL" dirty="0">
                <a:solidFill>
                  <a:schemeClr val="bg1"/>
                </a:solidFill>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olidFill>
                  <a:schemeClr val="bg1"/>
                </a:solidFill>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olidFill>
                <a:schemeClr val="bg1"/>
              </a:solidFill>
              <a:sym typeface="Wingdings" panose="05000000000000000000" pitchFamily="2" charset="2"/>
            </a:endParaRPr>
          </a:p>
          <a:p>
            <a:endParaRPr lang="pl-PL" dirty="0">
              <a:solidFill>
                <a:schemeClr val="bg1"/>
              </a:solidFill>
              <a:sym typeface="Wingdings" panose="05000000000000000000" pitchFamily="2" charset="2"/>
            </a:endParaRPr>
          </a:p>
        </p:txBody>
      </p:sp>
    </p:spTree>
    <p:extLst>
      <p:ext uri="{BB962C8B-B14F-4D97-AF65-F5344CB8AC3E}">
        <p14:creationId xmlns:p14="http://schemas.microsoft.com/office/powerpoint/2010/main" xmlns="" val="9442241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625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dirty="0">
                <a:sym typeface="Wingdings" panose="05000000000000000000" pitchFamily="2" charset="2"/>
              </a:rPr>
              <a:t>Dowody nieujawnione na rozprawie nie mogą być podstawą wyroku choćby znajdowały się w aktach sprawy</a:t>
            </a:r>
            <a:endParaRPr lang="pl-PL" dirty="0"/>
          </a:p>
        </p:txBody>
      </p:sp>
    </p:spTree>
    <p:extLst>
      <p:ext uri="{BB962C8B-B14F-4D97-AF65-F5344CB8AC3E}">
        <p14:creationId xmlns:p14="http://schemas.microsoft.com/office/powerpoint/2010/main" xmlns="" val="12176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Postępowanie przejściowe </a:t>
            </a:r>
          </a:p>
        </p:txBody>
      </p:sp>
      <p:sp>
        <p:nvSpPr>
          <p:cNvPr id="5" name="Symbol zastępczy tekstu 4"/>
          <p:cNvSpPr>
            <a:spLocks noGrp="1"/>
          </p:cNvSpPr>
          <p:nvPr>
            <p:ph type="body" idx="1"/>
          </p:nvPr>
        </p:nvSpPr>
        <p:spPr>
          <a:xfrm>
            <a:off x="1510748" y="4589463"/>
            <a:ext cx="9836702" cy="1500187"/>
          </a:xfrm>
        </p:spPr>
        <p:txBody>
          <a:bodyPr/>
          <a:lstStyle/>
          <a:p>
            <a:r>
              <a:rPr lang="pl-PL" dirty="0"/>
              <a:t>Kontrola formalna i merytoryczna, posiedzenia wyrokowe, posiedzenie przygotowawcze przed rozprawą </a:t>
            </a:r>
          </a:p>
        </p:txBody>
      </p:sp>
      <p:pic>
        <p:nvPicPr>
          <p:cNvPr id="1026" name="Picture 2" descr="Znalezione obrazy dla zapytania act of indictment clipart">
            <a:extLst>
              <a:ext uri="{FF2B5EF4-FFF2-40B4-BE49-F238E27FC236}">
                <a16:creationId xmlns:a16="http://schemas.microsoft.com/office/drawing/2014/main" xmlns="" id="{9F78F2BB-815F-4711-B231-64037EA9F3B9}"/>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751978" y="159027"/>
            <a:ext cx="3241441" cy="25715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8066785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Sporządzenie wyroku na piśmie</a:t>
            </a:r>
          </a:p>
        </p:txBody>
      </p:sp>
      <p:sp>
        <p:nvSpPr>
          <p:cNvPr id="3" name="Symbol zastępczy zawartości 2"/>
          <p:cNvSpPr>
            <a:spLocks noGrp="1"/>
          </p:cNvSpPr>
          <p:nvPr>
            <p:ph idx="1"/>
          </p:nvPr>
        </p:nvSpPr>
        <p:spPr/>
        <p:txBody>
          <a:bodyPr>
            <a:normAutofit fontScale="55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xmlns="" val="24698370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p:txBody>
          <a:bodyPr>
            <a:normAutofit fontScale="70000" lnSpcReduction="2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smtClean="0"/>
              <a:t>Art</a:t>
            </a:r>
            <a:r>
              <a:rPr lang="pl-PL" dirty="0"/>
              <a: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Tree>
    <p:extLst>
      <p:ext uri="{BB962C8B-B14F-4D97-AF65-F5344CB8AC3E}">
        <p14:creationId xmlns:p14="http://schemas.microsoft.com/office/powerpoint/2010/main" xmlns="" val="3248942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BBEA57D-F8FB-4E0C-9BE3-476750CD51A0}"/>
              </a:ext>
            </a:extLst>
          </p:cNvPr>
          <p:cNvSpPr>
            <a:spLocks noGrp="1"/>
          </p:cNvSpPr>
          <p:nvPr>
            <p:ph type="title"/>
          </p:nvPr>
        </p:nvSpPr>
        <p:spPr/>
        <p:txBody>
          <a:bodyPr/>
          <a:lstStyle/>
          <a:p>
            <a:r>
              <a:rPr lang="pl-PL" dirty="0"/>
              <a:t>Rozstrzygnięcie sądu </a:t>
            </a:r>
          </a:p>
        </p:txBody>
      </p:sp>
      <p:graphicFrame>
        <p:nvGraphicFramePr>
          <p:cNvPr id="4" name="Symbol zastępczy zawartości 3">
            <a:extLst>
              <a:ext uri="{FF2B5EF4-FFF2-40B4-BE49-F238E27FC236}">
                <a16:creationId xmlns:a16="http://schemas.microsoft.com/office/drawing/2014/main" xmlns="" id="{4244F359-3DE6-4FC2-A8D7-C2AE3CF14F85}"/>
              </a:ext>
            </a:extLst>
          </p:cNvPr>
          <p:cNvGraphicFramePr>
            <a:graphicFrameLocks noGrp="1"/>
          </p:cNvGraphicFramePr>
          <p:nvPr>
            <p:ph idx="1"/>
            <p:extLst>
              <p:ext uri="{D42A27DB-BD31-4B8C-83A1-F6EECF244321}">
                <p14:modId xmlns:p14="http://schemas.microsoft.com/office/powerpoint/2010/main" xmlns="" val="1473840157"/>
              </p:ext>
            </p:extLst>
          </p:nvPr>
        </p:nvGraphicFramePr>
        <p:xfrm>
          <a:off x="1681163" y="1347788"/>
          <a:ext cx="9980612" cy="48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941025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r>
              <a:rPr lang="pl-PL" dirty="0" smtClean="0"/>
              <a:t>.</a:t>
            </a:r>
            <a:endParaRPr lang="pl-PL" dirty="0"/>
          </a:p>
        </p:txBody>
      </p:sp>
    </p:spTree>
    <p:extLst>
      <p:ext uri="{BB962C8B-B14F-4D97-AF65-F5344CB8AC3E}">
        <p14:creationId xmlns:p14="http://schemas.microsoft.com/office/powerpoint/2010/main" xmlns="" val="33715789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p14="http://schemas.microsoft.com/office/powerpoint/2010/main" xmlns="" val="41799066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B1430691-C7B6-4338-8C56-54E86F241616}"/>
              </a:ext>
            </a:extLst>
          </p:cNvPr>
          <p:cNvSpPr>
            <a:spLocks noGrp="1"/>
          </p:cNvSpPr>
          <p:nvPr>
            <p:ph type="title"/>
          </p:nvPr>
        </p:nvSpPr>
        <p:spPr/>
        <p:txBody>
          <a:bodyPr>
            <a:normAutofit fontScale="90000"/>
          </a:bodyPr>
          <a:lstStyle/>
          <a:p>
            <a:r>
              <a:rPr lang="pl-PL" sz="4400" dirty="0"/>
              <a:t>Postanowienia uzupełniające – art. 420 </a:t>
            </a:r>
            <a:endParaRPr lang="en-GB" sz="4400" dirty="0"/>
          </a:p>
        </p:txBody>
      </p:sp>
      <p:sp>
        <p:nvSpPr>
          <p:cNvPr id="5" name="Symbol zastępczy zawartości 4">
            <a:extLst>
              <a:ext uri="{FF2B5EF4-FFF2-40B4-BE49-F238E27FC236}">
                <a16:creationId xmlns:a16="http://schemas.microsoft.com/office/drawing/2014/main" xmlns="" id="{BE888A1A-DC42-43AC-89E2-DC0C17DC6637}"/>
              </a:ext>
            </a:extLst>
          </p:cNvPr>
          <p:cNvSpPr>
            <a:spLocks noGrp="1"/>
          </p:cNvSpPr>
          <p:nvPr>
            <p:ph idx="1"/>
          </p:nvPr>
        </p:nvSpPr>
        <p:spPr/>
        <p:txBody>
          <a:bodyPr>
            <a:normAutofit fontScale="77500" lnSpcReduction="20000"/>
          </a:bodyPr>
          <a:lstStyle/>
          <a:p>
            <a:pPr marL="0" indent="0" algn="just">
              <a:buNone/>
            </a:pPr>
            <a:r>
              <a:rPr lang="pl-PL" dirty="0"/>
              <a:t>§ 1. </a:t>
            </a:r>
            <a:r>
              <a:rPr lang="pl-PL" dirty="0" smtClean="0"/>
              <a:t>Jeżeli wyrok nie zawiera rozstrzygnięcia co do przepadku, zaliczenia okresu rzeczywistego pozbawienia wolności, okresu zatrzymania prawa jazdy lub innego odpowiedniego dokumentu lub okresu stosowania środków zapobiegawczych wymienionych w</a:t>
            </a:r>
            <a:r>
              <a:rPr lang="pl-PL" b="1" dirty="0" smtClean="0"/>
              <a:t> art. 276</a:t>
            </a:r>
            <a:r>
              <a:rPr lang="pl-PL" dirty="0" smtClean="0"/>
              <a:t>, nałożenia obowiązku zwrotu dokumentu uprawniającego do prowadzenia pojazdu albo dowodów rzeczowych, sąd orzeka o tym postanowieniem na posiedzeniu.</a:t>
            </a:r>
            <a:endParaRPr lang="pl-PL" dirty="0"/>
          </a:p>
          <a:p>
            <a:pPr marL="0" indent="0" algn="just">
              <a:buNone/>
            </a:pPr>
            <a:r>
              <a:rPr lang="pl-PL" dirty="0"/>
              <a:t>§ 2. </a:t>
            </a:r>
            <a:r>
              <a:rPr lang="pl-PL" dirty="0" smtClean="0"/>
              <a:t>Jeżeli sąd nieprawidłowo zaliczył okres rzeczywistego pozbawienia wolności, okres zatrzymania prawa jazdy lub innego odpowiedniego dokumentu lub okres stosowania środków zapobiegawczych wymienionych w</a:t>
            </a:r>
            <a:r>
              <a:rPr lang="pl-PL" b="1" dirty="0" smtClean="0"/>
              <a:t> art. 276</a:t>
            </a:r>
            <a:r>
              <a:rPr lang="pl-PL" dirty="0" smtClean="0"/>
              <a:t>, stosuje się odpowiednio przepis § 1.</a:t>
            </a:r>
            <a:endParaRPr lang="pl-PL" dirty="0"/>
          </a:p>
          <a:p>
            <a:pPr marL="0" indent="0" algn="just">
              <a:buNone/>
            </a:pPr>
            <a:r>
              <a:rPr lang="pl-PL" dirty="0"/>
              <a:t>§ 3. Strony mają prawo wziąć udział w tym posiedzeniu. Oskarżonego aresztowanego sprowadza się na posiedzenie tylko wtedy, gdy prezes sądu lub sąd uzna to za konieczne.</a:t>
            </a:r>
          </a:p>
          <a:p>
            <a:pPr marL="0" indent="0" algn="just">
              <a:buNone/>
            </a:pPr>
            <a:r>
              <a:rPr lang="pl-PL" dirty="0"/>
              <a:t>§ 4. Na postanowienia, o których mowa w § 1 i § 2, przysługuje zażalenie</a:t>
            </a:r>
          </a:p>
          <a:p>
            <a:pPr algn="just"/>
            <a:r>
              <a:rPr lang="pl-PL" dirty="0"/>
              <a:t> Cel regulacji – chęć uproszczenia i przyspieszenia postępowania oraz uniknięcia uruchamiania kontroli instancyjnej w każdym przypadku, gdy wyrok nie zawiera rozstrzygnięć o charakterze akcesoryjnym. </a:t>
            </a:r>
          </a:p>
        </p:txBody>
      </p:sp>
    </p:spTree>
    <p:extLst>
      <p:ext uri="{BB962C8B-B14F-4D97-AF65-F5344CB8AC3E}">
        <p14:creationId xmlns:p14="http://schemas.microsoft.com/office/powerpoint/2010/main" xmlns="" val="18602391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Uzasadnienie wyroku </a:t>
            </a:r>
          </a:p>
        </p:txBody>
      </p:sp>
      <p:sp>
        <p:nvSpPr>
          <p:cNvPr id="3" name="Symbol zastępczy zawartości 2"/>
          <p:cNvSpPr>
            <a:spLocks noGrp="1"/>
          </p:cNvSpPr>
          <p:nvPr>
            <p:ph idx="1"/>
          </p:nvPr>
        </p:nvSpPr>
        <p:spPr/>
        <p:txBody>
          <a:bodyPr>
            <a:normAutofit fontScale="775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algn="just"/>
            <a:r>
              <a:rPr lang="pl-PL" dirty="0" smtClean="0"/>
              <a:t>Art</a:t>
            </a:r>
            <a:r>
              <a:rPr lang="pl-PL" dirty="0"/>
              <a:t>. 423 </a:t>
            </a:r>
          </a:p>
          <a:p>
            <a:pPr lvl="1" algn="just"/>
            <a:r>
              <a:rPr lang="pl-PL" dirty="0"/>
              <a:t>§ 1. Uzasadnienie wyroku powinno być sporządzone w ciągu 14 dni od daty złożenia wniosku o sporządzenie uzasadnienia, a w wypadku sporządzenia uzasadnienia </a:t>
            </a:r>
            <a:r>
              <a:rPr lang="pl-PL" dirty="0" smtClean="0"/>
              <a:t>z urzędu </a:t>
            </a:r>
            <a:r>
              <a:rPr lang="pl-PL" dirty="0"/>
              <a:t>- od daty ogłoszenia wyroku; w sprawie zawiłej, w razie niemożności sporządzenia uzasadnienia w terminie, prezes sądu może przedłużyć ten termin na czas oznaczony. </a:t>
            </a:r>
          </a:p>
          <a:p>
            <a:pPr lvl="1" algn="just"/>
            <a:r>
              <a:rPr lang="pl-PL" dirty="0"/>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xmlns="" val="36622601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xmlns="" val="280080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313625-D8B4-4A2C-A6E1-5BC26AA385BB}"/>
              </a:ext>
            </a:extLst>
          </p:cNvPr>
          <p:cNvSpPr>
            <a:spLocks noGrp="1"/>
          </p:cNvSpPr>
          <p:nvPr>
            <p:ph type="title"/>
          </p:nvPr>
        </p:nvSpPr>
        <p:spPr/>
        <p:txBody>
          <a:bodyPr/>
          <a:lstStyle/>
          <a:p>
            <a:r>
              <a:rPr lang="pl-PL" dirty="0"/>
              <a:t>Formalna i merytoryczna kontrola skargi oskarżyciela </a:t>
            </a:r>
          </a:p>
        </p:txBody>
      </p:sp>
      <p:sp>
        <p:nvSpPr>
          <p:cNvPr id="3" name="Symbol zastępczy tekstu 2">
            <a:extLst>
              <a:ext uri="{FF2B5EF4-FFF2-40B4-BE49-F238E27FC236}">
                <a16:creationId xmlns:a16="http://schemas.microsoft.com/office/drawing/2014/main" xmlns="" id="{86E6FD5B-1930-4B0F-B85F-0A2A63EBF738}"/>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xmlns="" val="2732942120"/>
      </p:ext>
    </p:extLst>
  </p:cSld>
  <p:clrMapOvr>
    <a:masterClrMapping/>
  </p:clrMapOvr>
</p:sld>
</file>

<file path=ppt/theme/theme1.xml><?xml version="1.0" encoding="utf-8"?>
<a:theme xmlns:a="http://schemas.openxmlformats.org/drawingml/2006/main" name="UWr">
  <a:themeElements>
    <a:clrScheme name="Niebiesk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Wr" id="{D34A7D8C-939E-47E4-A277-299CA952AF41}" vid="{3C788B36-A1B0-4ADA-90DB-99BA476EFB58}"/>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UWr</Template>
  <TotalTime>518</TotalTime>
  <Words>11003</Words>
  <Application>Microsoft Office PowerPoint</Application>
  <PresentationFormat>Niestandardowy</PresentationFormat>
  <Paragraphs>668</Paragraphs>
  <Slides>87</Slides>
  <Notes>0</Notes>
  <HiddenSlides>0</HiddenSlides>
  <MMClips>0</MMClips>
  <ScaleCrop>false</ScaleCrop>
  <HeadingPairs>
    <vt:vector size="4" baseType="variant">
      <vt:variant>
        <vt:lpstr>Motyw</vt:lpstr>
      </vt:variant>
      <vt:variant>
        <vt:i4>1</vt:i4>
      </vt:variant>
      <vt:variant>
        <vt:lpstr>Tytuły slajdów</vt:lpstr>
      </vt:variant>
      <vt:variant>
        <vt:i4>87</vt:i4>
      </vt:variant>
    </vt:vector>
  </HeadingPairs>
  <TitlesOfParts>
    <vt:vector size="88" baseType="lpstr">
      <vt:lpstr>UWr</vt:lpstr>
      <vt:lpstr>Postępowanie przed sądem I instancji </vt:lpstr>
      <vt:lpstr>Ogólne informacje o postępowaniu jurysdykcyjnym </vt:lpstr>
      <vt:lpstr>Ogólne informacje o postępowaniu jurysdykcyjnym </vt:lpstr>
      <vt:lpstr>Postępowanie przed sądem I instancji można podzielić na 3 etapy:</vt:lpstr>
      <vt:lpstr>Ogólne informacje o postępowaniu jurysdykcyjnym </vt:lpstr>
      <vt:lpstr>Ogólne informacje o postępowaniu jurysdykcyjnym – strony i organy </vt:lpstr>
      <vt:lpstr>Skargi inicjujące postępowanie sądowe </vt:lpstr>
      <vt:lpstr>Postępowanie przejściowe </vt:lpstr>
      <vt:lpstr>Formalna i merytoryczna kontrola skargi oskarżyciela </vt:lpstr>
      <vt:lpstr>Kontrola formalna skargi oskarżyciela</vt:lpstr>
      <vt:lpstr>Kontrola formalna skargi oskarżyciela</vt:lpstr>
      <vt:lpstr>Kontrola formalna skargi oskarżyciela</vt:lpstr>
      <vt:lpstr>Przykłady braków formalnych:</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Doręczając odpis aktu oskarżenia, oskarżonego poucza się o:</vt:lpstr>
      <vt:lpstr>Skierowanie sprawy na posiedzenie</vt:lpstr>
      <vt:lpstr>Skierowanie sprawy na posiedzenie przez prezesa sądu</vt:lpstr>
      <vt:lpstr>Skierowanie sprawy na posiedzenie</vt:lpstr>
      <vt:lpstr>Skierowanie sprawy na posiedzenie</vt:lpstr>
      <vt:lpstr>Merytoryczna kontrola aktu oskarżenia </vt:lpstr>
      <vt:lpstr>Merytoryczna kontrola aktu oskarżenia – art. 344a </vt:lpstr>
      <vt:lpstr>Merytoryczna kontrola aktu oskarżenia – art. 344a </vt:lpstr>
      <vt:lpstr>Zwrot sprawy prokuratorowi</vt:lpstr>
      <vt:lpstr>Slajd 29</vt:lpstr>
      <vt:lpstr>Postanowienie SA w Szczecinie z 27.02.2017 r., II AKa </vt:lpstr>
      <vt:lpstr>Posiedzenia wyrokowe</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Gdy sąd nie uwzględnia wniosku…</vt:lpstr>
      <vt:lpstr>Slajd 47</vt:lpstr>
      <vt:lpstr>Wyznaczenie składu orzekającego </vt:lpstr>
      <vt:lpstr>Wyznaczenie składu orzekającego </vt:lpstr>
      <vt:lpstr>Losowanie składów orzekających</vt:lpstr>
      <vt:lpstr>Przygotowanie do rozprawy głównej </vt:lpstr>
      <vt:lpstr>Przygotowanie do rozprawy głównej </vt:lpstr>
      <vt:lpstr>Posiedzenie przygotowawcze – art. 349</vt:lpstr>
      <vt:lpstr>Posiedzenie przygotowawcze cd. </vt:lpstr>
      <vt:lpstr>Zawiadomienie o terminie rozprawy</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Uprawnienia pokrzywdzonego</vt:lpstr>
      <vt:lpstr>Przebieg rozprawy głównej</vt:lpstr>
      <vt:lpstr>Rozpoczęcie przewodu sądowego jako moment wygaśnięcia niektórych uprawnień procesowych </vt:lpstr>
      <vt:lpstr>Pojęcie i przebieg przewodu sądowego</vt:lpstr>
      <vt:lpstr>Redukcja postępowania dowodowego na rozprawie głównej</vt:lpstr>
      <vt:lpstr>Zmiana kwalifikacji prawnej czynu i proces wpadkowy</vt:lpstr>
      <vt:lpstr>Rozszerzenie oskarżenia (proces wpadkowy) </vt:lpstr>
      <vt:lpstr>Zmiana kwalifikacji prawnej czynu</vt:lpstr>
      <vt:lpstr>Zlecenie prokuratorowi wykonania określonych czynności procesowych – art. 396a </vt:lpstr>
      <vt:lpstr>Wyjątki od zasady ciągłości na rozprawie głównej </vt:lpstr>
      <vt:lpstr>Przerwa – uwaga na doręczenie zawiadomienia o kolejnym terminie rozprawy!</vt:lpstr>
      <vt:lpstr>Zamknięcie przewodu sądowego</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Rozstrzygnięcie sądu </vt:lpstr>
      <vt:lpstr>Promulgacja wyroku</vt:lpstr>
      <vt:lpstr>Czynności końcowe </vt:lpstr>
      <vt:lpstr>Postanowienia uzupełniające – art. 420 </vt:lpstr>
      <vt:lpstr>Uzasadnienie wyroku </vt:lpstr>
      <vt:lpstr>Co powinno zawierać uzasadnienie?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przygotowawcze</dc:title>
  <dc:creator>Dominika Czerniak</dc:creator>
  <cp:lastModifiedBy>ANIA</cp:lastModifiedBy>
  <cp:revision>71</cp:revision>
  <dcterms:created xsi:type="dcterms:W3CDTF">2017-04-04T19:21:15Z</dcterms:created>
  <dcterms:modified xsi:type="dcterms:W3CDTF">2022-05-14T19:49:26Z</dcterms:modified>
</cp:coreProperties>
</file>