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68"/>
  </p:notesMasterIdLst>
  <p:sldIdLst>
    <p:sldId id="256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  <p:sldId id="266" r:id="rId12"/>
    <p:sldId id="257" r:id="rId13"/>
    <p:sldId id="267" r:id="rId14"/>
    <p:sldId id="268" r:id="rId15"/>
    <p:sldId id="269" r:id="rId16"/>
    <p:sldId id="277" r:id="rId17"/>
    <p:sldId id="283" r:id="rId18"/>
    <p:sldId id="284" r:id="rId19"/>
    <p:sldId id="285" r:id="rId20"/>
    <p:sldId id="288" r:id="rId21"/>
    <p:sldId id="289" r:id="rId22"/>
    <p:sldId id="290" r:id="rId23"/>
    <p:sldId id="305" r:id="rId24"/>
    <p:sldId id="291" r:id="rId25"/>
    <p:sldId id="295" r:id="rId26"/>
    <p:sldId id="297" r:id="rId27"/>
    <p:sldId id="298" r:id="rId28"/>
    <p:sldId id="299" r:id="rId29"/>
    <p:sldId id="301" r:id="rId30"/>
    <p:sldId id="303" r:id="rId31"/>
    <p:sldId id="278" r:id="rId32"/>
    <p:sldId id="279" r:id="rId33"/>
    <p:sldId id="280" r:id="rId34"/>
    <p:sldId id="281" r:id="rId35"/>
    <p:sldId id="282" r:id="rId36"/>
    <p:sldId id="317" r:id="rId37"/>
    <p:sldId id="318" r:id="rId38"/>
    <p:sldId id="307" r:id="rId39"/>
    <p:sldId id="308" r:id="rId40"/>
    <p:sldId id="309" r:id="rId41"/>
    <p:sldId id="310" r:id="rId42"/>
    <p:sldId id="311" r:id="rId43"/>
    <p:sldId id="312" r:id="rId44"/>
    <p:sldId id="313" r:id="rId45"/>
    <p:sldId id="314" r:id="rId46"/>
    <p:sldId id="315" r:id="rId47"/>
    <p:sldId id="316" r:id="rId48"/>
    <p:sldId id="319" r:id="rId49"/>
    <p:sldId id="320" r:id="rId50"/>
    <p:sldId id="321" r:id="rId51"/>
    <p:sldId id="322" r:id="rId52"/>
    <p:sldId id="323" r:id="rId53"/>
    <p:sldId id="324" r:id="rId54"/>
    <p:sldId id="325" r:id="rId55"/>
    <p:sldId id="326" r:id="rId56"/>
    <p:sldId id="327" r:id="rId57"/>
    <p:sldId id="330" r:id="rId58"/>
    <p:sldId id="331" r:id="rId59"/>
    <p:sldId id="332" r:id="rId60"/>
    <p:sldId id="333" r:id="rId61"/>
    <p:sldId id="334" r:id="rId62"/>
    <p:sldId id="335" r:id="rId63"/>
    <p:sldId id="336" r:id="rId64"/>
    <p:sldId id="337" r:id="rId65"/>
    <p:sldId id="338" r:id="rId66"/>
    <p:sldId id="339" r:id="rId6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Styl jasny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Styl pośredni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53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71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tableStyles" Target="tableStyle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37A049-0429-4129-806A-EE6490A89C03}" type="datetimeFigureOut">
              <a:rPr lang="pl-PL" smtClean="0"/>
              <a:t>2020-09-22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F00D33-F6B7-43D8-A628-53B4271588B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1806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8579ED-184A-4F6B-B46E-672D5349E429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0834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D8A20-4D97-4B2B-9847-3C7AA487C03F}" type="datetime1">
              <a:rPr lang="pl-PL" smtClean="0"/>
              <a:t>2020-09-22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8829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693B6-BE36-4ED3-99B9-000B3D3215C7}" type="datetime1">
              <a:rPr lang="pl-PL" smtClean="0"/>
              <a:t>2020-09-22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9717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96040-B574-4497-B059-9D5B94796991}" type="datetime1">
              <a:rPr lang="pl-PL" smtClean="0"/>
              <a:t>2020-09-22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77039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F5360-9C47-4090-A470-C2D85567583C}" type="datetime1">
              <a:rPr lang="pl-PL" smtClean="0"/>
              <a:t>2020-09-22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909C-EC04-4C5F-8B45-F948A196C1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4329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F671A-1999-4353-BB44-CD6D15F16CF0}" type="datetime1">
              <a:rPr lang="pl-PL" smtClean="0"/>
              <a:t>2020-09-22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909C-EC04-4C5F-8B45-F948A196C1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7677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4CC7-ED83-4102-A9A3-A365B9AEC03F}" type="datetime1">
              <a:rPr lang="pl-PL" smtClean="0"/>
              <a:t>2020-09-22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909C-EC04-4C5F-8B45-F948A196C1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3122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32F07-B0F5-4AB0-BC98-83E2F0649C46}" type="datetime1">
              <a:rPr lang="pl-PL" smtClean="0"/>
              <a:t>2020-09-22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909C-EC04-4C5F-8B45-F948A196C1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3967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F005-8508-479B-A772-43DDC78683ED}" type="datetime1">
              <a:rPr lang="pl-PL" smtClean="0"/>
              <a:t>2020-09-22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909C-EC04-4C5F-8B45-F948A196C1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9435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21FE-D56A-484F-A0E3-711469FC1D76}" type="datetime1">
              <a:rPr lang="pl-PL" smtClean="0"/>
              <a:t>2020-09-22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909C-EC04-4C5F-8B45-F948A196C1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419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0E7E4-545B-491D-BA44-A8F9153DC125}" type="datetime1">
              <a:rPr lang="pl-PL" smtClean="0"/>
              <a:t>2020-09-22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909C-EC04-4C5F-8B45-F948A196C1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4974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9618C-DD49-49B8-9926-AD3DF74B7418}" type="datetime1">
              <a:rPr lang="pl-PL" smtClean="0"/>
              <a:t>2020-09-22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909C-EC04-4C5F-8B45-F948A196C1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56353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807F9-BF64-477B-A5D3-A67082CF0A05}" type="datetime1">
              <a:rPr lang="pl-PL" smtClean="0"/>
              <a:t>2020-09-22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8697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5FAFC-6008-48F1-80E4-019C48887D84}" type="datetime1">
              <a:rPr lang="pl-PL" smtClean="0"/>
              <a:t>2020-09-22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909C-EC04-4C5F-8B45-F948A196C1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761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F7946-448E-4A74-A46C-DF8E543B5508}" type="datetime1">
              <a:rPr lang="pl-PL" smtClean="0"/>
              <a:t>2020-09-22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909C-EC04-4C5F-8B45-F948A196C1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7995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6993-9DFB-4D06-9033-5A277A984253}" type="datetime1">
              <a:rPr lang="pl-PL" smtClean="0"/>
              <a:t>2020-09-22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909C-EC04-4C5F-8B45-F948A196C1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664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30A92-0851-4DD6-BB4C-64A8288BEA48}" type="datetime1">
              <a:rPr lang="pl-PL" smtClean="0"/>
              <a:t>2020-09-22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3569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3F177-5ED3-4904-89FA-95B71C1AAC4D}" type="datetime1">
              <a:rPr lang="pl-PL" smtClean="0"/>
              <a:t>2020-09-22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7850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F4D6-5C8E-4FD7-9A12-EB2B74779F2F}" type="datetime1">
              <a:rPr lang="pl-PL" smtClean="0"/>
              <a:t>2020-09-22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7796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3625B-A52D-4C5D-AB8A-24A0FFC12EEF}" type="datetime1">
              <a:rPr lang="pl-PL" smtClean="0"/>
              <a:t>2020-09-22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7767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60E9F-9565-4335-8757-F3CF193F0448}" type="datetime1">
              <a:rPr lang="pl-PL" smtClean="0"/>
              <a:t>2020-09-22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8618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D253-1DEE-4D19-9C00-01C2D62E216A}" type="datetime1">
              <a:rPr lang="pl-PL" smtClean="0"/>
              <a:t>2020-09-22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8358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F701B-A125-48E3-A758-55B54EFBFFC6}" type="datetime1">
              <a:rPr lang="pl-PL" smtClean="0"/>
              <a:t>2020-09-22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8482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AF9A1-1B49-4FAF-A680-C61195FB14E4}" type="datetime1">
              <a:rPr lang="pl-PL" smtClean="0"/>
              <a:t>2020-09-22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17C68-C597-4F96-854E-4978EBCB73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0588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886EE-CB7F-4751-A577-4AFD75656296}" type="datetime1">
              <a:rPr lang="pl-PL" smtClean="0"/>
              <a:t>2020-09-22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4909C-EC04-4C5F-8B45-F948A196C1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5827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Postępowanie egzekucyjne w administracji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mgr</a:t>
            </a:r>
            <a:r>
              <a:rPr lang="pl-PL" dirty="0" smtClean="0"/>
              <a:t> </a:t>
            </a:r>
            <a:r>
              <a:rPr lang="pl-PL" smtClean="0"/>
              <a:t>Paweł Majczak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477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Kontrola wykonania decyzji przez stronę sprawowana przez organ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Organ </a:t>
            </a:r>
            <a:r>
              <a:rPr lang="pl-PL" b="1" dirty="0" smtClean="0"/>
              <a:t>stosuje</a:t>
            </a:r>
            <a:r>
              <a:rPr lang="pl-PL" dirty="0" smtClean="0"/>
              <a:t> środki przymusu w przypadku aktów nakładających obowiązki</a:t>
            </a:r>
          </a:p>
          <a:p>
            <a:pPr lvl="1"/>
            <a:r>
              <a:rPr lang="pl-PL" dirty="0" smtClean="0"/>
              <a:t>Przepisy szczególne mogą wyłączyć stosowanie sankcji egzekucji, np. nie egzekwuje się nie wniesienia opłaty legalizacyjnej samowoli budowlanej (art. 49 ust. 1 </a:t>
            </a:r>
            <a:r>
              <a:rPr lang="pl-PL" dirty="0" err="1" smtClean="0"/>
              <a:t>pr.bud</a:t>
            </a:r>
            <a:r>
              <a:rPr lang="pl-PL" dirty="0" smtClean="0"/>
              <a:t>.)</a:t>
            </a:r>
          </a:p>
          <a:p>
            <a:r>
              <a:rPr lang="pl-PL" dirty="0" smtClean="0"/>
              <a:t>Organ </a:t>
            </a:r>
            <a:r>
              <a:rPr lang="pl-PL" b="1" dirty="0" smtClean="0"/>
              <a:t>nie</a:t>
            </a:r>
            <a:r>
              <a:rPr lang="pl-PL" dirty="0" smtClean="0"/>
              <a:t> stosuje środków przymusu w przypadku: </a:t>
            </a:r>
          </a:p>
          <a:p>
            <a:pPr lvl="1"/>
            <a:r>
              <a:rPr lang="pl-PL" b="1" dirty="0" smtClean="0"/>
              <a:t>aktu ustanawiającego uprawnienia </a:t>
            </a:r>
            <a:r>
              <a:rPr lang="pl-PL" dirty="0" smtClean="0"/>
              <a:t>– organy mają kompetencję do kontroli ich realizacji. Gdy decyzja nie jest realizowana to art. 162 k.p.a. Gdy nie jest prawidłowo realizowana przez jednostkę to zmiana lub uchylenie. </a:t>
            </a:r>
            <a:r>
              <a:rPr lang="pl-PL" dirty="0" smtClean="0">
                <a:solidFill>
                  <a:srgbClr val="00B050"/>
                </a:solidFill>
              </a:rPr>
              <a:t>Co z decyzjami mieszanymi (zawierającymi jednocześnie uprawnienie i obowiązek)?</a:t>
            </a:r>
          </a:p>
          <a:p>
            <a:pPr lvl="1"/>
            <a:r>
              <a:rPr lang="pl-PL" b="1" dirty="0" smtClean="0"/>
              <a:t>aktu negatywnego – </a:t>
            </a:r>
            <a:r>
              <a:rPr lang="pl-PL" dirty="0" smtClean="0"/>
              <a:t>nie powstaje kwestia ich wykonalności, bo nie zmieniają prawnej sytuacji jednostki ani przez przyznanie uprawnienia ani nałożenie obowiązków.</a:t>
            </a:r>
            <a:endParaRPr lang="pl-PL" b="1" dirty="0" smtClean="0"/>
          </a:p>
          <a:p>
            <a:pPr lvl="1"/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924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 smtClean="0"/>
              <a:t>Zasięg obowiązywania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Kryterium podmiotowe:</a:t>
            </a:r>
          </a:p>
          <a:p>
            <a:pPr lvl="1"/>
            <a:r>
              <a:rPr lang="pl-PL" dirty="0" smtClean="0"/>
              <a:t>Określenie organów, przed którymi stosuje się przepisy ustawy – art. 1 w zw. z art. 1a pkt 7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pPr lvl="1"/>
            <a:r>
              <a:rPr lang="pl-PL" dirty="0" smtClean="0"/>
              <a:t>Wskazanie podmiotów, wobec których może być prowadzona egzekucja – art. 1a pkt 20 </a:t>
            </a:r>
            <a:r>
              <a:rPr lang="pl-PL" dirty="0" err="1" smtClean="0"/>
              <a:t>u.p.e.a</a:t>
            </a:r>
            <a:r>
              <a:rPr lang="pl-PL" dirty="0" smtClean="0"/>
              <a:t>. Wyłączenie – art. 14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r>
              <a:rPr lang="pl-PL" dirty="0" smtClean="0"/>
              <a:t>Kryterium przedmiotowe:</a:t>
            </a:r>
          </a:p>
          <a:p>
            <a:pPr lvl="1"/>
            <a:r>
              <a:rPr lang="pl-PL" dirty="0" smtClean="0"/>
              <a:t>Obowiązki pieniężne – art. 2 § 1 pkt 1 – 11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pPr lvl="1"/>
            <a:r>
              <a:rPr lang="pl-PL" dirty="0" smtClean="0"/>
              <a:t>Obowiązki niepieniężne – art. 2 § 1 pkt 10 – 12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pPr lvl="1"/>
            <a:r>
              <a:rPr lang="pl-PL" dirty="0" smtClean="0"/>
              <a:t>Obowiązki o innym charakterze wynikające z przepisów szczególnych – zob. np. art. 2 § 3 </a:t>
            </a:r>
            <a:r>
              <a:rPr lang="pl-PL" dirty="0" err="1" smtClean="0"/>
              <a:t>u.p.e.a</a:t>
            </a:r>
            <a:r>
              <a:rPr lang="pl-PL" dirty="0" smtClean="0"/>
              <a:t>. i art. 3 § 1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624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Podstawy egzekucji</a:t>
            </a:r>
            <a:br>
              <a:rPr lang="pl-PL" dirty="0" smtClean="0"/>
            </a:br>
            <a:r>
              <a:rPr lang="pl-PL" dirty="0" smtClean="0"/>
              <a:t>(art. 3, art. 3a i art. 4 </a:t>
            </a:r>
            <a:r>
              <a:rPr lang="pl-PL" dirty="0" err="1" smtClean="0"/>
              <a:t>u.p.e.a</a:t>
            </a:r>
            <a:r>
              <a:rPr lang="pl-PL" dirty="0" smtClean="0"/>
              <a:t>.)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9451" y="1825624"/>
            <a:ext cx="8125097" cy="454905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b="1" dirty="0" smtClean="0"/>
              <a:t>Tytuł egzekucyjny </a:t>
            </a:r>
            <a:r>
              <a:rPr lang="pl-PL" dirty="0" smtClean="0"/>
              <a:t>– podstawa prawna prowadzenia egzekucji administracyjnej</a:t>
            </a:r>
          </a:p>
          <a:p>
            <a:pPr marL="0" indent="0">
              <a:buNone/>
            </a:pPr>
            <a:r>
              <a:rPr lang="pl-PL" b="1" dirty="0" smtClean="0"/>
              <a:t>Tytuł wykonawczy </a:t>
            </a:r>
            <a:r>
              <a:rPr lang="pl-PL" dirty="0" smtClean="0"/>
              <a:t>(art. 26 § 1, art. 27 </a:t>
            </a:r>
            <a:r>
              <a:rPr lang="pl-PL" dirty="0" err="1" smtClean="0"/>
              <a:t>u.p.e.a</a:t>
            </a:r>
            <a:r>
              <a:rPr lang="pl-PL" dirty="0" smtClean="0"/>
              <a:t>.) – wystawiony przez wierzyciela dokument urzędowy, stwierdzający istnienie i wymagalność obowiązku. Zakresem tytułu wykonawczego objęte są jednolity tytuł wykonawczy (art. 26 § 1a </a:t>
            </a:r>
            <a:r>
              <a:rPr lang="pl-PL" dirty="0" err="1" smtClean="0"/>
              <a:t>u.p.e.a</a:t>
            </a:r>
            <a:r>
              <a:rPr lang="pl-PL" dirty="0" smtClean="0"/>
              <a:t>.) oraz zagraniczny tytuł wykonawczy.</a:t>
            </a:r>
            <a:endParaRPr lang="pl-PL" b="1" dirty="0" smtClean="0"/>
          </a:p>
          <a:p>
            <a:pPr marL="0" indent="0">
              <a:buNone/>
            </a:pPr>
            <a:r>
              <a:rPr lang="pl-PL" b="1" dirty="0" smtClean="0"/>
              <a:t>Akty, z których wynikają obowiązki podlegające egzekucji administracyjnej:</a:t>
            </a:r>
          </a:p>
          <a:p>
            <a:r>
              <a:rPr lang="pl-PL" b="1" dirty="0" smtClean="0"/>
              <a:t>Akty indywidualne właściwych organów</a:t>
            </a:r>
          </a:p>
          <a:p>
            <a:pPr lvl="1"/>
            <a:r>
              <a:rPr lang="pl-PL" dirty="0" smtClean="0"/>
              <a:t>Decyzje administracyjne – ważne: wykonalność</a:t>
            </a:r>
          </a:p>
          <a:p>
            <a:pPr lvl="1"/>
            <a:r>
              <a:rPr lang="pl-PL" dirty="0" smtClean="0"/>
              <a:t>Postanowienia – np. art. 88 § 1 k.p.a., art. 262 § 5 </a:t>
            </a:r>
            <a:r>
              <a:rPr lang="pl-PL" dirty="0" err="1" smtClean="0"/>
              <a:t>o.p</a:t>
            </a:r>
            <a:r>
              <a:rPr lang="pl-PL" dirty="0" smtClean="0"/>
              <a:t>., art. 122 § 2 </a:t>
            </a:r>
            <a:r>
              <a:rPr lang="pl-PL" dirty="0" err="1" smtClean="0"/>
              <a:t>u.p.e.a</a:t>
            </a:r>
            <a:r>
              <a:rPr lang="pl-PL" dirty="0" smtClean="0"/>
              <a:t>., art. 168d </a:t>
            </a:r>
            <a:r>
              <a:rPr lang="pl-PL" dirty="0" err="1" smtClean="0"/>
              <a:t>u.p.e.a</a:t>
            </a:r>
            <a:r>
              <a:rPr lang="pl-PL" dirty="0" smtClean="0"/>
              <a:t>.; ważne: wykonalność – zob. art. 239j w zw. z art. 239e i art. 239a </a:t>
            </a:r>
            <a:r>
              <a:rPr lang="pl-PL" dirty="0" err="1" smtClean="0"/>
              <a:t>o.p</a:t>
            </a:r>
            <a:r>
              <a:rPr lang="pl-PL" dirty="0" smtClean="0"/>
              <a:t>.)</a:t>
            </a:r>
          </a:p>
          <a:p>
            <a:pPr lvl="1"/>
            <a:r>
              <a:rPr lang="pl-PL" dirty="0" smtClean="0"/>
              <a:t>Ugoda – art. 120 k.p.a.</a:t>
            </a:r>
          </a:p>
          <a:p>
            <a:pPr lvl="1"/>
            <a:r>
              <a:rPr lang="pl-PL" dirty="0" smtClean="0"/>
              <a:t>Orzeczenia sądowe wykonywane w trybie egzekucji administracyjnej. Przesłanki pozytywne: prawomocność + klauzula wykonalności (art. 776 i art. 777 k.p.c. + art. 26 § 3 </a:t>
            </a:r>
            <a:r>
              <a:rPr lang="pl-PL" dirty="0" err="1" smtClean="0"/>
              <a:t>u.p.e.a</a:t>
            </a:r>
            <a:r>
              <a:rPr lang="pl-PL" dirty="0" smtClean="0"/>
              <a:t>.)</a:t>
            </a:r>
          </a:p>
          <a:p>
            <a:pPr lvl="1"/>
            <a:r>
              <a:rPr lang="pl-PL" dirty="0" smtClean="0"/>
              <a:t>Wymienione w art. 3 § 1a i art. 3a </a:t>
            </a:r>
            <a:r>
              <a:rPr lang="pl-PL" dirty="0" err="1" smtClean="0"/>
              <a:t>u.p.e.a</a:t>
            </a:r>
            <a:r>
              <a:rPr lang="pl-PL" dirty="0" smtClean="0"/>
              <a:t>. </a:t>
            </a:r>
          </a:p>
          <a:p>
            <a:r>
              <a:rPr lang="pl-PL" b="1" dirty="0" smtClean="0"/>
              <a:t>Akty generalne – art. 3 § 1 </a:t>
            </a:r>
            <a:r>
              <a:rPr lang="pl-PL" b="1" dirty="0" err="1" smtClean="0"/>
              <a:t>u.p.e.a</a:t>
            </a:r>
            <a:r>
              <a:rPr lang="pl-PL" b="1" dirty="0" smtClean="0"/>
              <a:t>.</a:t>
            </a:r>
            <a:endParaRPr lang="pl-PL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380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Podmioty i uczestnicy postępowania egzekucyjnego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1930128"/>
            <a:ext cx="7886700" cy="4351338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Organ egzekucyjny</a:t>
            </a:r>
          </a:p>
          <a:p>
            <a:r>
              <a:rPr lang="pl-PL" dirty="0" smtClean="0"/>
              <a:t>Wierzyciel </a:t>
            </a:r>
          </a:p>
          <a:p>
            <a:r>
              <a:rPr lang="pl-PL" dirty="0" smtClean="0"/>
              <a:t>Zobowiązany</a:t>
            </a:r>
          </a:p>
          <a:p>
            <a:r>
              <a:rPr lang="pl-PL" dirty="0" smtClean="0"/>
              <a:t>Osoba trzecia broniąca interesu prawnego lub interesu faktycznego</a:t>
            </a:r>
          </a:p>
          <a:p>
            <a:r>
              <a:rPr lang="pl-PL" dirty="0" smtClean="0"/>
              <a:t>Prokurator</a:t>
            </a:r>
          </a:p>
          <a:p>
            <a:r>
              <a:rPr lang="pl-PL" dirty="0" smtClean="0"/>
              <a:t>Rzecznik Praw Obywatelskich</a:t>
            </a:r>
          </a:p>
          <a:p>
            <a:r>
              <a:rPr lang="pl-PL" dirty="0" smtClean="0"/>
              <a:t>Rzecznik Praw Dziecka</a:t>
            </a:r>
          </a:p>
          <a:p>
            <a:r>
              <a:rPr lang="pl-PL" dirty="0" smtClean="0"/>
              <a:t>Organizacja społeczna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6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Organ egzekucyjny</a:t>
            </a:r>
            <a:br>
              <a:rPr lang="pl-PL" dirty="0" smtClean="0"/>
            </a:br>
            <a:r>
              <a:rPr lang="pl-PL" sz="3100" dirty="0" smtClean="0"/>
              <a:t>(art. 1a pkt 7 </a:t>
            </a:r>
            <a:r>
              <a:rPr lang="pl-PL" sz="3100" dirty="0" err="1" smtClean="0"/>
              <a:t>u.p.e.a</a:t>
            </a:r>
            <a:r>
              <a:rPr lang="pl-PL" sz="3100" dirty="0" smtClean="0"/>
              <a:t>. w zw. z art. 19 i art. 20 </a:t>
            </a:r>
            <a:r>
              <a:rPr lang="pl-PL" sz="3100" dirty="0" err="1" smtClean="0"/>
              <a:t>u.p.e.a</a:t>
            </a:r>
            <a:r>
              <a:rPr lang="pl-PL" sz="3100" dirty="0" smtClean="0"/>
              <a:t>.)</a:t>
            </a:r>
            <a:endParaRPr lang="pl-PL" sz="31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b="1" dirty="0" smtClean="0"/>
              <a:t>Organ egzekucyjny </a:t>
            </a:r>
            <a:r>
              <a:rPr lang="pl-PL" dirty="0" smtClean="0"/>
              <a:t>to organ </a:t>
            </a:r>
            <a:r>
              <a:rPr lang="pl-PL" dirty="0"/>
              <a:t>uprawniony do stosowania </a:t>
            </a:r>
            <a:r>
              <a:rPr lang="pl-PL" dirty="0">
                <a:solidFill>
                  <a:srgbClr val="00B050"/>
                </a:solidFill>
              </a:rPr>
              <a:t>w całości </a:t>
            </a:r>
            <a:r>
              <a:rPr lang="pl-PL" dirty="0"/>
              <a:t>lub </a:t>
            </a:r>
            <a:r>
              <a:rPr lang="pl-PL" dirty="0">
                <a:solidFill>
                  <a:srgbClr val="0070C0"/>
                </a:solidFill>
              </a:rPr>
              <a:t>w części </a:t>
            </a:r>
            <a:r>
              <a:rPr lang="pl-PL" dirty="0"/>
              <a:t>określonych w ustawie środków służących doprowadzeniu do wykonania przez zobowiązanych ich obowiązków o </a:t>
            </a:r>
            <a:r>
              <a:rPr lang="pl-PL" dirty="0">
                <a:solidFill>
                  <a:srgbClr val="7030A0"/>
                </a:solidFill>
              </a:rPr>
              <a:t>charakterze pieniężnym </a:t>
            </a:r>
            <a:r>
              <a:rPr lang="pl-PL" dirty="0"/>
              <a:t>lub obowiązków </a:t>
            </a:r>
            <a:r>
              <a:rPr lang="pl-PL" dirty="0">
                <a:solidFill>
                  <a:srgbClr val="FF0000"/>
                </a:solidFill>
              </a:rPr>
              <a:t>o charakterze niepieniężnym</a:t>
            </a:r>
            <a:r>
              <a:rPr lang="pl-PL" dirty="0"/>
              <a:t> oraz </a:t>
            </a:r>
            <a:r>
              <a:rPr lang="pl-PL" dirty="0">
                <a:solidFill>
                  <a:srgbClr val="002060"/>
                </a:solidFill>
              </a:rPr>
              <a:t>zabezpieczania wykonania tych obowiązków</a:t>
            </a:r>
            <a:r>
              <a:rPr lang="pl-PL" dirty="0" smtClean="0">
                <a:solidFill>
                  <a:srgbClr val="002060"/>
                </a:solidFill>
              </a:rPr>
              <a:t>;</a:t>
            </a:r>
          </a:p>
          <a:p>
            <a:r>
              <a:rPr lang="pl-PL" dirty="0"/>
              <a:t>Organ egzekucyjny </a:t>
            </a:r>
          </a:p>
          <a:p>
            <a:pPr lvl="1"/>
            <a:r>
              <a:rPr lang="pl-PL" dirty="0"/>
              <a:t>obowiązków pieniężnych – art. 19 </a:t>
            </a:r>
            <a:r>
              <a:rPr lang="pl-PL" dirty="0" err="1"/>
              <a:t>u.p.e.a</a:t>
            </a:r>
            <a:r>
              <a:rPr lang="pl-PL" dirty="0"/>
              <a:t>.</a:t>
            </a:r>
          </a:p>
          <a:p>
            <a:pPr lvl="1"/>
            <a:r>
              <a:rPr lang="pl-PL" dirty="0"/>
              <a:t>obowiązków  niepieniężnych – art. 20 </a:t>
            </a:r>
            <a:r>
              <a:rPr lang="pl-PL" dirty="0" err="1"/>
              <a:t>u.p.e.a</a:t>
            </a:r>
            <a:r>
              <a:rPr lang="pl-PL" dirty="0"/>
              <a:t>.</a:t>
            </a:r>
          </a:p>
          <a:p>
            <a:r>
              <a:rPr lang="pl-PL" dirty="0"/>
              <a:t>Właściwość miejscowa organu – art. 22 </a:t>
            </a:r>
            <a:r>
              <a:rPr lang="pl-PL" dirty="0" err="1"/>
              <a:t>u.p.e.a</a:t>
            </a:r>
            <a:r>
              <a:rPr lang="pl-PL" dirty="0"/>
              <a:t>.</a:t>
            </a:r>
          </a:p>
          <a:p>
            <a:pPr lvl="1"/>
            <a:r>
              <a:rPr lang="pl-PL" dirty="0"/>
              <a:t>Należności pieniężnych – art. 22 § 1 - § 3a </a:t>
            </a:r>
            <a:r>
              <a:rPr lang="pl-PL" dirty="0" err="1"/>
              <a:t>u.p.e.a</a:t>
            </a:r>
            <a:r>
              <a:rPr lang="pl-PL" dirty="0"/>
              <a:t>.</a:t>
            </a:r>
          </a:p>
          <a:p>
            <a:pPr lvl="1"/>
            <a:r>
              <a:rPr lang="pl-PL" dirty="0"/>
              <a:t>Obowiązków niepieniężnych – art. 22 § 4 - § 5 </a:t>
            </a:r>
            <a:r>
              <a:rPr lang="pl-PL" dirty="0" err="1"/>
              <a:t>u.p.e.a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834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Zobowiązany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 smtClean="0"/>
              <a:t>Zobowiązany - rozumie </a:t>
            </a:r>
            <a:r>
              <a:rPr lang="pl-PL" dirty="0"/>
              <a:t>się przez to osobę prawną albo jednostkę organizacyjną nieposiadającą osobowości prawnej albo osobę fizyczną, która nie wykonała w terminie obowiązku o charakterze pieniężnym lub obowiązku o charakterze niepieniężnym, a w postępowaniu zabezpieczającym - również osobę lub jednostkę, której zobowiązanie nie jest wymagalne albo jej obowiązek nie został ustalony lub określony, ale zachodzi obawa, że brak zabezpieczenia mógłby utrudnić lub udaremnić skuteczne przeprowadzenie egzekucji, a odrębne przepisy na to zezwalają;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911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5400" dirty="0" smtClean="0"/>
              <a:t>Pozycja prawna wierzyciela</a:t>
            </a:r>
            <a:endParaRPr lang="pl-PL" sz="54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4000" dirty="0" smtClean="0">
                <a:solidFill>
                  <a:schemeClr val="tx1"/>
                </a:solidFill>
              </a:rPr>
              <a:t>w administracyjnym postępowaniu egzekucyjnym</a:t>
            </a:r>
            <a:endParaRPr lang="pl-PL" sz="40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24909C-EC04-4C5F-8B45-F948A196C1F6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9406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650"/>
                            </p:stCondLst>
                            <p:childTnLst>
                              <p:par>
                                <p:cTn id="12" presetID="32" presetClass="emph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Definicja legalna wierzyciela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Wierzyciel to podmiot uprawniony do żądania wykonania obowiązku lub jego zabezpieczania w administracyjnym postępowaniu egzekucyjnym lub zabezpieczającym – art. 1a pkt 13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pPr lvl="0"/>
            <a:r>
              <a:rPr lang="pl-PL" dirty="0" smtClean="0"/>
              <a:t>Do podstawowych </a:t>
            </a:r>
            <a:r>
              <a:rPr lang="pl-PL" dirty="0"/>
              <a:t>zadań wierzyciela należy podejmowanie czynności zmierzających do zastosowania wobec zobowiązanego środków egzekucyjnych oraz pełnienie roli współgospodarza postępowania </a:t>
            </a:r>
            <a:r>
              <a:rPr lang="pl-PL" dirty="0" smtClean="0"/>
              <a:t>egzekucyjnego.</a:t>
            </a:r>
            <a:endParaRPr lang="pl-PL" dirty="0"/>
          </a:p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24909C-EC04-4C5F-8B45-F948A196C1F6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4722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Wierzyciel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Wierzyciel w administracyjnym postępowaniu egzekucyjnym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pl-PL" dirty="0" smtClean="0"/>
              <a:t>Wierzycielem co do zasady nie </a:t>
            </a:r>
            <a:r>
              <a:rPr lang="pl-PL" dirty="0"/>
              <a:t>jest podmiot na rzecz którego ma być prowadzona egzekucja, lecz jest nim organ lub instytucja, któremu ustawa powierza realizowanie tej funkcji</a:t>
            </a:r>
            <a:r>
              <a:rPr lang="pl-PL" dirty="0" smtClean="0"/>
              <a:t>.</a:t>
            </a:r>
          </a:p>
          <a:p>
            <a:pPr lvl="0"/>
            <a:r>
              <a:rPr lang="pl-PL" dirty="0" smtClean="0"/>
              <a:t>Instytucja wierzyciela ma charakter procesowy.</a:t>
            </a:r>
            <a:endParaRPr lang="pl-PL" dirty="0"/>
          </a:p>
          <a:p>
            <a:endParaRPr lang="pl-PL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sz="quarter" idx="3"/>
          </p:nvPr>
        </p:nvSpPr>
        <p:spPr>
          <a:xfrm>
            <a:off x="4499993" y="1484784"/>
            <a:ext cx="4320480" cy="690091"/>
          </a:xfrm>
        </p:spPr>
        <p:txBody>
          <a:bodyPr>
            <a:normAutofit fontScale="62500" lnSpcReduction="20000"/>
          </a:bodyPr>
          <a:lstStyle/>
          <a:p>
            <a:r>
              <a:rPr lang="pl-PL" dirty="0" smtClean="0"/>
              <a:t>Wierzyciel występujący w stosunkach cywilnoprawnych oraz w sądowym postępowaniu egzekucyjnym</a:t>
            </a:r>
            <a:endParaRPr lang="pl-PL" dirty="0"/>
          </a:p>
        </p:txBody>
      </p:sp>
      <p:sp>
        <p:nvSpPr>
          <p:cNvPr id="7" name="Symbol zastępczy zawartości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Zobowiązanie polega na tym, że 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wierzyciel</a:t>
            </a:r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dirty="0" smtClean="0"/>
              <a:t>może żądać od dłużnika świadczenia, a dłużnik powinien świadczenie spełnić – art. 353 § 1 k.c.</a:t>
            </a:r>
          </a:p>
          <a:p>
            <a:r>
              <a:rPr lang="pl-PL" dirty="0" smtClean="0"/>
              <a:t>Wierzycielem jest osoba wymieniona w tytule wykonawczym jako uprawniona do świadczenia, na rzecz której wszczęto postępowanie egzekucyjne.</a:t>
            </a: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24909C-EC04-4C5F-8B45-F948A196C1F6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5963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 build="p"/>
      <p:bldP spid="6" grpId="0" build="p"/>
      <p:bldP spid="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Wierzycielem jest</a:t>
            </a:r>
            <a:br>
              <a:rPr lang="pl-PL" dirty="0" smtClean="0"/>
            </a:br>
            <a:r>
              <a:rPr lang="pl-PL" dirty="0" smtClean="0"/>
              <a:t>(art. 5 </a:t>
            </a:r>
            <a:r>
              <a:rPr lang="pl-PL" dirty="0" err="1" smtClean="0"/>
              <a:t>u.p.e.a</a:t>
            </a:r>
            <a:r>
              <a:rPr lang="pl-PL" dirty="0" smtClean="0"/>
              <a:t>.):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10000"/>
          </a:bodyPr>
          <a:lstStyle/>
          <a:p>
            <a:r>
              <a:rPr lang="pl-PL" dirty="0" smtClean="0"/>
              <a:t>Właściwy do orzekania organ I instancji</a:t>
            </a:r>
          </a:p>
          <a:p>
            <a:r>
              <a:rPr lang="pl-PL" dirty="0" smtClean="0"/>
              <a:t>Organ lub instytucja bezpośrednio zainteresowana w wykonaniu przez zobowiązanego obowiązku albo powołana do czuwania nad wykonaniem obowiązku</a:t>
            </a:r>
          </a:p>
          <a:p>
            <a:r>
              <a:rPr lang="pl-PL" dirty="0"/>
              <a:t>P</a:t>
            </a:r>
            <a:r>
              <a:rPr lang="pl-PL" dirty="0" smtClean="0"/>
              <a:t>odmiot, na którego rzecz wydane zostało orzeczenie lub którego interesy prawne zostały naruszone w wyniku niewykonania obowiązku</a:t>
            </a:r>
          </a:p>
          <a:p>
            <a:r>
              <a:rPr lang="pl-PL" dirty="0"/>
              <a:t>M</a:t>
            </a:r>
            <a:r>
              <a:rPr lang="pl-PL" dirty="0" smtClean="0"/>
              <a:t>inister właściwy do spraw finansów publicznych </a:t>
            </a:r>
          </a:p>
          <a:p>
            <a:r>
              <a:rPr lang="pl-PL" dirty="0" smtClean="0"/>
              <a:t>Właściwy dyrektor izby celnej</a:t>
            </a:r>
          </a:p>
          <a:p>
            <a:r>
              <a:rPr lang="pl-PL" dirty="0" smtClean="0"/>
              <a:t>Właściwy naczelnik urzędu skarbowego</a:t>
            </a:r>
          </a:p>
          <a:p>
            <a:r>
              <a:rPr lang="pl-PL" dirty="0" smtClean="0"/>
              <a:t>Państwo członkowskie lub państwo trzecie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24909C-EC04-4C5F-8B45-F948A196C1F6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6351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Pojęcie i podział obowiązków publicznoprawnych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 smtClean="0"/>
              <a:t>Obowiązek </a:t>
            </a:r>
            <a:r>
              <a:rPr lang="pl-PL" b="1" dirty="0"/>
              <a:t>publicznoprawny</a:t>
            </a:r>
            <a:r>
              <a:rPr lang="pl-PL" dirty="0"/>
              <a:t> – nakaz określonego zachowania się zgodnie z żądaniem zawartym w przepisie prawa. </a:t>
            </a: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Podział obowiązków publicznoprawnych:</a:t>
            </a:r>
          </a:p>
          <a:p>
            <a:r>
              <a:rPr lang="pl-PL" dirty="0" smtClean="0"/>
              <a:t>Zewnętrzne i wewnętrzne</a:t>
            </a:r>
          </a:p>
          <a:p>
            <a:r>
              <a:rPr lang="pl-PL" dirty="0" smtClean="0"/>
              <a:t>Materialne i formalne</a:t>
            </a:r>
          </a:p>
          <a:p>
            <a:r>
              <a:rPr lang="pl-PL" dirty="0" smtClean="0"/>
              <a:t>Osobiste i związane z rzeczą</a:t>
            </a:r>
          </a:p>
          <a:p>
            <a:r>
              <a:rPr lang="pl-PL" dirty="0" smtClean="0"/>
              <a:t>Jednorazowe, okresowe i stałe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901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Kto jest wierzycielem - rozwinięcie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w odniesieniu do obowiązków wynikających z decyzji lub postanowień organów administracji rządowej i organów jednostek samorządu terytorialnego – właściwy do orzekania organ I instancji, z zastrzeżeniem art. 5 § 1 pkt 4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r>
              <a:rPr lang="pl-PL" dirty="0"/>
              <a:t>dla obowiązków wynikających z orzeczeń sądów lub innych organów albo bezpośrednio z przepisów prawa – organ lub instytucja bezpośrednio </a:t>
            </a:r>
            <a:r>
              <a:rPr lang="pl-PL" dirty="0" smtClean="0"/>
              <a:t>zainteresowana </a:t>
            </a:r>
            <a:r>
              <a:rPr lang="pl-PL" dirty="0"/>
              <a:t>w wykonaniu przez zobowiązanego obowiązku albo powołana do czuwania nad wykonaniem obowiązku, a w przypadku braku takiej </a:t>
            </a:r>
            <a:r>
              <a:rPr lang="pl-PL" dirty="0" smtClean="0"/>
              <a:t>jednostki </a:t>
            </a:r>
            <a:r>
              <a:rPr lang="pl-PL" dirty="0"/>
              <a:t>lub jej bezczynności – podmiot, na którego rzecz wydane zostało </a:t>
            </a:r>
            <a:r>
              <a:rPr lang="pl-PL" dirty="0" smtClean="0"/>
              <a:t>orzeczenie </a:t>
            </a:r>
            <a:r>
              <a:rPr lang="pl-PL" dirty="0"/>
              <a:t>lub którego interesy prawne zostały naruszone w wyniku </a:t>
            </a:r>
            <a:r>
              <a:rPr lang="pl-PL" dirty="0" smtClean="0"/>
              <a:t>niewykonania </a:t>
            </a:r>
            <a:r>
              <a:rPr lang="pl-PL" dirty="0"/>
              <a:t>obowiązku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24909C-EC04-4C5F-8B45-F948A196C1F6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1450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Kto jest wierzycielem - rozwinięcie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r>
              <a:rPr lang="pl-PL" b="1" dirty="0"/>
              <a:t>dla obowiązków wynikających z tytułów wykonawczych wystawionych przez ministra właściwego do spraw finansów publicznych</a:t>
            </a:r>
            <a:r>
              <a:rPr lang="pl-PL" dirty="0"/>
              <a:t> na podstawie art. 44 ustawy o poręczeniach i gwarancjach udzielanych przez Skarb Państwa oraz art. 16 ustawy o udzielaniu przez Skarb Państwa wsparcia instytucjom finansowym – </a:t>
            </a:r>
            <a:r>
              <a:rPr lang="pl-PL" b="1" dirty="0"/>
              <a:t>minister właściwy do spraw finansów publicznych </a:t>
            </a:r>
            <a:endParaRPr lang="pl-PL" b="1" dirty="0" smtClean="0"/>
          </a:p>
          <a:p>
            <a:r>
              <a:rPr lang="pl-PL" dirty="0"/>
              <a:t>w odniesieniu do obowiązków wynikających z wydanych przez </a:t>
            </a:r>
            <a:r>
              <a:rPr lang="pl-PL" b="1" dirty="0"/>
              <a:t>naczelnika urzędu celnego </a:t>
            </a:r>
            <a:r>
              <a:rPr lang="pl-PL" dirty="0"/>
              <a:t>decyzji, postanowień lub mandatów karnych, z przyjętych przez naczelnika urzędu celnego zgłoszeń celnych, deklaracji, informacji o opłacie paliwowej albo informacji o dopłatach, z wydanych przez dyrektora urzędu kontroli skarbowej decyzji w zakresie podatku akcyzowego oraz podatku od wydobycia niektórych kopalin - </a:t>
            </a:r>
            <a:r>
              <a:rPr lang="pl-PL" b="1" dirty="0"/>
              <a:t>właściwy dyrektor izby celnej</a:t>
            </a:r>
            <a:r>
              <a:rPr lang="pl-PL" dirty="0"/>
              <a:t>;</a:t>
            </a:r>
            <a:endParaRPr lang="pl-PL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24909C-EC04-4C5F-8B45-F948A196C1F6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6432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pl-PL" dirty="0"/>
              <a:t>Kto jest wierzycielem - rozwinięcie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097280"/>
            <a:ext cx="9144000" cy="5624195"/>
          </a:xfrm>
        </p:spPr>
        <p:txBody>
          <a:bodyPr>
            <a:normAutofit fontScale="77500" lnSpcReduction="20000"/>
          </a:bodyPr>
          <a:lstStyle/>
          <a:p>
            <a:r>
              <a:rPr lang="pl-PL" dirty="0"/>
              <a:t>w odniesieniu do grzywien nałożonych w drodze mandatu karnego w postępowaniu w sprawach o wykroczenia, stanowiących dochód budżetu państwa, z wyłączeniem grzywien nakładanych przez organy Inspekcji Transportu Drogowego - właściwy naczelnik urzędu skarbowego</a:t>
            </a:r>
            <a:r>
              <a:rPr lang="pl-PL" dirty="0" smtClean="0"/>
              <a:t>.</a:t>
            </a:r>
          </a:p>
          <a:p>
            <a:r>
              <a:rPr lang="pl-PL" dirty="0" smtClean="0"/>
              <a:t>Uprawnione </a:t>
            </a:r>
            <a:r>
              <a:rPr lang="pl-PL" dirty="0"/>
              <a:t>do żądania wykonania, w drodze egzekucji administracyjnej, obowiązków, o których mowa w art. 2 § 1 pkt 8 lit. a-f i pkt 9, jest również państwo członkowskie lub państwo trzecie</a:t>
            </a:r>
            <a:r>
              <a:rPr lang="pl-PL" dirty="0" smtClean="0"/>
              <a:t>.</a:t>
            </a:r>
          </a:p>
          <a:p>
            <a:r>
              <a:rPr lang="pl-PL" dirty="0"/>
              <a:t>Uprawniona do żądania wykonania, w drodze egzekucji administracyjnej, obowiązków, o których mowa w art. 2 § 1 pkt 8 lit. g, jest Państwowa Inspekcja Pracy</a:t>
            </a:r>
            <a:r>
              <a:rPr lang="pl-PL" dirty="0" smtClean="0"/>
              <a:t>.</a:t>
            </a:r>
          </a:p>
          <a:p>
            <a:r>
              <a:rPr lang="pl-PL" dirty="0"/>
              <a:t>W postępowaniu egzekucyjnym wszczętym na wniosek państwa członkowskiego lub państwa trzeciego nie stosuje się przepisów regulujących prawa i obowiązki wierzyciela, chyba że ratyfikowana umowa międzynarodowa, której stroną jest Rzeczpospolita Polska, lub przepisy ustawy stanowią inaczej.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909C-EC04-4C5F-8B45-F948A196C1F6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3711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Zwierzchni nadzór i kontrola</a:t>
            </a:r>
            <a:br>
              <a:rPr lang="pl-PL" dirty="0" smtClean="0"/>
            </a:br>
            <a:r>
              <a:rPr lang="pl-PL" dirty="0" smtClean="0"/>
              <a:t>(art. 25 </a:t>
            </a:r>
            <a:r>
              <a:rPr lang="pl-PL" dirty="0" err="1" smtClean="0"/>
              <a:t>u.p.e.a</a:t>
            </a:r>
            <a:r>
              <a:rPr lang="pl-PL" dirty="0" smtClean="0"/>
              <a:t>.)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pl-PL" b="1" dirty="0" smtClean="0"/>
              <a:t>W zakresie egzekucji należności pieniężnych </a:t>
            </a:r>
            <a:r>
              <a:rPr lang="pl-PL" dirty="0" smtClean="0"/>
              <a:t>– minister właściwy do spraw finansów publicznych.</a:t>
            </a:r>
          </a:p>
          <a:p>
            <a:r>
              <a:rPr lang="pl-PL" b="1" dirty="0" smtClean="0"/>
              <a:t>W zakresie obowiązków o charakterze niepieniężnym </a:t>
            </a:r>
            <a:r>
              <a:rPr lang="pl-PL" dirty="0" smtClean="0"/>
              <a:t>– właściwi ministrowie, centralne organy administracji rządowej oraz inne centralne organy administracji publicznej, a także organy sprawujące nadzór nad jednostkami samorządu terytorialnego.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24909C-EC04-4C5F-8B45-F948A196C1F6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608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Relacje wierzyciel – organ egzekucyjny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smtClean="0"/>
              <a:t>Wierzyciel niebędący jednocześnie organem egzekucyjnym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 smtClean="0"/>
              <a:t>Korzysta z przysługujących mu praw i środków zaskarżenia</a:t>
            </a:r>
            <a:endParaRPr lang="pl-PL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Wierzyciel będący jednocześnie organem egzekucyjnym</a:t>
            </a:r>
            <a:endParaRPr lang="pl-PL" dirty="0"/>
          </a:p>
        </p:txBody>
      </p:sp>
      <p:sp>
        <p:nvSpPr>
          <p:cNvPr id="7" name="Symbol zastępczy zawartości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 smtClean="0"/>
              <a:t>Podejmuje działania z urzędu w kwestiach, w których wymagany jest wniosek wierzyciela</a:t>
            </a: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24909C-EC04-4C5F-8B45-F948A196C1F6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4787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 build="p"/>
      <p:bldP spid="6" grpId="0" build="p"/>
      <p:bldP spid="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pl-PL" dirty="0" smtClean="0"/>
              <a:t>Uprawnienia i obowiązki wierzyciela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464496"/>
          </a:xfrm>
        </p:spPr>
        <p:txBody>
          <a:bodyPr>
            <a:normAutofit fontScale="85000" lnSpcReduction="20000"/>
          </a:bodyPr>
          <a:lstStyle/>
          <a:p>
            <a:r>
              <a:rPr lang="pl-PL" sz="2800" dirty="0"/>
              <a:t>Czynności zmierzające do zastosowania egzekucji </a:t>
            </a:r>
            <a:r>
              <a:rPr lang="pl-PL" sz="2800" dirty="0" smtClean="0"/>
              <a:t>administracyjnej.</a:t>
            </a:r>
          </a:p>
          <a:p>
            <a:r>
              <a:rPr lang="pl-PL" sz="2800" dirty="0"/>
              <a:t>Uprawnienia i obowiązki wierzyciela związane z przerwaniem toku postępowania </a:t>
            </a:r>
            <a:r>
              <a:rPr lang="pl-PL" sz="2800" dirty="0" smtClean="0"/>
              <a:t>egzekucyjnego.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pl-PL" dirty="0"/>
              <a:t>Uprawnienia i obowiązki wierzyciela </a:t>
            </a:r>
            <a:r>
              <a:rPr lang="pl-PL" dirty="0" smtClean="0"/>
              <a:t>dotyczące zapewnienia </a:t>
            </a:r>
            <a:r>
              <a:rPr lang="pl-PL" dirty="0"/>
              <a:t>skutecznego przeprowadzenia </a:t>
            </a:r>
            <a:r>
              <a:rPr lang="pl-PL" dirty="0" smtClean="0"/>
              <a:t>egzekucji.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pl-PL" dirty="0"/>
              <a:t>Podejmowanie rozstrzygnięć oraz wyrażanie stanowiska przez wierzyciela w sprawach dotyczących </a:t>
            </a:r>
            <a:r>
              <a:rPr lang="pl-PL" dirty="0" smtClean="0"/>
              <a:t>postępowania egzekucyjnego.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pl-PL" dirty="0"/>
              <a:t>Prawo wierzyciela do wnoszenia środków </a:t>
            </a:r>
            <a:r>
              <a:rPr lang="pl-PL" dirty="0" smtClean="0"/>
              <a:t>prawnych.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pl-PL" dirty="0"/>
              <a:t>Obowiązki wierzyciela związane z ponoszeniem kosztów egzekucyjnych oraz opłaty komorniczej – co do zasady obciążony jest zobowiązany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pl-PL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24909C-EC04-4C5F-8B45-F948A196C1F6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6667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pl-PL" dirty="0"/>
              <a:t>Czynności zmierzające do zastosowania egzekucji administracyjnej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3417243"/>
          </a:xfrm>
        </p:spPr>
        <p:txBody>
          <a:bodyPr/>
          <a:lstStyle/>
          <a:p>
            <a:r>
              <a:rPr lang="pl-PL" dirty="0" smtClean="0"/>
              <a:t>Obowiązek wszczęcia egzekucji administracyjnej (art. 6 § 1 </a:t>
            </a:r>
            <a:r>
              <a:rPr lang="pl-PL" dirty="0" err="1" smtClean="0"/>
              <a:t>u.p.e.a</a:t>
            </a:r>
            <a:r>
              <a:rPr lang="pl-PL" dirty="0" smtClean="0"/>
              <a:t>.).</a:t>
            </a:r>
          </a:p>
          <a:p>
            <a:r>
              <a:rPr lang="pl-PL" dirty="0" smtClean="0"/>
              <a:t>Sporządzenie tytułu wykonawczego (art. 26 ust. 1 </a:t>
            </a:r>
            <a:r>
              <a:rPr lang="pl-PL" dirty="0" err="1" smtClean="0"/>
              <a:t>u.p.e.a</a:t>
            </a:r>
            <a:r>
              <a:rPr lang="pl-PL" dirty="0" smtClean="0"/>
              <a:t>.).</a:t>
            </a:r>
          </a:p>
          <a:p>
            <a:r>
              <a:rPr lang="pl-PL" dirty="0" smtClean="0"/>
              <a:t>Złożenie wniosku o wszczęcie egzekucji administracyjnej.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24909C-EC04-4C5F-8B45-F948A196C1F6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0815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384771"/>
            <a:ext cx="9144000" cy="1656184"/>
          </a:xfrm>
        </p:spPr>
        <p:txBody>
          <a:bodyPr>
            <a:normAutofit fontScale="90000"/>
          </a:bodyPr>
          <a:lstStyle/>
          <a:p>
            <a:r>
              <a:rPr lang="pl-PL" dirty="0"/>
              <a:t>Uprawnienia i obowiązki wierzyciela związane z przerwaniem toku postępowania egzekucyjnego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680520"/>
          </a:xfrm>
        </p:spPr>
        <p:txBody>
          <a:bodyPr>
            <a:normAutofit/>
          </a:bodyPr>
          <a:lstStyle/>
          <a:p>
            <a:endParaRPr lang="pl-PL" dirty="0" smtClean="0"/>
          </a:p>
          <a:p>
            <a:r>
              <a:rPr lang="pl-PL" dirty="0" smtClean="0"/>
              <a:t>Wierzyciel może żądać zawieszenia postępowania egzekucyjnego (art. 56 § 1 pkt 4  </a:t>
            </a:r>
            <a:r>
              <a:rPr lang="pl-PL" dirty="0" err="1" smtClean="0"/>
              <a:t>u.p.e.a</a:t>
            </a:r>
            <a:r>
              <a:rPr lang="pl-PL" dirty="0" smtClean="0"/>
              <a:t>.).</a:t>
            </a:r>
          </a:p>
          <a:p>
            <a:r>
              <a:rPr lang="pl-PL" dirty="0" smtClean="0"/>
              <a:t>Wierzyciel może żądać umorzenia postępowania egzekucyjnego (art. 59 § 1 pkt 9 </a:t>
            </a:r>
            <a:r>
              <a:rPr lang="pl-PL" dirty="0" err="1" smtClean="0"/>
              <a:t>u.p.e.a</a:t>
            </a:r>
            <a:r>
              <a:rPr lang="pl-PL" dirty="0" smtClean="0"/>
              <a:t>.).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24909C-EC04-4C5F-8B45-F948A196C1F6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8504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1426170"/>
          </a:xfrm>
        </p:spPr>
        <p:txBody>
          <a:bodyPr>
            <a:noAutofit/>
          </a:bodyPr>
          <a:lstStyle/>
          <a:p>
            <a:r>
              <a:rPr lang="pl-PL" sz="3600" b="1" dirty="0"/>
              <a:t>Podejmowanie rozstrzygnięć oraz wyrażanie stanowiska przez wierzyciela w sprawach dotyczących postępowania egzekucyjnego</a:t>
            </a:r>
            <a:r>
              <a:rPr lang="pl-PL" sz="3600" b="1" dirty="0" smtClean="0"/>
              <a:t>.</a:t>
            </a:r>
            <a:endParaRPr lang="pl-PL" sz="36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353347"/>
          </a:xfrm>
        </p:spPr>
        <p:txBody>
          <a:bodyPr>
            <a:normAutofit/>
          </a:bodyPr>
          <a:lstStyle/>
          <a:p>
            <a:endParaRPr lang="pl-PL" dirty="0" smtClean="0"/>
          </a:p>
          <a:p>
            <a:r>
              <a:rPr lang="pl-PL" dirty="0" smtClean="0"/>
              <a:t>Wierzyciel wyraża stanowisko w zakresie zgłoszonych przez zobowiązanego zarzutów (art. 34 </a:t>
            </a:r>
            <a:r>
              <a:rPr lang="pl-PL" dirty="0" err="1" smtClean="0"/>
              <a:t>u.p.e.a</a:t>
            </a:r>
            <a:r>
              <a:rPr lang="pl-PL" dirty="0" smtClean="0"/>
              <a:t>.).</a:t>
            </a:r>
          </a:p>
          <a:p>
            <a:r>
              <a:rPr lang="pl-PL" dirty="0" smtClean="0"/>
              <a:t>Wierzyciel wyraża zgodę na zorganizowanie przez organ egzekucyjny przetargu ofert (art. 107a § 1).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24909C-EC04-4C5F-8B45-F948A196C1F6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7330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584176"/>
          </a:xfrm>
        </p:spPr>
        <p:txBody>
          <a:bodyPr>
            <a:normAutofit fontScale="90000"/>
          </a:bodyPr>
          <a:lstStyle/>
          <a:p>
            <a:r>
              <a:rPr lang="pl-PL" dirty="0"/>
              <a:t>Obowiązki wierzyciela związane z ponoszeniem kosztów egzekucyjnych oraz opłaty komorniczej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309939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Wierzyciela obciążają koszty postępowania (jeżeli spowodował niezgodne z prawem wszczęcie i prowadzenie egzekucji lub jeżeli nie mogą być one ściągnięte od zobowiązanego).</a:t>
            </a:r>
          </a:p>
          <a:p>
            <a:r>
              <a:rPr lang="pl-PL" dirty="0" smtClean="0"/>
              <a:t>W uzasadnionych wypadkach jest obowiązany uiścić tytułem zwrotu wydatków poniesionych przez organ egzekucyjny, kwotę wynoszącą 3 zł. 40 gr. (art. 64c § 2 </a:t>
            </a:r>
            <a:r>
              <a:rPr lang="pl-PL" dirty="0" err="1" smtClean="0"/>
              <a:t>u.p.e.a</a:t>
            </a:r>
            <a:r>
              <a:rPr lang="pl-PL" dirty="0" smtClean="0"/>
              <a:t>.).</a:t>
            </a:r>
          </a:p>
          <a:p>
            <a:r>
              <a:rPr lang="pl-PL" dirty="0" smtClean="0"/>
              <a:t>Ponosi wydatki związane z przekazaniem mu egzekwowanej należności lub przedmiotu. Są pokrywane z wyegzekwowanych kwot.</a:t>
            </a:r>
          </a:p>
          <a:p>
            <a:r>
              <a:rPr lang="pl-PL" dirty="0" smtClean="0"/>
              <a:t>Uiszcza opłatę komorniczą.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24909C-EC04-4C5F-8B45-F948A196C1F6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3415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Sankcje prawne zabezpieczające wykonanie obowiązku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Sankcja prawna – negatywne następstwa niewykonania obowiązku/konsekwencje prawne niewykonania obowiązku.</a:t>
            </a:r>
          </a:p>
          <a:p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Podział sankcji:</a:t>
            </a:r>
          </a:p>
          <a:p>
            <a:r>
              <a:rPr lang="pl-PL" dirty="0" smtClean="0"/>
              <a:t>Sankcja karna</a:t>
            </a:r>
          </a:p>
          <a:p>
            <a:r>
              <a:rPr lang="pl-PL" dirty="0" smtClean="0"/>
              <a:t>Sankcja egzekucji – zob. art. 16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r>
              <a:rPr lang="pl-PL" dirty="0" smtClean="0"/>
              <a:t>Kara administracyjna</a:t>
            </a:r>
          </a:p>
          <a:p>
            <a:r>
              <a:rPr lang="pl-PL" i="1" dirty="0" smtClean="0"/>
              <a:t>Sankcja nieważności</a:t>
            </a:r>
            <a:r>
              <a:rPr lang="pl-PL" dirty="0" smtClean="0"/>
              <a:t> – </a:t>
            </a:r>
            <a:r>
              <a:rPr lang="pl-PL" i="1" dirty="0" smtClean="0"/>
              <a:t>nie będziemy jej rozpatrywać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20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Zobowiązany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Skutki prawne następstwa prawnego – art. 28a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r>
              <a:rPr lang="pl-PL" dirty="0" smtClean="0"/>
              <a:t>Zobowiązany do:</a:t>
            </a:r>
          </a:p>
          <a:p>
            <a:pPr lvl="1"/>
            <a:r>
              <a:rPr lang="pl-PL" dirty="0" smtClean="0"/>
              <a:t>Wykonania aktu </a:t>
            </a:r>
          </a:p>
          <a:p>
            <a:pPr lvl="1"/>
            <a:r>
              <a:rPr lang="pl-PL" dirty="0" smtClean="0"/>
              <a:t>Odpowiedzialny za wykonanie aktu</a:t>
            </a:r>
          </a:p>
          <a:p>
            <a:pPr lvl="1"/>
            <a:r>
              <a:rPr lang="pl-PL" dirty="0" smtClean="0"/>
              <a:t>Wykonujący akt</a:t>
            </a:r>
          </a:p>
          <a:p>
            <a:r>
              <a:rPr lang="pl-PL" dirty="0" smtClean="0"/>
              <a:t>Organ egzekucyjny może żądać od zobowiązanego złożenia wyjaśnień – uchylenie się możliwe na postawie art. 83 § 1 i § 2 k.p.a.</a:t>
            </a:r>
          </a:p>
          <a:p>
            <a:r>
              <a:rPr lang="pl-PL" dirty="0" smtClean="0"/>
              <a:t>Kara pieniężna – art. 168d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30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37323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Osoba trzecia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Można wyróżnić:</a:t>
            </a:r>
          </a:p>
          <a:p>
            <a:pPr lvl="1"/>
            <a:r>
              <a:rPr lang="pl-PL" dirty="0" smtClean="0"/>
              <a:t>Sytuację, gdy osoba trzecia jest zainteresowana wszczęciem postępowania egzekucyjnego, które nie zostało podjęte</a:t>
            </a:r>
          </a:p>
          <a:p>
            <a:pPr lvl="2"/>
            <a:r>
              <a:rPr lang="pl-PL" dirty="0" smtClean="0"/>
              <a:t>Zob. art. 5 § 1 pkt 2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pPr lvl="2"/>
            <a:r>
              <a:rPr lang="pl-PL" dirty="0" smtClean="0"/>
              <a:t>Co w przypadku, gdy obowiązek wynika z innych tytułów egzekucyjnych (np. decyzji) – art. 6 § 1a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pPr lvl="1"/>
            <a:r>
              <a:rPr lang="pl-PL" dirty="0" smtClean="0"/>
              <a:t>Sytuację dotyczącą obrony osoby trzeciej przed egzekucją skierowaną do rzeczy lub prawa majątkowego, do którego rości sobie prawa (art. 38 </a:t>
            </a:r>
            <a:r>
              <a:rPr lang="pl-PL" dirty="0" err="1" smtClean="0"/>
              <a:t>u.p.e.a</a:t>
            </a:r>
            <a:r>
              <a:rPr lang="pl-PL" dirty="0" smtClean="0"/>
              <a:t>.)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31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6542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Prokurator i organizacja społeczna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 smtClean="0"/>
              <a:t>Mają następujące uprawnienia:</a:t>
            </a:r>
          </a:p>
          <a:p>
            <a:r>
              <a:rPr lang="pl-PL" dirty="0" smtClean="0"/>
              <a:t>Żądania wszczęcia postępowania egzekucyjnego</a:t>
            </a:r>
          </a:p>
          <a:p>
            <a:pPr lvl="1"/>
            <a:r>
              <a:rPr lang="pl-PL" dirty="0" smtClean="0"/>
              <a:t>Jeżeli postępowanie może nastąpić na wniosek wierzyciela, to podmioty te nie mogą wystąpić do organu egzekucyjnego z żądaniem wszczęcia postępowania, albowiem przesłanką wszczęcia postępowania jest wydanie przez wierzyciela tytułu wykonawczego.</a:t>
            </a:r>
          </a:p>
          <a:p>
            <a:r>
              <a:rPr lang="pl-PL" dirty="0" smtClean="0"/>
              <a:t>Uczestniczenie w postępowaniu egzekucyjnym</a:t>
            </a:r>
          </a:p>
          <a:p>
            <a:pPr lvl="1"/>
            <a:r>
              <a:rPr lang="pl-PL" dirty="0" smtClean="0"/>
              <a:t>Do kogo zwraca się organizacja z żądaniem dopuszczenia jej do udziału w postępowaniu (art. 31 § 1 k.p.a.)? Do organu egzekucyjnego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32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758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Uczestnicy postępowania egzekucyjnego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 smtClean="0"/>
              <a:t>Zaliczamy do nich:</a:t>
            </a:r>
          </a:p>
          <a:p>
            <a:r>
              <a:rPr lang="pl-PL" dirty="0" smtClean="0"/>
              <a:t>Świadków – art. 51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r>
              <a:rPr lang="pl-PL" dirty="0"/>
              <a:t>Biegłego skarbowego – „rozumie się przez to rzeczoznawcę w określonej dziedzinie, uprawnionego do wyceny majątku zobowiązanego i wpisanego na listę biegłych skarbowych prowadzoną przez izbę administracji skarbowej;</a:t>
            </a:r>
            <a:endParaRPr lang="pl-PL" dirty="0" smtClean="0"/>
          </a:p>
          <a:p>
            <a:r>
              <a:rPr lang="pl-PL" dirty="0" smtClean="0"/>
              <a:t>Dozorcę – osoba sprawująca pieczę nad zajętymi ruchomościami (art. 100 </a:t>
            </a:r>
            <a:r>
              <a:rPr lang="pl-PL" dirty="0" err="1" smtClean="0"/>
              <a:t>u.p.e.a</a:t>
            </a:r>
            <a:r>
              <a:rPr lang="pl-PL" dirty="0" smtClean="0"/>
              <a:t>.)</a:t>
            </a:r>
          </a:p>
          <a:p>
            <a:r>
              <a:rPr lang="pl-PL" dirty="0" smtClean="0"/>
              <a:t>Zarządcę nieruchomości – osoba powołana do sprawowania zarządu, w razie gdy organ egzekucyjny odebrał zobowiązanemu zarząd (art. 100g § 2 </a:t>
            </a:r>
            <a:r>
              <a:rPr lang="pl-PL" dirty="0" err="1" smtClean="0"/>
              <a:t>u.p.e.a</a:t>
            </a:r>
            <a:r>
              <a:rPr lang="pl-PL" dirty="0" smtClean="0"/>
              <a:t>. w zw. z art. 110j </a:t>
            </a:r>
            <a:r>
              <a:rPr lang="pl-PL" dirty="0" err="1" smtClean="0"/>
              <a:t>u.p.e.a</a:t>
            </a:r>
            <a:r>
              <a:rPr lang="pl-PL" dirty="0" smtClean="0"/>
              <a:t>.)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33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682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Środki egzekucyjne</a:t>
            </a:r>
            <a:br>
              <a:rPr lang="pl-PL" dirty="0" smtClean="0"/>
            </a:br>
            <a:r>
              <a:rPr lang="pl-PL" dirty="0" smtClean="0"/>
              <a:t>(art. 1a pkt 12 </a:t>
            </a:r>
            <a:r>
              <a:rPr lang="pl-PL" dirty="0" err="1" smtClean="0"/>
              <a:t>u.p.e.a</a:t>
            </a:r>
            <a:r>
              <a:rPr lang="pl-PL" dirty="0" smtClean="0"/>
              <a:t>.)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 smtClean="0"/>
              <a:t>Środki egzekucyjne </a:t>
            </a:r>
            <a:r>
              <a:rPr lang="pl-PL" dirty="0" smtClean="0"/>
              <a:t>to zinstytucjonalizowane formy przymusu państwowego stosowane według ściśle określonej procedury, a skierowane bezpośrednio na wykonanie obowiązku prawnego</a:t>
            </a:r>
          </a:p>
          <a:p>
            <a:pPr marL="0" indent="0">
              <a:buNone/>
            </a:pPr>
            <a:r>
              <a:rPr lang="pl-PL" dirty="0" smtClean="0"/>
              <a:t>Środki egzekucyjne o charakterze:</a:t>
            </a:r>
          </a:p>
          <a:p>
            <a:r>
              <a:rPr lang="pl-PL" dirty="0" smtClean="0"/>
              <a:t>Zaspokajającym – mają doprowadzić do wykonania obowiązku przez zobowiązanego (w </a:t>
            </a:r>
            <a:r>
              <a:rPr lang="pl-PL" dirty="0" err="1" smtClean="0"/>
              <a:t>u.p.e.a</a:t>
            </a:r>
            <a:r>
              <a:rPr lang="pl-PL" dirty="0" smtClean="0"/>
              <a:t>. wszystkie oprócz grzywny w celu przymuszenia)</a:t>
            </a:r>
          </a:p>
          <a:p>
            <a:r>
              <a:rPr lang="pl-PL" dirty="0" smtClean="0"/>
              <a:t>Przymuszającym – wpływają na wykonanie obowiązku przez zobowiązanego pośrednio (w </a:t>
            </a:r>
            <a:r>
              <a:rPr lang="pl-PL" dirty="0" err="1" smtClean="0"/>
              <a:t>u.p.e.a</a:t>
            </a:r>
            <a:r>
              <a:rPr lang="pl-PL" dirty="0" smtClean="0"/>
              <a:t>. tylko grzywna w celu przymuszenia)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34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637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Środki egzekucyjne należności pieniężnych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0628" y="1825625"/>
            <a:ext cx="8882743" cy="4895851"/>
          </a:xfrm>
        </p:spPr>
        <p:txBody>
          <a:bodyPr>
            <a:normAutofit fontScale="62500" lnSpcReduction="20000"/>
          </a:bodyPr>
          <a:lstStyle/>
          <a:p>
            <a:r>
              <a:rPr lang="pl-PL" dirty="0"/>
              <a:t>z pieniędzy,</a:t>
            </a:r>
          </a:p>
          <a:p>
            <a:r>
              <a:rPr lang="pl-PL" dirty="0" smtClean="0"/>
              <a:t>wynagrodzenia </a:t>
            </a:r>
            <a:r>
              <a:rPr lang="pl-PL" dirty="0"/>
              <a:t>za pracę,</a:t>
            </a:r>
          </a:p>
          <a:p>
            <a:r>
              <a:rPr lang="pl-PL" dirty="0" smtClean="0"/>
              <a:t>ze </a:t>
            </a:r>
            <a:r>
              <a:rPr lang="pl-PL" dirty="0"/>
              <a:t>świadczeń z zaopatrzenia emerytalnego oraz ubezpieczenia społecznego, a także z renty socjalnej,</a:t>
            </a:r>
          </a:p>
          <a:p>
            <a:r>
              <a:rPr lang="pl-PL" dirty="0" smtClean="0"/>
              <a:t>z </a:t>
            </a:r>
            <a:r>
              <a:rPr lang="pl-PL" dirty="0"/>
              <a:t>rachunków bankowych,</a:t>
            </a:r>
          </a:p>
          <a:p>
            <a:r>
              <a:rPr lang="pl-PL" dirty="0" smtClean="0"/>
              <a:t>z </a:t>
            </a:r>
            <a:r>
              <a:rPr lang="pl-PL" dirty="0"/>
              <a:t>innych wierzytelności pieniężnych,</a:t>
            </a:r>
          </a:p>
          <a:p>
            <a:r>
              <a:rPr lang="pl-PL" dirty="0" smtClean="0"/>
              <a:t>z </a:t>
            </a:r>
            <a:r>
              <a:rPr lang="pl-PL" dirty="0"/>
              <a:t>praw z instrumentów finansowych w rozumieniu przepisów o obrocie instrumentami finansowymi, zapisanych na rachunku papierów wartościowych lub innym rachunku, oraz z wierzytelności z rachunku pieniężnego służącego do obsługi takich rachunków,</a:t>
            </a:r>
          </a:p>
          <a:p>
            <a:r>
              <a:rPr lang="pl-PL" dirty="0" smtClean="0"/>
              <a:t>z </a:t>
            </a:r>
            <a:r>
              <a:rPr lang="pl-PL" dirty="0"/>
              <a:t>papierów wartościowych niezapisanych na rachunku papierów wartościowych,</a:t>
            </a:r>
          </a:p>
          <a:p>
            <a:r>
              <a:rPr lang="pl-PL" dirty="0" smtClean="0"/>
              <a:t>z </a:t>
            </a:r>
            <a:r>
              <a:rPr lang="pl-PL" dirty="0"/>
              <a:t>weksla,</a:t>
            </a:r>
          </a:p>
          <a:p>
            <a:r>
              <a:rPr lang="pl-PL" dirty="0" smtClean="0"/>
              <a:t>z </a:t>
            </a:r>
            <a:r>
              <a:rPr lang="pl-PL" dirty="0"/>
              <a:t>autorskich praw majątkowych i praw pokrewnych oraz z praw własności przemysłowej,</a:t>
            </a:r>
          </a:p>
          <a:p>
            <a:r>
              <a:rPr lang="pl-PL" dirty="0" smtClean="0"/>
              <a:t>z </a:t>
            </a:r>
            <a:r>
              <a:rPr lang="pl-PL" dirty="0"/>
              <a:t>udziału w spółce z ograniczoną odpowiedzialnością,</a:t>
            </a:r>
          </a:p>
          <a:p>
            <a:r>
              <a:rPr lang="pl-PL" dirty="0" smtClean="0"/>
              <a:t>z </a:t>
            </a:r>
            <a:r>
              <a:rPr lang="pl-PL" dirty="0"/>
              <a:t>pozostałych praw majątkowych,</a:t>
            </a:r>
          </a:p>
          <a:p>
            <a:r>
              <a:rPr lang="pl-PL" dirty="0" smtClean="0"/>
              <a:t>z </a:t>
            </a:r>
            <a:r>
              <a:rPr lang="pl-PL" dirty="0"/>
              <a:t>ruchomości,</a:t>
            </a:r>
          </a:p>
          <a:p>
            <a:r>
              <a:rPr lang="pl-PL" dirty="0" smtClean="0"/>
              <a:t>z </a:t>
            </a:r>
            <a:r>
              <a:rPr lang="pl-PL" dirty="0"/>
              <a:t>nieruchomości,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35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673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500062"/>
            <a:ext cx="7886700" cy="1325563"/>
          </a:xfrm>
        </p:spPr>
        <p:txBody>
          <a:bodyPr/>
          <a:lstStyle/>
          <a:p>
            <a:pPr algn="ctr"/>
            <a:r>
              <a:rPr lang="pl-PL" dirty="0" smtClean="0"/>
              <a:t>Środki egzekucyjne należności niepieniężnych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grzywna </a:t>
            </a:r>
            <a:r>
              <a:rPr lang="pl-PL" dirty="0"/>
              <a:t>w celu przymuszenia,</a:t>
            </a:r>
          </a:p>
          <a:p>
            <a:r>
              <a:rPr lang="pl-PL" dirty="0" smtClean="0"/>
              <a:t>wykonanie </a:t>
            </a:r>
            <a:r>
              <a:rPr lang="pl-PL" dirty="0"/>
              <a:t>zastępcze,</a:t>
            </a:r>
          </a:p>
          <a:p>
            <a:r>
              <a:rPr lang="pl-PL" dirty="0" smtClean="0"/>
              <a:t>odebranie </a:t>
            </a:r>
            <a:r>
              <a:rPr lang="pl-PL" dirty="0"/>
              <a:t>rzeczy ruchomej,</a:t>
            </a:r>
          </a:p>
          <a:p>
            <a:r>
              <a:rPr lang="pl-PL" dirty="0" smtClean="0"/>
              <a:t>odebranie </a:t>
            </a:r>
            <a:r>
              <a:rPr lang="pl-PL" dirty="0"/>
              <a:t>nieruchomości, opróżnienie lokali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/>
              <a:t>innych pomieszczeń,</a:t>
            </a:r>
          </a:p>
          <a:p>
            <a:r>
              <a:rPr lang="pl-PL" dirty="0" smtClean="0"/>
              <a:t>przymus </a:t>
            </a:r>
            <a:r>
              <a:rPr lang="pl-PL" dirty="0"/>
              <a:t>bezpośredni;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36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462045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320"/>
            <a:ext cx="9143999" cy="155448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Zasada prawnego obowiązku prowadzenia egzekucji </a:t>
            </a:r>
            <a:r>
              <a:rPr lang="pl-PL" dirty="0" smtClean="0"/>
              <a:t>administracyjnej</a:t>
            </a:r>
            <a:br>
              <a:rPr lang="pl-PL" dirty="0" smtClean="0"/>
            </a:br>
            <a:r>
              <a:rPr lang="pl-PL" dirty="0" smtClean="0"/>
              <a:t>(art. 6 </a:t>
            </a:r>
            <a:r>
              <a:rPr lang="pl-PL" dirty="0" err="1" smtClean="0"/>
              <a:t>u.p.e.a</a:t>
            </a:r>
            <a:r>
              <a:rPr lang="pl-PL" dirty="0" smtClean="0"/>
              <a:t>.)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2248168"/>
            <a:ext cx="9143999" cy="4609831"/>
          </a:xfrm>
        </p:spPr>
        <p:txBody>
          <a:bodyPr>
            <a:normAutofit/>
          </a:bodyPr>
          <a:lstStyle/>
          <a:p>
            <a:r>
              <a:rPr lang="pl-PL" dirty="0" smtClean="0"/>
              <a:t>Nakłada </a:t>
            </a:r>
            <a:r>
              <a:rPr lang="pl-PL" dirty="0"/>
              <a:t>ona na wierzyciela obowiązek podjęcia działań zmierzających do wszczęcia egzekucji i zastosowania środków egzekucyjnych w razie uchylania się zobowiązanego od wykonania obowiązku.</a:t>
            </a:r>
          </a:p>
          <a:p>
            <a:r>
              <a:rPr lang="pl-PL" dirty="0" smtClean="0"/>
              <a:t>Wierzyciel powinien podjąć środki zmierzające do zastosowania środków egzekucyjnych (art. 15 i art. 26 </a:t>
            </a:r>
            <a:r>
              <a:rPr lang="pl-PL" dirty="0" err="1" smtClean="0"/>
              <a:t>u.p.e.a</a:t>
            </a:r>
            <a:r>
              <a:rPr lang="pl-PL" dirty="0" smtClean="0"/>
              <a:t>.)</a:t>
            </a:r>
            <a:endParaRPr lang="pl-PL" dirty="0"/>
          </a:p>
          <a:p>
            <a:r>
              <a:rPr lang="pl-PL" dirty="0"/>
              <a:t>Obowiązkowi wierzyciela odpowiada obowiązek organu egzekucyjnego prowadzenia egzekucji, o ile tylko jest dopuszczalna.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37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12086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2521132"/>
          </a:xfrm>
        </p:spPr>
        <p:txBody>
          <a:bodyPr>
            <a:noAutofit/>
          </a:bodyPr>
          <a:lstStyle/>
          <a:p>
            <a:pPr algn="ctr"/>
            <a:r>
              <a:rPr lang="pl-PL" sz="4000" dirty="0"/>
              <a:t>Zasada stosowania środków egzekucyjnych przewidzianych w </a:t>
            </a:r>
            <a:r>
              <a:rPr lang="pl-PL" sz="4000" dirty="0" smtClean="0"/>
              <a:t>ustawie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" y="2305050"/>
            <a:ext cx="9144000" cy="4552949"/>
          </a:xfrm>
        </p:spPr>
        <p:txBody>
          <a:bodyPr>
            <a:normAutofit/>
          </a:bodyPr>
          <a:lstStyle/>
          <a:p>
            <a:endParaRPr lang="pl-PL" dirty="0" smtClean="0"/>
          </a:p>
          <a:p>
            <a:r>
              <a:rPr lang="pl-PL" dirty="0" smtClean="0"/>
              <a:t>Organ </a:t>
            </a:r>
            <a:r>
              <a:rPr lang="pl-PL" dirty="0"/>
              <a:t>egzekucyjny może stosować środki egzekucyjne wyłącznie wymienione w ustawie. Zasada ta stanowi niejako odbicie zasady praworządności działania organu administracji publicznej w postępowaniu administracyjnym.</a:t>
            </a:r>
          </a:p>
          <a:p>
            <a:r>
              <a:rPr lang="pl-PL" dirty="0"/>
              <a:t>Skutkiem </a:t>
            </a:r>
            <a:r>
              <a:rPr lang="pl-PL" dirty="0" smtClean="0"/>
              <a:t>zastosowania niedopuszczalnego </a:t>
            </a:r>
            <a:r>
              <a:rPr lang="pl-PL" dirty="0"/>
              <a:t>środka egzekucyjnego </a:t>
            </a:r>
            <a:r>
              <a:rPr lang="pl-PL" dirty="0" smtClean="0"/>
              <a:t>będzie umorzenie </a:t>
            </a:r>
            <a:r>
              <a:rPr lang="pl-PL" dirty="0"/>
              <a:t>postępowania </a:t>
            </a:r>
            <a:r>
              <a:rPr lang="pl-PL" dirty="0" smtClean="0"/>
              <a:t>egzekucyjnego – </a:t>
            </a:r>
            <a:r>
              <a:rPr lang="pl-PL" dirty="0"/>
              <a:t>art. 59 § 1 pkt 7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38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040687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1" y="321672"/>
            <a:ext cx="9144000" cy="1207665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Zasada </a:t>
            </a:r>
            <a:r>
              <a:rPr lang="pl-PL" dirty="0" smtClean="0"/>
              <a:t>celowości</a:t>
            </a:r>
            <a:br>
              <a:rPr lang="pl-PL" dirty="0" smtClean="0"/>
            </a:br>
            <a:r>
              <a:rPr lang="pl-PL" dirty="0" smtClean="0"/>
              <a:t>(art. 7 § 2 </a:t>
            </a:r>
            <a:r>
              <a:rPr lang="pl-PL" dirty="0" err="1" smtClean="0"/>
              <a:t>u.p.e.a</a:t>
            </a:r>
            <a:r>
              <a:rPr lang="pl-PL" dirty="0" smtClean="0"/>
              <a:t>.)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861804"/>
            <a:ext cx="9143999" cy="4996196"/>
          </a:xfrm>
        </p:spPr>
        <p:txBody>
          <a:bodyPr>
            <a:normAutofit/>
          </a:bodyPr>
          <a:lstStyle/>
          <a:p>
            <a:endParaRPr lang="pl-PL" dirty="0" smtClean="0"/>
          </a:p>
          <a:p>
            <a:endParaRPr lang="pl-PL" dirty="0"/>
          </a:p>
          <a:p>
            <a:r>
              <a:rPr lang="pl-PL" dirty="0" smtClean="0"/>
              <a:t>„Organ stosuje środki egzekucyjne, które prowadzą bezpośrednio do wykonania obowiązku” – art. 7 § 2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r>
              <a:rPr lang="pl-PL" dirty="0" smtClean="0"/>
              <a:t>Wybór środków egzekucyjnych, które mają być zastosowane w konkretnym przypadku, powinien zostać dokonany w taki sposób, aby doprowadzić do wykonania obowiązku bez potrzeby stosowania kolejnych środków egzekucyjnych.</a:t>
            </a:r>
          </a:p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39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8372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Postępowanie egzekucyjne - pojęcie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b="1" dirty="0" smtClean="0"/>
              <a:t>Postępowanie egzekucyjne </a:t>
            </a:r>
            <a:r>
              <a:rPr lang="pl-PL" dirty="0" smtClean="0"/>
              <a:t>– uregulowany prawem procesowym egzekucyjnym ciąg czynności podejmowanych przez organy egzekucyjne i inne podmioty postępowania egzekucyjnego w celu wykonania, przez zastosowanie środków przymusu państwowego, obowiązków wynikających z aktów poddanych egzekucji administracyjnej.</a:t>
            </a:r>
          </a:p>
          <a:p>
            <a:pPr algn="just"/>
            <a:r>
              <a:rPr lang="pl-PL" dirty="0" smtClean="0"/>
              <a:t>Postępowanie egzekucyjne następuje po postępowaniu orzekającym i ma wobec niego charakter wykonawczy. Uwaga na:</a:t>
            </a:r>
          </a:p>
          <a:p>
            <a:pPr lvl="1" algn="just"/>
            <a:r>
              <a:rPr lang="pl-PL" dirty="0" smtClean="0"/>
              <a:t>Obowiązki wynikające z przepisu prawa materialnego – nie prowadzi się post. orzekającego tylko od razu post. egzekucyjne</a:t>
            </a:r>
          </a:p>
          <a:p>
            <a:pPr lvl="1" algn="just"/>
            <a:r>
              <a:rPr lang="pl-PL" dirty="0" smtClean="0"/>
              <a:t>Obowiązki wynikające z orzeczenia sądowego – post. orzekające prowadzi sąd a nie organ adm. </a:t>
            </a:r>
            <a:r>
              <a:rPr lang="pl-PL" dirty="0" err="1" smtClean="0"/>
              <a:t>publ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Postępowanie egzekucyjne może być niekiedy prowadzone razem z postępowaniem orzekającym. Kiedy?:</a:t>
            </a:r>
          </a:p>
          <a:p>
            <a:pPr lvl="1" algn="just"/>
            <a:r>
              <a:rPr lang="pl-PL" dirty="0" smtClean="0"/>
              <a:t>Rygor natychmiastowej wykonalności</a:t>
            </a:r>
          </a:p>
          <a:p>
            <a:pPr lvl="1" algn="just"/>
            <a:r>
              <a:rPr lang="pl-PL" dirty="0" smtClean="0"/>
              <a:t>Natychmiastowe wykonanie z mocy prawa</a:t>
            </a:r>
          </a:p>
          <a:p>
            <a:pPr lvl="1" algn="just"/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206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556805"/>
            <a:ext cx="9144000" cy="885422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Zasada stosowania środka najmniej uciążliwego dla zobowiązanego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2069244"/>
            <a:ext cx="9144000" cy="4788756"/>
          </a:xfrm>
        </p:spPr>
        <p:txBody>
          <a:bodyPr>
            <a:normAutofit fontScale="77500" lnSpcReduction="20000"/>
          </a:bodyPr>
          <a:lstStyle/>
          <a:p>
            <a:r>
              <a:rPr lang="pl-PL" dirty="0" smtClean="0"/>
              <a:t>Z zasadą celowości związania jest zasada nakazująca wybór </a:t>
            </a:r>
            <a:r>
              <a:rPr lang="pl-PL" dirty="0"/>
              <a:t>spośród kilku środków egzekucyjnych, tego środka lub </a:t>
            </a:r>
            <a:r>
              <a:rPr lang="pl-PL" dirty="0" smtClean="0"/>
              <a:t>środków</a:t>
            </a:r>
            <a:r>
              <a:rPr lang="pl-PL" dirty="0"/>
              <a:t>, które są najmniej uciążliwe dla </a:t>
            </a:r>
            <a:r>
              <a:rPr lang="pl-PL" dirty="0" smtClean="0"/>
              <a:t>zobowiązanego</a:t>
            </a:r>
          </a:p>
          <a:p>
            <a:r>
              <a:rPr lang="pl-PL" dirty="0"/>
              <a:t>Z</a:t>
            </a:r>
            <a:r>
              <a:rPr lang="pl-PL" dirty="0" smtClean="0"/>
              <a:t>asada ta związania jest również z zasadą proporcjonalności, wedle której władza publiczna powinna stosować środki najmniej uciążliwe dla obywatela</a:t>
            </a:r>
          </a:p>
          <a:p>
            <a:r>
              <a:rPr lang="pl-PL" dirty="0" smtClean="0"/>
              <a:t>Organ </a:t>
            </a:r>
            <a:r>
              <a:rPr lang="pl-PL" dirty="0"/>
              <a:t>egzekucyjny </a:t>
            </a:r>
            <a:r>
              <a:rPr lang="pl-PL" dirty="0" smtClean="0"/>
              <a:t>jest związany wnioskami wierzyciela w zakresie wskazania środków egzekucyjnych (art. 28 </a:t>
            </a:r>
            <a:r>
              <a:rPr lang="pl-PL" dirty="0" err="1" smtClean="0"/>
              <a:t>u.p.e.a</a:t>
            </a:r>
            <a:r>
              <a:rPr lang="pl-PL" dirty="0" smtClean="0"/>
              <a:t>.) we </a:t>
            </a:r>
            <a:r>
              <a:rPr lang="pl-PL" dirty="0"/>
              <a:t>wniosku o wszczęcie </a:t>
            </a:r>
            <a:r>
              <a:rPr lang="pl-PL" dirty="0" smtClean="0"/>
              <a:t>egzekucji administracyjnej. Od wniosku wierzyciela może odstąpić i zastosować środek egzekucyjny inny niż proponowany przez wierzyciela, jedynie podczas egzekucji obowiązku o charakterze niepieniężnym (art. 30 </a:t>
            </a:r>
            <a:r>
              <a:rPr lang="pl-PL" dirty="0" err="1" smtClean="0"/>
              <a:t>u.p.e.a</a:t>
            </a:r>
            <a:r>
              <a:rPr lang="pl-PL" dirty="0" smtClean="0"/>
              <a:t>.). </a:t>
            </a:r>
            <a:r>
              <a:rPr lang="pl-PL" dirty="0" smtClean="0">
                <a:solidFill>
                  <a:srgbClr val="7030A0"/>
                </a:solidFill>
              </a:rPr>
              <a:t>Gdzie wierzyciel wskazuje środek egzekucyjny z należności pieniężnych? – art. 27 § 1 pkt 11 </a:t>
            </a:r>
            <a:r>
              <a:rPr lang="pl-PL" dirty="0" err="1" smtClean="0">
                <a:solidFill>
                  <a:srgbClr val="7030A0"/>
                </a:solidFill>
              </a:rPr>
              <a:t>u.p.e.a</a:t>
            </a:r>
            <a:r>
              <a:rPr lang="pl-PL" dirty="0" smtClean="0">
                <a:solidFill>
                  <a:srgbClr val="7030A0"/>
                </a:solidFill>
              </a:rPr>
              <a:t>.</a:t>
            </a:r>
            <a:endParaRPr lang="pl-PL" dirty="0" smtClean="0"/>
          </a:p>
          <a:p>
            <a:r>
              <a:rPr lang="pl-PL" dirty="0" smtClean="0"/>
              <a:t>Ocena stopnia dolegliwości środków egzekucyjnych nie może być oparta wyłącznie na kryterium kolejności ich wymienia w ustawie (zob. art. 7 § 1 </a:t>
            </a:r>
            <a:r>
              <a:rPr lang="pl-PL" dirty="0" err="1" smtClean="0"/>
              <a:t>u.p.e.a</a:t>
            </a:r>
            <a:r>
              <a:rPr lang="pl-PL" dirty="0" smtClean="0"/>
              <a:t>.)</a:t>
            </a:r>
          </a:p>
          <a:p>
            <a:r>
              <a:rPr lang="pl-PL" dirty="0" smtClean="0"/>
              <a:t>Najmniej </a:t>
            </a:r>
            <a:r>
              <a:rPr lang="pl-PL" dirty="0"/>
              <a:t>uciążliwym środkiem jest egzekucja z pieniędzy a najbardziej uciążliwym egzekucja z </a:t>
            </a:r>
            <a:r>
              <a:rPr lang="pl-PL" dirty="0" smtClean="0"/>
              <a:t>nieruchomości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40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0235120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582931"/>
            <a:ext cx="9144000" cy="576329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Zasada niezbędności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760152"/>
            <a:ext cx="9144000" cy="496722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l-PL" dirty="0" smtClean="0"/>
              <a:t>„Stosowanie </a:t>
            </a:r>
            <a:r>
              <a:rPr lang="pl-PL" dirty="0"/>
              <a:t>środka egzekucyjnego jest niedopuszczalne, gdy egzekwowany obowiązek o charakterze pieniężnym lub niepieniężnym został wykonany albo stał się </a:t>
            </a:r>
            <a:r>
              <a:rPr lang="pl-PL" dirty="0" smtClean="0"/>
              <a:t>bezprzedmiotowy” – art. 7 § 3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Postępowanie egzekucyjne może stosowane wtedy, gdy niezbędne jest zastosowanie środków przymusu dla wykonania obowiązku</a:t>
            </a:r>
          </a:p>
          <a:p>
            <a:pPr algn="just"/>
            <a:r>
              <a:rPr lang="pl-PL" dirty="0" smtClean="0"/>
              <a:t>Z chwilą wykonania obowiązku przestaje istnieć podstawa do dalszego stosowania środków egzekucyjnych</a:t>
            </a:r>
          </a:p>
          <a:p>
            <a:pPr algn="just"/>
            <a:r>
              <a:rPr lang="pl-PL" dirty="0" smtClean="0"/>
              <a:t>Bezprzedmiotowość obowiązku – sytuacja, w której przestaje być aktualne zachowanie stanowiące przedmiot obowiązku, np. uległa zniszczeniu rzecz, która miała być wydana przez zobowiązanego. Bezprzedmiotowość może być również następstwem zmiany stanu prawnego, np. obowiązek wynikał z przepisu prawa a przepis ten przestał obowiązywać. Konsekwencja bezprzedmiotowości – zob. art. 59 </a:t>
            </a:r>
            <a:r>
              <a:rPr lang="pl-PL" dirty="0" err="1" smtClean="0"/>
              <a:t>u.p.e.a</a:t>
            </a:r>
            <a:r>
              <a:rPr lang="pl-PL" dirty="0" smtClean="0"/>
              <a:t>. (umorzenie)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41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132910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" y="365126"/>
            <a:ext cx="9143999" cy="1325563"/>
          </a:xfrm>
        </p:spPr>
        <p:txBody>
          <a:bodyPr/>
          <a:lstStyle/>
          <a:p>
            <a:pPr algn="ctr"/>
            <a:r>
              <a:rPr lang="pl-PL" dirty="0" smtClean="0"/>
              <a:t>Zasada poszanowanie minimum egzystencji – (art. 8 – 10 </a:t>
            </a:r>
            <a:r>
              <a:rPr lang="pl-PL" dirty="0" err="1" smtClean="0"/>
              <a:t>u.p.e.a</a:t>
            </a:r>
            <a:r>
              <a:rPr lang="pl-PL" dirty="0" smtClean="0"/>
              <a:t>.)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" y="2103120"/>
            <a:ext cx="9144000" cy="4545873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Dopuszczalne jest prowadzenie egzekucji administracyjnej o tyle, o ile nie będzie przez to zagrożone minimum utrzymania osoby zobowiązanej oraz tych, których ona utrzymuje w wykonaniu ustawowego obowiązku</a:t>
            </a:r>
          </a:p>
          <a:p>
            <a:r>
              <a:rPr lang="pl-PL" dirty="0" smtClean="0"/>
              <a:t>Ustawa o postępowaniu egzekucyjnym w administracji </a:t>
            </a:r>
            <a:r>
              <a:rPr lang="pl-PL" dirty="0"/>
              <a:t>zawiera </a:t>
            </a:r>
            <a:r>
              <a:rPr lang="pl-PL" dirty="0" smtClean="0"/>
              <a:t>szczegółowe </a:t>
            </a:r>
            <a:r>
              <a:rPr lang="pl-PL" dirty="0"/>
              <a:t>wskazania przedmiotów lub praw, które nie podlegają egzekucji </a:t>
            </a:r>
            <a:r>
              <a:rPr lang="pl-PL" dirty="0" smtClean="0"/>
              <a:t>administracyjnej</a:t>
            </a:r>
          </a:p>
          <a:p>
            <a:r>
              <a:rPr lang="pl-PL" dirty="0" smtClean="0"/>
              <a:t>Wyłączenia spod egzekucji – </a:t>
            </a:r>
            <a:r>
              <a:rPr lang="pl-PL" dirty="0"/>
              <a:t>np. przedmioty urządzenia domowego, pościel, </a:t>
            </a:r>
            <a:r>
              <a:rPr lang="pl-PL" dirty="0" smtClean="0"/>
              <a:t>bielizna </a:t>
            </a:r>
            <a:r>
              <a:rPr lang="pl-PL" dirty="0"/>
              <a:t>i ubranie niezbędne dla zobowiązanego i pozostających na jego utrzymaniu członków </a:t>
            </a:r>
            <a:r>
              <a:rPr lang="pl-PL" dirty="0" smtClean="0"/>
              <a:t>rodziny, pieniądze w kwocie 760 zł. Szczególne </a:t>
            </a:r>
            <a:r>
              <a:rPr lang="pl-PL" dirty="0"/>
              <a:t>wyłączenia spod egzekucji dotyczą </a:t>
            </a:r>
            <a:r>
              <a:rPr lang="pl-PL" dirty="0" smtClean="0"/>
              <a:t>rolników – art. 8a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42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627344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" y="452302"/>
            <a:ext cx="9052560" cy="576329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Zasada zagrożenia – art. 15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" y="1629523"/>
            <a:ext cx="9144000" cy="4967220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egzekucja administracyjne </a:t>
            </a:r>
            <a:r>
              <a:rPr lang="pl-PL" dirty="0"/>
              <a:t>jest dopuszczalna tylko wtedy, gdy uprzednio wierzyciel doręczył </a:t>
            </a:r>
            <a:r>
              <a:rPr lang="pl-PL" dirty="0" smtClean="0"/>
              <a:t>zobowiązanemu</a:t>
            </a:r>
            <a:r>
              <a:rPr lang="pl-PL" dirty="0"/>
              <a:t>, po upływie terminu do wykonania obowiązku, </a:t>
            </a:r>
            <a:r>
              <a:rPr lang="pl-PL" dirty="0" smtClean="0"/>
              <a:t>pisemne </a:t>
            </a:r>
            <a:r>
              <a:rPr lang="pl-PL" dirty="0"/>
              <a:t>upomnienie, chyba że przepisy </a:t>
            </a:r>
            <a:r>
              <a:rPr lang="pl-PL" dirty="0" smtClean="0"/>
              <a:t>szczególne stanowią inaczej (np. art. 150 § 3 </a:t>
            </a:r>
            <a:r>
              <a:rPr lang="pl-PL" dirty="0" err="1" smtClean="0"/>
              <a:t>u.p.e.a</a:t>
            </a:r>
            <a:r>
              <a:rPr lang="pl-PL" dirty="0" smtClean="0"/>
              <a:t>. – przymus natychmiastowy)</a:t>
            </a:r>
          </a:p>
          <a:p>
            <a:r>
              <a:rPr lang="pl-PL" dirty="0" smtClean="0"/>
              <a:t>brak </a:t>
            </a:r>
            <a:r>
              <a:rPr lang="pl-PL" dirty="0"/>
              <a:t>wymaganego przepisami skutecznego doręczenia </a:t>
            </a:r>
            <a:r>
              <a:rPr lang="pl-PL" dirty="0" smtClean="0"/>
              <a:t>pisemnego </a:t>
            </a:r>
            <a:r>
              <a:rPr lang="pl-PL" dirty="0"/>
              <a:t>upomnienia może być podstawą wnoszenia przez </a:t>
            </a:r>
            <a:r>
              <a:rPr lang="pl-PL" dirty="0" smtClean="0"/>
              <a:t>zobowiązanego zarzutu – art. 33 § 1 pkt 7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r>
              <a:rPr lang="pl-PL" dirty="0"/>
              <a:t>c</a:t>
            </a:r>
            <a:r>
              <a:rPr lang="pl-PL" dirty="0" smtClean="0"/>
              <a:t>elem zasady jest nakłonienie zobowiązanego do dobrowolnego wykonania obowiązku</a:t>
            </a:r>
            <a:r>
              <a:rPr lang="pl-PL" dirty="0"/>
              <a:t>,</a:t>
            </a:r>
            <a:r>
              <a:rPr lang="pl-PL" dirty="0" smtClean="0"/>
              <a:t> aby nie zachodziła konieczność stosowania środków przymusu</a:t>
            </a:r>
            <a:endParaRPr lang="pl-PL" dirty="0"/>
          </a:p>
          <a:p>
            <a:r>
              <a:rPr lang="pl-PL" dirty="0" smtClean="0"/>
              <a:t>zasada zagrożenia </a:t>
            </a:r>
            <a:r>
              <a:rPr lang="pl-PL" dirty="0"/>
              <a:t>pozwala zobowiązanemu dobrowolnie wykonać obowiązek, bez potrzeby narażenia się na chociażby koszty </a:t>
            </a:r>
            <a:r>
              <a:rPr lang="pl-PL" dirty="0" smtClean="0"/>
              <a:t>egzekucji</a:t>
            </a:r>
          </a:p>
          <a:p>
            <a:r>
              <a:rPr lang="pl-PL" dirty="0"/>
              <a:t>z</a:t>
            </a:r>
            <a:r>
              <a:rPr lang="pl-PL" dirty="0" smtClean="0"/>
              <a:t>asada zagrożenia nie ma zastosowania do egzekucji należności pieniężnych państwa członkowskiego lub państwa trzeciego (art. 15 § 3a </a:t>
            </a:r>
            <a:r>
              <a:rPr lang="pl-PL" dirty="0" err="1" smtClean="0"/>
              <a:t>u.p.e.a</a:t>
            </a:r>
            <a:r>
              <a:rPr lang="pl-PL" dirty="0" smtClean="0"/>
              <a:t>.)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43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128311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440642"/>
            <a:ext cx="91440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Zasada niekonkurencyjności form przymusu państwowego – art. 16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825624"/>
            <a:ext cx="9144000" cy="4836433"/>
          </a:xfrm>
        </p:spPr>
        <p:txBody>
          <a:bodyPr>
            <a:noAutofit/>
          </a:bodyPr>
          <a:lstStyle/>
          <a:p>
            <a:pPr algn="just"/>
            <a:endParaRPr lang="pl-PL" sz="3200" dirty="0" smtClean="0"/>
          </a:p>
          <a:p>
            <a:pPr algn="just"/>
            <a:endParaRPr lang="pl-PL" sz="3200" dirty="0"/>
          </a:p>
          <a:p>
            <a:pPr marL="0" indent="0" algn="just">
              <a:buNone/>
            </a:pPr>
            <a:r>
              <a:rPr lang="pl-PL" sz="3200" dirty="0" smtClean="0"/>
              <a:t>Zastosowanie </a:t>
            </a:r>
            <a:r>
              <a:rPr lang="pl-PL" sz="3200" dirty="0"/>
              <a:t>środka egzekucyjnego w postępowaniu egzekucyjnym nie stoi na przeszkodzie wymierzeniu kary w postępowaniu karnym, w sprawach o wykroczenia lub dyscyplinarnym za niewykonanie </a:t>
            </a:r>
            <a:r>
              <a:rPr lang="pl-PL" sz="3200" dirty="0" smtClean="0"/>
              <a:t>obowiązku, jeżeli ma to znamiona czynu karalnego.</a:t>
            </a:r>
            <a:endParaRPr lang="pl-PL" sz="32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44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223069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635183"/>
            <a:ext cx="9144000" cy="547352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Zasady prawdy obiektywnej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503" y="1725879"/>
            <a:ext cx="8934994" cy="481303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l-PL" dirty="0" smtClean="0"/>
              <a:t>organ egzekucyjny powinien ustalić niezbędne dane do prowadzenie egzekucji administracyjnej</a:t>
            </a:r>
          </a:p>
          <a:p>
            <a:pPr algn="just"/>
            <a:r>
              <a:rPr lang="pl-PL" dirty="0" smtClean="0"/>
              <a:t>Organ egzekucyjny lub wierzyciel mogą </a:t>
            </a:r>
            <a:r>
              <a:rPr lang="pl-PL" dirty="0"/>
              <a:t>żądać od uczestników postępowania informacji i wyjaśnień, jak również zwracać się o udzielenie informacji do organów administracji publicznej oraz jednostek organizacyjnych im podległych lub podporządkowanych, a także innych </a:t>
            </a:r>
            <a:r>
              <a:rPr lang="pl-PL" dirty="0" smtClean="0"/>
              <a:t>podmiotów – art. 36 § 1 </a:t>
            </a:r>
            <a:r>
              <a:rPr lang="pl-PL" dirty="0" err="1" smtClean="0"/>
              <a:t>u.p.e.a</a:t>
            </a:r>
            <a:r>
              <a:rPr lang="pl-PL" dirty="0" smtClean="0"/>
              <a:t>. </a:t>
            </a:r>
          </a:p>
          <a:p>
            <a:pPr algn="just"/>
            <a:r>
              <a:rPr lang="pl-PL" dirty="0" smtClean="0"/>
              <a:t>Osoby, do których zwrócono się o informacje, mogą uchylić się od wykonania powyższego obowiązku, w tych przypadkach w których kpa przyznają prawo do odmowy zeznań lub prawdo do odpowiedzi na pytanie (art. 83 § 1 i 2 </a:t>
            </a:r>
            <a:r>
              <a:rPr lang="pl-PL" dirty="0" err="1" smtClean="0"/>
              <a:t>kp.a</a:t>
            </a:r>
            <a:r>
              <a:rPr lang="pl-PL" dirty="0" smtClean="0"/>
              <a:t>.)</a:t>
            </a:r>
          </a:p>
          <a:p>
            <a:pPr algn="just"/>
            <a:r>
              <a:rPr lang="pl-PL" dirty="0" smtClean="0"/>
              <a:t>Art. 36 § 1c </a:t>
            </a:r>
            <a:r>
              <a:rPr lang="pl-PL" dirty="0" err="1" smtClean="0"/>
              <a:t>u.p.e.a</a:t>
            </a:r>
            <a:r>
              <a:rPr lang="pl-PL" dirty="0" smtClean="0"/>
              <a:t>. – obowiązek przekazywania informacji dotyczących zobowiązanego oraz podmiotów, których dotyczy wzajemna pomoc.</a:t>
            </a:r>
          </a:p>
          <a:p>
            <a:pPr algn="just"/>
            <a:r>
              <a:rPr lang="pl-PL" dirty="0" smtClean="0"/>
              <a:t>Art. 168d </a:t>
            </a:r>
            <a:r>
              <a:rPr lang="pl-PL" dirty="0" err="1" smtClean="0"/>
              <a:t>u.p.e.a</a:t>
            </a:r>
            <a:r>
              <a:rPr lang="pl-PL" dirty="0" smtClean="0"/>
              <a:t>. – odpowiedzialność za odmowę udzielania informacji lub wyjaśnień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45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078214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Zachowanie pewnych względów zobowiązanego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2021567"/>
            <a:ext cx="7886700" cy="435133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dirty="0" smtClean="0"/>
              <a:t>Należy unikać sprawiania zobowiązanemu niepotrzebnych dolegliwości i wyrządzania szkód</a:t>
            </a:r>
          </a:p>
          <a:p>
            <a:pPr algn="just"/>
            <a:r>
              <a:rPr lang="pl-PL" dirty="0" smtClean="0"/>
              <a:t>Egzekucja administracyjna ma doprowadzić do wykonania ciążącego na zobowiązanym obowiązku, a nie na nakładaniu na niego niepotrzebnych dolegliwości lub wyrządzaniu szkód</a:t>
            </a:r>
          </a:p>
          <a:p>
            <a:pPr algn="just"/>
            <a:r>
              <a:rPr lang="pl-PL" dirty="0" smtClean="0"/>
              <a:t>Jedynie w wyjątkowych sytuacjach można dokonywać egzekucji w dni wolne od pracy lub w porze nocnej (21:00 – 7:00) – art. 52 § 1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Należy tak prowadzić postępowanie egzekucyjne, aby zobowiązany nie poniósł szkody z powodu niewłaściwego lub bezzasadnego prowadzenia egzekucji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46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248816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Środki zaskarżenia i nadzoru w postępowaniu egzekucyjnym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4948" y="1825625"/>
            <a:ext cx="8345533" cy="453072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 smtClean="0"/>
              <a:t>Gwarancje prawidłowego przebiegu postępowania egzekucyjnego:</a:t>
            </a:r>
          </a:p>
          <a:p>
            <a:r>
              <a:rPr lang="pl-PL" dirty="0" smtClean="0"/>
              <a:t>Prewencyjne</a:t>
            </a:r>
          </a:p>
          <a:p>
            <a:r>
              <a:rPr lang="pl-PL" dirty="0" smtClean="0"/>
              <a:t>Represyjne 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 smtClean="0"/>
              <a:t>Środki zaskarżenia:</a:t>
            </a:r>
          </a:p>
          <a:p>
            <a:r>
              <a:rPr lang="pl-PL" dirty="0" smtClean="0"/>
              <a:t>Środki zaskarżenia służące w drodze administracyjnej</a:t>
            </a:r>
          </a:p>
          <a:p>
            <a:pPr lvl="1"/>
            <a:r>
              <a:rPr lang="pl-PL" dirty="0" smtClean="0"/>
              <a:t>Zarzut</a:t>
            </a:r>
          </a:p>
          <a:p>
            <a:pPr lvl="1"/>
            <a:r>
              <a:rPr lang="pl-PL" dirty="0" smtClean="0"/>
              <a:t>Zażalenie</a:t>
            </a:r>
          </a:p>
          <a:p>
            <a:pPr lvl="1"/>
            <a:r>
              <a:rPr lang="pl-PL" dirty="0" smtClean="0"/>
              <a:t>Skarga </a:t>
            </a:r>
          </a:p>
          <a:p>
            <a:pPr lvl="1"/>
            <a:r>
              <a:rPr lang="pl-PL" dirty="0" smtClean="0"/>
              <a:t>Wniosek o wyłączenie spod egzekucji prawa do rzeczy lub innego prawa majątkowego</a:t>
            </a:r>
          </a:p>
          <a:p>
            <a:pPr lvl="1"/>
            <a:r>
              <a:rPr lang="pl-PL" dirty="0" smtClean="0"/>
              <a:t>Żądanie uchylenia lub zmiany, stwierdzenia nieważności postanowienia w trybie przepisów k.p.a.</a:t>
            </a:r>
          </a:p>
          <a:p>
            <a:r>
              <a:rPr lang="pl-PL" dirty="0" smtClean="0"/>
              <a:t>Środki zaskarżenia służące w drodze sądowej</a:t>
            </a:r>
          </a:p>
          <a:p>
            <a:pPr lvl="1"/>
            <a:r>
              <a:rPr lang="pl-PL" dirty="0" smtClean="0"/>
              <a:t>Przed sądem administracyjnym</a:t>
            </a:r>
          </a:p>
          <a:p>
            <a:pPr lvl="1"/>
            <a:r>
              <a:rPr lang="pl-PL" dirty="0" smtClean="0"/>
              <a:t>Przed sądem powszechnym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47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854111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Zarzut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pl-PL" dirty="0" smtClean="0"/>
              <a:t>Zarzut jako środek zaskarżenia służący obronie zarówno przed egzekucją administracyjną, jak i przed postępowaniem zabezpieczającym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Zarzut jako środek zaskarżenia oszacowania dokonanego przez poborcę skarbowego autorskich praw majątkowych i praw pokrewnych oraz praw własności przemysłowej oraz zarzut jako środek zaskarżenia opisu i oszacowania wartości nieruchomości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48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092990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Zarzut nr 1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Komu służy?</a:t>
            </a:r>
          </a:p>
          <a:p>
            <a:r>
              <a:rPr lang="pl-PL" dirty="0" smtClean="0"/>
              <a:t>Skąd ten ktoś wie, że mu służy?</a:t>
            </a:r>
          </a:p>
          <a:p>
            <a:r>
              <a:rPr lang="pl-PL" dirty="0" smtClean="0"/>
              <a:t>Kiedy służy? Czas i legitymacja</a:t>
            </a:r>
          </a:p>
          <a:p>
            <a:r>
              <a:rPr lang="pl-PL" dirty="0" smtClean="0"/>
              <a:t>Jakie są wymagania formalne zarzutu?</a:t>
            </a:r>
          </a:p>
          <a:p>
            <a:r>
              <a:rPr lang="pl-PL" dirty="0" smtClean="0"/>
              <a:t>Jaki jest termin na złożenie zarzutu?</a:t>
            </a:r>
          </a:p>
          <a:p>
            <a:r>
              <a:rPr lang="pl-PL" dirty="0" smtClean="0"/>
              <a:t>Czy następuje przesunięcie </a:t>
            </a:r>
            <a:r>
              <a:rPr lang="pl-PL" dirty="0"/>
              <a:t>kompetencji do weryfikacji zaskarżonego rozstrzygnięcia na wyższą </a:t>
            </a:r>
            <a:r>
              <a:rPr lang="pl-PL" dirty="0" smtClean="0"/>
              <a:t>instancję?</a:t>
            </a:r>
          </a:p>
          <a:p>
            <a:r>
              <a:rPr lang="pl-PL" dirty="0" smtClean="0"/>
              <a:t>Czy wierzyciel ma jakiś udział przy rozpatrywaniu zarzutu?</a:t>
            </a:r>
          </a:p>
          <a:p>
            <a:r>
              <a:rPr lang="pl-PL" dirty="0" smtClean="0"/>
              <a:t>W jakiej formie i kto wydaje rozstrzygnięcie w sprawie zgłoszonego zarzutu?</a:t>
            </a:r>
          </a:p>
          <a:p>
            <a:r>
              <a:rPr lang="pl-PL" dirty="0" smtClean="0"/>
              <a:t>Czy i kto może zaskarżyć  rozstrzygnięcie w sprawie zgłoszonego zarzutu?</a:t>
            </a:r>
          </a:p>
          <a:p>
            <a:r>
              <a:rPr lang="pl-PL" dirty="0" smtClean="0"/>
              <a:t>Jaka jest moc zarzutu?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49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709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Postępowanie egzekucyjne </a:t>
            </a:r>
            <a:br>
              <a:rPr lang="pl-PL" dirty="0" smtClean="0"/>
            </a:br>
            <a:r>
              <a:rPr lang="pl-PL" dirty="0" smtClean="0"/>
              <a:t>a egzekucja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Wszczęcie postępowania egzekucyjnego następuje z chwilą złożenia wniosku przez wierzyciela i tytułu wykonawczego przez niego sporządzonego – art. 26 § 1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r>
              <a:rPr lang="pl-PL" dirty="0"/>
              <a:t>Egzekucja administracyjna – ma znaczenie materialne. Jest to zastosowanie środków przymusu w celu wykonania obowiązku </a:t>
            </a:r>
            <a:r>
              <a:rPr lang="pl-PL" dirty="0" smtClean="0"/>
              <a:t>– art. 26 § 5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r>
              <a:rPr lang="pl-PL" dirty="0" smtClean="0"/>
              <a:t>Może być egzekucja bez wcześniejszego trybu postępowania egzekucyjnego – np. art. 117, art. 150 § 3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r>
              <a:rPr lang="pl-PL" dirty="0" smtClean="0"/>
              <a:t>Postępowanie egzekucyjne może istnieć bez egzekucji. Kiedy?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937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Zarzut nr 2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Na oszacowanie dokonane przez poborcę skarbowego zobowiązanemu przysługuje prawo wniesienia do organu egzekucyjnego zarzutu - w terminie 7 dni od dnia zajęcia. W przypadku nieuwzględnienia zarzutu zobowiązanego, organ egzekucyjny zwraca się do biegłego skarbowego o oznaczenie wartości zajętych </a:t>
            </a:r>
            <a:r>
              <a:rPr lang="pl-PL" dirty="0" smtClean="0"/>
              <a:t>praw</a:t>
            </a:r>
            <a:r>
              <a:rPr lang="pl-PL" dirty="0"/>
              <a:t> </a:t>
            </a:r>
            <a:r>
              <a:rPr lang="pl-PL" dirty="0" smtClean="0"/>
              <a:t>– art. 96h § 3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pPr algn="just"/>
            <a:r>
              <a:rPr lang="pl-PL" dirty="0"/>
              <a:t>Zarzuty do opisu i oszacowania wartości nieruchomości mogą być wnoszone przez wszystkich uczestników postępowania egzekucyjnego w terminie 14 dni od dnia ukończenia opisu i oszacowania wartości nieruchomości. Na postanowienie organu egzekucyjnego w sprawie opisu i oszacowania wartości nieruchomości przysługuje </a:t>
            </a:r>
            <a:r>
              <a:rPr lang="pl-PL" dirty="0" smtClean="0"/>
              <a:t>zażalenie – art. 110u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50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208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Zażalenie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 smtClean="0"/>
              <a:t>Zasada – zażalenie służy na postanowienie, gdy k.p.a. bądź </a:t>
            </a:r>
            <a:r>
              <a:rPr lang="pl-PL" dirty="0" err="1" smtClean="0"/>
              <a:t>u.p.e.a</a:t>
            </a:r>
            <a:r>
              <a:rPr lang="pl-PL" dirty="0" smtClean="0"/>
              <a:t>. tak stanowi</a:t>
            </a:r>
          </a:p>
          <a:p>
            <a:pPr marL="0" indent="0" algn="just">
              <a:buNone/>
            </a:pPr>
            <a:r>
              <a:rPr lang="pl-PL" dirty="0"/>
              <a:t>O ile przepisy </a:t>
            </a:r>
            <a:r>
              <a:rPr lang="pl-PL" dirty="0" err="1" smtClean="0"/>
              <a:t>u.p.e.a</a:t>
            </a:r>
            <a:r>
              <a:rPr lang="pl-PL" dirty="0" smtClean="0"/>
              <a:t>. nie </a:t>
            </a:r>
            <a:r>
              <a:rPr lang="pl-PL" dirty="0"/>
              <a:t>stanowią inaczej, rozstrzygnięcie i zajmowane przez organ egzekucyjny lub wierzyciela stanowisko w sprawach dotyczących postępowania egzekucyjnego następuje w formie postanowienia</a:t>
            </a:r>
            <a:r>
              <a:rPr lang="pl-PL" dirty="0" smtClean="0"/>
              <a:t>.</a:t>
            </a:r>
          </a:p>
          <a:p>
            <a:pPr marL="0" indent="0" algn="just">
              <a:buNone/>
            </a:pPr>
            <a:r>
              <a:rPr lang="pl-PL" b="1" dirty="0"/>
              <a:t>Zażalenie</a:t>
            </a:r>
            <a:r>
              <a:rPr lang="pl-PL" dirty="0"/>
              <a:t> wnosi się do organu odwoławczego za pośrednictwem organu egzekucyjnego w terminie 7 dni od dnia doręczenia lub ogłoszenia </a:t>
            </a:r>
            <a:r>
              <a:rPr lang="pl-PL" dirty="0" smtClean="0"/>
              <a:t>postanowienia - art. 17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51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104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Przykłady postanowień, na które służy zażalenie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Postanowienie w sprawie zarzutów</a:t>
            </a:r>
          </a:p>
          <a:p>
            <a:r>
              <a:rPr lang="pl-PL" dirty="0" smtClean="0"/>
              <a:t>Postanowienie w sprawie zastosowania środka egzekucyjnego obowiązków niepieniężnych</a:t>
            </a:r>
          </a:p>
          <a:p>
            <a:r>
              <a:rPr lang="pl-PL" smtClean="0"/>
              <a:t>Postanowienie </a:t>
            </a:r>
            <a:r>
              <a:rPr lang="pl-PL" dirty="0" smtClean="0"/>
              <a:t>o umorzeniu postępowania</a:t>
            </a:r>
          </a:p>
          <a:p>
            <a:r>
              <a:rPr lang="pl-PL" dirty="0" smtClean="0"/>
              <a:t>Postanowienie o zawieszeniu postępowania </a:t>
            </a:r>
          </a:p>
          <a:p>
            <a:r>
              <a:rPr lang="pl-PL" dirty="0" smtClean="0"/>
              <a:t>Postanowienie o odmowie przywrócenia terminu do wniesienia zarzutów (art. 59 § 1 k.p.a. w zw. z art. 18 </a:t>
            </a:r>
            <a:r>
              <a:rPr lang="pl-PL" dirty="0" err="1" smtClean="0"/>
              <a:t>u.p.e.a</a:t>
            </a:r>
            <a:r>
              <a:rPr lang="pl-PL" dirty="0" smtClean="0"/>
              <a:t>.)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52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620658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Zażalenie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6799" y="1852071"/>
            <a:ext cx="8110401" cy="4405358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Legitymacja – zobowiązany, wierzyciel </a:t>
            </a:r>
            <a:r>
              <a:rPr lang="pl-PL" dirty="0" smtClean="0">
                <a:solidFill>
                  <a:srgbClr val="00B050"/>
                </a:solidFill>
              </a:rPr>
              <a:t>(każdy?)</a:t>
            </a:r>
            <a:r>
              <a:rPr lang="pl-PL" dirty="0" smtClean="0"/>
              <a:t>, uczestnicy postępowania egzekucyjnego, osoby trzecie</a:t>
            </a:r>
          </a:p>
          <a:p>
            <a:r>
              <a:rPr lang="pl-PL" dirty="0" smtClean="0"/>
              <a:t>Organ właściwy do rozpoznania zażalenia – organ odwoławczy </a:t>
            </a:r>
            <a:r>
              <a:rPr lang="pl-PL" dirty="0" smtClean="0">
                <a:solidFill>
                  <a:srgbClr val="00B050"/>
                </a:solidFill>
              </a:rPr>
              <a:t>(względna </a:t>
            </a:r>
            <a:r>
              <a:rPr lang="pl-PL" dirty="0" err="1" smtClean="0">
                <a:solidFill>
                  <a:srgbClr val="00B050"/>
                </a:solidFill>
              </a:rPr>
              <a:t>dewolutywność</a:t>
            </a:r>
            <a:r>
              <a:rPr lang="pl-PL" dirty="0" smtClean="0">
                <a:solidFill>
                  <a:srgbClr val="00B050"/>
                </a:solidFill>
              </a:rPr>
              <a:t>, </a:t>
            </a:r>
            <a:r>
              <a:rPr lang="pl-PL" dirty="0" err="1" smtClean="0">
                <a:solidFill>
                  <a:srgbClr val="00B050"/>
                </a:solidFill>
              </a:rPr>
              <a:t>niedewolutywność</a:t>
            </a:r>
            <a:r>
              <a:rPr lang="pl-PL" dirty="0" smtClean="0">
                <a:solidFill>
                  <a:srgbClr val="00B050"/>
                </a:solidFill>
              </a:rPr>
              <a:t>?) </a:t>
            </a:r>
            <a:r>
              <a:rPr lang="pl-PL" dirty="0" smtClean="0"/>
              <a:t>– art. 17 § 1 i § 1a w zw. z art. 34 § 2 </a:t>
            </a:r>
            <a:r>
              <a:rPr lang="pl-PL" dirty="0" err="1" smtClean="0"/>
              <a:t>u.p.e.a</a:t>
            </a:r>
            <a:r>
              <a:rPr lang="pl-PL" dirty="0" smtClean="0"/>
              <a:t>. i art. 127 § 3 k.p.a.</a:t>
            </a:r>
          </a:p>
          <a:p>
            <a:r>
              <a:rPr lang="pl-PL" dirty="0" smtClean="0"/>
              <a:t>Zażalenie na postanowienia organów sprawujących nadzór nad egzekucją administracyjną – art. 17b w zw. z art. 23 </a:t>
            </a:r>
            <a:r>
              <a:rPr lang="pl-PL" dirty="0" err="1" smtClean="0"/>
              <a:t>u.p.e.a</a:t>
            </a:r>
            <a:r>
              <a:rPr lang="pl-PL" dirty="0" smtClean="0"/>
              <a:t>. w zw. z art. 127 § 3 k.p.a.</a:t>
            </a:r>
          </a:p>
          <a:p>
            <a:r>
              <a:rPr lang="pl-PL" dirty="0" smtClean="0"/>
              <a:t>Środek względnie suspensywny – art. 17 § 2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53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531275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Skarga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23330" y="1825625"/>
            <a:ext cx="8097339" cy="4530726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Na bezczynność w postępowaniu egzekucyjnym:</a:t>
            </a:r>
          </a:p>
          <a:p>
            <a:pPr lvl="1"/>
            <a:r>
              <a:rPr lang="pl-PL" dirty="0" smtClean="0"/>
              <a:t>Skarga osoby trzeciej na bezczynność wierzyciela – art. 6 § 1a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pPr lvl="1"/>
            <a:r>
              <a:rPr lang="pl-PL" dirty="0" smtClean="0"/>
              <a:t>Skarga na przewlekłość postępowania egzekucyjnego – art. 54 § 1, 2 i 5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r>
              <a:rPr lang="pl-PL" dirty="0" smtClean="0"/>
              <a:t>Na czynności wykonawcze podjęte w postępowaniu egzekucyjnym – art. 54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r>
              <a:rPr lang="pl-PL" dirty="0" smtClean="0"/>
              <a:t>Na oszacowanie ruchomości dokonane przez poborcę skarbowego – art. 99 § 2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r>
              <a:rPr lang="pl-PL" dirty="0" smtClean="0"/>
              <a:t>Na naruszenie przepisów o przeprowadzeniu licytacji – art. 107 § 2a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r>
              <a:rPr lang="pl-PL" dirty="0" smtClean="0"/>
              <a:t>Na czynności organu egzekucyjnego dotyczące obwieszczenia o licytacji – art. 110z § 1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r>
              <a:rPr lang="pl-PL" dirty="0" smtClean="0"/>
              <a:t>Na czynności poborcy skarbowego w toku licytacji – art. 111l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54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168471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200" dirty="0" smtClean="0"/>
              <a:t>Wniosek o wyłączenie spod egzekucji</a:t>
            </a:r>
            <a:br>
              <a:rPr lang="pl-PL" sz="3200" dirty="0" smtClean="0"/>
            </a:br>
            <a:r>
              <a:rPr lang="pl-PL" sz="3200" dirty="0" smtClean="0"/>
              <a:t>(art. 38 – art. 40 </a:t>
            </a:r>
            <a:r>
              <a:rPr lang="pl-PL" sz="3200" dirty="0" err="1" smtClean="0"/>
              <a:t>u.p.e.a</a:t>
            </a:r>
            <a:r>
              <a:rPr lang="pl-PL" sz="3200" dirty="0" smtClean="0"/>
              <a:t>.)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Legitymacja do wniesienia</a:t>
            </a:r>
          </a:p>
          <a:p>
            <a:r>
              <a:rPr lang="pl-PL" dirty="0" smtClean="0"/>
              <a:t>Moment wystąpienie – gdy postępowanie już się toczy. </a:t>
            </a:r>
            <a:r>
              <a:rPr lang="pl-PL" dirty="0" smtClean="0">
                <a:solidFill>
                  <a:srgbClr val="00B050"/>
                </a:solidFill>
              </a:rPr>
              <a:t>Co po zakończeniu postępowania?</a:t>
            </a:r>
            <a:endParaRPr lang="pl-PL" dirty="0"/>
          </a:p>
          <a:p>
            <a:r>
              <a:rPr lang="pl-PL" dirty="0" smtClean="0"/>
              <a:t>Wymogi formalne wniosku – art. 63 k.p.a. w zw. z art. 38 § 1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r>
              <a:rPr lang="pl-PL" dirty="0" smtClean="0"/>
              <a:t>Organ właściwy do rozpatrzenia wniosku</a:t>
            </a:r>
          </a:p>
          <a:p>
            <a:r>
              <a:rPr lang="pl-PL" dirty="0" smtClean="0"/>
              <a:t>Termin na złożenie/rozpatrzenie wniosku, przedłużenie terminu na rozpatrzenie. </a:t>
            </a:r>
          </a:p>
          <a:p>
            <a:r>
              <a:rPr lang="pl-PL" dirty="0" smtClean="0"/>
              <a:t>Forma rozstrzygnięcia wniosku</a:t>
            </a:r>
          </a:p>
          <a:p>
            <a:r>
              <a:rPr lang="pl-PL" dirty="0" smtClean="0"/>
              <a:t>Zaskarżenie postanowienia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55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515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Tryby nadzwyczajne k.p.a.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 smtClean="0"/>
              <a:t>Art. 18 </a:t>
            </a:r>
            <a:r>
              <a:rPr lang="pl-PL" dirty="0" err="1" smtClean="0"/>
              <a:t>u.p.e.a</a:t>
            </a:r>
            <a:r>
              <a:rPr lang="pl-PL" dirty="0" smtClean="0"/>
              <a:t>. </a:t>
            </a:r>
            <a:r>
              <a:rPr lang="pl-PL" dirty="0"/>
              <a:t>– „Jeżeli przepisy niniejszej ustawy nie stanowią inaczej, w postępowaniu egzekucyjnym mają odpowiednie zastosowanie przepisy Kodeksu postępowania </a:t>
            </a:r>
            <a:r>
              <a:rPr lang="pl-PL" dirty="0" smtClean="0"/>
              <a:t>administracyjnego”.</a:t>
            </a:r>
          </a:p>
          <a:p>
            <a:pPr algn="just"/>
            <a:r>
              <a:rPr lang="pl-PL" dirty="0" smtClean="0"/>
              <a:t>Art. 126 k.p.a. – „Do </a:t>
            </a:r>
            <a:r>
              <a:rPr lang="pl-PL" dirty="0"/>
              <a:t>postanowień stosuje się odpowiednio przepisy art. 105, art. 107 § 2-5 oraz art. 109-113, a do postanowień, </a:t>
            </a:r>
            <a:r>
              <a:rPr lang="pl-PL" b="1" dirty="0"/>
              <a:t>od których przysługuje zażalenie</a:t>
            </a:r>
            <a:r>
              <a:rPr lang="pl-PL" dirty="0"/>
              <a:t>, oraz do postanowień określonych w art. 134 - również </a:t>
            </a:r>
            <a:r>
              <a:rPr lang="pl-PL" b="1" dirty="0"/>
              <a:t>art. 145-152 oraz art. 156-159</a:t>
            </a:r>
            <a:r>
              <a:rPr lang="pl-PL" dirty="0"/>
              <a:t>, z tym że zamiast decyzji, o której mowa w art. 151 § 1 i art. 158 § 1, wydaje się </a:t>
            </a:r>
            <a:r>
              <a:rPr lang="pl-PL" dirty="0" smtClean="0"/>
              <a:t>postanowienie”.</a:t>
            </a:r>
          </a:p>
          <a:p>
            <a:pPr algn="just"/>
            <a:r>
              <a:rPr lang="pl-PL" dirty="0" smtClean="0"/>
              <a:t>Można zatem żądać uchylenia, zmiany, stwierdzenia nieważności postanowienia w trybie przepisów k.p.a.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56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824701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Środki zaskarżenia służące przed sądem administracyjnym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76794" y="1825625"/>
            <a:ext cx="8190412" cy="4530726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/>
              <a:t>Kontrola działalności administracji publicznej przez sądy administracyjne obejmuje orzekanie w sprawach skarg </a:t>
            </a:r>
            <a:r>
              <a:rPr lang="pl-PL" dirty="0" smtClean="0"/>
              <a:t>na postanowienia </a:t>
            </a:r>
            <a:r>
              <a:rPr lang="pl-PL" dirty="0"/>
              <a:t>wydane w postępowaniu egzekucyjnym i zabezpieczającym, na które służy zażalenie, z wyłączeniem postanowień wierzyciela o niedopuszczalności zgłoszonego zarzutu oraz postanowień, przedmiotem których jest stanowisko wierzyciela w sprawie zgłoszonego </a:t>
            </a:r>
            <a:r>
              <a:rPr lang="pl-PL" dirty="0" smtClean="0"/>
              <a:t>zarzutu – art. 3 § 2 pkt 1 </a:t>
            </a:r>
            <a:r>
              <a:rPr lang="pl-PL" dirty="0" err="1" smtClean="0"/>
              <a:t>p.p.s.a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Skarga nie służy również na ostateczne postanowienie w o odmowie wyłączenia spod egzekucji rzeczy lub prawa majątkowego – art. 40 § 2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57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983789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Środki zaskarżenia służące przed sądem powszechnym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9050" y="2008187"/>
            <a:ext cx="8005899" cy="4530726"/>
          </a:xfrm>
        </p:spPr>
        <p:txBody>
          <a:bodyPr>
            <a:normAutofit fontScale="92500" lnSpcReduction="10000"/>
          </a:bodyPr>
          <a:lstStyle/>
          <a:p>
            <a:r>
              <a:rPr lang="pl-PL" dirty="0" smtClean="0"/>
              <a:t>Powództwo </a:t>
            </a:r>
            <a:r>
              <a:rPr lang="pl-PL" dirty="0" err="1" smtClean="0"/>
              <a:t>przeciwegzekucyjne</a:t>
            </a:r>
            <a:r>
              <a:rPr lang="pl-PL" dirty="0" smtClean="0"/>
              <a:t> zobowiązanego – art. 2 § 3, art. 35a </a:t>
            </a:r>
            <a:r>
              <a:rPr lang="pl-PL" dirty="0" err="1" smtClean="0"/>
              <a:t>u.p.e.a</a:t>
            </a:r>
            <a:r>
              <a:rPr lang="pl-PL" dirty="0" smtClean="0"/>
              <a:t>. Powództwo </a:t>
            </a:r>
            <a:r>
              <a:rPr lang="pl-PL" dirty="0" err="1" smtClean="0"/>
              <a:t>przeciwegzekucyjne</a:t>
            </a:r>
            <a:r>
              <a:rPr lang="pl-PL" dirty="0" smtClean="0"/>
              <a:t> do sądu służy do merytorycznej obrony przed egzekucją, a zatem do zwalczania jej zasadności i dopuszczalności.</a:t>
            </a:r>
          </a:p>
          <a:p>
            <a:r>
              <a:rPr lang="pl-PL" dirty="0" smtClean="0"/>
              <a:t>Powództwo </a:t>
            </a:r>
            <a:r>
              <a:rPr lang="pl-PL" dirty="0" err="1" smtClean="0"/>
              <a:t>przeciwegzekucyjne</a:t>
            </a:r>
            <a:r>
              <a:rPr lang="pl-PL" dirty="0" smtClean="0"/>
              <a:t> osoby trzeciej:</a:t>
            </a:r>
          </a:p>
          <a:p>
            <a:pPr lvl="1"/>
            <a:r>
              <a:rPr lang="pl-PL" dirty="0" smtClean="0"/>
              <a:t>Służy, gdy organ egzekucyjny odmownie rozpatrzył wniosek o wyłączenie spod egzekucji rzeczy lub praw majątkowych (art. 40 § 2 </a:t>
            </a:r>
            <a:r>
              <a:rPr lang="pl-PL" dirty="0" err="1" smtClean="0"/>
              <a:t>u.p.e.a</a:t>
            </a:r>
            <a:r>
              <a:rPr lang="pl-PL" dirty="0" smtClean="0"/>
              <a:t>.)</a:t>
            </a:r>
          </a:p>
          <a:p>
            <a:pPr lvl="1"/>
            <a:r>
              <a:rPr lang="pl-PL" dirty="0" smtClean="0"/>
              <a:t>Art. 842 § 2 k.p.c. </a:t>
            </a:r>
          </a:p>
          <a:p>
            <a:pPr lvl="1"/>
            <a:r>
              <a:rPr lang="pl-PL" dirty="0" smtClean="0"/>
              <a:t>Art. 41 § 1 i 2 </a:t>
            </a:r>
            <a:r>
              <a:rPr lang="pl-PL" dirty="0" err="1" smtClean="0"/>
              <a:t>u.p.e.a</a:t>
            </a:r>
            <a:r>
              <a:rPr lang="pl-PL" dirty="0" smtClean="0"/>
              <a:t>. – zakaz sprzedaży </a:t>
            </a:r>
          </a:p>
          <a:p>
            <a:r>
              <a:rPr lang="pl-PL" dirty="0" smtClean="0"/>
              <a:t>Spory o odzyskanie należności pieniężnych państwa członkowskiego oraz państwa trzeciego – regulacje ustawy o wzajemnej pomocy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58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0916973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Środki nadzoru w postępowaniu egzekucyjnym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Nadzór sprawują organy wyższego stopnia – art. 18 </a:t>
            </a:r>
            <a:r>
              <a:rPr lang="pl-PL" dirty="0" err="1" smtClean="0"/>
              <a:t>u.p.e.a</a:t>
            </a:r>
            <a:r>
              <a:rPr lang="pl-PL" dirty="0" smtClean="0"/>
              <a:t>., art. 17 k.p.a., art. 23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r>
              <a:rPr lang="pl-PL" dirty="0" smtClean="0"/>
              <a:t>Zwierzchni nadzór (obowiązki pieniężne), sprawuje minister właściwy ds. finansów publicznych – art. 25 § 1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r>
              <a:rPr lang="pl-PL" dirty="0" smtClean="0"/>
              <a:t>Kontrola przestrzegania przepisów ustawy przy obowiązkach niepieniężnych – art. 25 § 2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r>
              <a:rPr lang="pl-PL" dirty="0" smtClean="0"/>
              <a:t>Właściwość organów nadzoru – art. 23 § 4 – 8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r>
              <a:rPr lang="pl-PL" dirty="0" smtClean="0"/>
              <a:t>Wstrzymanie egzekucji przez wojewodę – art. 27 ustawy z dnia 23 stycznia 2009 r. o wojewodzie i administracji rządowej w województwie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59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0053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Kwestionowanie zasadności i wymagalności obowiązku objętego tytułem wykonawczym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2086882"/>
            <a:ext cx="7886700" cy="4351338"/>
          </a:xfrm>
        </p:spPr>
        <p:txBody>
          <a:bodyPr/>
          <a:lstStyle/>
          <a:p>
            <a:r>
              <a:rPr lang="pl-PL" dirty="0" smtClean="0"/>
              <a:t>Organ egzekucyjny </a:t>
            </a:r>
            <a:r>
              <a:rPr lang="pl-PL" dirty="0"/>
              <a:t>nie jest </a:t>
            </a:r>
            <a:r>
              <a:rPr lang="pl-PL" dirty="0" smtClean="0"/>
              <a:t>uprawniony </a:t>
            </a:r>
            <a:r>
              <a:rPr lang="pl-PL" dirty="0"/>
              <a:t>do badania zasadności i wymagalności obowiązku objętego tytułem </a:t>
            </a:r>
            <a:r>
              <a:rPr lang="pl-PL" dirty="0" smtClean="0"/>
              <a:t>wykonawczym – art. 29 § 1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r>
              <a:rPr lang="pl-PL" dirty="0" smtClean="0"/>
              <a:t>Zobowiązany kwestionujący prawidłowość konkretyzacji może żądać weryfikacji decyzji w postępowaniu orzekającym lub składając skargę do sądu administracyjnego.</a:t>
            </a:r>
          </a:p>
          <a:p>
            <a:r>
              <a:rPr lang="pl-PL" dirty="0" smtClean="0"/>
              <a:t>Skutek wszczęcia postępowania w sprawie istnienia lub wysokości dochodzonej należności pieniężnej – art. 32a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021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Czynności postępowania egzekucyjnego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Wyróżnia się:</a:t>
            </a:r>
          </a:p>
          <a:p>
            <a:pPr lvl="1"/>
            <a:r>
              <a:rPr lang="pl-PL" dirty="0" smtClean="0"/>
              <a:t>Czynności procesowe, które wywierają podwójny skutek prawny</a:t>
            </a:r>
          </a:p>
          <a:p>
            <a:pPr lvl="2"/>
            <a:r>
              <a:rPr lang="pl-PL" dirty="0" smtClean="0"/>
              <a:t>Odnoszące się do wszczęcia postępowania</a:t>
            </a:r>
          </a:p>
          <a:p>
            <a:pPr lvl="2"/>
            <a:r>
              <a:rPr lang="pl-PL" dirty="0" smtClean="0"/>
              <a:t>Czynności procesowe dokonywane w toku (przebiegu postępowania i jego weryfikacji</a:t>
            </a:r>
          </a:p>
          <a:p>
            <a:pPr lvl="1"/>
            <a:r>
              <a:rPr lang="pl-PL" dirty="0" smtClean="0"/>
              <a:t>Czynności wykonawcze, które przez działania faktyczne prowadzą do wykonania obowiązku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60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810876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Czynności procesowe wszczęcia postpowania egzekucyjnego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Wszczęcie postępowania następuje na wniosek wierzyciela i na podstawie wystawionego przez niego tytułu wykonawczego – </a:t>
            </a:r>
            <a:r>
              <a:rPr lang="pl-PL" b="1" dirty="0" smtClean="0"/>
              <a:t>wyjątek</a:t>
            </a:r>
            <a:r>
              <a:rPr lang="pl-PL" dirty="0" smtClean="0"/>
              <a:t>: egzekucja należności pieniężnych państwa członkowskiego i państwa trzeciego (zob. art. 26 § 1b </a:t>
            </a:r>
            <a:r>
              <a:rPr lang="pl-PL" dirty="0" err="1" smtClean="0"/>
              <a:t>u.p.e.a</a:t>
            </a:r>
            <a:r>
              <a:rPr lang="pl-PL" dirty="0" smtClean="0"/>
              <a:t>.)</a:t>
            </a:r>
          </a:p>
          <a:p>
            <a:r>
              <a:rPr lang="pl-PL" dirty="0" smtClean="0"/>
              <a:t>Wymogi formalne wniosku – reguła ograniczonego formalizmu (zob. art. 28, art. 26 § 1 </a:t>
            </a:r>
            <a:r>
              <a:rPr lang="pl-PL" dirty="0" err="1" smtClean="0"/>
              <a:t>u.p.e.a</a:t>
            </a:r>
            <a:r>
              <a:rPr lang="pl-PL" dirty="0" smtClean="0"/>
              <a:t>.)</a:t>
            </a:r>
          </a:p>
          <a:p>
            <a:r>
              <a:rPr lang="pl-PL" dirty="0" smtClean="0"/>
              <a:t>Podstawę do wszczęcia postępowania daje złożenie wniosku i tytułu wykonawczego (art. 27, art. 26 § 1b </a:t>
            </a:r>
            <a:r>
              <a:rPr lang="pl-PL" dirty="0" err="1" smtClean="0"/>
              <a:t>u.p.e.a</a:t>
            </a:r>
            <a:r>
              <a:rPr lang="pl-PL" dirty="0" smtClean="0"/>
              <a:t>.)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61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181723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Moment wszczęcia postępowania egzekucyjnego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Dzień doręczenia zobowiązanemu odpisu tytułu wykonawczego</a:t>
            </a:r>
          </a:p>
          <a:p>
            <a:pPr algn="just"/>
            <a:r>
              <a:rPr lang="pl-PL" dirty="0" smtClean="0"/>
              <a:t>Dzień doręczenia dłużnikowi zajętej wierzytelności zawiadomienia o zajęciu  wierzytelności lub innego prawa majątkowego, jeżeli to doręczenie nastąpiło przed doręczeniem zobowiązanemu odpisu tytułu wykonawczego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62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247409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Przedmiot czynności wstępnych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 smtClean="0"/>
              <a:t>Zbadanie przez organ egzekucyjny:</a:t>
            </a:r>
          </a:p>
          <a:p>
            <a:pPr algn="just"/>
            <a:r>
              <a:rPr lang="pl-PL" dirty="0" smtClean="0"/>
              <a:t>Czy jest on właściwy do prowadzenia postępowania egzekucyjnego w sprawie wykonania danego obowiązku?</a:t>
            </a:r>
          </a:p>
          <a:p>
            <a:pPr algn="just"/>
            <a:r>
              <a:rPr lang="pl-PL" dirty="0" smtClean="0"/>
              <a:t>Czy wniosek o wszczęcie postępowania egzekucyjnego i tytuł wykonawczy spełniają wymagania formalne?</a:t>
            </a:r>
          </a:p>
          <a:p>
            <a:pPr algn="just"/>
            <a:r>
              <a:rPr lang="pl-PL" dirty="0" smtClean="0"/>
              <a:t>Czy egzekucja administracyjna jest dopuszczalna?</a:t>
            </a:r>
          </a:p>
          <a:p>
            <a:pPr algn="just"/>
            <a:endParaRPr lang="pl-PL" dirty="0"/>
          </a:p>
          <a:p>
            <a:pPr marL="0" indent="0" algn="just">
              <a:buNone/>
            </a:pPr>
            <a:r>
              <a:rPr lang="pl-PL" dirty="0" smtClean="0"/>
              <a:t>Zob. art. 29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63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164467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200" dirty="0" smtClean="0"/>
              <a:t>Czynności procesowe przebiegu postępowania egzekucyjnego i jego weryfikacji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 smtClean="0"/>
              <a:t>Po stadium czynności wstępnych następuje stadium postępowania egzekucyjnego rozpoznawczego. Cel – ustalenie sytuacji majątkowej i faktycznej zobowiązanego. Jak to zrobić – zob. art. 168d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Na podstawie ustaleń, organ egzekucyjny wydaje postanowienie o zastosowaniu określonego środka egzekucyjnego, a przy egzekucji obowiązków pieniężnych – zawiadomienie o zajęciu prawa majątkowego albo protokół zajęcia.</a:t>
            </a:r>
          </a:p>
          <a:p>
            <a:pPr algn="just"/>
            <a:r>
              <a:rPr lang="pl-PL" dirty="0" smtClean="0"/>
              <a:t>Art. 30 </a:t>
            </a:r>
            <a:r>
              <a:rPr lang="pl-PL" dirty="0" err="1" smtClean="0"/>
              <a:t>u.p.e.a</a:t>
            </a:r>
            <a:r>
              <a:rPr lang="pl-PL" dirty="0" smtClean="0"/>
              <a:t>. – zmiana środka egzekucyjnego</a:t>
            </a:r>
          </a:p>
          <a:p>
            <a:pPr algn="just"/>
            <a:r>
              <a:rPr lang="pl-PL" dirty="0" smtClean="0"/>
              <a:t>Czynności procesowe:</a:t>
            </a:r>
          </a:p>
          <a:p>
            <a:pPr lvl="1" algn="just"/>
            <a:r>
              <a:rPr lang="pl-PL" dirty="0" smtClean="0"/>
              <a:t>Dowodowe</a:t>
            </a:r>
          </a:p>
          <a:p>
            <a:pPr lvl="1" algn="just"/>
            <a:r>
              <a:rPr lang="pl-PL" dirty="0" smtClean="0"/>
              <a:t>orzecznicze</a:t>
            </a:r>
          </a:p>
          <a:p>
            <a:pPr marL="0" indent="0" algn="just"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64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581610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Czynności wykonawcze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Prowadzi je organem egzekucyjny bądź egzekutor (poborca skarbowy)</a:t>
            </a:r>
          </a:p>
          <a:p>
            <a:r>
              <a:rPr lang="pl-PL" dirty="0" smtClean="0"/>
              <a:t>Art. 47 § 1 </a:t>
            </a:r>
            <a:r>
              <a:rPr lang="pl-PL" dirty="0" err="1" smtClean="0"/>
              <a:t>u.p.e.a</a:t>
            </a:r>
            <a:r>
              <a:rPr lang="pl-PL" dirty="0" smtClean="0"/>
              <a:t>. – otwarcie lokali i pomieszczeń</a:t>
            </a:r>
          </a:p>
          <a:p>
            <a:r>
              <a:rPr lang="pl-PL" dirty="0" smtClean="0"/>
              <a:t>Art. 47 § 2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r>
              <a:rPr lang="pl-PL" dirty="0" smtClean="0"/>
              <a:t>Art. 48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r>
              <a:rPr lang="pl-PL" dirty="0"/>
              <a:t>A</a:t>
            </a:r>
            <a:r>
              <a:rPr lang="pl-PL" dirty="0" smtClean="0"/>
              <a:t>rt. 53 </a:t>
            </a:r>
            <a:r>
              <a:rPr lang="pl-PL" dirty="0" err="1" smtClean="0"/>
              <a:t>u.p.e.a</a:t>
            </a:r>
            <a:r>
              <a:rPr lang="pl-PL" dirty="0" smtClean="0"/>
              <a:t>. – protokół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65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9980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Odpowiednie stosowanie przepisów k.p.a. w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2086882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Jeżeli przepisy niniejszej ustawy nie stanowią inaczej, w postępowaniu egzekucyjnym mają </a:t>
            </a:r>
            <a:r>
              <a:rPr lang="pl-PL" b="1" dirty="0"/>
              <a:t>odpowiednie</a:t>
            </a:r>
            <a:r>
              <a:rPr lang="pl-PL" dirty="0"/>
              <a:t> zastosowanie przepisy Kodeksu postępowania administracyjnego</a:t>
            </a:r>
            <a:r>
              <a:rPr lang="pl-PL" dirty="0" smtClean="0"/>
              <a:t>.</a:t>
            </a:r>
          </a:p>
          <a:p>
            <a:pPr marL="0" indent="0">
              <a:buNone/>
            </a:pPr>
            <a:r>
              <a:rPr lang="pl-PL" dirty="0" smtClean="0"/>
              <a:t>Odpowiednie:</a:t>
            </a:r>
          </a:p>
          <a:p>
            <a:r>
              <a:rPr lang="pl-PL" dirty="0" smtClean="0"/>
              <a:t>Niemożność zastosowania przepisów o:</a:t>
            </a:r>
          </a:p>
          <a:p>
            <a:pPr lvl="1"/>
            <a:r>
              <a:rPr lang="pl-PL" dirty="0" smtClean="0"/>
              <a:t>Ugodzie, w tym zasady ugodowego załatwiania spraw</a:t>
            </a:r>
          </a:p>
          <a:p>
            <a:pPr lvl="1"/>
            <a:r>
              <a:rPr lang="pl-PL" dirty="0" smtClean="0"/>
              <a:t>Trybie współdziałania przy wydawaniu decyzji </a:t>
            </a:r>
          </a:p>
          <a:p>
            <a:pPr lvl="1"/>
            <a:endParaRPr lang="pl-PL" dirty="0" smtClean="0"/>
          </a:p>
          <a:p>
            <a:pPr lvl="1"/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7341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Postępowanie zabezpieczające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 smtClean="0"/>
              <a:t>Postępowanie zabezpieczające to ciąg czynności procesowych podejmowanych przez organy egzekucyjne i inne podmioty tego postępowania w celu zapewnienia realizacji obowiązków w trybie postępowania egzekucyjnego. </a:t>
            </a:r>
            <a:endParaRPr lang="pl-PL" dirty="0"/>
          </a:p>
          <a:p>
            <a:r>
              <a:rPr lang="pl-PL" dirty="0" smtClean="0"/>
              <a:t>W braku zabezpieczania egzekucja mogłaby być udaremniona lub utrudniona.</a:t>
            </a:r>
          </a:p>
          <a:p>
            <a:r>
              <a:rPr lang="pl-PL" dirty="0" smtClean="0"/>
              <a:t>Postępowanie zabezpieczające pełni wobec postępowania egzekucyjnego funkcję służebną</a:t>
            </a:r>
          </a:p>
          <a:p>
            <a:r>
              <a:rPr lang="pl-PL" dirty="0" smtClean="0"/>
              <a:t>Art. 160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r>
              <a:rPr lang="pl-PL" dirty="0" smtClean="0"/>
              <a:t>Art. 154 § 3 </a:t>
            </a:r>
            <a:r>
              <a:rPr lang="pl-PL" dirty="0" err="1" smtClean="0"/>
              <a:t>u.p.e.a</a:t>
            </a:r>
            <a:r>
              <a:rPr lang="pl-PL" dirty="0" smtClean="0"/>
              <a:t>. – przykład, gdy postępowanie zabezpieczające może toczyć się równocześnie z postępowanie egzekucyjnym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071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200" dirty="0" smtClean="0"/>
              <a:t>Stosunek administracyjnego postępowania egzekucyjnego do sądowego postępowania egzekucyjnego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Są to odrębne postępowania od siebie niezależne. </a:t>
            </a:r>
          </a:p>
          <a:p>
            <a:r>
              <a:rPr lang="pl-PL" dirty="0" smtClean="0"/>
              <a:t>Wyjątki od powyższej reguły:</a:t>
            </a:r>
          </a:p>
          <a:p>
            <a:pPr lvl="1"/>
            <a:r>
              <a:rPr lang="pl-PL" dirty="0" smtClean="0"/>
              <a:t>Gdy przepis prawa tak stanowi – zob. art. 4, art. 71 § 1, art. 118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pPr lvl="1"/>
            <a:r>
              <a:rPr lang="pl-PL" dirty="0" smtClean="0"/>
              <a:t>Zbieg administracyjnego postępowania egzekucyjnego i sądowego postępowania egzekucyjnego – art. 62 – 63a </a:t>
            </a:r>
            <a:r>
              <a:rPr lang="pl-PL" dirty="0" err="1" smtClean="0"/>
              <a:t>u.p.e.a</a:t>
            </a:r>
            <a:r>
              <a:rPr lang="pl-PL" dirty="0" smtClean="0"/>
              <a:t>. </a:t>
            </a:r>
            <a:r>
              <a:rPr lang="pl-PL" dirty="0">
                <a:solidFill>
                  <a:srgbClr val="FF0000"/>
                </a:solidFill>
              </a:rPr>
              <a:t>(</a:t>
            </a:r>
            <a:r>
              <a:rPr lang="pl-PL" dirty="0" smtClean="0">
                <a:solidFill>
                  <a:srgbClr val="FF0000"/>
                </a:solidFill>
              </a:rPr>
              <a:t>uwaga na zmianę przepisów od 7 września 2016 r.)</a:t>
            </a:r>
          </a:p>
          <a:p>
            <a:pPr lvl="1"/>
            <a:r>
              <a:rPr lang="pl-PL" dirty="0" smtClean="0"/>
              <a:t>Związki pomiędzy administracyjnym i sądowym postępowaniem egzekucyjnym zajdą w przypadku skorzystania z powództwa </a:t>
            </a:r>
            <a:r>
              <a:rPr lang="pl-PL" dirty="0" err="1" smtClean="0"/>
              <a:t>przeciwegzekucyjnego</a:t>
            </a:r>
            <a:r>
              <a:rPr lang="pl-PL" dirty="0" smtClean="0"/>
              <a:t> – art. 35a </a:t>
            </a:r>
            <a:r>
              <a:rPr lang="pl-PL" dirty="0" err="1" smtClean="0"/>
              <a:t>u.p.e.a</a:t>
            </a:r>
            <a:r>
              <a:rPr lang="pl-PL" dirty="0" smtClean="0"/>
              <a:t>. i art. 41 § 1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764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17769</TotalTime>
  <Words>5079</Words>
  <Application>Microsoft Office PowerPoint</Application>
  <PresentationFormat>Pokaz na ekranie (4:3)</PresentationFormat>
  <Paragraphs>446</Paragraphs>
  <Slides>65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65</vt:i4>
      </vt:variant>
    </vt:vector>
  </HeadingPairs>
  <TitlesOfParts>
    <vt:vector size="70" baseType="lpstr">
      <vt:lpstr>Arial</vt:lpstr>
      <vt:lpstr>Calibri</vt:lpstr>
      <vt:lpstr>Calibri Light</vt:lpstr>
      <vt:lpstr>Motyw pakietu Office</vt:lpstr>
      <vt:lpstr>1_Motyw pakietu Office</vt:lpstr>
      <vt:lpstr>Postępowanie egzekucyjne w administracji</vt:lpstr>
      <vt:lpstr>Pojęcie i podział obowiązków publicznoprawnych</vt:lpstr>
      <vt:lpstr>Sankcje prawne zabezpieczające wykonanie obowiązku</vt:lpstr>
      <vt:lpstr>Postępowanie egzekucyjne - pojęcie</vt:lpstr>
      <vt:lpstr>Postępowanie egzekucyjne  a egzekucja</vt:lpstr>
      <vt:lpstr>Kwestionowanie zasadności i wymagalności obowiązku objętego tytułem wykonawczym</vt:lpstr>
      <vt:lpstr>Odpowiednie stosowanie przepisów k.p.a. w u.p.e.a.</vt:lpstr>
      <vt:lpstr>Postępowanie zabezpieczające</vt:lpstr>
      <vt:lpstr>Stosunek administracyjnego postępowania egzekucyjnego do sądowego postępowania egzekucyjnego</vt:lpstr>
      <vt:lpstr>Kontrola wykonania decyzji przez stronę sprawowana przez organ</vt:lpstr>
      <vt:lpstr>Zasięg obowiązywania u.p.e.a.</vt:lpstr>
      <vt:lpstr>Podstawy egzekucji (art. 3, art. 3a i art. 4 u.p.e.a.)</vt:lpstr>
      <vt:lpstr>Podmioty i uczestnicy postępowania egzekucyjnego</vt:lpstr>
      <vt:lpstr>Organ egzekucyjny (art. 1a pkt 7 u.p.e.a. w zw. z art. 19 i art. 20 u.p.e.a.)</vt:lpstr>
      <vt:lpstr>Zobowiązany</vt:lpstr>
      <vt:lpstr>Pozycja prawna wierzyciela</vt:lpstr>
      <vt:lpstr>Definicja legalna wierzyciela</vt:lpstr>
      <vt:lpstr>Wierzyciel</vt:lpstr>
      <vt:lpstr>Wierzycielem jest (art. 5 u.p.e.a.):</vt:lpstr>
      <vt:lpstr>Kto jest wierzycielem - rozwinięcie</vt:lpstr>
      <vt:lpstr>Kto jest wierzycielem - rozwinięcie</vt:lpstr>
      <vt:lpstr>Kto jest wierzycielem - rozwinięcie</vt:lpstr>
      <vt:lpstr>Zwierzchni nadzór i kontrola (art. 25 u.p.e.a.)</vt:lpstr>
      <vt:lpstr>Relacje wierzyciel – organ egzekucyjny</vt:lpstr>
      <vt:lpstr>Uprawnienia i obowiązki wierzyciela</vt:lpstr>
      <vt:lpstr>Czynności zmierzające do zastosowania egzekucji administracyjnej</vt:lpstr>
      <vt:lpstr>Uprawnienia i obowiązki wierzyciela związane z przerwaniem toku postępowania egzekucyjnego</vt:lpstr>
      <vt:lpstr>Podejmowanie rozstrzygnięć oraz wyrażanie stanowiska przez wierzyciela w sprawach dotyczących postępowania egzekucyjnego.</vt:lpstr>
      <vt:lpstr>Obowiązki wierzyciela związane z ponoszeniem kosztów egzekucyjnych oraz opłaty komorniczej </vt:lpstr>
      <vt:lpstr>Zobowiązany</vt:lpstr>
      <vt:lpstr>Osoba trzecia</vt:lpstr>
      <vt:lpstr>Prokurator i organizacja społeczna</vt:lpstr>
      <vt:lpstr>Uczestnicy postępowania egzekucyjnego</vt:lpstr>
      <vt:lpstr>Środki egzekucyjne (art. 1a pkt 12 u.p.e.a.)</vt:lpstr>
      <vt:lpstr>Środki egzekucyjne należności pieniężnych</vt:lpstr>
      <vt:lpstr>Środki egzekucyjne należności niepieniężnych</vt:lpstr>
      <vt:lpstr>Zasada prawnego obowiązku prowadzenia egzekucji administracyjnej (art. 6 u.p.e.a.)</vt:lpstr>
      <vt:lpstr>Zasada stosowania środków egzekucyjnych przewidzianych w ustawie</vt:lpstr>
      <vt:lpstr>Zasada celowości (art. 7 § 2 u.p.e.a.)</vt:lpstr>
      <vt:lpstr>Zasada stosowania środka najmniej uciążliwego dla zobowiązanego</vt:lpstr>
      <vt:lpstr>Zasada niezbędności</vt:lpstr>
      <vt:lpstr>Zasada poszanowanie minimum egzystencji – (art. 8 – 10 u.p.e.a.)</vt:lpstr>
      <vt:lpstr>Zasada zagrożenia – art. 15 u.p.e.a.</vt:lpstr>
      <vt:lpstr>Zasada niekonkurencyjności form przymusu państwowego – art. 16 u.p.e.a.</vt:lpstr>
      <vt:lpstr>Zasady prawdy obiektywnej</vt:lpstr>
      <vt:lpstr>Zachowanie pewnych względów zobowiązanego</vt:lpstr>
      <vt:lpstr>Środki zaskarżenia i nadzoru w postępowaniu egzekucyjnym</vt:lpstr>
      <vt:lpstr>Zarzut</vt:lpstr>
      <vt:lpstr>Zarzut nr 1</vt:lpstr>
      <vt:lpstr>Zarzut nr 2</vt:lpstr>
      <vt:lpstr>Zażalenie</vt:lpstr>
      <vt:lpstr>Przykłady postanowień, na które służy zażalenie</vt:lpstr>
      <vt:lpstr>Zażalenie</vt:lpstr>
      <vt:lpstr>Skarga</vt:lpstr>
      <vt:lpstr>Wniosek o wyłączenie spod egzekucji (art. 38 – art. 40 u.p.e.a.)</vt:lpstr>
      <vt:lpstr>Tryby nadzwyczajne k.p.a.</vt:lpstr>
      <vt:lpstr>Środki zaskarżenia służące przed sądem administracyjnym</vt:lpstr>
      <vt:lpstr>Środki zaskarżenia służące przed sądem powszechnym</vt:lpstr>
      <vt:lpstr>Środki nadzoru w postępowaniu egzekucyjnym</vt:lpstr>
      <vt:lpstr>Czynności postępowania egzekucyjnego</vt:lpstr>
      <vt:lpstr>Czynności procesowe wszczęcia postpowania egzekucyjnego</vt:lpstr>
      <vt:lpstr>Moment wszczęcia postępowania egzekucyjnego</vt:lpstr>
      <vt:lpstr>Przedmiot czynności wstępnych</vt:lpstr>
      <vt:lpstr>Czynności procesowe przebiegu postępowania egzekucyjnego i jego weryfikacji</vt:lpstr>
      <vt:lpstr>Czynności wykonawcze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Postępowanie egzekucyjne w administracji</dc:title>
  <dc:creator>Paweł Majczak</dc:creator>
  <cp:lastModifiedBy>Paweł Majczak</cp:lastModifiedBy>
  <cp:revision>103</cp:revision>
  <dcterms:created xsi:type="dcterms:W3CDTF">2016-12-30T19:18:32Z</dcterms:created>
  <dcterms:modified xsi:type="dcterms:W3CDTF">2020-09-22T11:19:06Z</dcterms:modified>
</cp:coreProperties>
</file>