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5" r:id="rId5"/>
    <p:sldId id="269" r:id="rId6"/>
    <p:sldId id="266" r:id="rId7"/>
    <p:sldId id="260" r:id="rId8"/>
    <p:sldId id="267" r:id="rId9"/>
    <p:sldId id="263" r:id="rId10"/>
    <p:sldId id="271" r:id="rId11"/>
    <p:sldId id="262" r:id="rId12"/>
    <p:sldId id="270" r:id="rId13"/>
    <p:sldId id="268" r:id="rId14"/>
    <p:sldId id="272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EC6E6E"/>
    <a:srgbClr val="FFCCFF"/>
    <a:srgbClr val="FCAAF6"/>
    <a:srgbClr val="FFFF89"/>
    <a:srgbClr val="FF9900"/>
    <a:srgbClr val="E2982A"/>
    <a:srgbClr val="EE4040"/>
    <a:srgbClr val="FE7F6A"/>
    <a:srgbClr val="D1F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C871-A08B-41BE-A67C-7950A966B72D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935B-8374-4BE0-8811-FA7C94C5EC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74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C871-A08B-41BE-A67C-7950A966B72D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935B-8374-4BE0-8811-FA7C94C5EC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780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C871-A08B-41BE-A67C-7950A966B72D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935B-8374-4BE0-8811-FA7C94C5EC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49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C871-A08B-41BE-A67C-7950A966B72D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935B-8374-4BE0-8811-FA7C94C5EC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59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C871-A08B-41BE-A67C-7950A966B72D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935B-8374-4BE0-8811-FA7C94C5EC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21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C871-A08B-41BE-A67C-7950A966B72D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935B-8374-4BE0-8811-FA7C94C5EC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42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C871-A08B-41BE-A67C-7950A966B72D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935B-8374-4BE0-8811-FA7C94C5EC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092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C871-A08B-41BE-A67C-7950A966B72D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935B-8374-4BE0-8811-FA7C94C5EC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63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C871-A08B-41BE-A67C-7950A966B72D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935B-8374-4BE0-8811-FA7C94C5EC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160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C871-A08B-41BE-A67C-7950A966B72D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935B-8374-4BE0-8811-FA7C94C5EC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28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C871-A08B-41BE-A67C-7950A966B72D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935B-8374-4BE0-8811-FA7C94C5EC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935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FC871-A08B-41BE-A67C-7950A966B72D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935B-8374-4BE0-8811-FA7C94C5EC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02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616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04672" y="2088443"/>
            <a:ext cx="7878084" cy="2419633"/>
          </a:xfrm>
        </p:spPr>
        <p:txBody>
          <a:bodyPr>
            <a:noAutofit/>
          </a:bodyPr>
          <a:lstStyle/>
          <a:p>
            <a:pPr algn="l"/>
            <a:r>
              <a:rPr lang="pl-PL" sz="7200" b="1" dirty="0"/>
              <a:t>Postępowanie </a:t>
            </a:r>
            <a:br>
              <a:rPr lang="pl-PL" sz="7200" b="1" dirty="0"/>
            </a:br>
            <a:r>
              <a:rPr lang="pl-PL" sz="7200" b="1" dirty="0"/>
              <a:t>karne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04672" y="4519623"/>
            <a:ext cx="9255328" cy="1655762"/>
          </a:xfrm>
        </p:spPr>
        <p:txBody>
          <a:bodyPr>
            <a:normAutofit/>
          </a:bodyPr>
          <a:lstStyle/>
          <a:p>
            <a:pPr algn="l"/>
            <a:r>
              <a:rPr lang="pl-PL" sz="4400" b="1" dirty="0">
                <a:latin typeface="+mj-lt"/>
              </a:rPr>
              <a:t>Wprowadzenie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04672" y="5347504"/>
            <a:ext cx="5688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mgr Artur Kowalczyk</a:t>
            </a:r>
          </a:p>
          <a:p>
            <a:r>
              <a:rPr lang="pl-PL" sz="2400" dirty="0">
                <a:latin typeface="+mj-lt"/>
              </a:rPr>
              <a:t>Katedra Postępowania Karnego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507B051-317E-41AB-9120-101C385CF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79" y="5335957"/>
            <a:ext cx="2621917" cy="8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6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A5901A6-8EC7-4636-A3E3-9AAF7D917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3BA7F9-EADC-4392-B1B1-21C42409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pl-PL" dirty="0"/>
              <a:t>Źródła prawa karnego procesowego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6F1E4A-98BF-4376-942A-B3E64AEA4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4" y="1985238"/>
            <a:ext cx="6474635" cy="4072662"/>
          </a:xfrm>
        </p:spPr>
        <p:txBody>
          <a:bodyPr>
            <a:normAutofit/>
          </a:bodyPr>
          <a:lstStyle/>
          <a:p>
            <a:r>
              <a:rPr lang="pl-PL" sz="2000" dirty="0"/>
              <a:t>Ustawy:</a:t>
            </a:r>
          </a:p>
          <a:p>
            <a:pPr lvl="1"/>
            <a:r>
              <a:rPr lang="pl-PL" sz="2000" dirty="0"/>
              <a:t>Ustawa z dnia 6 czerwca 1997 r. – Kodeks postępowania karnego,</a:t>
            </a:r>
          </a:p>
          <a:p>
            <a:pPr lvl="1"/>
            <a:r>
              <a:rPr lang="pl-PL" sz="2000" dirty="0"/>
              <a:t>Inne ustawy (np. ustawa o świadku koronnym, ustawa o postępowaniu w sprawach nieletnich),</a:t>
            </a:r>
          </a:p>
          <a:p>
            <a:pPr lvl="1"/>
            <a:r>
              <a:rPr lang="pl-PL" sz="2000" dirty="0"/>
              <a:t>Akty ustrojowe organów procesowych i innych uczestników procesu (np. prawo o ustroju sądów powszechnych, prawo o prokuraturze, ustawa o Policji, ustawa o CBA),</a:t>
            </a:r>
          </a:p>
          <a:p>
            <a:r>
              <a:rPr lang="pl-PL" sz="2000" dirty="0"/>
              <a:t>Akty rangi </a:t>
            </a:r>
            <a:r>
              <a:rPr lang="pl-PL" sz="2000" dirty="0" err="1"/>
              <a:t>podustawowej</a:t>
            </a:r>
            <a:r>
              <a:rPr lang="pl-PL" sz="2000" dirty="0"/>
              <a:t> (np. regulamin urzędowania powszechnych jednostek prokuratury, rozporządzenie Ministra Sprawiedliwości w sprawie postępowania mediacyjnego w sprawach karnych).</a:t>
            </a:r>
          </a:p>
        </p:txBody>
      </p:sp>
      <p:pic>
        <p:nvPicPr>
          <p:cNvPr id="1028" name="Picture 4" descr="Znalezione obrazy dla zapytania ustawa o policji">
            <a:extLst>
              <a:ext uri="{FF2B5EF4-FFF2-40B4-BE49-F238E27FC236}">
                <a16:creationId xmlns:a16="http://schemas.microsoft.com/office/drawing/2014/main" id="{A92A44B1-7C15-48D9-86D0-C675B313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743" y="4142885"/>
            <a:ext cx="1393704" cy="199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nalezione obrazy dla zapytania prawo o ustroju sÄdÃ³w powszechnych oraz niektÃ³rych innych ustaw">
            <a:extLst>
              <a:ext uri="{FF2B5EF4-FFF2-40B4-BE49-F238E27FC236}">
                <a16:creationId xmlns:a16="http://schemas.microsoft.com/office/drawing/2014/main" id="{E6D26975-BF1F-4DC7-8A99-E897939AC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514" y="4033935"/>
            <a:ext cx="1290845" cy="221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7362AB2-C076-4C3D-9E26-305FE39F9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28" y="505937"/>
            <a:ext cx="2079027" cy="323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9898" y="511077"/>
            <a:ext cx="10515600" cy="1215455"/>
          </a:xfrm>
        </p:spPr>
        <p:txBody>
          <a:bodyPr>
            <a:normAutofit/>
          </a:bodyPr>
          <a:lstStyle/>
          <a:p>
            <a:r>
              <a:rPr lang="pl-PL" dirty="0"/>
              <a:t>Organy postępowania karnego</a:t>
            </a:r>
            <a:br>
              <a:rPr lang="pl-PL" dirty="0"/>
            </a:br>
            <a:r>
              <a:rPr lang="pl-PL" sz="2700" dirty="0"/>
              <a:t>(schemat uproszczony)</a:t>
            </a:r>
            <a:endParaRPr lang="pl-PL" dirty="0"/>
          </a:p>
        </p:txBody>
      </p:sp>
      <p:sp>
        <p:nvSpPr>
          <p:cNvPr id="25" name="Trójkąt równoramienny 24"/>
          <p:cNvSpPr/>
          <p:nvPr/>
        </p:nvSpPr>
        <p:spPr>
          <a:xfrm>
            <a:off x="3503861" y="4009819"/>
            <a:ext cx="1524000" cy="1272077"/>
          </a:xfrm>
          <a:prstGeom prst="triangl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Trójkąt równoramienny 25"/>
          <p:cNvSpPr/>
          <p:nvPr/>
        </p:nvSpPr>
        <p:spPr>
          <a:xfrm>
            <a:off x="7744165" y="3978048"/>
            <a:ext cx="1524000" cy="1272077"/>
          </a:xfrm>
          <a:prstGeom prst="triangle">
            <a:avLst/>
          </a:prstGeom>
          <a:ln w="57150">
            <a:solidFill>
              <a:srgbClr val="99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3548663" y="3432860"/>
            <a:ext cx="152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POLICJA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8229588" y="3429000"/>
            <a:ext cx="598311" cy="369332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SĄD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253434" y="5489523"/>
            <a:ext cx="143700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PODEJRZANY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4392509" y="5489523"/>
            <a:ext cx="1838945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POKRZYWDZONY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6933525" y="5489523"/>
            <a:ext cx="1384696" cy="369332"/>
          </a:xfrm>
          <a:prstGeom prst="rect">
            <a:avLst/>
          </a:prstGeom>
          <a:solidFill>
            <a:schemeClr val="bg1"/>
          </a:solidFill>
          <a:ln>
            <a:solidFill>
              <a:srgbClr val="9966FF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OSKARŻONY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8531068" y="5462698"/>
            <a:ext cx="2918012" cy="615553"/>
          </a:xfrm>
          <a:prstGeom prst="rect">
            <a:avLst/>
          </a:prstGeom>
          <a:solidFill>
            <a:schemeClr val="bg1"/>
          </a:solidFill>
          <a:ln>
            <a:solidFill>
              <a:srgbClr val="99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OSKARŻYCIEL</a:t>
            </a:r>
          </a:p>
          <a:p>
            <a:pPr algn="ctr"/>
            <a:r>
              <a:rPr lang="pl-PL" sz="1600" dirty="0"/>
              <a:t>publiczny / prywatny / posiłkowy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99899" y="5212524"/>
            <a:ext cx="189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STRONY PROCESOWE: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AEF4BDA7-52E9-46E3-87BD-5DF2FFDA682C}"/>
              </a:ext>
            </a:extLst>
          </p:cNvPr>
          <p:cNvSpPr txBox="1"/>
          <p:nvPr/>
        </p:nvSpPr>
        <p:spPr>
          <a:xfrm>
            <a:off x="699898" y="3429000"/>
            <a:ext cx="189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ORGAN: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22E7A68B-2958-463C-A038-A9CDBBC4C99B}"/>
              </a:ext>
            </a:extLst>
          </p:cNvPr>
          <p:cNvSpPr txBox="1"/>
          <p:nvPr/>
        </p:nvSpPr>
        <p:spPr>
          <a:xfrm>
            <a:off x="2982775" y="2194727"/>
            <a:ext cx="265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POSTĘPOWANIE PRZYGOTOWAWCZE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91757617-F4D6-4228-A933-61CAC0A8BFBA}"/>
              </a:ext>
            </a:extLst>
          </p:cNvPr>
          <p:cNvSpPr txBox="1"/>
          <p:nvPr/>
        </p:nvSpPr>
        <p:spPr>
          <a:xfrm>
            <a:off x="7178277" y="2194726"/>
            <a:ext cx="265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POSTĘPOWANIE </a:t>
            </a:r>
          </a:p>
          <a:p>
            <a:pPr algn="ctr"/>
            <a:r>
              <a:rPr lang="pl-PL" b="1" dirty="0"/>
              <a:t>SĄDOWE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1F4CD12B-1CB6-4404-8A48-80E631339BD3}"/>
              </a:ext>
            </a:extLst>
          </p:cNvPr>
          <p:cNvSpPr txBox="1"/>
          <p:nvPr/>
        </p:nvSpPr>
        <p:spPr>
          <a:xfrm>
            <a:off x="3548663" y="2979558"/>
            <a:ext cx="1524000" cy="369332"/>
          </a:xfrm>
          <a:prstGeom prst="rect">
            <a:avLst/>
          </a:prstGeom>
          <a:solidFill>
            <a:srgbClr val="D91D1D"/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PROKURATOR</a:t>
            </a:r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35244FA9-B003-470A-A248-B736C45E72B9}"/>
              </a:ext>
            </a:extLst>
          </p:cNvPr>
          <p:cNvCxnSpPr/>
          <p:nvPr/>
        </p:nvCxnSpPr>
        <p:spPr>
          <a:xfrm>
            <a:off x="6585438" y="2013965"/>
            <a:ext cx="0" cy="429943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Obraz 16">
            <a:extLst>
              <a:ext uri="{FF2B5EF4-FFF2-40B4-BE49-F238E27FC236}">
                <a16:creationId xmlns:a16="http://schemas.microsoft.com/office/drawing/2014/main" id="{16384FF4-3A11-48C6-AC62-FBEC4BBBD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33" y="0"/>
            <a:ext cx="2980267" cy="12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3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CC3041-23DC-412A-9FF7-A7294D19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502"/>
            <a:ext cx="10515600" cy="1325563"/>
          </a:xfrm>
        </p:spPr>
        <p:txBody>
          <a:bodyPr/>
          <a:lstStyle/>
          <a:p>
            <a:r>
              <a:rPr lang="pl-PL" dirty="0"/>
              <a:t>Przebieg postępowania karnego</a:t>
            </a:r>
            <a:br>
              <a:rPr lang="pl-PL" dirty="0"/>
            </a:br>
            <a:r>
              <a:rPr lang="pl-PL" sz="2800" dirty="0"/>
              <a:t>(schemat uproszczony)</a:t>
            </a:r>
            <a:endParaRPr lang="pl-PL" dirty="0"/>
          </a:p>
        </p:txBody>
      </p:sp>
      <p:sp>
        <p:nvSpPr>
          <p:cNvPr id="4" name="Prostokąt: zagięty narożnik 3">
            <a:extLst>
              <a:ext uri="{FF2B5EF4-FFF2-40B4-BE49-F238E27FC236}">
                <a16:creationId xmlns:a16="http://schemas.microsoft.com/office/drawing/2014/main" id="{68BAE8D1-4E3F-4387-A22E-C1B8E3CB7AFF}"/>
              </a:ext>
            </a:extLst>
          </p:cNvPr>
          <p:cNvSpPr/>
          <p:nvPr/>
        </p:nvSpPr>
        <p:spPr>
          <a:xfrm>
            <a:off x="5019462" y="2365130"/>
            <a:ext cx="1143946" cy="919611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723797C3-558C-49A3-82CF-EA3A25E40541}"/>
              </a:ext>
            </a:extLst>
          </p:cNvPr>
          <p:cNvSpPr/>
          <p:nvPr/>
        </p:nvSpPr>
        <p:spPr>
          <a:xfrm>
            <a:off x="5596681" y="3926203"/>
            <a:ext cx="2442699" cy="662934"/>
          </a:xfrm>
          <a:prstGeom prst="rightArrow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I instancja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5661CF2-09ED-40C7-86D3-B4C1AFD741C1}"/>
              </a:ext>
            </a:extLst>
          </p:cNvPr>
          <p:cNvSpPr/>
          <p:nvPr/>
        </p:nvSpPr>
        <p:spPr>
          <a:xfrm>
            <a:off x="2058323" y="4086233"/>
            <a:ext cx="129822" cy="338666"/>
          </a:xfrm>
          <a:prstGeom prst="rect">
            <a:avLst/>
          </a:prstGeom>
          <a:solidFill>
            <a:srgbClr val="EC6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51B4276-C551-440F-AFB6-F811DD05122B}"/>
              </a:ext>
            </a:extLst>
          </p:cNvPr>
          <p:cNvSpPr/>
          <p:nvPr/>
        </p:nvSpPr>
        <p:spPr>
          <a:xfrm>
            <a:off x="1838896" y="4086233"/>
            <a:ext cx="129822" cy="338666"/>
          </a:xfrm>
          <a:prstGeom prst="rect">
            <a:avLst/>
          </a:prstGeom>
          <a:solidFill>
            <a:srgbClr val="EC6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3A72FFB-7F9E-479F-BCFB-F11EDB06BA5A}"/>
              </a:ext>
            </a:extLst>
          </p:cNvPr>
          <p:cNvSpPr/>
          <p:nvPr/>
        </p:nvSpPr>
        <p:spPr>
          <a:xfrm>
            <a:off x="1615937" y="4086233"/>
            <a:ext cx="129822" cy="338666"/>
          </a:xfrm>
          <a:prstGeom prst="rect">
            <a:avLst/>
          </a:prstGeom>
          <a:solidFill>
            <a:srgbClr val="EC6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5F1B682-B658-4935-8638-B4C0915C1C1F}"/>
              </a:ext>
            </a:extLst>
          </p:cNvPr>
          <p:cNvSpPr/>
          <p:nvPr/>
        </p:nvSpPr>
        <p:spPr>
          <a:xfrm>
            <a:off x="1388743" y="4086232"/>
            <a:ext cx="129822" cy="338666"/>
          </a:xfrm>
          <a:prstGeom prst="rect">
            <a:avLst/>
          </a:prstGeom>
          <a:solidFill>
            <a:srgbClr val="EC6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469B553-E2B1-479F-8406-09265609DF94}"/>
              </a:ext>
            </a:extLst>
          </p:cNvPr>
          <p:cNvSpPr/>
          <p:nvPr/>
        </p:nvSpPr>
        <p:spPr>
          <a:xfrm flipH="1">
            <a:off x="2277748" y="4089054"/>
            <a:ext cx="1581590" cy="335844"/>
          </a:xfrm>
          <a:prstGeom prst="rect">
            <a:avLst/>
          </a:prstGeom>
          <a:solidFill>
            <a:srgbClr val="EC6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>
                <a:solidFill>
                  <a:schemeClr val="bg1"/>
                </a:solidFill>
              </a:rPr>
              <a:t>in rem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C89ADD3-BCF8-490D-ABD1-160FF8C63AC3}"/>
              </a:ext>
            </a:extLst>
          </p:cNvPr>
          <p:cNvSpPr txBox="1"/>
          <p:nvPr/>
        </p:nvSpPr>
        <p:spPr>
          <a:xfrm>
            <a:off x="629559" y="3518082"/>
            <a:ext cx="646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-18"/>
              </a:rPr>
              <a:t>§</a:t>
            </a:r>
            <a:r>
              <a:rPr lang="pl-PL" sz="7200" dirty="0">
                <a:latin typeface="Tw Cen MT Condensed Extra Bold" panose="020B0803020202020204" pitchFamily="34" charset="-18"/>
              </a:rPr>
              <a:t>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3BAA157A-F4B8-4793-9608-775002B2A55D}"/>
              </a:ext>
            </a:extLst>
          </p:cNvPr>
          <p:cNvCxnSpPr/>
          <p:nvPr/>
        </p:nvCxnSpPr>
        <p:spPr>
          <a:xfrm>
            <a:off x="5596674" y="3284741"/>
            <a:ext cx="0" cy="1286931"/>
          </a:xfrm>
          <a:prstGeom prst="line">
            <a:avLst/>
          </a:prstGeom>
          <a:ln w="19050">
            <a:headEnd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88E1159-8989-4771-BA97-FA3B0AD19EFA}"/>
              </a:ext>
            </a:extLst>
          </p:cNvPr>
          <p:cNvSpPr txBox="1"/>
          <p:nvPr/>
        </p:nvSpPr>
        <p:spPr>
          <a:xfrm>
            <a:off x="2188145" y="3448980"/>
            <a:ext cx="3408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Postępowanie przygotowawcze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C4E9E5F-4205-4FAB-B9A0-3476D09D76F9}"/>
              </a:ext>
            </a:extLst>
          </p:cNvPr>
          <p:cNvSpPr txBox="1"/>
          <p:nvPr/>
        </p:nvSpPr>
        <p:spPr>
          <a:xfrm>
            <a:off x="5596683" y="3448980"/>
            <a:ext cx="2597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Postępowanie sądowe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A85E23C-BCA4-48DF-9427-69BD92AE89C2}"/>
              </a:ext>
            </a:extLst>
          </p:cNvPr>
          <p:cNvSpPr txBox="1"/>
          <p:nvPr/>
        </p:nvSpPr>
        <p:spPr>
          <a:xfrm>
            <a:off x="4217612" y="2519537"/>
            <a:ext cx="2747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AKT </a:t>
            </a:r>
          </a:p>
          <a:p>
            <a:pPr algn="ctr"/>
            <a:r>
              <a:rPr lang="pl-PL" sz="1400" b="1" dirty="0">
                <a:solidFill>
                  <a:srgbClr val="FF0000"/>
                </a:solidFill>
              </a:rPr>
              <a:t>OSKARŻENIA</a:t>
            </a:r>
          </a:p>
        </p:txBody>
      </p:sp>
      <p:sp>
        <p:nvSpPr>
          <p:cNvPr id="17" name="Prostokąt: zagięty narożnik 16">
            <a:extLst>
              <a:ext uri="{FF2B5EF4-FFF2-40B4-BE49-F238E27FC236}">
                <a16:creationId xmlns:a16="http://schemas.microsoft.com/office/drawing/2014/main" id="{AA078131-3877-4459-8D21-525E55721AFB}"/>
              </a:ext>
            </a:extLst>
          </p:cNvPr>
          <p:cNvSpPr/>
          <p:nvPr/>
        </p:nvSpPr>
        <p:spPr>
          <a:xfrm>
            <a:off x="8150626" y="3639082"/>
            <a:ext cx="877356" cy="135851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626590A-4E10-450F-8C68-BD09CAEA89D8}"/>
              </a:ext>
            </a:extLst>
          </p:cNvPr>
          <p:cNvSpPr txBox="1"/>
          <p:nvPr/>
        </p:nvSpPr>
        <p:spPr>
          <a:xfrm>
            <a:off x="8155604" y="4208582"/>
            <a:ext cx="877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170" dirty="0">
                <a:latin typeface="Arial" panose="020B0604020202020204" pitchFamily="34" charset="0"/>
                <a:cs typeface="Arial" panose="020B0604020202020204" pitchFamily="34" charset="0"/>
              </a:rPr>
              <a:t>WYROK</a:t>
            </a:r>
          </a:p>
        </p:txBody>
      </p:sp>
      <p:pic>
        <p:nvPicPr>
          <p:cNvPr id="19" name="Obraz 2">
            <a:extLst>
              <a:ext uri="{FF2B5EF4-FFF2-40B4-BE49-F238E27FC236}">
                <a16:creationId xmlns:a16="http://schemas.microsoft.com/office/drawing/2014/main" id="{7F759A4A-2118-4083-A0DC-272C708A5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049" y="3783799"/>
            <a:ext cx="322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196525F9-2DB5-4ECB-B4DD-9BBB4445A9EC}"/>
              </a:ext>
            </a:extLst>
          </p:cNvPr>
          <p:cNvSpPr/>
          <p:nvPr/>
        </p:nvSpPr>
        <p:spPr>
          <a:xfrm flipH="1">
            <a:off x="3859905" y="4091074"/>
            <a:ext cx="1736769" cy="335844"/>
          </a:xfrm>
          <a:prstGeom prst="rect">
            <a:avLst/>
          </a:prstGeom>
          <a:solidFill>
            <a:srgbClr val="D91D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>
                <a:solidFill>
                  <a:schemeClr val="bg1"/>
                </a:solidFill>
              </a:rPr>
              <a:t>in personam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9B94D87E-CCE8-42F5-8E65-E1D4A900523E}"/>
              </a:ext>
            </a:extLst>
          </p:cNvPr>
          <p:cNvCxnSpPr/>
          <p:nvPr/>
        </p:nvCxnSpPr>
        <p:spPr>
          <a:xfrm>
            <a:off x="3859338" y="4086232"/>
            <a:ext cx="0" cy="1286931"/>
          </a:xfrm>
          <a:prstGeom prst="line">
            <a:avLst/>
          </a:prstGeom>
          <a:ln w="19050">
            <a:headEnd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:a16="http://schemas.microsoft.com/office/drawing/2014/main" id="{806AC052-AB56-4EFF-934E-BC2EEC721431}"/>
              </a:ext>
            </a:extLst>
          </p:cNvPr>
          <p:cNvSpPr/>
          <p:nvPr/>
        </p:nvSpPr>
        <p:spPr>
          <a:xfrm>
            <a:off x="3068543" y="5385885"/>
            <a:ext cx="1491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/>
              <a:t>przedstawienie </a:t>
            </a:r>
          </a:p>
          <a:p>
            <a:pPr algn="ctr"/>
            <a:r>
              <a:rPr lang="pl-PL" sz="1600" dirty="0"/>
              <a:t>zarzutów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FAC841C5-9059-475D-AE42-1569F88EC764}"/>
              </a:ext>
            </a:extLst>
          </p:cNvPr>
          <p:cNvSpPr/>
          <p:nvPr/>
        </p:nvSpPr>
        <p:spPr>
          <a:xfrm>
            <a:off x="1177167" y="4909594"/>
            <a:ext cx="1302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/>
              <a:t>czynności </a:t>
            </a:r>
          </a:p>
          <a:p>
            <a:pPr algn="ctr"/>
            <a:r>
              <a:rPr lang="pl-PL" sz="1600" dirty="0"/>
              <a:t>sprawdzające</a:t>
            </a:r>
          </a:p>
        </p:txBody>
      </p:sp>
      <p:sp>
        <p:nvSpPr>
          <p:cNvPr id="24" name="Nawias klamrowy otwierający 23">
            <a:extLst>
              <a:ext uri="{FF2B5EF4-FFF2-40B4-BE49-F238E27FC236}">
                <a16:creationId xmlns:a16="http://schemas.microsoft.com/office/drawing/2014/main" id="{717517D8-83F0-40A3-8E41-39F81720669F}"/>
              </a:ext>
            </a:extLst>
          </p:cNvPr>
          <p:cNvSpPr/>
          <p:nvPr/>
        </p:nvSpPr>
        <p:spPr>
          <a:xfrm rot="16200000">
            <a:off x="1689993" y="4222326"/>
            <a:ext cx="276693" cy="898807"/>
          </a:xfrm>
          <a:prstGeom prst="leftBrace">
            <a:avLst>
              <a:gd name="adj1" fmla="val 5466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: w prawo 24">
            <a:extLst>
              <a:ext uri="{FF2B5EF4-FFF2-40B4-BE49-F238E27FC236}">
                <a16:creationId xmlns:a16="http://schemas.microsoft.com/office/drawing/2014/main" id="{2866932C-6F5B-423F-B935-F1284E05E862}"/>
              </a:ext>
            </a:extLst>
          </p:cNvPr>
          <p:cNvSpPr/>
          <p:nvPr/>
        </p:nvSpPr>
        <p:spPr>
          <a:xfrm>
            <a:off x="9147254" y="3955441"/>
            <a:ext cx="1245285" cy="662934"/>
          </a:xfrm>
          <a:prstGeom prst="rightArrow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II inst.</a:t>
            </a:r>
          </a:p>
        </p:txBody>
      </p:sp>
      <p:sp>
        <p:nvSpPr>
          <p:cNvPr id="28" name="Prostokąt: zagięty narożnik 27">
            <a:extLst>
              <a:ext uri="{FF2B5EF4-FFF2-40B4-BE49-F238E27FC236}">
                <a16:creationId xmlns:a16="http://schemas.microsoft.com/office/drawing/2014/main" id="{B4601A22-E921-4BD0-A944-3206C9C2C689}"/>
              </a:ext>
            </a:extLst>
          </p:cNvPr>
          <p:cNvSpPr/>
          <p:nvPr/>
        </p:nvSpPr>
        <p:spPr>
          <a:xfrm>
            <a:off x="10517050" y="3652709"/>
            <a:ext cx="877356" cy="135851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A2CA425B-B9D7-47EB-B438-42DF73F74FB7}"/>
              </a:ext>
            </a:extLst>
          </p:cNvPr>
          <p:cNvSpPr txBox="1"/>
          <p:nvPr/>
        </p:nvSpPr>
        <p:spPr>
          <a:xfrm>
            <a:off x="10517050" y="4193464"/>
            <a:ext cx="87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170" dirty="0">
                <a:latin typeface="Arial" panose="020B0604020202020204" pitchFamily="34" charset="0"/>
                <a:cs typeface="Arial" panose="020B0604020202020204" pitchFamily="34" charset="0"/>
              </a:rPr>
              <a:t>WYROK</a:t>
            </a:r>
          </a:p>
          <a:p>
            <a:pPr algn="ctr"/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sądu odwoła-</a:t>
            </a: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wczego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Obraz 2">
            <a:extLst>
              <a:ext uri="{FF2B5EF4-FFF2-40B4-BE49-F238E27FC236}">
                <a16:creationId xmlns:a16="http://schemas.microsoft.com/office/drawing/2014/main" id="{53ADC87F-0AC6-4D95-8BE9-5695250A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495" y="3768681"/>
            <a:ext cx="322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rostokąt: zagięty narożnik 30">
            <a:extLst>
              <a:ext uri="{FF2B5EF4-FFF2-40B4-BE49-F238E27FC236}">
                <a16:creationId xmlns:a16="http://schemas.microsoft.com/office/drawing/2014/main" id="{98CEC957-6488-4DAD-A7BD-88286B05F6EC}"/>
              </a:ext>
            </a:extLst>
          </p:cNvPr>
          <p:cNvSpPr/>
          <p:nvPr/>
        </p:nvSpPr>
        <p:spPr>
          <a:xfrm>
            <a:off x="8566323" y="2365131"/>
            <a:ext cx="1143946" cy="953072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5CA62157-61FE-4FE0-A645-31C4A0BA92A6}"/>
              </a:ext>
            </a:extLst>
          </p:cNvPr>
          <p:cNvCxnSpPr>
            <a:cxnSpLocks/>
          </p:cNvCxnSpPr>
          <p:nvPr/>
        </p:nvCxnSpPr>
        <p:spPr>
          <a:xfrm>
            <a:off x="9147254" y="3313682"/>
            <a:ext cx="5239" cy="1138827"/>
          </a:xfrm>
          <a:prstGeom prst="line">
            <a:avLst/>
          </a:prstGeom>
          <a:ln w="19050">
            <a:headEnd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1B5CB9-A1E2-4758-998D-E778DB575C1A}"/>
              </a:ext>
            </a:extLst>
          </p:cNvPr>
          <p:cNvSpPr txBox="1"/>
          <p:nvPr/>
        </p:nvSpPr>
        <p:spPr>
          <a:xfrm>
            <a:off x="7764473" y="2615516"/>
            <a:ext cx="2747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00B050"/>
                </a:solidFill>
              </a:rPr>
              <a:t>APELACJA</a:t>
            </a: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4FAD6D47-FBA3-429F-9137-6D74C81EA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33" y="0"/>
            <a:ext cx="2980267" cy="12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75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6692" y="228480"/>
            <a:ext cx="10515600" cy="10962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Tryby ścigania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414598" y="2075644"/>
            <a:ext cx="385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5">
                    <a:lumMod val="75000"/>
                  </a:schemeClr>
                </a:solidFill>
              </a:rPr>
              <a:t>PUBLICZNOSKARGOWY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080292" y="2075643"/>
            <a:ext cx="484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5">
                    <a:lumMod val="75000"/>
                  </a:schemeClr>
                </a:solidFill>
              </a:rPr>
              <a:t>PRYWATNOSKARGOWY</a:t>
            </a:r>
          </a:p>
        </p:txBody>
      </p:sp>
      <p:cxnSp>
        <p:nvCxnSpPr>
          <p:cNvPr id="7" name="Łącznik: łamany 6"/>
          <p:cNvCxnSpPr/>
          <p:nvPr/>
        </p:nvCxnSpPr>
        <p:spPr>
          <a:xfrm rot="5400000">
            <a:off x="4544822" y="64609"/>
            <a:ext cx="675994" cy="302334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Łącznik: łamany 13"/>
          <p:cNvCxnSpPr/>
          <p:nvPr/>
        </p:nvCxnSpPr>
        <p:spPr>
          <a:xfrm rot="16200000" flipH="1">
            <a:off x="7623078" y="9699"/>
            <a:ext cx="675993" cy="31331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524436" y="4127287"/>
            <a:ext cx="185569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4"/>
                </a:solidFill>
              </a:rPr>
              <a:t>bezwarunkowy</a:t>
            </a:r>
          </a:p>
          <a:p>
            <a:pPr algn="ctr"/>
            <a:r>
              <a:rPr lang="pl-PL" dirty="0"/>
              <a:t>(gdy w k.k. brak informacji </a:t>
            </a:r>
          </a:p>
          <a:p>
            <a:pPr algn="ctr"/>
            <a:r>
              <a:rPr lang="pl-PL" dirty="0"/>
              <a:t>co do trybu)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364693" y="4127287"/>
            <a:ext cx="149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4"/>
                </a:solidFill>
              </a:rPr>
              <a:t>warunkowy</a:t>
            </a:r>
          </a:p>
        </p:txBody>
      </p:sp>
      <p:cxnSp>
        <p:nvCxnSpPr>
          <p:cNvPr id="20" name="Łącznik: łamany 19"/>
          <p:cNvCxnSpPr/>
          <p:nvPr/>
        </p:nvCxnSpPr>
        <p:spPr>
          <a:xfrm rot="5400000">
            <a:off x="2032048" y="2829339"/>
            <a:ext cx="675994" cy="183552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Łącznik: łamany 39"/>
          <p:cNvCxnSpPr/>
          <p:nvPr/>
        </p:nvCxnSpPr>
        <p:spPr>
          <a:xfrm rot="16200000" flipH="1">
            <a:off x="3863089" y="2833820"/>
            <a:ext cx="675994" cy="18265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Łącznik: łamany 44"/>
          <p:cNvCxnSpPr/>
          <p:nvPr/>
        </p:nvCxnSpPr>
        <p:spPr>
          <a:xfrm rot="5400000">
            <a:off x="3930887" y="4211417"/>
            <a:ext cx="675994" cy="169096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Łącznik: łamany 45"/>
          <p:cNvCxnSpPr/>
          <p:nvPr/>
        </p:nvCxnSpPr>
        <p:spPr>
          <a:xfrm rot="16200000" flipH="1">
            <a:off x="5689650" y="4143620"/>
            <a:ext cx="675994" cy="18265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pole tekstowe 48"/>
          <p:cNvSpPr txBox="1"/>
          <p:nvPr/>
        </p:nvSpPr>
        <p:spPr>
          <a:xfrm>
            <a:off x="1757087" y="5426310"/>
            <a:ext cx="3455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uzależniony od </a:t>
            </a:r>
            <a:r>
              <a:rPr lang="pl-PL" b="1" dirty="0">
                <a:solidFill>
                  <a:srgbClr val="00B050"/>
                </a:solidFill>
              </a:rPr>
              <a:t>wniosku</a:t>
            </a:r>
          </a:p>
          <a:p>
            <a:pPr algn="ctr"/>
            <a:r>
              <a:rPr lang="pl-PL" dirty="0"/>
              <a:t>(np. wniosek osoby najbliższej o ściganie sprawcy przestępstwa kradzieży – zob. art. 278 § 4 k.k.)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5114366" y="5426309"/>
            <a:ext cx="3644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uzależniony od </a:t>
            </a:r>
            <a:r>
              <a:rPr lang="pl-PL" b="1" dirty="0">
                <a:solidFill>
                  <a:srgbClr val="00B050"/>
                </a:solidFill>
              </a:rPr>
              <a:t>zezwolenia</a:t>
            </a:r>
            <a:r>
              <a:rPr lang="pl-PL" dirty="0"/>
              <a:t> właściwego organu (np. zgoda Sejmu na ściganie posła)</a:t>
            </a:r>
          </a:p>
        </p:txBody>
      </p:sp>
      <p:sp>
        <p:nvSpPr>
          <p:cNvPr id="55" name="pole tekstowe 54"/>
          <p:cNvSpPr txBox="1"/>
          <p:nvPr/>
        </p:nvSpPr>
        <p:spPr>
          <a:xfrm>
            <a:off x="6796038" y="2485773"/>
            <a:ext cx="5204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Postępowanie prowadzone na skutek </a:t>
            </a:r>
            <a:r>
              <a:rPr lang="pl-PL" b="1" dirty="0"/>
              <a:t>prywatnego aktu oskarżenia</a:t>
            </a:r>
            <a:r>
              <a:rPr lang="pl-PL" dirty="0"/>
              <a:t> wniesionego przez pokrzywdzonego, który staje się oskarżycielem prywatnym.</a:t>
            </a:r>
          </a:p>
          <a:p>
            <a:pPr algn="ctr"/>
            <a:r>
              <a:rPr lang="pl-PL" dirty="0"/>
              <a:t>Oskarżyciel publiczny może wszcząć lub wstąpić, gdy zachodzi przesłanka interesu społecznego.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53051" y="2485773"/>
            <a:ext cx="6463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Postępowanie prowadzone z własnej inicjatywy przez organy ścigania, które w razie podejrzenia popełnienia przestępstwa mają obowiązek podjąć wszelkie działania w celu wykrycia sprawcy. 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667991BC-4087-4902-9DC9-51A4BA28F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33" y="0"/>
            <a:ext cx="2980267" cy="12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9DA6870-C7C1-4D0A-BE67-1E833AB2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20" y="2354093"/>
            <a:ext cx="5148845" cy="4036979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27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53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Dziękuję</a:t>
            </a:r>
            <a:r>
              <a:rPr lang="en-US" sz="53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53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uwagę</a:t>
            </a:r>
            <a:br>
              <a:rPr lang="en-US" sz="27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pl-PL" sz="27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11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137593C-0961-4328-87BA-83020BBE2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70" y="2985367"/>
            <a:ext cx="4141760" cy="180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0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Proces karny – podstawowe pytania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38200" y="1537396"/>
            <a:ext cx="99304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/>
              <a:t>Czym jest proces karny? </a:t>
            </a:r>
          </a:p>
          <a:p>
            <a:r>
              <a:rPr lang="pl-PL" sz="2800" b="1" i="1" dirty="0">
                <a:solidFill>
                  <a:schemeClr val="bg1">
                    <a:lumMod val="65000"/>
                  </a:schemeClr>
                </a:solidFill>
              </a:rPr>
              <a:t>Polski proces karny</a:t>
            </a:r>
          </a:p>
          <a:p>
            <a:r>
              <a:rPr lang="pl-PL" sz="2800" b="1" i="1" dirty="0">
                <a:solidFill>
                  <a:schemeClr val="bg1">
                    <a:lumMod val="65000"/>
                  </a:schemeClr>
                </a:solidFill>
              </a:rPr>
              <a:t>Proces karny Józefa K.</a:t>
            </a:r>
          </a:p>
          <a:p>
            <a:endParaRPr lang="pl-PL" sz="2800" b="1" i="1" dirty="0"/>
          </a:p>
          <a:p>
            <a:r>
              <a:rPr lang="pl-PL" sz="2800" b="1" i="1" dirty="0"/>
              <a:t>Co jest jego przedmiotem? </a:t>
            </a:r>
          </a:p>
          <a:p>
            <a:r>
              <a:rPr lang="pl-PL" sz="2800" b="1" i="1" dirty="0">
                <a:solidFill>
                  <a:schemeClr val="bg1">
                    <a:lumMod val="65000"/>
                  </a:schemeClr>
                </a:solidFill>
              </a:rPr>
              <a:t>Zdarzenie historyczne? Roszczenie państwa/społeczeństwa? Odpowiedzialność? Jaka?</a:t>
            </a:r>
          </a:p>
          <a:p>
            <a:endParaRPr lang="pl-PL" sz="2800" b="1" i="1" dirty="0"/>
          </a:p>
          <a:p>
            <a:r>
              <a:rPr lang="pl-PL" sz="2800" b="1" i="1" dirty="0"/>
              <a:t>Jaki jest wzajemny stosunek prawa karnego materialnego </a:t>
            </a:r>
          </a:p>
          <a:p>
            <a:r>
              <a:rPr lang="pl-PL" sz="2800" b="1" i="1" dirty="0"/>
              <a:t>i procesowego?</a:t>
            </a:r>
          </a:p>
          <a:p>
            <a:r>
              <a:rPr lang="pl-PL" sz="2800" b="1" i="1" dirty="0">
                <a:solidFill>
                  <a:schemeClr val="bg1">
                    <a:lumMod val="65000"/>
                  </a:schemeClr>
                </a:solidFill>
              </a:rPr>
              <a:t>Hierarchiczność? Autonomia? Współzależność?</a:t>
            </a:r>
          </a:p>
          <a:p>
            <a:endParaRPr lang="pl-PL" sz="3200" b="1" i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7060CE7-CA99-4365-AF25-151BDC04B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33" y="0"/>
            <a:ext cx="2980267" cy="12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2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1142"/>
          </a:xfrm>
        </p:spPr>
        <p:txBody>
          <a:bodyPr/>
          <a:lstStyle/>
          <a:p>
            <a:r>
              <a:rPr lang="pl-PL" dirty="0"/>
              <a:t>Cele procesu karnego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9445" y="1615736"/>
            <a:ext cx="9942032" cy="4920532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pl-PL" b="1" dirty="0"/>
              <a:t>w ujęciu normatywnym </a:t>
            </a:r>
            <a:r>
              <a:rPr lang="pl-PL" dirty="0"/>
              <a:t>- </a:t>
            </a:r>
            <a:r>
              <a:rPr lang="pl-PL" b="1" dirty="0">
                <a:solidFill>
                  <a:srgbClr val="0070C0"/>
                </a:solidFill>
              </a:rPr>
              <a:t>art. 2 § 1 k.p.k.:</a:t>
            </a:r>
          </a:p>
          <a:p>
            <a:pPr lvl="1"/>
            <a:r>
              <a:rPr lang="pl-PL" dirty="0"/>
              <a:t>wykrycie sprawcy i jego osądzenie,</a:t>
            </a:r>
          </a:p>
          <a:p>
            <a:pPr lvl="1"/>
            <a:r>
              <a:rPr lang="pl-PL" dirty="0"/>
              <a:t>trafna reakcja karna,</a:t>
            </a:r>
          </a:p>
          <a:p>
            <a:pPr lvl="1"/>
            <a:r>
              <a:rPr lang="pl-PL" dirty="0"/>
              <a:t>uwzględnienie interesów pokrzywdzonego,</a:t>
            </a:r>
          </a:p>
          <a:p>
            <a:pPr lvl="1"/>
            <a:r>
              <a:rPr lang="pl-PL" dirty="0"/>
              <a:t>zakończenie sprawy w rozsądnym terminie</a:t>
            </a:r>
          </a:p>
          <a:p>
            <a:pPr marL="514350" indent="-514350">
              <a:buAutoNum type="arabicParenR" startAt="2"/>
            </a:pPr>
            <a:r>
              <a:rPr lang="pl-PL" b="1" dirty="0"/>
              <a:t>w ujęciu doktrynalnym:</a:t>
            </a:r>
          </a:p>
          <a:p>
            <a:pPr lvl="1"/>
            <a:r>
              <a:rPr lang="pl-PL" dirty="0"/>
              <a:t>dawniej: wyłącznie urzeczywistnienie norm prawa karnego materialnego,</a:t>
            </a:r>
          </a:p>
          <a:p>
            <a:pPr lvl="1"/>
            <a:r>
              <a:rPr lang="pl-PL" dirty="0"/>
              <a:t>trafna reakcja karna,</a:t>
            </a:r>
          </a:p>
          <a:p>
            <a:pPr lvl="1"/>
            <a:r>
              <a:rPr lang="pl-PL" dirty="0"/>
              <a:t>M. Cieślak: istotny zarówno cel, jak i metoda,</a:t>
            </a:r>
          </a:p>
          <a:p>
            <a:pPr lvl="1"/>
            <a:r>
              <a:rPr lang="pl-PL" dirty="0"/>
              <a:t>współcześnie: </a:t>
            </a:r>
          </a:p>
          <a:p>
            <a:pPr marL="457200" lvl="1" indent="0">
              <a:buNone/>
            </a:pPr>
            <a:r>
              <a:rPr lang="pl-PL" b="1" dirty="0"/>
              <a:t>    </a:t>
            </a:r>
            <a:r>
              <a:rPr lang="pl-PL" sz="2800" b="1" dirty="0">
                <a:solidFill>
                  <a:srgbClr val="0070C0"/>
                </a:solidFill>
              </a:rPr>
              <a:t>sprawiedliwość materialna </a:t>
            </a:r>
            <a:r>
              <a:rPr lang="pl-PL" sz="2800" dirty="0">
                <a:solidFill>
                  <a:srgbClr val="0070C0"/>
                </a:solidFill>
              </a:rPr>
              <a:t>+ </a:t>
            </a:r>
            <a:r>
              <a:rPr lang="pl-PL" sz="2800" b="1" dirty="0">
                <a:solidFill>
                  <a:srgbClr val="0070C0"/>
                </a:solidFill>
              </a:rPr>
              <a:t>sprawiedliwość proceduralna</a:t>
            </a:r>
            <a:r>
              <a:rPr lang="pl-PL" sz="2800" dirty="0">
                <a:solidFill>
                  <a:srgbClr val="0070C0"/>
                </a:solidFill>
              </a:rPr>
              <a:t>.</a:t>
            </a:r>
          </a:p>
          <a:p>
            <a:pPr lvl="1"/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4BEC83D-7A37-4F9C-9E45-E83ECC6F8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33" y="0"/>
            <a:ext cx="2980267" cy="12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39332"/>
            <a:ext cx="10515600" cy="1325563"/>
          </a:xfrm>
        </p:spPr>
        <p:txBody>
          <a:bodyPr/>
          <a:lstStyle/>
          <a:p>
            <a:r>
              <a:rPr lang="pl-PL" dirty="0"/>
              <a:t>Funkcje prawa karnego procesowego</a:t>
            </a:r>
          </a:p>
        </p:txBody>
      </p:sp>
      <p:sp>
        <p:nvSpPr>
          <p:cNvPr id="4" name="Strzałka: w prawo 3"/>
          <p:cNvSpPr/>
          <p:nvPr/>
        </p:nvSpPr>
        <p:spPr>
          <a:xfrm>
            <a:off x="1431758" y="1744579"/>
            <a:ext cx="2586789" cy="97455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trzałka: w prawo 4"/>
          <p:cNvSpPr/>
          <p:nvPr/>
        </p:nvSpPr>
        <p:spPr>
          <a:xfrm>
            <a:off x="1431758" y="3320717"/>
            <a:ext cx="3284622" cy="9986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/>
          <p:cNvSpPr/>
          <p:nvPr/>
        </p:nvSpPr>
        <p:spPr>
          <a:xfrm>
            <a:off x="1431758" y="4433638"/>
            <a:ext cx="2767263" cy="97455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49116"/>
            <a:ext cx="10515600" cy="4042610"/>
          </a:xfrm>
        </p:spPr>
        <p:txBody>
          <a:bodyPr/>
          <a:lstStyle/>
          <a:p>
            <a:pPr marL="571500" indent="-571500">
              <a:buAutoNum type="romanUcParenR"/>
            </a:pPr>
            <a:r>
              <a:rPr lang="pl-PL" sz="3600" b="1" dirty="0"/>
              <a:t>Regulacyjna</a:t>
            </a:r>
            <a:r>
              <a:rPr lang="pl-PL" sz="3600" dirty="0"/>
              <a:t> – wyznacza przebieg postępowania, określa porządek czynności, ustanawia ramy działania uczestników,</a:t>
            </a:r>
          </a:p>
          <a:p>
            <a:pPr marL="571500" indent="-571500">
              <a:buAutoNum type="romanUcParenR"/>
            </a:pPr>
            <a:r>
              <a:rPr lang="pl-PL" sz="3600" b="1" dirty="0"/>
              <a:t>Prakseologiczna </a:t>
            </a:r>
            <a:r>
              <a:rPr lang="pl-PL" sz="3600" dirty="0"/>
              <a:t>– zapewnia efektywność osiągania wyznaczonych celów,</a:t>
            </a:r>
          </a:p>
          <a:p>
            <a:pPr marL="571500" indent="-571500">
              <a:buAutoNum type="romanUcParenR"/>
            </a:pPr>
            <a:r>
              <a:rPr lang="pl-PL" sz="3600" b="1" dirty="0"/>
              <a:t>Gwarancyjna</a:t>
            </a:r>
            <a:r>
              <a:rPr lang="pl-PL" sz="3600" dirty="0"/>
              <a:t> – chroni jednostkę przed naruszeniami jej praw i wolności.</a:t>
            </a:r>
          </a:p>
          <a:p>
            <a:pPr marL="571500" indent="-571500">
              <a:buAutoNum type="romanUcParenR"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7DB25BE-4C67-4256-9FE3-B64D9A6D9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33" y="0"/>
            <a:ext cx="2980267" cy="12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3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341"/>
          </a:xfrm>
        </p:spPr>
        <p:txBody>
          <a:bodyPr/>
          <a:lstStyle/>
          <a:p>
            <a:r>
              <a:rPr lang="pl-PL" dirty="0"/>
              <a:t>Formy rozwojowe procesu karnego</a:t>
            </a:r>
          </a:p>
        </p:txBody>
      </p:sp>
      <p:sp>
        <p:nvSpPr>
          <p:cNvPr id="17" name="Prostokąt: zaokrąglone rogi 16"/>
          <p:cNvSpPr/>
          <p:nvPr/>
        </p:nvSpPr>
        <p:spPr>
          <a:xfrm>
            <a:off x="738941" y="1583633"/>
            <a:ext cx="3536281" cy="47656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: zaokrąglone rogi 18"/>
          <p:cNvSpPr/>
          <p:nvPr/>
        </p:nvSpPr>
        <p:spPr>
          <a:xfrm>
            <a:off x="7811503" y="1583632"/>
            <a:ext cx="3536281" cy="47656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: zaokrąglone rogi 17"/>
          <p:cNvSpPr/>
          <p:nvPr/>
        </p:nvSpPr>
        <p:spPr>
          <a:xfrm>
            <a:off x="4275222" y="1583633"/>
            <a:ext cx="3536281" cy="476567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8154527" y="2084883"/>
            <a:ext cx="301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FORMA MIESZANA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4301078" y="2084883"/>
            <a:ext cx="3805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FORMA INKWIZYCYJNA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980826" y="2094254"/>
            <a:ext cx="32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FORMA SKARGOWA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920917" y="2563651"/>
            <a:ext cx="3202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Wszczęcie i przebieg zależne od skargi ze strony zainteresowanego,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Co do zasady państwo nie ingeruje w ściganie,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Proces prowadzony w formie sporu między stronami,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Ustność i jawność,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Prawo do obrony,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Bezpośrednie zetknięcie się sądu z dowodami.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4425114" y="2782170"/>
            <a:ext cx="32364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Państwo zaangażowane w ściganie,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Organ procesowy kumuluje różne role procesowe: oskarżenie, obrona i rozstrzyganie,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Marginalna rola stron,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Duże znaczenie dokumentów, zapisków,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Tajność.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8081212" y="2593154"/>
            <a:ext cx="2919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Połączenie elementów jednej i drugiej formy,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Podział procesu na dwie fazy: tajne postępowanie przygotowawcze ukształtowane na zasadzie inkwizycyjnej   i jawne postępowanie sądowe o charakterze skargowym.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6D0F8224-7B2C-47BA-807C-5A987FF444A8}"/>
              </a:ext>
            </a:extLst>
          </p:cNvPr>
          <p:cNvSpPr/>
          <p:nvPr/>
        </p:nvSpPr>
        <p:spPr>
          <a:xfrm>
            <a:off x="3982291" y="3597492"/>
            <a:ext cx="581844" cy="100502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B1004F62-D380-47E2-A127-CA039E931D71}"/>
              </a:ext>
            </a:extLst>
          </p:cNvPr>
          <p:cNvSpPr/>
          <p:nvPr/>
        </p:nvSpPr>
        <p:spPr>
          <a:xfrm>
            <a:off x="7525224" y="3634840"/>
            <a:ext cx="581844" cy="10050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A434ED5A-5B33-4A44-9FDB-CA6CF66A6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33" y="0"/>
            <a:ext cx="2980267" cy="12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4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9282" y="499596"/>
            <a:ext cx="7705165" cy="872004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Historia rozwoju procesu karnego (1)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3479" y="1552074"/>
            <a:ext cx="8512867" cy="4929407"/>
          </a:xfrm>
        </p:spPr>
        <p:txBody>
          <a:bodyPr>
            <a:normAutofit/>
          </a:bodyPr>
          <a:lstStyle/>
          <a:p>
            <a:r>
              <a:rPr lang="pl-PL" sz="2400" dirty="0"/>
              <a:t>W starożytności dominacja procesu skargowego, brak rozróżnienia pomiędzy prawem karnym a cywilnym,</a:t>
            </a:r>
          </a:p>
          <a:p>
            <a:r>
              <a:rPr lang="pl-PL" sz="2400" dirty="0"/>
              <a:t>Średniowiecze – ordalia, legalna teoria dowodowa,</a:t>
            </a:r>
          </a:p>
          <a:p>
            <a:r>
              <a:rPr lang="pl-PL" sz="2400" dirty="0"/>
              <a:t>1215 r. – reformy Innocentego III, inkwizycyjność,</a:t>
            </a:r>
          </a:p>
          <a:p>
            <a:r>
              <a:rPr lang="pl-PL" sz="2400" dirty="0"/>
              <a:t>Umacnianie się władzy centralnej </a:t>
            </a:r>
            <a:r>
              <a:rPr lang="pl-PL" sz="2400" dirty="0">
                <a:sym typeface="Wingdings 3" panose="05040102010807070707" pitchFamily="18" charset="2"/>
              </a:rPr>
              <a:t> większa ilość przestępstw ściganych z urzędu  przewaga formy inkwizycyjnej,</a:t>
            </a:r>
          </a:p>
          <a:p>
            <a:r>
              <a:rPr lang="pl-PL" sz="2400" dirty="0"/>
              <a:t>1532 r. – </a:t>
            </a:r>
            <a:r>
              <a:rPr lang="pl-PL" sz="2400" i="1" dirty="0" err="1"/>
              <a:t>Constitutio</a:t>
            </a:r>
            <a:r>
              <a:rPr lang="pl-PL" sz="2400" i="1" dirty="0"/>
              <a:t> </a:t>
            </a:r>
            <a:r>
              <a:rPr lang="pl-PL" sz="2400" i="1" dirty="0" err="1"/>
              <a:t>Criminalis</a:t>
            </a:r>
            <a:r>
              <a:rPr lang="pl-PL" sz="2400" i="1" dirty="0"/>
              <a:t> Carolina</a:t>
            </a:r>
            <a:r>
              <a:rPr lang="pl-PL" sz="2400" dirty="0"/>
              <a:t>, szczyt rozwoju formy inkwizycyjnej, zerwanie z irracjonalizmem legalnej teorii dowodowej,</a:t>
            </a:r>
            <a:endParaRPr lang="pl-PL" sz="2400" dirty="0">
              <a:sym typeface="Wingdings 3" panose="05040102010807070707" pitchFamily="18" charset="2"/>
            </a:endParaRPr>
          </a:p>
          <a:p>
            <a:r>
              <a:rPr lang="pl-PL" sz="2400" dirty="0">
                <a:sym typeface="Wingdings 3" panose="05040102010807070707" pitchFamily="18" charset="2"/>
              </a:rPr>
              <a:t>Niehumanitarne metody śledcze, tortury,</a:t>
            </a:r>
          </a:p>
          <a:p>
            <a:r>
              <a:rPr lang="pl-PL" sz="2400" dirty="0">
                <a:sym typeface="Wingdings 3" panose="05040102010807070707" pitchFamily="18" charset="2"/>
              </a:rPr>
              <a:t>Odrębna ścieżka rozwoju procesu angielskiego, a w konsekwencji amerykańskiego.</a:t>
            </a:r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583"/>
          <a:stretch/>
        </p:blipFill>
        <p:spPr>
          <a:xfrm>
            <a:off x="9503565" y="0"/>
            <a:ext cx="2688435" cy="3429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" r="2631" b="7096"/>
          <a:stretch/>
        </p:blipFill>
        <p:spPr>
          <a:xfrm>
            <a:off x="9503564" y="3263265"/>
            <a:ext cx="2679723" cy="35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4" t="1370" b="4183"/>
          <a:stretch/>
        </p:blipFill>
        <p:spPr>
          <a:xfrm>
            <a:off x="0" y="1828800"/>
            <a:ext cx="3499556" cy="5028657"/>
          </a:xfr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-1" r="7181" b="64991"/>
          <a:stretch/>
        </p:blipFill>
        <p:spPr>
          <a:xfrm>
            <a:off x="0" y="0"/>
            <a:ext cx="3499556" cy="18288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749778" y="767358"/>
            <a:ext cx="2201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i="1" dirty="0">
                <a:solidFill>
                  <a:schemeClr val="bg1"/>
                </a:solidFill>
                <a:latin typeface="Cambria" panose="02040503050406030204" pitchFamily="18" charset="0"/>
              </a:rPr>
              <a:t>1808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3818964" y="478398"/>
            <a:ext cx="7705165" cy="872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/>
              <a:t>Historia rozwoju procesu karnego (2)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128116" y="1350402"/>
            <a:ext cx="75786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Oświecenie: potrzeba reformy procesu karnego poprzez ograniczenie arbitralności organów i eliminację tortur; idea kodyfikacji,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1808 r. – </a:t>
            </a:r>
            <a:r>
              <a:rPr lang="pl-PL" sz="2400" i="1" dirty="0" err="1"/>
              <a:t>Code</a:t>
            </a:r>
            <a:r>
              <a:rPr lang="pl-PL" sz="2400" i="1" dirty="0"/>
              <a:t> </a:t>
            </a:r>
            <a:r>
              <a:rPr lang="pl-PL" sz="2400" i="1" dirty="0" err="1"/>
              <a:t>d’instruction</a:t>
            </a:r>
            <a:r>
              <a:rPr lang="pl-PL" sz="2400" i="1" dirty="0"/>
              <a:t> </a:t>
            </a:r>
            <a:r>
              <a:rPr lang="pl-PL" sz="2400" i="1" dirty="0" err="1"/>
              <a:t>criminelle</a:t>
            </a:r>
            <a:r>
              <a:rPr lang="pl-PL" sz="2400" i="1" dirty="0"/>
              <a:t> </a:t>
            </a:r>
            <a:r>
              <a:rPr lang="pl-PL" sz="2400" dirty="0"/>
              <a:t>– proces mieszany.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Austria, Niemcy w XIX w. – procesy ukształtowane na zasadzie legalizmu z dominacją inkwizycyjności,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Państwa totalitarne w XX w. – instrumentalne wykorzystywanie postępowania karnego do walki politycznej, stalinowski model postępowania karnego z dominującą pozycją prokuratora,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 II WŚ w </a:t>
            </a:r>
            <a:r>
              <a:rPr lang="pl-PL" sz="2400" dirty="0" err="1"/>
              <a:t>Euopie</a:t>
            </a:r>
            <a:r>
              <a:rPr lang="pl-PL" sz="2400" dirty="0"/>
              <a:t> Zachodniej, a po 1989 r. także w państwach byłego bloku socjalistycznego Zwiększenie znaczenia funkcji gwarancyjnej procesu karnego.</a:t>
            </a:r>
          </a:p>
          <a:p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076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4F925EBD-05C9-4737-BD16-E57E85D70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33" y="0"/>
            <a:ext cx="2980267" cy="129358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rozwoju polskiego procesu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1830" y="2123653"/>
            <a:ext cx="7664007" cy="44869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200" b="1" dirty="0"/>
              <a:t>Po 1918 r. </a:t>
            </a:r>
            <a:r>
              <a:rPr lang="pl-PL" sz="2200" dirty="0"/>
              <a:t>– różne kodyfikacje w zależności od dzielnicy.</a:t>
            </a:r>
          </a:p>
          <a:p>
            <a:pPr marL="0" indent="0">
              <a:buNone/>
            </a:pPr>
            <a:r>
              <a:rPr lang="pl-PL" sz="2200" b="1" dirty="0"/>
              <a:t>1928 r. </a:t>
            </a:r>
            <a:r>
              <a:rPr lang="pl-PL" sz="2200" dirty="0"/>
              <a:t>– pierwszy polski k.p.k., wszedł w życie 1 I 1929 r. Wzorowany   na kodyfikacji francuskiej. Regulacja uznawana za dość liberalną.</a:t>
            </a:r>
          </a:p>
          <a:p>
            <a:pPr marL="0" indent="0">
              <a:buNone/>
            </a:pPr>
            <a:r>
              <a:rPr lang="pl-PL" sz="2200" b="1" dirty="0"/>
              <a:t>Lata 30. </a:t>
            </a:r>
            <a:r>
              <a:rPr lang="pl-PL" sz="2200" dirty="0"/>
              <a:t>– rządy autorytarne sanacji, ustawy szczególne</a:t>
            </a:r>
          </a:p>
          <a:p>
            <a:pPr marL="0" indent="0">
              <a:buNone/>
            </a:pPr>
            <a:r>
              <a:rPr lang="pl-PL" sz="2200" b="1" dirty="0"/>
              <a:t>Po II wojnie światowej </a:t>
            </a:r>
            <a:r>
              <a:rPr lang="pl-PL" sz="2200" dirty="0"/>
              <a:t>tryby szczególne, proces karny instrumentem represji wobec przeciwników władzy, liczne nadużycia włącznie z mordami sądowymi w okresie stalinowskim (zwł. w latach 1948-55).</a:t>
            </a:r>
          </a:p>
          <a:p>
            <a:pPr marL="0" indent="0">
              <a:buNone/>
            </a:pPr>
            <a:r>
              <a:rPr lang="pl-PL" sz="2200" b="1" dirty="0"/>
              <a:t>1969 r. </a:t>
            </a:r>
            <a:r>
              <a:rPr lang="pl-PL" sz="2200" dirty="0"/>
              <a:t>–  k.p.k. wzorowany na systemie radzieckim, z silną pozycją prokuratora i dominującym znaczeniem postępowania przygotowawczego. Kodeks karny – ciągłość, kodeks postępowania karnego – zerwanie. </a:t>
            </a:r>
          </a:p>
          <a:p>
            <a:pPr marL="0" indent="0">
              <a:buNone/>
            </a:pPr>
            <a:r>
              <a:rPr lang="pl-PL" sz="2200" b="1" dirty="0"/>
              <a:t>1997 r. </a:t>
            </a:r>
            <a:r>
              <a:rPr lang="pl-PL" sz="2200" dirty="0"/>
              <a:t>– obowiązujący k.p.k. Eliminacja rozwiązań charakterystycznych dla państwa autorytarnego, jednak model nadal bardziej podobny do   kodyfikacji z 1969 r. niż do tej z okresu międzywojennego.</a:t>
            </a:r>
          </a:p>
          <a:p>
            <a:pPr marL="0" indent="0">
              <a:buNone/>
            </a:pPr>
            <a:r>
              <a:rPr lang="pl-PL" sz="2200" b="1" dirty="0"/>
              <a:t>2013 i 2015 r. </a:t>
            </a:r>
            <a:r>
              <a:rPr lang="pl-PL" sz="2200" dirty="0"/>
              <a:t>– Wielka nowelizacja k.p.k., nowy model postępowania z kluczową rolą kontradyktoryjności, w przeważającej mierze skasowany nowelą k.p.k. z </a:t>
            </a:r>
            <a:r>
              <a:rPr lang="pl-PL" sz="2200" b="1" dirty="0"/>
              <a:t>marca 2016 r.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38200" y="1336745"/>
            <a:ext cx="10416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i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1928                             1969                               1997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2099733" y="1769710"/>
            <a:ext cx="299155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6434667" y="1769710"/>
            <a:ext cx="3149600" cy="11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67" y="2186731"/>
            <a:ext cx="4032450" cy="39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ile:European stars.svg">
            <a:extLst>
              <a:ext uri="{FF2B5EF4-FFF2-40B4-BE49-F238E27FC236}">
                <a16:creationId xmlns:a16="http://schemas.microsoft.com/office/drawing/2014/main" id="{E0B21718-8652-42C7-8DDB-34A377D36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t="29705"/>
          <a:stretch/>
        </p:blipFill>
        <p:spPr bwMode="auto">
          <a:xfrm>
            <a:off x="0" y="0"/>
            <a:ext cx="4246099" cy="413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0740" y="910514"/>
            <a:ext cx="6387102" cy="1325563"/>
          </a:xfrm>
        </p:spPr>
        <p:txBody>
          <a:bodyPr>
            <a:normAutofit/>
          </a:bodyPr>
          <a:lstStyle/>
          <a:p>
            <a:r>
              <a:rPr lang="pl-PL" dirty="0"/>
              <a:t>Źródła prawa karnego procesowego (1)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5542" y="2388092"/>
            <a:ext cx="7361914" cy="4287915"/>
          </a:xfrm>
        </p:spPr>
        <p:txBody>
          <a:bodyPr anchor="t">
            <a:normAutofit/>
          </a:bodyPr>
          <a:lstStyle/>
          <a:p>
            <a:r>
              <a:rPr lang="pl-PL" sz="2000" b="1" dirty="0"/>
              <a:t>Konstytucja Rzeczypospolitej Polskiej </a:t>
            </a:r>
            <a:r>
              <a:rPr lang="pl-PL" sz="2000" dirty="0"/>
              <a:t>(zob. np. art. 41-45),</a:t>
            </a:r>
          </a:p>
          <a:p>
            <a:r>
              <a:rPr lang="pl-PL" sz="2000" dirty="0"/>
              <a:t>Prawo unijne – zwł. w obszarze współpracy sądowej w sprawach karnych, ale nie tylko (np. Dyrektywa Parlamentu Europejskiego       i Rady 2013/48/UE z dnia 22 października 2013 r. w sprawie prawa dostępu do adwokata w postępowaniu karnym),</a:t>
            </a:r>
          </a:p>
          <a:p>
            <a:r>
              <a:rPr lang="pl-PL" sz="2000" dirty="0"/>
              <a:t>Akty prawa międzynarodowego:</a:t>
            </a:r>
          </a:p>
          <a:p>
            <a:pPr lvl="1"/>
            <a:r>
              <a:rPr lang="pl-PL" sz="2000" dirty="0"/>
              <a:t>Europejska Konwencja Praw Człowieka i Podstawowych Wolności z 4 XI 1950 r. (</a:t>
            </a:r>
            <a:r>
              <a:rPr lang="pl-PL" sz="2000" b="1" dirty="0"/>
              <a:t>EKPCZ</a:t>
            </a:r>
            <a:r>
              <a:rPr lang="pl-PL" sz="2000" dirty="0"/>
              <a:t>) – zwł. art. 6,</a:t>
            </a:r>
          </a:p>
          <a:p>
            <a:pPr lvl="1"/>
            <a:r>
              <a:rPr lang="pl-PL" sz="2000" dirty="0"/>
              <a:t>Międzynarodowy Pakt Praw Obywatelskich i Politycznych (</a:t>
            </a:r>
            <a:r>
              <a:rPr lang="pl-PL" sz="2000" b="1" dirty="0" err="1"/>
              <a:t>MPPOiP</a:t>
            </a:r>
            <a:r>
              <a:rPr lang="pl-PL" sz="2000" dirty="0"/>
              <a:t>),</a:t>
            </a:r>
          </a:p>
          <a:p>
            <a:pPr lvl="1"/>
            <a:r>
              <a:rPr lang="pl-PL" sz="2000" dirty="0"/>
              <a:t>Umowy dwustronne (np. umowa między RP a USA o ekstradycji sporządzona w Waszyngtonie dnia 10 lipca 1996 r.).</a:t>
            </a:r>
          </a:p>
          <a:p>
            <a:pPr marL="0" indent="0">
              <a:buNone/>
            </a:pPr>
            <a:endParaRPr lang="pl-PL" sz="15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EA0402-5843-4D53-BF9C-BE7205812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9830" y="1"/>
            <a:ext cx="4502173" cy="344821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69A9177-226B-4386-B6BA-57056A19B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50" y="510612"/>
            <a:ext cx="1529557" cy="2326323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1B43EC4-7D6F-44CA-82DD-103883D2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8827" y="4082142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8D5D561-ABAE-4078-AB79-2556FEA15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32" y="4935290"/>
            <a:ext cx="2394408" cy="15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44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1077</Words>
  <Application>Microsoft Office PowerPoint</Application>
  <PresentationFormat>Panoramiczny</PresentationFormat>
  <Paragraphs>132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Tw Cen MT Condensed Extra Bold</vt:lpstr>
      <vt:lpstr>Motyw pakietu Office</vt:lpstr>
      <vt:lpstr>Postępowanie  karne</vt:lpstr>
      <vt:lpstr>Proces karny – podstawowe pytania</vt:lpstr>
      <vt:lpstr>Cele procesu karnego</vt:lpstr>
      <vt:lpstr>Funkcje prawa karnego procesowego</vt:lpstr>
      <vt:lpstr>Formy rozwojowe procesu karnego</vt:lpstr>
      <vt:lpstr>Historia rozwoju procesu karnego (1)</vt:lpstr>
      <vt:lpstr>Prezentacja programu PowerPoint</vt:lpstr>
      <vt:lpstr>Historia rozwoju polskiego procesu</vt:lpstr>
      <vt:lpstr>Źródła prawa karnego procesowego (1)</vt:lpstr>
      <vt:lpstr>Źródła prawa karnego procesowego (2)</vt:lpstr>
      <vt:lpstr>Organy postępowania karnego (schemat uproszczony)</vt:lpstr>
      <vt:lpstr>Przebieg postępowania karnego (schemat uproszczony)</vt:lpstr>
      <vt:lpstr>Tryby ścigania</vt:lpstr>
      <vt:lpstr>    Dziękuję za uwagę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Postępowanie  karne</dc:title>
  <dc:creator>Artur Kowalczyk</dc:creator>
  <cp:lastModifiedBy>Artur Kowalczyk</cp:lastModifiedBy>
  <cp:revision>5</cp:revision>
  <dcterms:created xsi:type="dcterms:W3CDTF">2018-10-03T22:55:08Z</dcterms:created>
  <dcterms:modified xsi:type="dcterms:W3CDTF">2021-11-23T20:31:21Z</dcterms:modified>
</cp:coreProperties>
</file>