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4" r:id="rId1"/>
  </p:sldMasterIdLst>
  <p:sldIdLst>
    <p:sldId id="256" r:id="rId2"/>
    <p:sldId id="257" r:id="rId3"/>
    <p:sldId id="269" r:id="rId4"/>
    <p:sldId id="258" r:id="rId5"/>
    <p:sldId id="259" r:id="rId6"/>
    <p:sldId id="278" r:id="rId7"/>
    <p:sldId id="260" r:id="rId8"/>
    <p:sldId id="262" r:id="rId9"/>
    <p:sldId id="263" r:id="rId10"/>
    <p:sldId id="264" r:id="rId11"/>
    <p:sldId id="265" r:id="rId12"/>
    <p:sldId id="268" r:id="rId13"/>
    <p:sldId id="266" r:id="rId14"/>
    <p:sldId id="271" r:id="rId15"/>
    <p:sldId id="272" r:id="rId16"/>
    <p:sldId id="279" r:id="rId17"/>
    <p:sldId id="280" r:id="rId18"/>
    <p:sldId id="270" r:id="rId19"/>
    <p:sldId id="273" r:id="rId20"/>
    <p:sldId id="274" r:id="rId21"/>
    <p:sldId id="281" r:id="rId22"/>
    <p:sldId id="282" r:id="rId23"/>
    <p:sldId id="283" r:id="rId24"/>
    <p:sldId id="275" r:id="rId25"/>
    <p:sldId id="277" r:id="rId26"/>
    <p:sldId id="276"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DA54BD-9969-4229-8853-D0F40694AAC7}" type="doc">
      <dgm:prSet loTypeId="urn:microsoft.com/office/officeart/2005/8/layout/arrow1" loCatId="process" qsTypeId="urn:microsoft.com/office/officeart/2005/8/quickstyle/simple1" qsCatId="simple" csTypeId="urn:microsoft.com/office/officeart/2005/8/colors/accent1_2" csCatId="accent1" phldr="1"/>
      <dgm:spPr/>
      <dgm:t>
        <a:bodyPr/>
        <a:lstStyle/>
        <a:p>
          <a:endParaRPr lang="pl-PL"/>
        </a:p>
      </dgm:t>
    </dgm:pt>
    <dgm:pt modelId="{52648CAC-F126-4D42-8941-622B8B6123B3}">
      <dgm:prSet phldrT="[Tekst]"/>
      <dgm:spPr/>
      <dgm:t>
        <a:bodyPr/>
        <a:lstStyle/>
        <a:p>
          <a:r>
            <a:rPr lang="pl-PL" dirty="0"/>
            <a:t>Po osobie żyjącej</a:t>
          </a:r>
        </a:p>
      </dgm:t>
    </dgm:pt>
    <dgm:pt modelId="{3189B056-B79B-461A-B86E-7A47A570D44E}" type="parTrans" cxnId="{6BBD6025-8859-4EFD-A693-EAF885548149}">
      <dgm:prSet/>
      <dgm:spPr/>
      <dgm:t>
        <a:bodyPr/>
        <a:lstStyle/>
        <a:p>
          <a:endParaRPr lang="pl-PL"/>
        </a:p>
      </dgm:t>
    </dgm:pt>
    <dgm:pt modelId="{EEDC15A4-195B-4051-9974-BAB1D280C67A}" type="sibTrans" cxnId="{6BBD6025-8859-4EFD-A693-EAF885548149}">
      <dgm:prSet/>
      <dgm:spPr/>
      <dgm:t>
        <a:bodyPr/>
        <a:lstStyle/>
        <a:p>
          <a:endParaRPr lang="pl-PL"/>
        </a:p>
      </dgm:t>
    </dgm:pt>
    <dgm:pt modelId="{39216CFC-5ACD-4F7E-A5FF-F7711BBF364A}">
      <dgm:prSet phldrT="[Tekst]"/>
      <dgm:spPr/>
      <dgm:t>
        <a:bodyPr/>
        <a:lstStyle/>
        <a:p>
          <a:r>
            <a:rPr lang="pl-PL" dirty="0"/>
            <a:t>Po osobie zmarłej</a:t>
          </a:r>
        </a:p>
      </dgm:t>
    </dgm:pt>
    <dgm:pt modelId="{BC4A6323-31E8-4693-B173-693F741A8B8C}" type="parTrans" cxnId="{F36B3079-F07B-44BC-A18C-326BFF2A17BC}">
      <dgm:prSet/>
      <dgm:spPr/>
      <dgm:t>
        <a:bodyPr/>
        <a:lstStyle/>
        <a:p>
          <a:endParaRPr lang="pl-PL"/>
        </a:p>
      </dgm:t>
    </dgm:pt>
    <dgm:pt modelId="{F0057662-E559-4EEA-AB8E-8876728E42B9}" type="sibTrans" cxnId="{F36B3079-F07B-44BC-A18C-326BFF2A17BC}">
      <dgm:prSet/>
      <dgm:spPr/>
      <dgm:t>
        <a:bodyPr/>
        <a:lstStyle/>
        <a:p>
          <a:endParaRPr lang="pl-PL"/>
        </a:p>
      </dgm:t>
    </dgm:pt>
    <dgm:pt modelId="{46EFFF61-D5CE-434F-806F-AB39246E04CB}" type="pres">
      <dgm:prSet presAssocID="{B2DA54BD-9969-4229-8853-D0F40694AAC7}" presName="cycle" presStyleCnt="0">
        <dgm:presLayoutVars>
          <dgm:dir/>
          <dgm:resizeHandles val="exact"/>
        </dgm:presLayoutVars>
      </dgm:prSet>
      <dgm:spPr/>
    </dgm:pt>
    <dgm:pt modelId="{71380AF6-722F-46FD-BC59-44AEBA300672}" type="pres">
      <dgm:prSet presAssocID="{52648CAC-F126-4D42-8941-622B8B6123B3}" presName="arrow" presStyleLbl="node1" presStyleIdx="0" presStyleCnt="2">
        <dgm:presLayoutVars>
          <dgm:bulletEnabled val="1"/>
        </dgm:presLayoutVars>
      </dgm:prSet>
      <dgm:spPr/>
    </dgm:pt>
    <dgm:pt modelId="{53CF1D32-5DAB-4261-B912-F144FCE53A90}" type="pres">
      <dgm:prSet presAssocID="{39216CFC-5ACD-4F7E-A5FF-F7711BBF364A}" presName="arrow" presStyleLbl="node1" presStyleIdx="1" presStyleCnt="2">
        <dgm:presLayoutVars>
          <dgm:bulletEnabled val="1"/>
        </dgm:presLayoutVars>
      </dgm:prSet>
      <dgm:spPr/>
    </dgm:pt>
  </dgm:ptLst>
  <dgm:cxnLst>
    <dgm:cxn modelId="{C8F17110-B80F-4CBD-8325-DCFDAE4D219F}" type="presOf" srcId="{39216CFC-5ACD-4F7E-A5FF-F7711BBF364A}" destId="{53CF1D32-5DAB-4261-B912-F144FCE53A90}" srcOrd="0" destOrd="0" presId="urn:microsoft.com/office/officeart/2005/8/layout/arrow1"/>
    <dgm:cxn modelId="{6BBD6025-8859-4EFD-A693-EAF885548149}" srcId="{B2DA54BD-9969-4229-8853-D0F40694AAC7}" destId="{52648CAC-F126-4D42-8941-622B8B6123B3}" srcOrd="0" destOrd="0" parTransId="{3189B056-B79B-461A-B86E-7A47A570D44E}" sibTransId="{EEDC15A4-195B-4051-9974-BAB1D280C67A}"/>
    <dgm:cxn modelId="{8FE35E28-B02E-47A0-93BC-78FEDB9CA9B9}" type="presOf" srcId="{B2DA54BD-9969-4229-8853-D0F40694AAC7}" destId="{46EFFF61-D5CE-434F-806F-AB39246E04CB}" srcOrd="0" destOrd="0" presId="urn:microsoft.com/office/officeart/2005/8/layout/arrow1"/>
    <dgm:cxn modelId="{8581AB34-2C09-4C78-838F-BCBBA92ADEC3}" type="presOf" srcId="{52648CAC-F126-4D42-8941-622B8B6123B3}" destId="{71380AF6-722F-46FD-BC59-44AEBA300672}" srcOrd="0" destOrd="0" presId="urn:microsoft.com/office/officeart/2005/8/layout/arrow1"/>
    <dgm:cxn modelId="{F36B3079-F07B-44BC-A18C-326BFF2A17BC}" srcId="{B2DA54BD-9969-4229-8853-D0F40694AAC7}" destId="{39216CFC-5ACD-4F7E-A5FF-F7711BBF364A}" srcOrd="1" destOrd="0" parTransId="{BC4A6323-31E8-4693-B173-693F741A8B8C}" sibTransId="{F0057662-E559-4EEA-AB8E-8876728E42B9}"/>
    <dgm:cxn modelId="{9ED97367-F2C7-40E9-83A0-2F413F0C18B0}" type="presParOf" srcId="{46EFFF61-D5CE-434F-806F-AB39246E04CB}" destId="{71380AF6-722F-46FD-BC59-44AEBA300672}" srcOrd="0" destOrd="0" presId="urn:microsoft.com/office/officeart/2005/8/layout/arrow1"/>
    <dgm:cxn modelId="{A2CA0EA6-E71D-4DCC-8E27-1FD4B6B8C103}" type="presParOf" srcId="{46EFFF61-D5CE-434F-806F-AB39246E04CB}" destId="{53CF1D32-5DAB-4261-B912-F144FCE53A90}" srcOrd="1"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380AF6-722F-46FD-BC59-44AEBA300672}">
      <dsp:nvSpPr>
        <dsp:cNvPr id="0" name=""/>
        <dsp:cNvSpPr/>
      </dsp:nvSpPr>
      <dsp:spPr>
        <a:xfrm rot="16200000">
          <a:off x="799" y="1867"/>
          <a:ext cx="3645927" cy="3645927"/>
        </a:xfrm>
        <a:prstGeom prst="upArrow">
          <a:avLst>
            <a:gd name="adj1" fmla="val 50000"/>
            <a:gd name="adj2" fmla="val 35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5816" tIns="305816" rIns="305816" bIns="305816" numCol="1" spcCol="1270" anchor="ctr" anchorCtr="0">
          <a:noAutofit/>
        </a:bodyPr>
        <a:lstStyle/>
        <a:p>
          <a:pPr marL="0" lvl="0" indent="0" algn="ctr" defTabSz="1911350">
            <a:lnSpc>
              <a:spcPct val="90000"/>
            </a:lnSpc>
            <a:spcBef>
              <a:spcPct val="0"/>
            </a:spcBef>
            <a:spcAft>
              <a:spcPct val="35000"/>
            </a:spcAft>
            <a:buNone/>
          </a:pPr>
          <a:r>
            <a:rPr lang="pl-PL" sz="4300" kern="1200" dirty="0"/>
            <a:t>Po osobie żyjącej</a:t>
          </a:r>
        </a:p>
      </dsp:txBody>
      <dsp:txXfrm rot="5400000">
        <a:off x="638837" y="913348"/>
        <a:ext cx="3007890" cy="1822963"/>
      </dsp:txXfrm>
    </dsp:sp>
    <dsp:sp modelId="{53CF1D32-5DAB-4261-B912-F144FCE53A90}">
      <dsp:nvSpPr>
        <dsp:cNvPr id="0" name=""/>
        <dsp:cNvSpPr/>
      </dsp:nvSpPr>
      <dsp:spPr>
        <a:xfrm rot="5400000">
          <a:off x="6484697" y="1867"/>
          <a:ext cx="3645927" cy="3645927"/>
        </a:xfrm>
        <a:prstGeom prst="upArrow">
          <a:avLst>
            <a:gd name="adj1" fmla="val 50000"/>
            <a:gd name="adj2" fmla="val 35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5816" tIns="305816" rIns="305816" bIns="305816" numCol="1" spcCol="1270" anchor="ctr" anchorCtr="0">
          <a:noAutofit/>
        </a:bodyPr>
        <a:lstStyle/>
        <a:p>
          <a:pPr marL="0" lvl="0" indent="0" algn="ctr" defTabSz="1911350">
            <a:lnSpc>
              <a:spcPct val="90000"/>
            </a:lnSpc>
            <a:spcBef>
              <a:spcPct val="0"/>
            </a:spcBef>
            <a:spcAft>
              <a:spcPct val="35000"/>
            </a:spcAft>
            <a:buNone/>
          </a:pPr>
          <a:r>
            <a:rPr lang="pl-PL" sz="4300" kern="1200" dirty="0"/>
            <a:t>Po osobie zmarłej</a:t>
          </a:r>
        </a:p>
      </dsp:txBody>
      <dsp:txXfrm rot="-5400000">
        <a:off x="6484698" y="913349"/>
        <a:ext cx="3007890" cy="1822963"/>
      </dsp:txXfrm>
    </dsp:sp>
  </dsp:spTree>
</dsp:drawing>
</file>

<file path=ppt/diagrams/layout1.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pl-PL"/>
              <a:t>Kliknij, aby edytować styl</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smtClean="0"/>
              <a:pPr/>
              <a:t>4/17/2020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3418470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44203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pl-PL"/>
              <a:t>Kliknij, aby edytować styl</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8401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pl-PL"/>
              <a:t>Kliknij, aby edytować styl</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982894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pl-PL"/>
              <a:t>Kliknij, aby edytować styl</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766552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pl-PL"/>
              <a:t>Kliknij, aby edytować styl</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pl-PL"/>
              <a:t>Kliknij, aby edytować style wzorca tekstu</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862409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pl-PL"/>
              <a:t>Kliknij, aby edytować styl</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pl-PL"/>
              <a:t>Kliknij, aby edytować style wzorca tekstu</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640299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8" name="Title 1"/>
          <p:cNvSpPr>
            <a:spLocks noGrp="1"/>
          </p:cNvSpPr>
          <p:nvPr>
            <p:ph type="title"/>
          </p:nvPr>
        </p:nvSpPr>
        <p:spPr>
          <a:xfrm>
            <a:off x="685801" y="609600"/>
            <a:ext cx="10131425" cy="1456267"/>
          </a:xfrm>
        </p:spPr>
        <p:txBody>
          <a:bodyPr/>
          <a:lstStyle/>
          <a:p>
            <a:r>
              <a:rPr lang="pl-PL"/>
              <a:t>Kliknij, aby edytować styl</a:t>
            </a:r>
            <a:endParaRPr lang="en-US" dirty="0"/>
          </a:p>
        </p:txBody>
      </p:sp>
    </p:spTree>
    <p:extLst>
      <p:ext uri="{BB962C8B-B14F-4D97-AF65-F5344CB8AC3E}">
        <p14:creationId xmlns:p14="http://schemas.microsoft.com/office/powerpoint/2010/main" val="14478428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48586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nchor="ct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2253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pl-PL"/>
              <a:t>Kliknij, aby edytować styl</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67972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38339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46596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91454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smtClean="0"/>
              <a:pPr/>
              <a:t>4/17/2020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49638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pl-PL"/>
              <a:t>Kliknij, aby edytować styl</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61636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pl-PL"/>
              <a:t>Kliknij, aby edytować styl</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00807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4/17/2020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38029835"/>
      </p:ext>
    </p:extLst>
  </p:cSld>
  <p:clrMap bg1="dk1" tx1="lt1" bg2="dk2" tx2="lt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 id="2147483718" r:id="rId14"/>
    <p:sldLayoutId id="2147483719" r:id="rId15"/>
    <p:sldLayoutId id="2147483720" r:id="rId16"/>
    <p:sldLayoutId id="214748372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115559-DEF7-4BB3-88BC-549CE20FC35F}"/>
              </a:ext>
            </a:extLst>
          </p:cNvPr>
          <p:cNvSpPr>
            <a:spLocks noGrp="1"/>
          </p:cNvSpPr>
          <p:nvPr>
            <p:ph type="ctrTitle"/>
          </p:nvPr>
        </p:nvSpPr>
        <p:spPr/>
        <p:txBody>
          <a:bodyPr/>
          <a:lstStyle/>
          <a:p>
            <a:r>
              <a:rPr lang="pl-PL" dirty="0" err="1"/>
              <a:t>Pozatestamentowe</a:t>
            </a:r>
            <a:r>
              <a:rPr lang="pl-PL" dirty="0"/>
              <a:t> rozrządzenia majątkiem na wypadek śmierci</a:t>
            </a:r>
          </a:p>
        </p:txBody>
      </p:sp>
      <p:sp>
        <p:nvSpPr>
          <p:cNvPr id="3" name="Podtytuł 2">
            <a:extLst>
              <a:ext uri="{FF2B5EF4-FFF2-40B4-BE49-F238E27FC236}">
                <a16:creationId xmlns:a16="http://schemas.microsoft.com/office/drawing/2014/main" id="{48B5AFD7-248F-457E-B5A5-BC4E64A35EB8}"/>
              </a:ext>
            </a:extLst>
          </p:cNvPr>
          <p:cNvSpPr>
            <a:spLocks noGrp="1"/>
          </p:cNvSpPr>
          <p:nvPr>
            <p:ph type="subTitle" idx="1"/>
          </p:nvPr>
        </p:nvSpPr>
        <p:spPr/>
        <p:txBody>
          <a:bodyPr/>
          <a:lstStyle/>
          <a:p>
            <a:r>
              <a:rPr lang="pl-PL" dirty="0"/>
              <a:t>Agnieszka Kwiecień-Madej</a:t>
            </a:r>
          </a:p>
        </p:txBody>
      </p:sp>
    </p:spTree>
    <p:extLst>
      <p:ext uri="{BB962C8B-B14F-4D97-AF65-F5344CB8AC3E}">
        <p14:creationId xmlns:p14="http://schemas.microsoft.com/office/powerpoint/2010/main" val="441873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E23ED81-041F-4DB1-88EF-5D23CF8E2A30}"/>
              </a:ext>
            </a:extLst>
          </p:cNvPr>
          <p:cNvSpPr>
            <a:spLocks noGrp="1"/>
          </p:cNvSpPr>
          <p:nvPr>
            <p:ph type="title"/>
          </p:nvPr>
        </p:nvSpPr>
        <p:spPr/>
        <p:txBody>
          <a:bodyPr/>
          <a:lstStyle/>
          <a:p>
            <a:r>
              <a:rPr lang="pl-PL" dirty="0"/>
              <a:t>Darowizna mortis causa</a:t>
            </a:r>
          </a:p>
        </p:txBody>
      </p:sp>
      <p:sp>
        <p:nvSpPr>
          <p:cNvPr id="3" name="Symbol zastępczy zawartości 2">
            <a:extLst>
              <a:ext uri="{FF2B5EF4-FFF2-40B4-BE49-F238E27FC236}">
                <a16:creationId xmlns:a16="http://schemas.microsoft.com/office/drawing/2014/main" id="{98B8201E-096E-442E-B8B9-C9E04F46A987}"/>
              </a:ext>
            </a:extLst>
          </p:cNvPr>
          <p:cNvSpPr>
            <a:spLocks noGrp="1"/>
          </p:cNvSpPr>
          <p:nvPr>
            <p:ph idx="1"/>
          </p:nvPr>
        </p:nvSpPr>
        <p:spPr/>
        <p:txBody>
          <a:bodyPr/>
          <a:lstStyle/>
          <a:p>
            <a:r>
              <a:rPr lang="pl-PL" dirty="0"/>
              <a:t>To umowa, której skutki mają nastąpić dopiero z chwilą śmierci darczyńcy,</a:t>
            </a:r>
          </a:p>
          <a:p>
            <a:r>
              <a:rPr lang="pl-PL" dirty="0"/>
              <a:t>Może oznaczać darowiznę, która w chwili śmierci wywoła jedynie skutek obligacyjny (jak zapis zwykły), albo skutek rzeczowy (jak zapis windykacyjny)</a:t>
            </a:r>
          </a:p>
          <a:p>
            <a:r>
              <a:rPr lang="pl-PL" dirty="0"/>
              <a:t>Brak regulacji w k.c. – dyskusyjna dopuszczalność, </a:t>
            </a:r>
          </a:p>
          <a:p>
            <a:r>
              <a:rPr lang="pl-PL" dirty="0"/>
              <a:t>Uchwała SN z 13.12.2013r. III CZP 79/13 – „dopuszczalne jest zawarcie umowy darowizny na wypadek śmierci, jeżeli jej przedmiotem są konkretne rzeczy lub prawa, a umowa nie jest sprzeczna z zasadami współżycia społecznego, </a:t>
            </a:r>
          </a:p>
          <a:p>
            <a:r>
              <a:rPr lang="pl-PL" dirty="0"/>
              <a:t>Za zakazaną de lege lata (art. 1047 KC) należy natomiast uznać umowę darowizny, której przedmiotem miałby być cały spadek lub jego ułamkowa część, z zastrzeżeniem, iż jest skuteczna w razie śmierci darczyńcy.</a:t>
            </a:r>
          </a:p>
        </p:txBody>
      </p:sp>
    </p:spTree>
    <p:extLst>
      <p:ext uri="{BB962C8B-B14F-4D97-AF65-F5344CB8AC3E}">
        <p14:creationId xmlns:p14="http://schemas.microsoft.com/office/powerpoint/2010/main" val="3607868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1C13EB-188E-4919-ACD3-481E60FA523F}"/>
              </a:ext>
            </a:extLst>
          </p:cNvPr>
          <p:cNvSpPr>
            <a:spLocks noGrp="1"/>
          </p:cNvSpPr>
          <p:nvPr>
            <p:ph type="title"/>
          </p:nvPr>
        </p:nvSpPr>
        <p:spPr/>
        <p:txBody>
          <a:bodyPr/>
          <a:lstStyle/>
          <a:p>
            <a:r>
              <a:rPr lang="pl-PL" dirty="0"/>
              <a:t>Pełnomocnictwo niewygasające w chwili śmierci i na wypadek śmierci</a:t>
            </a:r>
          </a:p>
        </p:txBody>
      </p:sp>
      <p:sp>
        <p:nvSpPr>
          <p:cNvPr id="3" name="Symbol zastępczy zawartości 2">
            <a:extLst>
              <a:ext uri="{FF2B5EF4-FFF2-40B4-BE49-F238E27FC236}">
                <a16:creationId xmlns:a16="http://schemas.microsoft.com/office/drawing/2014/main" id="{ACCD360E-FFD2-4680-AF1F-DB50963B5BF6}"/>
              </a:ext>
            </a:extLst>
          </p:cNvPr>
          <p:cNvSpPr>
            <a:spLocks noGrp="1"/>
          </p:cNvSpPr>
          <p:nvPr>
            <p:ph idx="1"/>
          </p:nvPr>
        </p:nvSpPr>
        <p:spPr>
          <a:xfrm>
            <a:off x="685801" y="2142067"/>
            <a:ext cx="10131425" cy="4197187"/>
          </a:xfrm>
        </p:spPr>
        <p:txBody>
          <a:bodyPr>
            <a:normAutofit/>
          </a:bodyPr>
          <a:lstStyle/>
          <a:p>
            <a:r>
              <a:rPr lang="pl-PL" dirty="0"/>
              <a:t>Art. 101 par 2 k.c. – umocowanie wygasa ze śmiercią mocodawcy lub pełnomocnika, chyba że w pełnomocnictwie inaczej zastrzeżono z przyczyn uzasadnionych treścią stosunku prawnego będącego podstawą pełnomocnictwa,</a:t>
            </a:r>
          </a:p>
          <a:p>
            <a:r>
              <a:rPr lang="pl-PL" dirty="0"/>
              <a:t>Zasady wykonywania – art. 107 k.c.</a:t>
            </a:r>
          </a:p>
          <a:p>
            <a:r>
              <a:rPr lang="pl-PL" dirty="0"/>
              <a:t>Pełnomocnictwo niewygasające na wypadek śmierci mocodawcy w przypadku przedsiębiorcy, </a:t>
            </a:r>
          </a:p>
          <a:p>
            <a:r>
              <a:rPr lang="pl-PL" dirty="0"/>
              <a:t>Dyskusyjny status pełnomocnictwa na wypadek śmierci – upoważniałoby pełnomocnika do działania dopiero z chwilą śmierci mocodawcy, </a:t>
            </a:r>
          </a:p>
          <a:p>
            <a:pPr lvl="1"/>
            <a:r>
              <a:rPr lang="pl-PL" dirty="0"/>
              <a:t>Pełnomocnictwo mortis causa ustanowione w testamencie musi być uznane za skuteczne jako powołanie wykonawcy testamentu o kompetencjach zakreślonych granicami pełnomocnictwa,</a:t>
            </a:r>
          </a:p>
          <a:p>
            <a:pPr lvl="1"/>
            <a:endParaRPr lang="pl-PL" dirty="0"/>
          </a:p>
          <a:p>
            <a:pPr marL="457200" lvl="1" indent="0">
              <a:buNone/>
            </a:pPr>
            <a:r>
              <a:rPr lang="pl-PL" dirty="0"/>
              <a:t>Art. 109(7) par 4 k. – skutek śmierci przedsiębiorcy dla trwania prokury, </a:t>
            </a:r>
          </a:p>
          <a:p>
            <a:pPr marL="457200" lvl="1" indent="0">
              <a:buNone/>
            </a:pPr>
            <a:endParaRPr lang="pl-PL" dirty="0"/>
          </a:p>
        </p:txBody>
      </p:sp>
    </p:spTree>
    <p:extLst>
      <p:ext uri="{BB962C8B-B14F-4D97-AF65-F5344CB8AC3E}">
        <p14:creationId xmlns:p14="http://schemas.microsoft.com/office/powerpoint/2010/main" val="970230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6E6C64F-E018-47F1-BA9D-59947E7E40C9}"/>
              </a:ext>
            </a:extLst>
          </p:cNvPr>
          <p:cNvSpPr>
            <a:spLocks noGrp="1"/>
          </p:cNvSpPr>
          <p:nvPr>
            <p:ph type="title"/>
          </p:nvPr>
        </p:nvSpPr>
        <p:spPr/>
        <p:txBody>
          <a:bodyPr/>
          <a:lstStyle/>
          <a:p>
            <a:r>
              <a:rPr lang="pl-PL" dirty="0"/>
              <a:t>Zrzeczenie się dziedziczenia </a:t>
            </a:r>
          </a:p>
        </p:txBody>
      </p:sp>
      <p:sp>
        <p:nvSpPr>
          <p:cNvPr id="3" name="Symbol zastępczy tekstu 2">
            <a:extLst>
              <a:ext uri="{FF2B5EF4-FFF2-40B4-BE49-F238E27FC236}">
                <a16:creationId xmlns:a16="http://schemas.microsoft.com/office/drawing/2014/main" id="{55D7AC1C-576F-49BE-9B41-B45F8D16A150}"/>
              </a:ext>
            </a:extLst>
          </p:cNvPr>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2448703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1DAE631-DDEF-43A8-8B7B-4F7057E2A73A}"/>
              </a:ext>
            </a:extLst>
          </p:cNvPr>
          <p:cNvSpPr>
            <a:spLocks noGrp="1"/>
          </p:cNvSpPr>
          <p:nvPr>
            <p:ph type="title"/>
          </p:nvPr>
        </p:nvSpPr>
        <p:spPr/>
        <p:txBody>
          <a:bodyPr/>
          <a:lstStyle/>
          <a:p>
            <a:r>
              <a:rPr lang="pl-PL" dirty="0"/>
              <a:t>Art. 1048 k.c.</a:t>
            </a:r>
          </a:p>
        </p:txBody>
      </p:sp>
      <p:sp>
        <p:nvSpPr>
          <p:cNvPr id="3" name="Symbol zastępczy zawartości 2">
            <a:extLst>
              <a:ext uri="{FF2B5EF4-FFF2-40B4-BE49-F238E27FC236}">
                <a16:creationId xmlns:a16="http://schemas.microsoft.com/office/drawing/2014/main" id="{FE264B0E-AB6F-482A-B1A1-E4C86962ECF3}"/>
              </a:ext>
            </a:extLst>
          </p:cNvPr>
          <p:cNvSpPr>
            <a:spLocks noGrp="1"/>
          </p:cNvSpPr>
          <p:nvPr>
            <p:ph idx="1"/>
          </p:nvPr>
        </p:nvSpPr>
        <p:spPr>
          <a:xfrm>
            <a:off x="685801" y="1759527"/>
            <a:ext cx="10131425" cy="4391891"/>
          </a:xfrm>
        </p:spPr>
        <p:txBody>
          <a:bodyPr/>
          <a:lstStyle/>
          <a:p>
            <a:r>
              <a:rPr lang="pl-PL" dirty="0"/>
              <a:t>Spadkobierca ustawowy może przez umowę z przyszłym spadkodawcą zrzec się dziedziczenia po nim.</a:t>
            </a:r>
          </a:p>
          <a:p>
            <a:r>
              <a:rPr lang="pl-PL" dirty="0"/>
              <a:t>Nie jest możliwe zrzeczenie się dziedziczenia testamentowego.</a:t>
            </a:r>
          </a:p>
          <a:p>
            <a:r>
              <a:rPr lang="pl-PL" dirty="0"/>
              <a:t>Stronami umowy są potencjalny spadkobierca i przyszły spadkodawca – wymagana jest co najmniej </a:t>
            </a:r>
            <a:r>
              <a:rPr lang="pl-PL" b="1" dirty="0"/>
              <a:t>ograniczona zdolność do czynności prawnych </a:t>
            </a:r>
            <a:r>
              <a:rPr lang="pl-PL" dirty="0"/>
              <a:t>po stronie przyszłego spadkodawcy, oraz </a:t>
            </a:r>
            <a:r>
              <a:rPr lang="pl-PL" b="1" dirty="0"/>
              <a:t>pełna zdolność do czynności prawnych</a:t>
            </a:r>
            <a:r>
              <a:rPr lang="pl-PL" dirty="0"/>
              <a:t> po stronie zrzekającego się, </a:t>
            </a:r>
          </a:p>
          <a:p>
            <a:r>
              <a:rPr lang="pl-PL" dirty="0"/>
              <a:t>W imieniu osoby niemającej pełnej zdolności do czynności prawnych, oświadczenie o zrzeczeniu się może złożyć przedstawiciel ustawowy za zgodą sądu opiekuńczego (art. 101 par. 3 art. 156, 178 par 2 </a:t>
            </a:r>
            <a:r>
              <a:rPr lang="pl-PL" dirty="0" err="1"/>
              <a:t>k.r.o</a:t>
            </a:r>
            <a:r>
              <a:rPr lang="pl-PL" dirty="0"/>
              <a:t>.), a gdyby istniał potencjalny konflikt interesów potrzebne jest ustanowienie kuratora (art. 98 par 2 </a:t>
            </a:r>
            <a:r>
              <a:rPr lang="pl-PL" dirty="0" err="1"/>
              <a:t>k.r.o</a:t>
            </a:r>
            <a:r>
              <a:rPr lang="pl-PL" dirty="0"/>
              <a:t>.)</a:t>
            </a:r>
          </a:p>
          <a:p>
            <a:r>
              <a:rPr lang="pl-PL" dirty="0"/>
              <a:t>Forma umowy: </a:t>
            </a:r>
            <a:r>
              <a:rPr lang="pl-PL" b="1" u="sng" dirty="0"/>
              <a:t>akt notarialny </a:t>
            </a:r>
            <a:r>
              <a:rPr lang="pl-PL" dirty="0"/>
              <a:t>(art. 1048 </a:t>
            </a:r>
            <a:r>
              <a:rPr lang="pl-PL" dirty="0" err="1"/>
              <a:t>zd</a:t>
            </a:r>
            <a:r>
              <a:rPr lang="pl-PL" dirty="0"/>
              <a:t>. 2 k.c.), pod rygorem nieważności (art. 73 par. 2 </a:t>
            </a:r>
            <a:r>
              <a:rPr lang="pl-PL" dirty="0" err="1"/>
              <a:t>zd</a:t>
            </a:r>
            <a:r>
              <a:rPr lang="pl-PL" dirty="0"/>
              <a:t>. 1 k.c.)</a:t>
            </a:r>
          </a:p>
        </p:txBody>
      </p:sp>
    </p:spTree>
    <p:extLst>
      <p:ext uri="{BB962C8B-B14F-4D97-AF65-F5344CB8AC3E}">
        <p14:creationId xmlns:p14="http://schemas.microsoft.com/office/powerpoint/2010/main" val="14675613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F101EB-222E-495F-A409-BA10E1C42872}"/>
              </a:ext>
            </a:extLst>
          </p:cNvPr>
          <p:cNvSpPr>
            <a:spLocks noGrp="1"/>
          </p:cNvSpPr>
          <p:nvPr>
            <p:ph type="title"/>
          </p:nvPr>
        </p:nvSpPr>
        <p:spPr>
          <a:xfrm>
            <a:off x="685801" y="609600"/>
            <a:ext cx="10131425" cy="702365"/>
          </a:xfrm>
        </p:spPr>
        <p:txBody>
          <a:bodyPr/>
          <a:lstStyle/>
          <a:p>
            <a:r>
              <a:rPr lang="pl-PL" dirty="0"/>
              <a:t>Zrzeczenie się dziedziczenia</a:t>
            </a:r>
          </a:p>
        </p:txBody>
      </p:sp>
      <p:sp>
        <p:nvSpPr>
          <p:cNvPr id="3" name="Symbol zastępczy zawartości 2">
            <a:extLst>
              <a:ext uri="{FF2B5EF4-FFF2-40B4-BE49-F238E27FC236}">
                <a16:creationId xmlns:a16="http://schemas.microsoft.com/office/drawing/2014/main" id="{B6486117-7D55-47CE-8B6E-9F029B5F7A78}"/>
              </a:ext>
            </a:extLst>
          </p:cNvPr>
          <p:cNvSpPr>
            <a:spLocks noGrp="1"/>
          </p:cNvSpPr>
          <p:nvPr>
            <p:ph idx="1"/>
          </p:nvPr>
        </p:nvSpPr>
        <p:spPr>
          <a:xfrm>
            <a:off x="526473" y="1113184"/>
            <a:ext cx="10290753" cy="5135216"/>
          </a:xfrm>
        </p:spPr>
        <p:txBody>
          <a:bodyPr>
            <a:normAutofit fontScale="92500" lnSpcReduction="20000"/>
          </a:bodyPr>
          <a:lstStyle/>
          <a:p>
            <a:r>
              <a:rPr lang="pl-PL" dirty="0"/>
              <a:t>Do zrzeczenia się znajdują zastosowanie ogólne przepisy o wadach oświadczenia woli (SN 12.10.2005r., III CK 48/05)</a:t>
            </a:r>
          </a:p>
          <a:p>
            <a:r>
              <a:rPr lang="pl-PL" dirty="0"/>
              <a:t>Nie stosują się do niej wady testamentu, nie można jej podważyć skargą </a:t>
            </a:r>
            <a:r>
              <a:rPr lang="pl-PL" dirty="0" err="1"/>
              <a:t>pauliańską</a:t>
            </a:r>
            <a:r>
              <a:rPr lang="pl-PL" dirty="0"/>
              <a:t>, ani zaskarżyć w trybie 1024 k.c.,</a:t>
            </a:r>
          </a:p>
          <a:p>
            <a:r>
              <a:rPr lang="pl-PL" dirty="0"/>
              <a:t>Jest czynnością mortis causa –</a:t>
            </a:r>
            <a:r>
              <a:rPr lang="pl-PL" i="1" dirty="0"/>
              <a:t> </a:t>
            </a:r>
            <a:r>
              <a:rPr lang="pl-PL" i="1" dirty="0" err="1"/>
              <a:t>sui</a:t>
            </a:r>
            <a:r>
              <a:rPr lang="pl-PL" i="1" dirty="0"/>
              <a:t> </a:t>
            </a:r>
            <a:r>
              <a:rPr lang="pl-PL" i="1" dirty="0" err="1"/>
              <a:t>generis</a:t>
            </a:r>
            <a:r>
              <a:rPr lang="pl-PL" i="1" dirty="0"/>
              <a:t> </a:t>
            </a:r>
            <a:r>
              <a:rPr lang="pl-PL" dirty="0"/>
              <a:t>czynnością prawa spadkowego,</a:t>
            </a:r>
          </a:p>
          <a:p>
            <a:r>
              <a:rPr lang="pl-PL" b="1" u="sng" dirty="0"/>
              <a:t>Art. 1049 par 1 k.c. – zrzeczenie się dziedziczenia obejmuje również zstępnych zrzekającego się, chyba że umówiono się inaczej</a:t>
            </a:r>
          </a:p>
          <a:p>
            <a:r>
              <a:rPr lang="pl-PL" dirty="0"/>
              <a:t>Umowa skutkuje wyłączeniem z dziedziczenia całego szczepu,</a:t>
            </a:r>
          </a:p>
          <a:p>
            <a:r>
              <a:rPr lang="pl-PL" dirty="0"/>
              <a:t>Zrzekający się i jego zstępni – zostają wyłączeni od dziedziczenia, tak jakby nie dożyli otwarcia spadku (art. 1049 par. 2 k.c.) – osoby te nie dziedziczą z ustawy, ale mogą być powołane do spadku w testamencie,</a:t>
            </a:r>
          </a:p>
          <a:p>
            <a:r>
              <a:rPr lang="pl-PL" dirty="0"/>
              <a:t>Zrzekający się może dziedziczyć na podstawie testamentu sporządzonego zarówno przed zrzeczeniem, jak i po zrzeczeniu się dziedziczenia (Tak </a:t>
            </a:r>
            <a:r>
              <a:rPr lang="pl-PL" dirty="0" err="1"/>
              <a:t>uchw</a:t>
            </a:r>
            <a:r>
              <a:rPr lang="pl-PL" dirty="0"/>
              <a:t>. SN z 15.5.1972 r., III CZP 26/72, OSNCP 1972, Nr 11, poz. 197.)</a:t>
            </a:r>
          </a:p>
          <a:p>
            <a:r>
              <a:rPr lang="pl-PL" dirty="0"/>
              <a:t>Nie jest wykluczone zawarcie umowy o zrzeczenie się dziedziczenia przez pełnomocnika. Pełnomocnikiem może posłużyć się zarówno zrzekający się, jak i spadkodawca. Pełnomocnictwo powinno być udzielone w formie aktu notarialnego (art. 99 § 1 w zw. z art. 1048 </a:t>
            </a:r>
            <a:r>
              <a:rPr lang="pl-PL" dirty="0" err="1"/>
              <a:t>zd</a:t>
            </a:r>
            <a:r>
              <a:rPr lang="pl-PL" dirty="0"/>
              <a:t>. 2 KC). </a:t>
            </a:r>
          </a:p>
          <a:p>
            <a:r>
              <a:rPr lang="pl-PL" dirty="0"/>
              <a:t>Umowa o zrzeczenie się dziedziczenia może zostać zawarta tylko za życia zrzekającego się i spadkodawcy. Gdyby więc doszło do jej zawarcia przez pełnomocnika po śmierci mocodawcy (zrzekającego się lub spadkodawcy), byłaby umową nieważną.</a:t>
            </a:r>
          </a:p>
        </p:txBody>
      </p:sp>
    </p:spTree>
    <p:extLst>
      <p:ext uri="{BB962C8B-B14F-4D97-AF65-F5344CB8AC3E}">
        <p14:creationId xmlns:p14="http://schemas.microsoft.com/office/powerpoint/2010/main" val="435333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D0DAD53-7485-439A-9DF4-993DD4369E44}"/>
              </a:ext>
            </a:extLst>
          </p:cNvPr>
          <p:cNvSpPr>
            <a:spLocks noGrp="1"/>
          </p:cNvSpPr>
          <p:nvPr>
            <p:ph type="title"/>
          </p:nvPr>
        </p:nvSpPr>
        <p:spPr>
          <a:xfrm>
            <a:off x="685802" y="218660"/>
            <a:ext cx="10131425" cy="781878"/>
          </a:xfrm>
        </p:spPr>
        <p:txBody>
          <a:bodyPr/>
          <a:lstStyle/>
          <a:p>
            <a:r>
              <a:rPr lang="pl-PL" dirty="0"/>
              <a:t>Cechy zrzeczenia się</a:t>
            </a:r>
          </a:p>
        </p:txBody>
      </p:sp>
      <p:sp>
        <p:nvSpPr>
          <p:cNvPr id="3" name="Symbol zastępczy zawartości 2">
            <a:extLst>
              <a:ext uri="{FF2B5EF4-FFF2-40B4-BE49-F238E27FC236}">
                <a16:creationId xmlns:a16="http://schemas.microsoft.com/office/drawing/2014/main" id="{E9031F93-BF5E-4725-96F7-1C67202EB114}"/>
              </a:ext>
            </a:extLst>
          </p:cNvPr>
          <p:cNvSpPr>
            <a:spLocks noGrp="1"/>
          </p:cNvSpPr>
          <p:nvPr>
            <p:ph idx="1"/>
          </p:nvPr>
        </p:nvSpPr>
        <p:spPr>
          <a:xfrm>
            <a:off x="410817" y="1139687"/>
            <a:ext cx="10406410" cy="5108714"/>
          </a:xfrm>
        </p:spPr>
        <p:txBody>
          <a:bodyPr>
            <a:normAutofit/>
          </a:bodyPr>
          <a:lstStyle/>
          <a:p>
            <a:r>
              <a:rPr lang="pl-PL" b="1" dirty="0"/>
              <a:t>Zrzeczenie się dziedziczenia obejmuje </a:t>
            </a:r>
            <a:r>
              <a:rPr lang="pl-PL" b="1" u="sng" dirty="0"/>
              <a:t>zrzeczenie się prawa do zachowku</a:t>
            </a:r>
            <a:r>
              <a:rPr lang="pl-PL" dirty="0"/>
              <a:t>, </a:t>
            </a:r>
          </a:p>
          <a:p>
            <a:r>
              <a:rPr lang="pl-PL" dirty="0"/>
              <a:t>Umowa zrzeczenia się dziedziczenia może być warunkowa – skutek zastrzeżenia zależy od tego, czy ziści się on najpóźniej w chwili otwarcia spadku, </a:t>
            </a:r>
          </a:p>
          <a:p>
            <a:r>
              <a:rPr lang="pl-PL" dirty="0"/>
              <a:t>Zrzeczenie się dziedziczenia może być uchylone przez umowę między tym, kto zrzekł się dziedziczenia, a tym po kim się dziedziczenia zrzeczono (art. 1050 k.c.)</a:t>
            </a:r>
          </a:p>
          <a:p>
            <a:pPr lvl="1"/>
            <a:r>
              <a:rPr lang="pl-PL" dirty="0"/>
              <a:t>W formie aktu notarialnego, pod rygorem nieważności</a:t>
            </a:r>
          </a:p>
          <a:p>
            <a:r>
              <a:rPr lang="pl-PL" dirty="0"/>
              <a:t>Możliwe jest  zawarcie przez same strony umowy zmieniającej umowę o zrzeczenie się dziedziczenia.</a:t>
            </a:r>
          </a:p>
        </p:txBody>
      </p:sp>
    </p:spTree>
    <p:extLst>
      <p:ext uri="{BB962C8B-B14F-4D97-AF65-F5344CB8AC3E}">
        <p14:creationId xmlns:p14="http://schemas.microsoft.com/office/powerpoint/2010/main" val="18327802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BD87A7-8A07-425D-8537-C5618A6E0D1D}"/>
              </a:ext>
            </a:extLst>
          </p:cNvPr>
          <p:cNvSpPr>
            <a:spLocks noGrp="1"/>
          </p:cNvSpPr>
          <p:nvPr>
            <p:ph type="title"/>
          </p:nvPr>
        </p:nvSpPr>
        <p:spPr/>
        <p:txBody>
          <a:bodyPr/>
          <a:lstStyle/>
          <a:p>
            <a:r>
              <a:rPr lang="pl-PL" dirty="0"/>
              <a:t>Zrzeczenie się na korzyść określonej osoby, Zrzeczenie się pod warunkiem</a:t>
            </a:r>
          </a:p>
        </p:txBody>
      </p:sp>
      <p:sp>
        <p:nvSpPr>
          <p:cNvPr id="3" name="Symbol zastępczy zawartości 2">
            <a:extLst>
              <a:ext uri="{FF2B5EF4-FFF2-40B4-BE49-F238E27FC236}">
                <a16:creationId xmlns:a16="http://schemas.microsoft.com/office/drawing/2014/main" id="{86B2B093-E12E-4FC2-BE40-F171A7410530}"/>
              </a:ext>
            </a:extLst>
          </p:cNvPr>
          <p:cNvSpPr>
            <a:spLocks noGrp="1"/>
          </p:cNvSpPr>
          <p:nvPr>
            <p:ph idx="1"/>
          </p:nvPr>
        </p:nvSpPr>
        <p:spPr>
          <a:xfrm>
            <a:off x="685801" y="2142067"/>
            <a:ext cx="10131425" cy="4271985"/>
          </a:xfrm>
        </p:spPr>
        <p:txBody>
          <a:bodyPr>
            <a:normAutofit fontScale="92500" lnSpcReduction="20000"/>
          </a:bodyPr>
          <a:lstStyle/>
          <a:p>
            <a:r>
              <a:rPr lang="pl-PL" dirty="0"/>
              <a:t>Możliwość zrzeczenia się dziedziczenia na rzecz oznaczonej osoby oraz zrzeczenie się dziedziczenia pod warunkiem, że do spadku zostanie powołana określona osoba </a:t>
            </a:r>
            <a:r>
              <a:rPr lang="pl-PL" dirty="0">
                <a:sym typeface="Wingdings" panose="05000000000000000000" pitchFamily="2" charset="2"/>
              </a:rPr>
              <a:t> SPORNE</a:t>
            </a:r>
          </a:p>
          <a:p>
            <a:pPr lvl="1"/>
            <a:r>
              <a:rPr lang="pl-PL" dirty="0"/>
              <a:t>„Ustosunkowując się do tego zagadnienia, wypada zauważyć, iż umowa o zrzeczenie się dziedziczenia nie stanowi prawdziwego </a:t>
            </a:r>
            <a:r>
              <a:rPr lang="pl-PL" i="1" dirty="0" err="1"/>
              <a:t>pactum</a:t>
            </a:r>
            <a:r>
              <a:rPr lang="pl-PL" i="1" dirty="0"/>
              <a:t> in </a:t>
            </a:r>
            <a:r>
              <a:rPr lang="pl-PL" i="1" dirty="0" err="1"/>
              <a:t>favorem</a:t>
            </a:r>
            <a:r>
              <a:rPr lang="pl-PL" i="1" dirty="0"/>
              <a:t> </a:t>
            </a:r>
            <a:r>
              <a:rPr lang="pl-PL" i="1" dirty="0" err="1"/>
              <a:t>tertii</a:t>
            </a:r>
            <a:r>
              <a:rPr lang="pl-PL" dirty="0"/>
              <a:t>. Nie jest też dopuszczalne bezpośrednie wskazanie w niej spadkobiercy mającego dziedziczyć w miejsce zrzekającego się. Umowa ta nie może bowiem stanowić tytułu powołania do dziedziczenia. Gdyby taki charakter strony jej nadały, naruszyłyby zakaz płynący z art. 941 oraz 1047 KC.” – B. </a:t>
            </a:r>
            <a:r>
              <a:rPr lang="pl-PL" dirty="0" err="1"/>
              <a:t>Kordasiewicz</a:t>
            </a:r>
            <a:r>
              <a:rPr lang="pl-PL" dirty="0"/>
              <a:t>, </a:t>
            </a:r>
            <a:r>
              <a:rPr lang="pl-PL" i="1" dirty="0"/>
              <a:t>System…, </a:t>
            </a:r>
            <a:r>
              <a:rPr lang="pl-PL" dirty="0"/>
              <a:t>s. 1142</a:t>
            </a:r>
          </a:p>
          <a:p>
            <a:r>
              <a:rPr lang="pl-PL" dirty="0"/>
              <a:t>W każdym jednak przypadku umowa o zrzeczenie się dziedziczenia działa na korzyść jakichś osób (innych spadkobierców ustawowych lub spadkobierców testamentowych). </a:t>
            </a:r>
          </a:p>
          <a:p>
            <a:r>
              <a:rPr lang="pl-PL" dirty="0"/>
              <a:t>Dopuścić więc trzeba możliwość uzależnienia skuteczności zrzeczenia się dziedziczenia od tego, czy ze zrzeczenia się dziedziczenia odniesie korzyść określona osoba. Cel ten strony mogą osiągnąć, zamieszczając w umowie </a:t>
            </a:r>
            <a:r>
              <a:rPr lang="pl-PL" b="1" dirty="0"/>
              <a:t>odpowiednio sformułowany warunek</a:t>
            </a:r>
            <a:r>
              <a:rPr lang="pl-PL" dirty="0"/>
              <a:t>. </a:t>
            </a:r>
          </a:p>
          <a:p>
            <a:pPr lvl="1"/>
            <a:r>
              <a:rPr lang="pl-PL" dirty="0"/>
              <a:t>Treścią tego warunku może być powołanie do dziedziczenia w chwili otwarcia spadku określonej osoby na podstawie ustawy lub testamentu. Ziszczenie się warunku wymagać więc może czasem sporządzenia przez spadkodawcę testamentu o odpowiedniej treści (ustanowienia określonej osoby spadkobiercą testamentowym lub wyłączenia od dziedziczenia ustawowego w testamencie negatywnym określonego potencjalnego spadkobiercy ustawowego). W tym też sensie można mówić </a:t>
            </a:r>
            <a:r>
              <a:rPr lang="pl-PL" i="1" dirty="0"/>
              <a:t>de lege lata</a:t>
            </a:r>
            <a:r>
              <a:rPr lang="pl-PL" dirty="0"/>
              <a:t> o dopuszczalności zrzeczenia się dziedziczenia na korzyść określonej osoby</a:t>
            </a:r>
          </a:p>
        </p:txBody>
      </p:sp>
    </p:spTree>
    <p:extLst>
      <p:ext uri="{BB962C8B-B14F-4D97-AF65-F5344CB8AC3E}">
        <p14:creationId xmlns:p14="http://schemas.microsoft.com/office/powerpoint/2010/main" val="10223465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547493D-9865-474C-BD21-F10719E47A2E}"/>
              </a:ext>
            </a:extLst>
          </p:cNvPr>
          <p:cNvSpPr>
            <a:spLocks noGrp="1"/>
          </p:cNvSpPr>
          <p:nvPr>
            <p:ph type="title"/>
          </p:nvPr>
        </p:nvSpPr>
        <p:spPr/>
        <p:txBody>
          <a:bodyPr/>
          <a:lstStyle/>
          <a:p>
            <a:r>
              <a:rPr lang="pl-PL" dirty="0"/>
              <a:t>Częściowe zrzeczenie się dziedziczenia</a:t>
            </a:r>
          </a:p>
        </p:txBody>
      </p:sp>
      <p:sp>
        <p:nvSpPr>
          <p:cNvPr id="3" name="Symbol zastępczy zawartości 2">
            <a:extLst>
              <a:ext uri="{FF2B5EF4-FFF2-40B4-BE49-F238E27FC236}">
                <a16:creationId xmlns:a16="http://schemas.microsoft.com/office/drawing/2014/main" id="{3A8C42D6-F2A2-40AB-8474-DB094A094D9A}"/>
              </a:ext>
            </a:extLst>
          </p:cNvPr>
          <p:cNvSpPr>
            <a:spLocks noGrp="1"/>
          </p:cNvSpPr>
          <p:nvPr>
            <p:ph idx="1"/>
          </p:nvPr>
        </p:nvSpPr>
        <p:spPr/>
        <p:txBody>
          <a:bodyPr>
            <a:normAutofit fontScale="92500" lnSpcReduction="20000"/>
          </a:bodyPr>
          <a:lstStyle/>
          <a:p>
            <a:r>
              <a:rPr lang="pl-PL" dirty="0"/>
              <a:t>Wątpliwości budzi dopuszczalność częściowego zrzeczenia się dziedziczenia.</a:t>
            </a:r>
          </a:p>
          <a:p>
            <a:r>
              <a:rPr lang="pl-PL" dirty="0"/>
              <a:t> Przeciw niej przemawia sposób ujęcia skutków zrzeczenia się dziedziczenia w art. 1049 § 2 KC. </a:t>
            </a:r>
          </a:p>
          <a:p>
            <a:r>
              <a:rPr lang="pl-PL" dirty="0"/>
              <a:t>Dopuszczenie zaś takiej możliwości wzbogacałoby instrumenty, za pomocą których strony mogą rozwiązywać skomplikowane sytuacje życiowe i osiągać pożądane i zasługujące na wsparcie cele.</a:t>
            </a:r>
          </a:p>
          <a:p>
            <a:r>
              <a:rPr lang="pl-PL" dirty="0"/>
              <a:t>Uwzględniając ten ostatni argument, należy uznać za dopuszczalne ograniczenie zrzeczenia się dziedziczenia do ułamkowej części spadku (lub udziału w spadku), mającego przypaść zrzekającemu się na podstawie dziedziczenia ustawowego.</a:t>
            </a:r>
          </a:p>
          <a:p>
            <a:r>
              <a:rPr lang="pl-PL" dirty="0"/>
              <a:t>W literaturze spotkać można również głosy opowiadające się za dopuszczalnością objęcia zrzeczeniem się dziedziczenia jedynie gospodarstwa rolnego, choć nie jest to już takie oczywiste.</a:t>
            </a:r>
          </a:p>
          <a:p>
            <a:r>
              <a:rPr lang="pl-PL" dirty="0"/>
              <a:t>Mimo iż do Kodeksu cywilnego nie przejęto z </a:t>
            </a:r>
            <a:r>
              <a:rPr lang="pl-PL" dirty="0" err="1"/>
              <a:t>PrSpadkD</a:t>
            </a:r>
            <a:r>
              <a:rPr lang="pl-PL" dirty="0"/>
              <a:t> przepisu art. 10 § 2, który wyraźnie przewidywał możliwość zrzeczenia się jedynie prawa do zachowku, możliwość taką należy dopuścić także na tle Kodeksu cywilnego. Choć nie jest to pozbawione wątpliwości, należy też dopuścić </a:t>
            </a:r>
            <a:r>
              <a:rPr lang="pl-PL" b="1" dirty="0"/>
              <a:t>możliwość zrzeczenia się określonej ułamkowo części zachowku, </a:t>
            </a:r>
            <a:r>
              <a:rPr lang="pl-PL" dirty="0"/>
              <a:t>który uprawnionemu ma przypaść w razie śmierci spadkodawcy.</a:t>
            </a:r>
          </a:p>
        </p:txBody>
      </p:sp>
    </p:spTree>
    <p:extLst>
      <p:ext uri="{BB962C8B-B14F-4D97-AF65-F5344CB8AC3E}">
        <p14:creationId xmlns:p14="http://schemas.microsoft.com/office/powerpoint/2010/main" val="5506415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6DE7FC-AF64-4693-BF9D-238E4ABFB165}"/>
              </a:ext>
            </a:extLst>
          </p:cNvPr>
          <p:cNvSpPr>
            <a:spLocks noGrp="1"/>
          </p:cNvSpPr>
          <p:nvPr>
            <p:ph type="title"/>
          </p:nvPr>
        </p:nvSpPr>
        <p:spPr/>
        <p:txBody>
          <a:bodyPr/>
          <a:lstStyle/>
          <a:p>
            <a:r>
              <a:rPr lang="pl-PL" dirty="0"/>
              <a:t>Umowa zbycia spadku</a:t>
            </a:r>
          </a:p>
        </p:txBody>
      </p:sp>
      <p:sp>
        <p:nvSpPr>
          <p:cNvPr id="3" name="Symbol zastępczy tekstu 2">
            <a:extLst>
              <a:ext uri="{FF2B5EF4-FFF2-40B4-BE49-F238E27FC236}">
                <a16:creationId xmlns:a16="http://schemas.microsoft.com/office/drawing/2014/main" id="{A8BC9D3C-6DB1-43AE-BED7-EE5A27F34BC4}"/>
              </a:ext>
            </a:extLst>
          </p:cNvPr>
          <p:cNvSpPr>
            <a:spLocks noGrp="1"/>
          </p:cNvSpPr>
          <p:nvPr>
            <p:ph type="body" idx="1"/>
          </p:nvPr>
        </p:nvSpPr>
        <p:spPr/>
        <p:txBody>
          <a:bodyPr/>
          <a:lstStyle/>
          <a:p>
            <a:endParaRPr lang="pl-PL"/>
          </a:p>
        </p:txBody>
      </p:sp>
    </p:spTree>
    <p:extLst>
      <p:ext uri="{BB962C8B-B14F-4D97-AF65-F5344CB8AC3E}">
        <p14:creationId xmlns:p14="http://schemas.microsoft.com/office/powerpoint/2010/main" val="14646082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0CC247-8B13-4A8D-AFF9-82F84A673A23}"/>
              </a:ext>
            </a:extLst>
          </p:cNvPr>
          <p:cNvSpPr>
            <a:spLocks noGrp="1"/>
          </p:cNvSpPr>
          <p:nvPr>
            <p:ph type="title"/>
          </p:nvPr>
        </p:nvSpPr>
        <p:spPr/>
        <p:txBody>
          <a:bodyPr/>
          <a:lstStyle/>
          <a:p>
            <a:r>
              <a:rPr lang="pl-PL" dirty="0"/>
              <a:t>Uwagi ogólne</a:t>
            </a:r>
          </a:p>
        </p:txBody>
      </p:sp>
      <p:sp>
        <p:nvSpPr>
          <p:cNvPr id="3" name="Symbol zastępczy zawartości 2">
            <a:extLst>
              <a:ext uri="{FF2B5EF4-FFF2-40B4-BE49-F238E27FC236}">
                <a16:creationId xmlns:a16="http://schemas.microsoft.com/office/drawing/2014/main" id="{BD0D8105-4E1B-4613-8A63-92FBE55112DC}"/>
              </a:ext>
            </a:extLst>
          </p:cNvPr>
          <p:cNvSpPr>
            <a:spLocks noGrp="1"/>
          </p:cNvSpPr>
          <p:nvPr>
            <p:ph idx="1"/>
          </p:nvPr>
        </p:nvSpPr>
        <p:spPr>
          <a:xfrm>
            <a:off x="685801" y="2142067"/>
            <a:ext cx="10827326" cy="4286442"/>
          </a:xfrm>
        </p:spPr>
        <p:txBody>
          <a:bodyPr>
            <a:normAutofit/>
          </a:bodyPr>
          <a:lstStyle/>
          <a:p>
            <a:r>
              <a:rPr lang="pl-PL" dirty="0"/>
              <a:t>Spadkobierca, który przyjął spadek może zbyć ten spadek w całości lub w części. To samo dotyczy zbycia udziału spadkowego (art. 1051 k.c.),</a:t>
            </a:r>
          </a:p>
          <a:p>
            <a:r>
              <a:rPr lang="pl-PL" dirty="0"/>
              <a:t>Nie jest to umowa o spadek po osobie żyjącej, jest to umowa o spadek po osobie zmarłej,</a:t>
            </a:r>
          </a:p>
          <a:p>
            <a:r>
              <a:rPr lang="pl-PL" dirty="0"/>
              <a:t>Zbycia może dokonać spadkobierca testamentowy jak i ustawowy oraz nabywca spadku (dalsze zbycie),</a:t>
            </a:r>
          </a:p>
          <a:p>
            <a:r>
              <a:rPr lang="pl-PL" dirty="0"/>
              <a:t>Nie wymaga zgody współspadkobierców, </a:t>
            </a:r>
          </a:p>
          <a:p>
            <a:r>
              <a:rPr lang="pl-PL" dirty="0"/>
              <a:t>Jest to jedyna umowa pozwalająca spadkobiercy na przeniesienie przedmiotów spadkowych o nieuregulowanym stanie prawnym, </a:t>
            </a:r>
          </a:p>
          <a:p>
            <a:r>
              <a:rPr lang="pl-PL" dirty="0"/>
              <a:t>Nabywcą spadku może być, co do zasady, dowolny podmiot, </a:t>
            </a:r>
          </a:p>
          <a:p>
            <a:r>
              <a:rPr lang="pl-PL" dirty="0"/>
              <a:t>Zbycie spadku – umowa rozporządzająca, sukcesja uniwersalna,</a:t>
            </a:r>
          </a:p>
          <a:p>
            <a:r>
              <a:rPr lang="pl-PL" dirty="0"/>
              <a:t>Od zbycia spadku należy odróżnić umowę przenoszącą na nabywcę określone prawo wchodzące w skład spadku – sukcesja singularna, </a:t>
            </a:r>
          </a:p>
          <a:p>
            <a:endParaRPr lang="pl-PL" dirty="0"/>
          </a:p>
          <a:p>
            <a:endParaRPr lang="pl-PL" dirty="0"/>
          </a:p>
        </p:txBody>
      </p:sp>
    </p:spTree>
    <p:extLst>
      <p:ext uri="{BB962C8B-B14F-4D97-AF65-F5344CB8AC3E}">
        <p14:creationId xmlns:p14="http://schemas.microsoft.com/office/powerpoint/2010/main" val="156657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99E54C-7BFA-4857-A345-9585A4AEBB83}"/>
              </a:ext>
            </a:extLst>
          </p:cNvPr>
          <p:cNvSpPr>
            <a:spLocks noGrp="1"/>
          </p:cNvSpPr>
          <p:nvPr>
            <p:ph type="title"/>
          </p:nvPr>
        </p:nvSpPr>
        <p:spPr/>
        <p:txBody>
          <a:bodyPr/>
          <a:lstStyle/>
          <a:p>
            <a:r>
              <a:rPr lang="pl-PL" dirty="0"/>
              <a:t>Uwagi ogólne</a:t>
            </a:r>
          </a:p>
        </p:txBody>
      </p:sp>
      <p:sp>
        <p:nvSpPr>
          <p:cNvPr id="3" name="Symbol zastępczy zawartości 2">
            <a:extLst>
              <a:ext uri="{FF2B5EF4-FFF2-40B4-BE49-F238E27FC236}">
                <a16:creationId xmlns:a16="http://schemas.microsoft.com/office/drawing/2014/main" id="{02269458-1D8A-4B06-B40A-634B16C384A7}"/>
              </a:ext>
            </a:extLst>
          </p:cNvPr>
          <p:cNvSpPr>
            <a:spLocks noGrp="1"/>
          </p:cNvSpPr>
          <p:nvPr>
            <p:ph idx="1"/>
          </p:nvPr>
        </p:nvSpPr>
        <p:spPr/>
        <p:txBody>
          <a:bodyPr/>
          <a:lstStyle/>
          <a:p>
            <a:r>
              <a:rPr lang="pl-PL" dirty="0"/>
              <a:t>Zasada ogólna – art. 941 k.c. – rozporządzić majątkiem na wypadek śmierci można jedynie przez testament, </a:t>
            </a:r>
          </a:p>
          <a:p>
            <a:r>
              <a:rPr lang="pl-PL" dirty="0"/>
              <a:t>W przepisach szczególnych występują wyjątki od tej zasady, jednakże nie dotyczą całego majątku, lecz następstwa prawnego co do poszczególnych jego składników, </a:t>
            </a:r>
          </a:p>
          <a:p>
            <a:r>
              <a:rPr lang="pl-PL" dirty="0"/>
              <a:t>Są to przypadki, gdy dochodzi do </a:t>
            </a:r>
            <a:r>
              <a:rPr lang="pl-PL" dirty="0" err="1"/>
              <a:t>pozaspadkowej</a:t>
            </a:r>
            <a:r>
              <a:rPr lang="pl-PL" dirty="0"/>
              <a:t> sukcesji singularnej, przy czym spadkodawca ma możliwość wskazania beneficjenta przysporzenia, </a:t>
            </a:r>
          </a:p>
          <a:p>
            <a:r>
              <a:rPr lang="pl-PL" dirty="0"/>
              <a:t>Dotyczy to przepisów, które w zakresie wskazania następców prawnych mają charakter dyspozytywny. Można je podzielić na: </a:t>
            </a:r>
          </a:p>
        </p:txBody>
      </p:sp>
    </p:spTree>
    <p:extLst>
      <p:ext uri="{BB962C8B-B14F-4D97-AF65-F5344CB8AC3E}">
        <p14:creationId xmlns:p14="http://schemas.microsoft.com/office/powerpoint/2010/main" val="14517931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5548D69-9C69-4AD7-B2BC-F7E8475D76DB}"/>
              </a:ext>
            </a:extLst>
          </p:cNvPr>
          <p:cNvSpPr>
            <a:spLocks noGrp="1"/>
          </p:cNvSpPr>
          <p:nvPr>
            <p:ph type="title"/>
          </p:nvPr>
        </p:nvSpPr>
        <p:spPr/>
        <p:txBody>
          <a:bodyPr/>
          <a:lstStyle/>
          <a:p>
            <a:r>
              <a:rPr lang="pl-PL" dirty="0"/>
              <a:t>Zbycie spadku </a:t>
            </a:r>
          </a:p>
        </p:txBody>
      </p:sp>
      <p:sp>
        <p:nvSpPr>
          <p:cNvPr id="3" name="Symbol zastępczy zawartości 2">
            <a:extLst>
              <a:ext uri="{FF2B5EF4-FFF2-40B4-BE49-F238E27FC236}">
                <a16:creationId xmlns:a16="http://schemas.microsoft.com/office/drawing/2014/main" id="{3F464AD1-DD10-4DB8-81DC-32468FF2042D}"/>
              </a:ext>
            </a:extLst>
          </p:cNvPr>
          <p:cNvSpPr>
            <a:spLocks noGrp="1"/>
          </p:cNvSpPr>
          <p:nvPr>
            <p:ph idx="1"/>
          </p:nvPr>
        </p:nvSpPr>
        <p:spPr>
          <a:xfrm>
            <a:off x="685801" y="2142067"/>
            <a:ext cx="10744199" cy="4106333"/>
          </a:xfrm>
        </p:spPr>
        <p:txBody>
          <a:bodyPr/>
          <a:lstStyle/>
          <a:p>
            <a:r>
              <a:rPr lang="pl-PL" dirty="0"/>
              <a:t>Zbyć spadek może jedynie spadkobierca, który go przyjął (lub nie złożył żadnego oświadczenia w przepisanym prawem terminie), </a:t>
            </a:r>
          </a:p>
          <a:p>
            <a:r>
              <a:rPr lang="pl-PL" dirty="0"/>
              <a:t>Ustawa nie zakreśla końcowego terminu, w którym może dojść do zbycia spadku. Granicą jest dokonanie całkowitego działu spadku, a jeżeli cały spadek odziedziczył jeden spadkobierca – po faktycznym zatarciu się odrębności masy spadkowej.</a:t>
            </a:r>
          </a:p>
          <a:p>
            <a:r>
              <a:rPr lang="pl-PL" dirty="0"/>
              <a:t>Zbycie może dotyczyć całego spadku, jego ułamkowej części, a także udziału spadkowego, </a:t>
            </a:r>
          </a:p>
          <a:p>
            <a:r>
              <a:rPr lang="pl-PL" dirty="0"/>
              <a:t>Wpływ zmiany wielkości udziału na zawartą umowę, </a:t>
            </a:r>
          </a:p>
        </p:txBody>
      </p:sp>
    </p:spTree>
    <p:extLst>
      <p:ext uri="{BB962C8B-B14F-4D97-AF65-F5344CB8AC3E}">
        <p14:creationId xmlns:p14="http://schemas.microsoft.com/office/powerpoint/2010/main" val="6187241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E6982F-090E-4630-84A4-48DE20E844EC}"/>
              </a:ext>
            </a:extLst>
          </p:cNvPr>
          <p:cNvSpPr>
            <a:spLocks noGrp="1"/>
          </p:cNvSpPr>
          <p:nvPr>
            <p:ph type="title"/>
          </p:nvPr>
        </p:nvSpPr>
        <p:spPr/>
        <p:txBody>
          <a:bodyPr/>
          <a:lstStyle/>
          <a:p>
            <a:r>
              <a:rPr lang="pl-PL" dirty="0"/>
              <a:t>Przedmiot Zbycia - zmiany</a:t>
            </a:r>
          </a:p>
        </p:txBody>
      </p:sp>
      <p:sp>
        <p:nvSpPr>
          <p:cNvPr id="3" name="Symbol zastępczy zawartości 2">
            <a:extLst>
              <a:ext uri="{FF2B5EF4-FFF2-40B4-BE49-F238E27FC236}">
                <a16:creationId xmlns:a16="http://schemas.microsoft.com/office/drawing/2014/main" id="{343E102D-3CFA-4A9E-8219-D2282CF2568C}"/>
              </a:ext>
            </a:extLst>
          </p:cNvPr>
          <p:cNvSpPr>
            <a:spLocks noGrp="1"/>
          </p:cNvSpPr>
          <p:nvPr>
            <p:ph idx="1"/>
          </p:nvPr>
        </p:nvSpPr>
        <p:spPr>
          <a:xfrm>
            <a:off x="685801" y="2142067"/>
            <a:ext cx="10131425" cy="4106333"/>
          </a:xfrm>
        </p:spPr>
        <p:txBody>
          <a:bodyPr>
            <a:normAutofit/>
          </a:bodyPr>
          <a:lstStyle/>
          <a:p>
            <a:r>
              <a:rPr lang="pl-PL" dirty="0"/>
              <a:t>Zgodnie z art. 1051 KC, zbycie spadku może nastąpić (dopiero i już) po przyjęciu spadku. Nie zawsze więc w chwili zawarcia umowy losy spadku są już przesądzone, a udział spadkobiercy dokonującego zbycia ostatecznie ukształtowany. </a:t>
            </a:r>
            <a:r>
              <a:rPr lang="pl-PL" dirty="0">
                <a:sym typeface="Wingdings" panose="05000000000000000000" pitchFamily="2" charset="2"/>
              </a:rPr>
              <a:t> </a:t>
            </a:r>
            <a:r>
              <a:rPr lang="pl-PL" dirty="0"/>
              <a:t>Może on ulec zmianie m.in. z powodu odrzucenia spadku przez współspadkobiercę ustawowego, przyrostu lub uznania współspadkobiercy za niegodnego. </a:t>
            </a:r>
          </a:p>
          <a:p>
            <a:r>
              <a:rPr lang="pl-PL" dirty="0"/>
              <a:t>Dlatego strony powinny starać się zapobiec ewentualnym wątpliwościom co do zakresu działania umowy przez możliwie precyzyjne określenie jej przedmiotu (nie chodzi tu oczywiście o wyliczenie składników majątkowych spadku).</a:t>
            </a:r>
          </a:p>
          <a:p>
            <a:r>
              <a:rPr lang="pl-PL" dirty="0"/>
              <a:t> W razie niejasności należy dokonać wykładni umowy, posługując się regułami interpretacyjnymi z art. 65 KC</a:t>
            </a:r>
          </a:p>
          <a:p>
            <a:r>
              <a:rPr lang="pl-PL" dirty="0"/>
              <a:t>Konsekwencje zmian w majątku spadkowym między otwarciem spadku, a zbyciem – jeśli umowa tego nie reguluje, stosuje się art. 1054 k.c. – surogacja rzeczowa, Przedawnienie tych roszczeń z art. 1054 k.c. 6 lat od zawarcia umowy o zbycie spadku (art. 118 k.c.)</a:t>
            </a:r>
          </a:p>
          <a:p>
            <a:endParaRPr lang="pl-PL" dirty="0"/>
          </a:p>
        </p:txBody>
      </p:sp>
    </p:spTree>
    <p:extLst>
      <p:ext uri="{BB962C8B-B14F-4D97-AF65-F5344CB8AC3E}">
        <p14:creationId xmlns:p14="http://schemas.microsoft.com/office/powerpoint/2010/main" val="19221316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B4720DB-C8A0-4C2B-8259-79DCDC90DD77}"/>
              </a:ext>
            </a:extLst>
          </p:cNvPr>
          <p:cNvSpPr>
            <a:spLocks noGrp="1"/>
          </p:cNvSpPr>
          <p:nvPr>
            <p:ph type="title"/>
          </p:nvPr>
        </p:nvSpPr>
        <p:spPr/>
        <p:txBody>
          <a:bodyPr/>
          <a:lstStyle/>
          <a:p>
            <a:r>
              <a:rPr lang="pl-PL" dirty="0"/>
              <a:t>Strony Umowy </a:t>
            </a:r>
          </a:p>
        </p:txBody>
      </p:sp>
      <p:sp>
        <p:nvSpPr>
          <p:cNvPr id="3" name="Symbol zastępczy zawartości 2">
            <a:extLst>
              <a:ext uri="{FF2B5EF4-FFF2-40B4-BE49-F238E27FC236}">
                <a16:creationId xmlns:a16="http://schemas.microsoft.com/office/drawing/2014/main" id="{FAF44140-120C-4859-B818-7E21C1D12D2E}"/>
              </a:ext>
            </a:extLst>
          </p:cNvPr>
          <p:cNvSpPr>
            <a:spLocks noGrp="1"/>
          </p:cNvSpPr>
          <p:nvPr>
            <p:ph idx="1"/>
          </p:nvPr>
        </p:nvSpPr>
        <p:spPr/>
        <p:txBody>
          <a:bodyPr/>
          <a:lstStyle/>
          <a:p>
            <a:r>
              <a:rPr lang="pl-PL" dirty="0"/>
              <a:t>Umowę o zbyciu spadku (lub udziału w spadku) może zawrzeć </a:t>
            </a:r>
            <a:r>
              <a:rPr lang="pl-PL" b="1" dirty="0"/>
              <a:t>zarówno spadkobierca ustawowy</a:t>
            </a:r>
            <a:r>
              <a:rPr lang="pl-PL" dirty="0"/>
              <a:t>, jak i </a:t>
            </a:r>
            <a:r>
              <a:rPr lang="pl-PL" b="1" dirty="0"/>
              <a:t>testamentowy</a:t>
            </a:r>
            <a:r>
              <a:rPr lang="pl-PL" dirty="0"/>
              <a:t>. Jeżeli zbycia dokonuje spadkobierca dziedziczący równocześnie na podstawie testamentu i ustawy (por. art. 926 § 3 KC), umowa powinna określać, czy zbycie obejmuje jego udziały spadkowe przypadłe mu z obu tytułów, czy tylko z jednego tytułu (i którego).</a:t>
            </a:r>
          </a:p>
          <a:p>
            <a:r>
              <a:rPr lang="pl-PL" dirty="0"/>
              <a:t>Zbycia spadku może dokonać także </a:t>
            </a:r>
            <a:r>
              <a:rPr lang="pl-PL" b="1" dirty="0"/>
              <a:t>gmina</a:t>
            </a:r>
            <a:r>
              <a:rPr lang="pl-PL" dirty="0"/>
              <a:t> lub </a:t>
            </a:r>
            <a:r>
              <a:rPr lang="pl-PL" b="1" dirty="0"/>
              <a:t>Skarb Państwa</a:t>
            </a:r>
            <a:r>
              <a:rPr lang="pl-PL" dirty="0"/>
              <a:t>, jako spadkobiercy ustawowi lub testamentowi oraz </a:t>
            </a:r>
            <a:r>
              <a:rPr lang="pl-PL" b="1" dirty="0"/>
              <a:t>osoba prawna </a:t>
            </a:r>
            <a:r>
              <a:rPr lang="pl-PL" dirty="0"/>
              <a:t>powołana do dziedziczenia w testamencie.</a:t>
            </a:r>
          </a:p>
          <a:p>
            <a:r>
              <a:rPr lang="pl-PL" dirty="0"/>
              <a:t>Umowa zawarta przez spadkobiercę przed przyjęciem spadku jest nieważna (art. 58 § 1 w zw. z art. 1051 KC). Dotyczy to także umowy przedwstępnej lub umowy zobowiązującej do przeniesienia spadku, choćby strony ograniczyły jej skutki do skutków obligacyjnych</a:t>
            </a:r>
          </a:p>
          <a:p>
            <a:r>
              <a:rPr lang="pl-PL" dirty="0"/>
              <a:t>Nabywcą może być zarówno współspadkobierca, jak i osoba trzecia (zarówno osoba fizyczna, jak i osoba prawna).</a:t>
            </a:r>
          </a:p>
        </p:txBody>
      </p:sp>
    </p:spTree>
    <p:extLst>
      <p:ext uri="{BB962C8B-B14F-4D97-AF65-F5344CB8AC3E}">
        <p14:creationId xmlns:p14="http://schemas.microsoft.com/office/powerpoint/2010/main" val="1341851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992EC3F-5A51-4B99-BD06-BABCF5019C2F}"/>
              </a:ext>
            </a:extLst>
          </p:cNvPr>
          <p:cNvSpPr>
            <a:spLocks noGrp="1"/>
          </p:cNvSpPr>
          <p:nvPr>
            <p:ph type="title"/>
          </p:nvPr>
        </p:nvSpPr>
        <p:spPr>
          <a:xfrm>
            <a:off x="685801" y="609601"/>
            <a:ext cx="10131425" cy="887896"/>
          </a:xfrm>
        </p:spPr>
        <p:txBody>
          <a:bodyPr/>
          <a:lstStyle/>
          <a:p>
            <a:r>
              <a:rPr lang="pl-PL" dirty="0"/>
              <a:t>Podwójny skutek i kauzalność</a:t>
            </a:r>
          </a:p>
        </p:txBody>
      </p:sp>
      <p:sp>
        <p:nvSpPr>
          <p:cNvPr id="3" name="Symbol zastępczy zawartości 2">
            <a:extLst>
              <a:ext uri="{FF2B5EF4-FFF2-40B4-BE49-F238E27FC236}">
                <a16:creationId xmlns:a16="http://schemas.microsoft.com/office/drawing/2014/main" id="{5CC94ED3-07BD-4656-A178-0732EA0C5EA6}"/>
              </a:ext>
            </a:extLst>
          </p:cNvPr>
          <p:cNvSpPr>
            <a:spLocks noGrp="1"/>
          </p:cNvSpPr>
          <p:nvPr>
            <p:ph idx="1"/>
          </p:nvPr>
        </p:nvSpPr>
        <p:spPr>
          <a:xfrm>
            <a:off x="685801" y="1696278"/>
            <a:ext cx="10131425" cy="4823791"/>
          </a:xfrm>
        </p:spPr>
        <p:txBody>
          <a:bodyPr>
            <a:normAutofit fontScale="92500" lnSpcReduction="10000"/>
          </a:bodyPr>
          <a:lstStyle/>
          <a:p>
            <a:r>
              <a:rPr lang="pl-PL" dirty="0"/>
              <a:t>W myśl art. 1052 § 1 KC, umowa sprzedaży zamiany, darowizny lub inna umowa zobowiązująca do przeniesienia spadku przenosi spadek na nabywcę, chyba że strony inaczej postanowiły. W przepisie tym ustawodawca posłużył się konstrukcją podobną do wykorzystanej w art. 155 § 1 KC koncepcji podwójnego skutku umowy zobowiązującej do przeniesienia własności. </a:t>
            </a:r>
          </a:p>
          <a:p>
            <a:r>
              <a:rPr lang="pl-PL" dirty="0"/>
              <a:t>Umowa zobowiązująca do przeniesienia spadku (w art. 1052 KC używa się zwrotu „umowa zobowiązująca do zbycia spadku”) powoduje więc nie tylko powstanie stosunku zobowiązaniowego, lecz od razu przenosi spadek na nabywcę, chyba że strony inaczej postanowiły. </a:t>
            </a:r>
          </a:p>
          <a:p>
            <a:r>
              <a:rPr lang="pl-PL" dirty="0"/>
              <a:t>Do umów, z których może wynikać zobowiązanie do przeniesienia spadku, omawiany przepis zalicza umowę sprzedaży, zamiany oraz darowizny, ponadto zaś wspomina o „innych umowach zobowiązujących do zbycia spadku”.</a:t>
            </a:r>
          </a:p>
          <a:p>
            <a:r>
              <a:rPr lang="pl-PL" dirty="0"/>
              <a:t>Do zbycia spadku może dojść w dwojaki sposób: albo przez zawarcie umowy sprzedaży, zamiany lub darowizny spadku, wywołującej od razu podwójny skutek (zobowiązujący i rozporządzający), albo przez zawarcie dwóch odrębnych umów, tj. umowy zobowiązującej do przeniesienia spadku (umowa sprzedaży, zamiany lub darowizny spadku) oraz umowy o przeniesienie spadku (umowa będąca czynnością prawną rozporządzającą).</a:t>
            </a:r>
          </a:p>
          <a:p>
            <a:r>
              <a:rPr lang="pl-PL" dirty="0"/>
              <a:t>Umowa o przeniesienie spadku jest umową kauzalną (causa </a:t>
            </a:r>
            <a:r>
              <a:rPr lang="pl-PL" dirty="0" err="1"/>
              <a:t>solvendi</a:t>
            </a:r>
            <a:r>
              <a:rPr lang="pl-PL" dirty="0"/>
              <a:t>). Jej ważność zależy bowiem od istnienia zobowiązania, w wykonaniu którego dochodzi do jej zawarcia (art. 1052 § 2 KC). Kauzalny charakter mają również umowy zobowiązujące do przeniesienia spadku, a rodzaj causa zależy od charakteru umowy, do zawarcia której doszło.</a:t>
            </a:r>
          </a:p>
        </p:txBody>
      </p:sp>
    </p:spTree>
    <p:extLst>
      <p:ext uri="{BB962C8B-B14F-4D97-AF65-F5344CB8AC3E}">
        <p14:creationId xmlns:p14="http://schemas.microsoft.com/office/powerpoint/2010/main" val="37743175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C371F1-7005-4783-8086-8E0A3E5269D3}"/>
              </a:ext>
            </a:extLst>
          </p:cNvPr>
          <p:cNvSpPr>
            <a:spLocks noGrp="1"/>
          </p:cNvSpPr>
          <p:nvPr>
            <p:ph type="title"/>
          </p:nvPr>
        </p:nvSpPr>
        <p:spPr/>
        <p:txBody>
          <a:bodyPr/>
          <a:lstStyle/>
          <a:p>
            <a:r>
              <a:rPr lang="pl-PL" dirty="0"/>
              <a:t>Forma Umowy i Skutki dla Stron</a:t>
            </a:r>
          </a:p>
        </p:txBody>
      </p:sp>
      <p:sp>
        <p:nvSpPr>
          <p:cNvPr id="3" name="Symbol zastępczy zawartości 2">
            <a:extLst>
              <a:ext uri="{FF2B5EF4-FFF2-40B4-BE49-F238E27FC236}">
                <a16:creationId xmlns:a16="http://schemas.microsoft.com/office/drawing/2014/main" id="{E90041AB-3EB4-4BE4-AFD3-05D799AAFD92}"/>
              </a:ext>
            </a:extLst>
          </p:cNvPr>
          <p:cNvSpPr>
            <a:spLocks noGrp="1"/>
          </p:cNvSpPr>
          <p:nvPr>
            <p:ph idx="1"/>
          </p:nvPr>
        </p:nvSpPr>
        <p:spPr>
          <a:xfrm>
            <a:off x="581891" y="1828800"/>
            <a:ext cx="10235335" cy="4419599"/>
          </a:xfrm>
        </p:spPr>
        <p:txBody>
          <a:bodyPr>
            <a:normAutofit lnSpcReduction="10000"/>
          </a:bodyPr>
          <a:lstStyle/>
          <a:p>
            <a:r>
              <a:rPr lang="pl-PL" dirty="0"/>
              <a:t>Umowa zobowiązująca do zbycia powinna być zawarta w formie </a:t>
            </a:r>
            <a:r>
              <a:rPr lang="pl-PL" b="1" dirty="0"/>
              <a:t>aktu notarialnego, ad solemnitatem, </a:t>
            </a:r>
          </a:p>
          <a:p>
            <a:r>
              <a:rPr lang="pl-PL" dirty="0"/>
              <a:t>Umowa przenosząca spadek w tej samej formie, </a:t>
            </a:r>
          </a:p>
          <a:p>
            <a:r>
              <a:rPr lang="pl-PL" dirty="0"/>
              <a:t>Umowy te mogą być zawarte pod warunkiem lub z zastrzeżeniem terminu, </a:t>
            </a:r>
          </a:p>
          <a:p>
            <a:r>
              <a:rPr lang="pl-PL" dirty="0"/>
              <a:t>Nierzadko w sądowym postępowaniu działowym jeden ze współspadkobierców oświadcza, że przekazuje swój udział innemu współspadkobiercy, na co ten się zgadza. Oświadczenia takie nie mogą być uznane za zbycie spadku, lecz za wniosek uczestnika postępowania wyrażający jego wolę co do sposobu dokonania działu przez sąd</a:t>
            </a:r>
          </a:p>
          <a:p>
            <a:r>
              <a:rPr lang="pl-PL" dirty="0"/>
              <a:t>Skutkiem zbycia jest wstąpienie w przez nabywcę spadku w prawa i obowiązki spadkobiercy, czyli sukcesja uniwersalna, </a:t>
            </a:r>
          </a:p>
          <a:p>
            <a:r>
              <a:rPr lang="pl-PL" dirty="0"/>
              <a:t>Korzyści i ciężary związane z przedmiotami należącymi do spadki, jak również niebezpieczeństwo ich przypadkowej utraty przechodzą na nabywcę z chwilą zawarcia umowy o zbycie spadku, chyba że umówiono się inaczej ( art. 1057 k.c.)</a:t>
            </a:r>
          </a:p>
          <a:p>
            <a:r>
              <a:rPr lang="pl-PL" dirty="0"/>
              <a:t>Nabywca ponosi odpowiedzialność za długi spadkowe, w tym samym zakresie co zbywca, ale nie zwalnia dotychczasowego spadkobiercy. Odpowiadają solidarnie  (art. 1055 </a:t>
            </a:r>
            <a:r>
              <a:rPr lang="pl-PL" dirty="0" err="1"/>
              <a:t>zd</a:t>
            </a:r>
            <a:r>
              <a:rPr lang="pl-PL" dirty="0"/>
              <a:t>. 2 k.c.)</a:t>
            </a:r>
          </a:p>
        </p:txBody>
      </p:sp>
    </p:spTree>
    <p:extLst>
      <p:ext uri="{BB962C8B-B14F-4D97-AF65-F5344CB8AC3E}">
        <p14:creationId xmlns:p14="http://schemas.microsoft.com/office/powerpoint/2010/main" val="41070072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3FEA042-AE2C-4098-80D1-F4A7C56512E0}"/>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6C7F6048-4980-4ADB-952A-01DCD8C641ED}"/>
              </a:ext>
            </a:extLst>
          </p:cNvPr>
          <p:cNvSpPr>
            <a:spLocks noGrp="1"/>
          </p:cNvSpPr>
          <p:nvPr>
            <p:ph idx="1"/>
          </p:nvPr>
        </p:nvSpPr>
        <p:spPr/>
        <p:txBody>
          <a:bodyPr/>
          <a:lstStyle/>
          <a:p>
            <a:r>
              <a:rPr lang="pl-PL" dirty="0"/>
              <a:t>Umową w formie aktu notarialnego z dnia 3 marca 2010 r.  Piotr zrzekł się dziedziczenia po swoim ojcu  Januszu. Janusz zmarł 20 lipca 2016 r. – pozostawiając żonę Grażynę oraz dzieci Piotra i Jadwigę. </a:t>
            </a:r>
          </a:p>
          <a:p>
            <a:r>
              <a:rPr lang="pl-PL" dirty="0"/>
              <a:t>Okazało się, że w testamencie sporządzonym w formie aktu notarialnego w dniu 3 lipca 2012 r. Janusz powołał do dziedziczenia syna Piotra  oraz bratanka Ignacego, obciążając ich obowiązkiem wydania żonie spadkodawcy Grażynie 1/10 spadku. Nikt ze spadkobierców nie kwestionuje ważności testamentu</a:t>
            </a:r>
          </a:p>
          <a:p>
            <a:r>
              <a:rPr lang="pl-PL" dirty="0"/>
              <a:t>Kto nabędzie prawo do spadku po Januszu? </a:t>
            </a:r>
          </a:p>
        </p:txBody>
      </p:sp>
    </p:spTree>
    <p:extLst>
      <p:ext uri="{BB962C8B-B14F-4D97-AF65-F5344CB8AC3E}">
        <p14:creationId xmlns:p14="http://schemas.microsoft.com/office/powerpoint/2010/main" val="20711161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F323E4-BBE9-4F9F-B6CE-FE30F5D6FB1F}"/>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8F8BC328-0952-4791-A88A-664BE05FEF8C}"/>
              </a:ext>
            </a:extLst>
          </p:cNvPr>
          <p:cNvSpPr>
            <a:spLocks noGrp="1"/>
          </p:cNvSpPr>
          <p:nvPr>
            <p:ph idx="1"/>
          </p:nvPr>
        </p:nvSpPr>
        <p:spPr>
          <a:xfrm>
            <a:off x="685801" y="1676401"/>
            <a:ext cx="10131425" cy="4849090"/>
          </a:xfrm>
        </p:spPr>
        <p:txBody>
          <a:bodyPr/>
          <a:lstStyle/>
          <a:p>
            <a:r>
              <a:rPr lang="pl-PL" dirty="0"/>
              <a:t>Umową w formie aktu notarialnego z dnia 20 marca 2004r. Mariusz zrzekł się dziedziczenia po swoim ojcu Józefie, wskazując, że udział w spadku ma przypaść siostrze Iwonie. Józef zmarł 20 listopada 2005r., pozostawiając żonę Marię, córkę Iwonę i syna Mariusza.</a:t>
            </a:r>
          </a:p>
          <a:p>
            <a:r>
              <a:rPr lang="pl-PL" b="1" dirty="0"/>
              <a:t>Na czyją rzecz nastąpi stwierdzenie nabycia spadku po Józefie?</a:t>
            </a:r>
          </a:p>
        </p:txBody>
      </p:sp>
    </p:spTree>
    <p:extLst>
      <p:ext uri="{BB962C8B-B14F-4D97-AF65-F5344CB8AC3E}">
        <p14:creationId xmlns:p14="http://schemas.microsoft.com/office/powerpoint/2010/main" val="878100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AB7D7DE-DE3A-4394-A5FC-1600A0F5D5EA}"/>
              </a:ext>
            </a:extLst>
          </p:cNvPr>
          <p:cNvSpPr>
            <a:spLocks noGrp="1"/>
          </p:cNvSpPr>
          <p:nvPr>
            <p:ph type="title"/>
          </p:nvPr>
        </p:nvSpPr>
        <p:spPr/>
        <p:txBody>
          <a:bodyPr/>
          <a:lstStyle/>
          <a:p>
            <a:r>
              <a:rPr lang="pl-PL" dirty="0"/>
              <a:t>Rodzaje przepisów</a:t>
            </a:r>
          </a:p>
        </p:txBody>
      </p:sp>
      <p:sp>
        <p:nvSpPr>
          <p:cNvPr id="3" name="Symbol zastępczy zawartości 2">
            <a:extLst>
              <a:ext uri="{FF2B5EF4-FFF2-40B4-BE49-F238E27FC236}">
                <a16:creationId xmlns:a16="http://schemas.microsoft.com/office/drawing/2014/main" id="{F50087CC-741D-4DD2-8274-3B0C278EDE7E}"/>
              </a:ext>
            </a:extLst>
          </p:cNvPr>
          <p:cNvSpPr>
            <a:spLocks noGrp="1"/>
          </p:cNvSpPr>
          <p:nvPr>
            <p:ph sz="half" idx="1"/>
          </p:nvPr>
        </p:nvSpPr>
        <p:spPr>
          <a:xfrm>
            <a:off x="685802" y="2142067"/>
            <a:ext cx="4995334" cy="1456267"/>
          </a:xfrm>
        </p:spPr>
        <p:txBody>
          <a:bodyPr/>
          <a:lstStyle/>
          <a:p>
            <a:r>
              <a:rPr lang="pl-PL" dirty="0"/>
              <a:t>Od woli spadkodawcy zależy czy określony przedmiot będzie wyłączony ze spadku i kto będzie sukcesorem singularnym tego przedmiotu</a:t>
            </a:r>
          </a:p>
        </p:txBody>
      </p:sp>
      <p:sp>
        <p:nvSpPr>
          <p:cNvPr id="4" name="Symbol zastępczy zawartości 3">
            <a:extLst>
              <a:ext uri="{FF2B5EF4-FFF2-40B4-BE49-F238E27FC236}">
                <a16:creationId xmlns:a16="http://schemas.microsoft.com/office/drawing/2014/main" id="{92162A83-C765-44A6-852E-006A4DCA3086}"/>
              </a:ext>
            </a:extLst>
          </p:cNvPr>
          <p:cNvSpPr>
            <a:spLocks noGrp="1"/>
          </p:cNvSpPr>
          <p:nvPr>
            <p:ph sz="half" idx="2"/>
          </p:nvPr>
        </p:nvSpPr>
        <p:spPr>
          <a:xfrm>
            <a:off x="5821895" y="2142067"/>
            <a:ext cx="4995332" cy="1577079"/>
          </a:xfrm>
        </p:spPr>
        <p:txBody>
          <a:bodyPr/>
          <a:lstStyle/>
          <a:p>
            <a:r>
              <a:rPr lang="pl-PL" dirty="0"/>
              <a:t>Ustawodawca wyłącza określone prawo ze spadku, jednakże spadkodawca ma wpływ na to, kto będzie sukcesorem singularnym tego przedmiotu</a:t>
            </a:r>
          </a:p>
        </p:txBody>
      </p:sp>
      <p:sp>
        <p:nvSpPr>
          <p:cNvPr id="5" name="pole tekstowe 4">
            <a:extLst>
              <a:ext uri="{FF2B5EF4-FFF2-40B4-BE49-F238E27FC236}">
                <a16:creationId xmlns:a16="http://schemas.microsoft.com/office/drawing/2014/main" id="{072986BE-7329-46EA-B013-55C179DB31F5}"/>
              </a:ext>
            </a:extLst>
          </p:cNvPr>
          <p:cNvSpPr txBox="1"/>
          <p:nvPr/>
        </p:nvSpPr>
        <p:spPr>
          <a:xfrm>
            <a:off x="841375" y="4800600"/>
            <a:ext cx="10131425" cy="923330"/>
          </a:xfrm>
          <a:prstGeom prst="rect">
            <a:avLst/>
          </a:prstGeom>
          <a:noFill/>
        </p:spPr>
        <p:txBody>
          <a:bodyPr wrap="square" rtlCol="0">
            <a:spAutoFit/>
          </a:bodyPr>
          <a:lstStyle/>
          <a:p>
            <a:r>
              <a:rPr lang="pl-PL" dirty="0"/>
              <a:t>Jeśli określone prawo jest przedmiotem zarówno </a:t>
            </a:r>
            <a:r>
              <a:rPr lang="pl-PL" dirty="0" err="1"/>
              <a:t>pozatestamentowej</a:t>
            </a:r>
            <a:r>
              <a:rPr lang="pl-PL" dirty="0"/>
              <a:t> dyspozycji na wypadek śmierci na mocy przepisów szczególnych jak i rozrządzenia testamentowego, należy jako zasadę przyjąć pierwszeństwo dyspozycji testamentowej bez względu na chwilę jej dokonania</a:t>
            </a:r>
          </a:p>
        </p:txBody>
      </p:sp>
    </p:spTree>
    <p:extLst>
      <p:ext uri="{BB962C8B-B14F-4D97-AF65-F5344CB8AC3E}">
        <p14:creationId xmlns:p14="http://schemas.microsoft.com/office/powerpoint/2010/main" val="1689676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3B443DE-85A9-495D-8B47-DB7B289E37D7}"/>
              </a:ext>
            </a:extLst>
          </p:cNvPr>
          <p:cNvSpPr>
            <a:spLocks noGrp="1"/>
          </p:cNvSpPr>
          <p:nvPr>
            <p:ph type="title"/>
          </p:nvPr>
        </p:nvSpPr>
        <p:spPr>
          <a:xfrm>
            <a:off x="558311" y="99972"/>
            <a:ext cx="10131425" cy="1456267"/>
          </a:xfrm>
        </p:spPr>
        <p:txBody>
          <a:bodyPr/>
          <a:lstStyle/>
          <a:p>
            <a:r>
              <a:rPr lang="pl-PL" dirty="0"/>
              <a:t>Jednostronne dyspozycje mortis causa</a:t>
            </a:r>
          </a:p>
        </p:txBody>
      </p:sp>
      <p:sp>
        <p:nvSpPr>
          <p:cNvPr id="3" name="Symbol zastępczy zawartości 2">
            <a:extLst>
              <a:ext uri="{FF2B5EF4-FFF2-40B4-BE49-F238E27FC236}">
                <a16:creationId xmlns:a16="http://schemas.microsoft.com/office/drawing/2014/main" id="{BC297482-0AC8-4CA7-99BD-F9F456F9DA9B}"/>
              </a:ext>
            </a:extLst>
          </p:cNvPr>
          <p:cNvSpPr>
            <a:spLocks noGrp="1"/>
          </p:cNvSpPr>
          <p:nvPr>
            <p:ph idx="1"/>
          </p:nvPr>
        </p:nvSpPr>
        <p:spPr>
          <a:xfrm>
            <a:off x="430823" y="1556238"/>
            <a:ext cx="10700239" cy="4800599"/>
          </a:xfrm>
        </p:spPr>
        <p:txBody>
          <a:bodyPr>
            <a:normAutofit lnSpcReduction="10000"/>
          </a:bodyPr>
          <a:lstStyle/>
          <a:p>
            <a:r>
              <a:rPr lang="pl-PL" dirty="0"/>
              <a:t>Mogą być dokonywane tylko wtedy gdy przepis szczególny na to pozwala:</a:t>
            </a:r>
          </a:p>
          <a:p>
            <a:pPr lvl="1"/>
            <a:r>
              <a:rPr lang="pl-PL" dirty="0"/>
              <a:t>Art. 56 prawa bankowego – dysponowanie wkładem bankowym na wypadek śmierci, </a:t>
            </a:r>
          </a:p>
          <a:p>
            <a:pPr lvl="1"/>
            <a:r>
              <a:rPr lang="pl-PL" dirty="0"/>
              <a:t>Art. 82 ustawy o organizacji i funkcjonowaniu funduszy emerytalnych,</a:t>
            </a:r>
          </a:p>
          <a:p>
            <a:pPr lvl="1"/>
            <a:r>
              <a:rPr lang="pl-PL" dirty="0"/>
              <a:t>Art. 48 ustawy o pracowniczych programach emerytalnych</a:t>
            </a:r>
          </a:p>
          <a:p>
            <a:pPr lvl="1"/>
            <a:r>
              <a:rPr lang="pl-PL" dirty="0"/>
              <a:t>Art. 11 ustawy o indywidualnych kontach emerytalnych oraz indywidualnych kontach zabezpieczenia emerytalnego, </a:t>
            </a:r>
          </a:p>
          <a:p>
            <a:pPr lvl="1"/>
            <a:r>
              <a:rPr lang="pl-PL" dirty="0"/>
              <a:t>Art. 16 par. 3 prawa spółdzielczego</a:t>
            </a:r>
          </a:p>
          <a:p>
            <a:r>
              <a:rPr lang="pl-PL" dirty="0"/>
              <a:t>Kwoty wypłacone na podstawie ww. przepisów nie należą do spadku – art. 922 par. 2 k.c. – nie są dziedziczone, nie podlegają działowi, wykonawca testamentu nie sprawuje nad nimi zarządu, nie przechodzą na nabywcę spadku, </a:t>
            </a:r>
          </a:p>
          <a:p>
            <a:r>
              <a:rPr lang="pl-PL" dirty="0"/>
              <a:t>Nie oznacza to, że żadne przepisy prawa spadkowego się do nich nie stosują:</a:t>
            </a:r>
          </a:p>
          <a:p>
            <a:pPr lvl="1"/>
            <a:r>
              <a:rPr lang="pl-PL" dirty="0"/>
              <a:t>Co to treści i skutków są podobne do zapisów windykacyjnych – należy doliczać je do substratu zachowku, </a:t>
            </a:r>
          </a:p>
          <a:p>
            <a:pPr lvl="1"/>
            <a:r>
              <a:rPr lang="pl-PL" dirty="0"/>
              <a:t>Zaliczenie ich wartości na poczet schedy spadkowej w razie działu spadku – wymaga oceny woli spadkodawcy,</a:t>
            </a:r>
          </a:p>
          <a:p>
            <a:pPr lvl="1"/>
            <a:r>
              <a:rPr lang="pl-PL" dirty="0"/>
              <a:t>Brak podstawy prawnej uznania, że beneficjenci tych przysporzeń odpowiadają za długi spadkowe, </a:t>
            </a:r>
          </a:p>
          <a:p>
            <a:pPr lvl="1"/>
            <a:endParaRPr lang="pl-PL" dirty="0"/>
          </a:p>
        </p:txBody>
      </p:sp>
    </p:spTree>
    <p:extLst>
      <p:ext uri="{BB962C8B-B14F-4D97-AF65-F5344CB8AC3E}">
        <p14:creationId xmlns:p14="http://schemas.microsoft.com/office/powerpoint/2010/main" val="2081136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23B301-CA5C-414A-89F0-BDB786B80605}"/>
              </a:ext>
            </a:extLst>
          </p:cNvPr>
          <p:cNvSpPr>
            <a:spLocks noGrp="1"/>
          </p:cNvSpPr>
          <p:nvPr>
            <p:ph type="title"/>
          </p:nvPr>
        </p:nvSpPr>
        <p:spPr/>
        <p:txBody>
          <a:bodyPr/>
          <a:lstStyle/>
          <a:p>
            <a:r>
              <a:rPr lang="pl-PL" dirty="0"/>
              <a:t>Umowy dotyczące spadku</a:t>
            </a:r>
          </a:p>
        </p:txBody>
      </p:sp>
      <p:sp>
        <p:nvSpPr>
          <p:cNvPr id="3" name="Symbol zastępczy tekstu 2">
            <a:extLst>
              <a:ext uri="{FF2B5EF4-FFF2-40B4-BE49-F238E27FC236}">
                <a16:creationId xmlns:a16="http://schemas.microsoft.com/office/drawing/2014/main" id="{A1A654E2-08B5-4EE4-80E7-CFCCD8840445}"/>
              </a:ext>
            </a:extLst>
          </p:cNvPr>
          <p:cNvSpPr>
            <a:spLocks noGrp="1"/>
          </p:cNvSpPr>
          <p:nvPr>
            <p:ph type="body" idx="1"/>
          </p:nvPr>
        </p:nvSpPr>
        <p:spPr/>
        <p:txBody>
          <a:bodyPr/>
          <a:lstStyle/>
          <a:p>
            <a:endParaRPr lang="pl-PL"/>
          </a:p>
        </p:txBody>
      </p:sp>
    </p:spTree>
    <p:extLst>
      <p:ext uri="{BB962C8B-B14F-4D97-AF65-F5344CB8AC3E}">
        <p14:creationId xmlns:p14="http://schemas.microsoft.com/office/powerpoint/2010/main" val="1685306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1074A705-34B3-4E78-A142-4D0CC3EF1A18}"/>
              </a:ext>
            </a:extLst>
          </p:cNvPr>
          <p:cNvSpPr>
            <a:spLocks noGrp="1"/>
          </p:cNvSpPr>
          <p:nvPr>
            <p:ph type="title"/>
          </p:nvPr>
        </p:nvSpPr>
        <p:spPr/>
        <p:txBody>
          <a:bodyPr/>
          <a:lstStyle/>
          <a:p>
            <a:r>
              <a:rPr lang="pl-PL" dirty="0"/>
              <a:t>Umowy dotyczące spadku – Księga IV tytuł IX KC</a:t>
            </a:r>
          </a:p>
        </p:txBody>
      </p:sp>
      <p:graphicFrame>
        <p:nvGraphicFramePr>
          <p:cNvPr id="6" name="Symbol zastępczy zawartości 5">
            <a:extLst>
              <a:ext uri="{FF2B5EF4-FFF2-40B4-BE49-F238E27FC236}">
                <a16:creationId xmlns:a16="http://schemas.microsoft.com/office/drawing/2014/main" id="{E6163B44-075A-4B2A-87B8-2C6FC4987C0C}"/>
              </a:ext>
            </a:extLst>
          </p:cNvPr>
          <p:cNvGraphicFramePr>
            <a:graphicFrameLocks noGrp="1"/>
          </p:cNvGraphicFramePr>
          <p:nvPr>
            <p:ph idx="1"/>
            <p:extLst>
              <p:ext uri="{D42A27DB-BD31-4B8C-83A1-F6EECF244321}">
                <p14:modId xmlns:p14="http://schemas.microsoft.com/office/powerpoint/2010/main" val="3360633463"/>
              </p:ext>
            </p:extLst>
          </p:nvPr>
        </p:nvGraphicFramePr>
        <p:xfrm>
          <a:off x="685800" y="2141538"/>
          <a:ext cx="10131425" cy="36496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4705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579FA9-E69A-47C8-86BC-22EB07E99635}"/>
              </a:ext>
            </a:extLst>
          </p:cNvPr>
          <p:cNvSpPr>
            <a:spLocks noGrp="1"/>
          </p:cNvSpPr>
          <p:nvPr>
            <p:ph type="title"/>
          </p:nvPr>
        </p:nvSpPr>
        <p:spPr/>
        <p:txBody>
          <a:bodyPr/>
          <a:lstStyle/>
          <a:p>
            <a:r>
              <a:rPr lang="pl-PL" dirty="0"/>
              <a:t>Uwagi ogólne</a:t>
            </a:r>
          </a:p>
        </p:txBody>
      </p:sp>
      <p:sp>
        <p:nvSpPr>
          <p:cNvPr id="3" name="Symbol zastępczy zawartości 2">
            <a:extLst>
              <a:ext uri="{FF2B5EF4-FFF2-40B4-BE49-F238E27FC236}">
                <a16:creationId xmlns:a16="http://schemas.microsoft.com/office/drawing/2014/main" id="{10D8F613-2C84-4FCC-8DFB-0AE9C568F4F3}"/>
              </a:ext>
            </a:extLst>
          </p:cNvPr>
          <p:cNvSpPr>
            <a:spLocks noGrp="1"/>
          </p:cNvSpPr>
          <p:nvPr>
            <p:ph idx="1"/>
          </p:nvPr>
        </p:nvSpPr>
        <p:spPr/>
        <p:txBody>
          <a:bodyPr/>
          <a:lstStyle/>
          <a:p>
            <a:r>
              <a:rPr lang="pl-PL" dirty="0"/>
              <a:t>Art. 1047 k.c. – z zastrzeżeniem przepisów przewidzianych w tytule IX księgi czwartej, </a:t>
            </a:r>
            <a:r>
              <a:rPr lang="pl-PL" b="1" dirty="0"/>
              <a:t>umowa o spadek po osobie żyjącej jest nieważna</a:t>
            </a:r>
          </a:p>
          <a:p>
            <a:r>
              <a:rPr lang="pl-PL" dirty="0"/>
              <a:t>Niedopuszczalna jest tzw. Umowa dziedziczenia ustalająca kto będzie spadkobiercą po danej osobie, niedopuszczalne są wszelkie umowy zbycia spadku po osobie żyjącej, darowizny spadku</a:t>
            </a:r>
          </a:p>
          <a:p>
            <a:r>
              <a:rPr lang="pl-PL" dirty="0"/>
              <a:t>Zakaz obejmuje również umowy, które dotyczą uprawnień, które nierozłącznie związane są ze spadkiem czy jego dotyczą – np. umowa o dział spadku za życia spadkodawcy, umowa dotycząca zachowku, umowa dotycząca przyjęcia lub odrzucenia spadku, </a:t>
            </a:r>
          </a:p>
          <a:p>
            <a:r>
              <a:rPr lang="pl-PL" u="sng" dirty="0"/>
              <a:t>Wyjątki od zakazu: </a:t>
            </a:r>
          </a:p>
          <a:p>
            <a:pPr lvl="1"/>
            <a:r>
              <a:rPr lang="pl-PL" b="1" dirty="0"/>
              <a:t>Umowa zrzeczenia się dziedziczenia</a:t>
            </a:r>
          </a:p>
          <a:p>
            <a:pPr lvl="1"/>
            <a:r>
              <a:rPr lang="pl-PL" b="1" dirty="0"/>
              <a:t>Umowa zbycia spadku</a:t>
            </a:r>
          </a:p>
        </p:txBody>
      </p:sp>
    </p:spTree>
    <p:extLst>
      <p:ext uri="{BB962C8B-B14F-4D97-AF65-F5344CB8AC3E}">
        <p14:creationId xmlns:p14="http://schemas.microsoft.com/office/powerpoint/2010/main" val="3453891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936D6B-43B7-4B1F-A76E-7681928D7B6F}"/>
              </a:ext>
            </a:extLst>
          </p:cNvPr>
          <p:cNvSpPr>
            <a:spLocks noGrp="1"/>
          </p:cNvSpPr>
          <p:nvPr>
            <p:ph type="title"/>
          </p:nvPr>
        </p:nvSpPr>
        <p:spPr/>
        <p:txBody>
          <a:bodyPr/>
          <a:lstStyle/>
          <a:p>
            <a:r>
              <a:rPr lang="pl-PL" dirty="0"/>
              <a:t>Spółka cywilna, osobowa i Spółka z o.o.</a:t>
            </a:r>
          </a:p>
        </p:txBody>
      </p:sp>
      <p:sp>
        <p:nvSpPr>
          <p:cNvPr id="3" name="Symbol zastępczy zawartości 2">
            <a:extLst>
              <a:ext uri="{FF2B5EF4-FFF2-40B4-BE49-F238E27FC236}">
                <a16:creationId xmlns:a16="http://schemas.microsoft.com/office/drawing/2014/main" id="{C0085492-C3D3-4910-87A6-225B35EDE50D}"/>
              </a:ext>
            </a:extLst>
          </p:cNvPr>
          <p:cNvSpPr>
            <a:spLocks noGrp="1"/>
          </p:cNvSpPr>
          <p:nvPr>
            <p:ph idx="1"/>
          </p:nvPr>
        </p:nvSpPr>
        <p:spPr>
          <a:xfrm>
            <a:off x="685801" y="2142067"/>
            <a:ext cx="10131425" cy="4188395"/>
          </a:xfrm>
        </p:spPr>
        <p:txBody>
          <a:bodyPr>
            <a:normAutofit lnSpcReduction="10000"/>
          </a:bodyPr>
          <a:lstStyle/>
          <a:p>
            <a:r>
              <a:rPr lang="pl-PL" dirty="0"/>
              <a:t>Dopuszczone przez prawo są klauzule w umowach spółki cywilnej, spółek osobowych i spółki z o.o., które nie tylko określają, czy prawa w spółkach wchodzą w skład spadku, ale również określają spadkobierców tych praw</a:t>
            </a:r>
          </a:p>
          <a:p>
            <a:r>
              <a:rPr lang="pl-PL" dirty="0"/>
              <a:t>Art.. 871 k.c. – skutek śmierci wspólnika,</a:t>
            </a:r>
          </a:p>
          <a:p>
            <a:r>
              <a:rPr lang="pl-PL" dirty="0"/>
              <a:t>Art. 872 k.c. – klauzula umowna </a:t>
            </a:r>
          </a:p>
          <a:p>
            <a:r>
              <a:rPr lang="pl-PL" dirty="0"/>
              <a:t>Art. 58 par. 1 pkt 4 </a:t>
            </a:r>
            <a:r>
              <a:rPr lang="pl-PL" dirty="0" err="1"/>
              <a:t>k.s.h</a:t>
            </a:r>
            <a:r>
              <a:rPr lang="pl-PL" dirty="0"/>
              <a:t> – rozwiązanie spółki jawnej z chwilą śmieci wspólnika. Pomimo śmierci spółka trwa nadal między pozostałymi, jeśli umowa spółki taki stanowi, albo pozostali wspólnicy tak postanowią</a:t>
            </a:r>
          </a:p>
          <a:p>
            <a:r>
              <a:rPr lang="pl-PL" dirty="0"/>
              <a:t>Art. 60 par. 1 </a:t>
            </a:r>
            <a:r>
              <a:rPr lang="pl-PL" dirty="0" err="1"/>
              <a:t>k.s.h</a:t>
            </a:r>
            <a:r>
              <a:rPr lang="pl-PL" dirty="0"/>
              <a:t>. – prawa zmarłego wspólnika mogą przysługiwać tylko niektórym albo jednemu spadkobiercy wspólnika jeśli umowa spółki tak stanowi</a:t>
            </a:r>
          </a:p>
          <a:p>
            <a:r>
              <a:rPr lang="pl-PL" dirty="0"/>
              <a:t>Udziały w spółce z o.o. są dziedziczne, a spadkobiercy z mocy prawa wstępują do spółki, jednakże umowa spółki może ograniczać lub wyłączyć wstąpienie spadkobierców do spółki na miejsce zmarłego wspólnika. Umowa powinna wówczas określać warunki spłaty spadkobierców niewstępujących do spółki, pod rygorem bezskuteczności. </a:t>
            </a:r>
          </a:p>
        </p:txBody>
      </p:sp>
    </p:spTree>
    <p:extLst>
      <p:ext uri="{BB962C8B-B14F-4D97-AF65-F5344CB8AC3E}">
        <p14:creationId xmlns:p14="http://schemas.microsoft.com/office/powerpoint/2010/main" val="4144029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C7B3F55-DFB3-46A8-A6EC-D60DBB13C2BE}"/>
              </a:ext>
            </a:extLst>
          </p:cNvPr>
          <p:cNvSpPr>
            <a:spLocks noGrp="1"/>
          </p:cNvSpPr>
          <p:nvPr>
            <p:ph type="title"/>
          </p:nvPr>
        </p:nvSpPr>
        <p:spPr/>
        <p:txBody>
          <a:bodyPr/>
          <a:lstStyle/>
          <a:p>
            <a:r>
              <a:rPr lang="pl-PL" dirty="0"/>
              <a:t>Majątkowe umowy małżeńskie</a:t>
            </a:r>
          </a:p>
        </p:txBody>
      </p:sp>
      <p:sp>
        <p:nvSpPr>
          <p:cNvPr id="3" name="Symbol zastępczy zawartości 2">
            <a:extLst>
              <a:ext uri="{FF2B5EF4-FFF2-40B4-BE49-F238E27FC236}">
                <a16:creationId xmlns:a16="http://schemas.microsoft.com/office/drawing/2014/main" id="{45989F04-316D-46FE-A75F-1A4B8B190ED8}"/>
              </a:ext>
            </a:extLst>
          </p:cNvPr>
          <p:cNvSpPr>
            <a:spLocks noGrp="1"/>
          </p:cNvSpPr>
          <p:nvPr>
            <p:ph idx="1"/>
          </p:nvPr>
        </p:nvSpPr>
        <p:spPr/>
        <p:txBody>
          <a:bodyPr/>
          <a:lstStyle/>
          <a:p>
            <a:r>
              <a:rPr lang="pl-PL" dirty="0"/>
              <a:t>Art.. 50(1) </a:t>
            </a:r>
            <a:r>
              <a:rPr lang="pl-PL" dirty="0" err="1"/>
              <a:t>k.r.o</a:t>
            </a:r>
            <a:r>
              <a:rPr lang="pl-PL" dirty="0"/>
              <a:t>. – za umowę o spadek należy również uznać klauzulę w majątkowych umowach małżeńskich, określających  udział małżonków w majątku wspólnym w razie śmierci jednego z małżonków. </a:t>
            </a:r>
          </a:p>
          <a:p>
            <a:r>
              <a:rPr lang="pl-PL" dirty="0"/>
              <a:t>Dotyczy umów rozszerzających lub ograniczających wspólność majątkową, które ustalają nierówne udziały małżonków na wypadek ustania małżeństwa</a:t>
            </a:r>
          </a:p>
          <a:p>
            <a:r>
              <a:rPr lang="pl-PL" dirty="0"/>
              <a:t>Dopuszczalne jest różnicowanie przyczyn ustania np. w przypadku rozwodu po ½, a w przypadku śmierci ¾ dla małżonka pozostającego przy życiu a ¼ dla spadkobierców, </a:t>
            </a:r>
          </a:p>
          <a:p>
            <a:r>
              <a:rPr lang="pl-PL" dirty="0"/>
              <a:t>Korzyść nie jest uwzględniania przy ustalaniu zachowku, ani przy dziale spadku,</a:t>
            </a:r>
          </a:p>
        </p:txBody>
      </p:sp>
    </p:spTree>
    <p:extLst>
      <p:ext uri="{BB962C8B-B14F-4D97-AF65-F5344CB8AC3E}">
        <p14:creationId xmlns:p14="http://schemas.microsoft.com/office/powerpoint/2010/main" val="18782196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klepienie niebieskie">
  <a:themeElements>
    <a:clrScheme name="Sklepienie niebieskie">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Sklepienie niebieski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klepienie niebieskie">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TM03457452[[fn=Niebo]]</Template>
  <TotalTime>606</TotalTime>
  <Words>3071</Words>
  <Application>Microsoft Office PowerPoint</Application>
  <PresentationFormat>Panoramiczny</PresentationFormat>
  <Paragraphs>142</Paragraphs>
  <Slides>26</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26</vt:i4>
      </vt:variant>
    </vt:vector>
  </HeadingPairs>
  <TitlesOfParts>
    <vt:vector size="30" baseType="lpstr">
      <vt:lpstr>Arial</vt:lpstr>
      <vt:lpstr>Calibri</vt:lpstr>
      <vt:lpstr>Calibri Light</vt:lpstr>
      <vt:lpstr>Sklepienie niebieskie</vt:lpstr>
      <vt:lpstr>Pozatestamentowe rozrządzenia majątkiem na wypadek śmierci</vt:lpstr>
      <vt:lpstr>Uwagi ogólne</vt:lpstr>
      <vt:lpstr>Rodzaje przepisów</vt:lpstr>
      <vt:lpstr>Jednostronne dyspozycje mortis causa</vt:lpstr>
      <vt:lpstr>Umowy dotyczące spadku</vt:lpstr>
      <vt:lpstr>Umowy dotyczące spadku – Księga IV tytuł IX KC</vt:lpstr>
      <vt:lpstr>Uwagi ogólne</vt:lpstr>
      <vt:lpstr>Spółka cywilna, osobowa i Spółka z o.o.</vt:lpstr>
      <vt:lpstr>Majątkowe umowy małżeńskie</vt:lpstr>
      <vt:lpstr>Darowizna mortis causa</vt:lpstr>
      <vt:lpstr>Pełnomocnictwo niewygasające w chwili śmierci i na wypadek śmierci</vt:lpstr>
      <vt:lpstr>Zrzeczenie się dziedziczenia </vt:lpstr>
      <vt:lpstr>Art. 1048 k.c.</vt:lpstr>
      <vt:lpstr>Zrzeczenie się dziedziczenia</vt:lpstr>
      <vt:lpstr>Cechy zrzeczenia się</vt:lpstr>
      <vt:lpstr>Zrzeczenie się na korzyść określonej osoby, Zrzeczenie się pod warunkiem</vt:lpstr>
      <vt:lpstr>Częściowe zrzeczenie się dziedziczenia</vt:lpstr>
      <vt:lpstr>Umowa zbycia spadku</vt:lpstr>
      <vt:lpstr>Uwagi ogólne</vt:lpstr>
      <vt:lpstr>Zbycie spadku </vt:lpstr>
      <vt:lpstr>Przedmiot Zbycia - zmiany</vt:lpstr>
      <vt:lpstr>Strony Umowy </vt:lpstr>
      <vt:lpstr>Podwójny skutek i kauzalność</vt:lpstr>
      <vt:lpstr>Forma Umowy i Skutki dla Stron</vt:lpstr>
      <vt:lpstr>KAZUS</vt:lpstr>
      <vt:lpstr>Kazus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Pozatestamentowe rozrządzenia majątkiem na wypadek śmierci</dc:title>
  <dc:creator>Agnieszka Agnieszka</dc:creator>
  <cp:lastModifiedBy>Agnieszka Agnieszka</cp:lastModifiedBy>
  <cp:revision>35</cp:revision>
  <dcterms:created xsi:type="dcterms:W3CDTF">2018-04-25T18:53:10Z</dcterms:created>
  <dcterms:modified xsi:type="dcterms:W3CDTF">2020-04-17T08:13:55Z</dcterms:modified>
</cp:coreProperties>
</file>