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7" r:id="rId18"/>
    <p:sldId id="312" r:id="rId19"/>
    <p:sldId id="313" r:id="rId20"/>
    <p:sldId id="314" r:id="rId21"/>
    <p:sldId id="315" r:id="rId22"/>
    <p:sldId id="316" r:id="rId23"/>
    <p:sldId id="318" r:id="rId24"/>
    <p:sldId id="320" r:id="rId25"/>
    <p:sldId id="319" r:id="rId26"/>
    <p:sldId id="321" r:id="rId27"/>
    <p:sldId id="322" r:id="rId28"/>
    <p:sldId id="323" r:id="rId29"/>
    <p:sldId id="324" r:id="rId30"/>
    <p:sldId id="325" r:id="rId31"/>
    <p:sldId id="326" r:id="rId32"/>
    <p:sldId id="327" r:id="rId33"/>
    <p:sldId id="328" r:id="rId34"/>
    <p:sldId id="277" r:id="rId3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2020-04-20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5C34D-8B96-451B-ADEC-DE93B481BAD0}" type="datetimeFigureOut">
              <a:rPr lang="pl-PL" smtClean="0"/>
              <a:pPr/>
              <a:t>2020-04-20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B5177-DDD5-4CE2-8594-9DBBAA82934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419872" y="2132856"/>
            <a:ext cx="5038328" cy="1470025"/>
          </a:xfrm>
        </p:spPr>
        <p:txBody>
          <a:bodyPr>
            <a:normAutofit fontScale="90000"/>
          </a:bodyPr>
          <a:lstStyle/>
          <a:p>
            <a:r>
              <a:rPr lang="pl-PL" b="1" dirty="0" smtClean="0"/>
              <a:t>Prawa </a:t>
            </a:r>
            <a:r>
              <a:rPr lang="pl-PL" b="1" dirty="0" smtClean="0"/>
              <a:t>konsumenta</a:t>
            </a:r>
            <a:br>
              <a:rPr lang="pl-PL" b="1" dirty="0" smtClean="0"/>
            </a:br>
            <a:r>
              <a:rPr lang="pl-PL" sz="3400" b="1" dirty="0" smtClean="0"/>
              <a:t>- zawieranie umów na odległość oraz poza lokalem przedsiębiorstwa, odstąpienie od umowy</a:t>
            </a:r>
            <a:endParaRPr lang="pl-PL" b="1" dirty="0"/>
          </a:p>
        </p:txBody>
      </p:sp>
      <p:sp>
        <p:nvSpPr>
          <p:cNvPr id="3" name="Podtytuł 2"/>
          <p:cNvSpPr>
            <a:spLocks noGrp="1"/>
          </p:cNvSpPr>
          <p:nvPr>
            <p:ph type="subTitle" idx="1"/>
          </p:nvPr>
        </p:nvSpPr>
        <p:spPr>
          <a:xfrm>
            <a:off x="2743200" y="4725144"/>
            <a:ext cx="6400800" cy="1752600"/>
          </a:xfrm>
        </p:spPr>
        <p:txBody>
          <a:bodyPr>
            <a:normAutofit fontScale="70000" lnSpcReduction="20000"/>
          </a:bodyPr>
          <a:lstStyle/>
          <a:p>
            <a:r>
              <a:rPr lang="pl-PL" sz="2600" dirty="0">
                <a:solidFill>
                  <a:schemeClr val="tx1"/>
                </a:solidFill>
              </a:rPr>
              <a:t>Zakład Prawa Cywilnego </a:t>
            </a:r>
          </a:p>
          <a:p>
            <a:r>
              <a:rPr lang="pl-PL" sz="2600" dirty="0">
                <a:solidFill>
                  <a:schemeClr val="tx1"/>
                </a:solidFill>
              </a:rPr>
              <a:t>i Prawa Międzynarodowego Prywatnego</a:t>
            </a:r>
          </a:p>
          <a:p>
            <a:r>
              <a:rPr lang="pl-PL" sz="2600" dirty="0">
                <a:solidFill>
                  <a:schemeClr val="tx1"/>
                </a:solidFill>
              </a:rPr>
              <a:t>mgr Wojciech Lamik</a:t>
            </a:r>
          </a:p>
          <a:p>
            <a:endParaRPr lang="pl-PL" sz="2600" dirty="0">
              <a:solidFill>
                <a:schemeClr val="tx1"/>
              </a:solidFill>
            </a:endParaRPr>
          </a:p>
          <a:p>
            <a:r>
              <a:rPr lang="pl-PL" sz="2600" b="1" dirty="0">
                <a:solidFill>
                  <a:schemeClr val="tx1"/>
                </a:solidFill>
              </a:rPr>
              <a:t>Przedmiot: </a:t>
            </a:r>
            <a:endParaRPr lang="pl-PL" sz="2600" b="1" dirty="0" smtClean="0">
              <a:solidFill>
                <a:schemeClr val="tx1"/>
              </a:solidFill>
            </a:endParaRPr>
          </a:p>
          <a:p>
            <a:r>
              <a:rPr lang="pl-PL" sz="2600" b="1" dirty="0" smtClean="0">
                <a:solidFill>
                  <a:schemeClr val="tx1"/>
                </a:solidFill>
              </a:rPr>
              <a:t>Prawo cywilne – część ogólna i prawo zobowiązań</a:t>
            </a:r>
            <a:endParaRPr lang="pl-PL" sz="2600" b="1" dirty="0">
              <a:solidFill>
                <a:schemeClr val="tx1"/>
              </a:solidFill>
            </a:endParaRPr>
          </a:p>
          <a:p>
            <a:endParaRPr lang="pl-PL"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Niemożność zrzeczenia się praw </a:t>
            </a:r>
            <a:br>
              <a:rPr lang="pl-PL" b="1" dirty="0" smtClean="0"/>
            </a:br>
            <a:r>
              <a:rPr lang="pl-PL" b="1" dirty="0" smtClean="0"/>
              <a:t>(art. 7)</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Konsument nie może zrzec się praw przyznanych mu w ustawie. Postanowienia umów mniej korzystne dla konsumenta niż postanowienia ustawy są nieważne, a w ich miejsce stosuje się przepisy ustawy. </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Termin odpowiedzi na reklamację (art. 7a)</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Jeżeli przepisy odrębne nie stanowią inaczej, przedsiębiorca jest obowiązany udzielić odpowiedzi na reklamację konsumenta w </a:t>
            </a:r>
            <a:r>
              <a:rPr lang="pl-PL" b="1" dirty="0" smtClean="0"/>
              <a:t>terminie 30 dni od dnia jej otrzymania</a:t>
            </a:r>
            <a:r>
              <a:rPr lang="pl-PL" dirty="0" smtClean="0"/>
              <a:t>. Jeżeli przedsiębiorca nie udzielił odpowiedzi na reklamację w terminie, uważa się, że uznał reklamację.</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052736"/>
            <a:ext cx="8229600" cy="1143000"/>
          </a:xfrm>
        </p:spPr>
        <p:txBody>
          <a:bodyPr>
            <a:noAutofit/>
          </a:bodyPr>
          <a:lstStyle/>
          <a:p>
            <a:r>
              <a:rPr lang="pl-PL" sz="2500" b="1" dirty="0" smtClean="0"/>
              <a:t>Obowiązki przedsiębiorcy w umowach, innych niż umowy zawierane poza lokalem przedsiębiorstwa lub na odległość (Rozdział 2.)</a:t>
            </a:r>
            <a:br>
              <a:rPr lang="pl-PL" sz="2500" b="1" dirty="0" smtClean="0"/>
            </a:br>
            <a:endParaRPr lang="pl-PL" sz="2500" b="1" dirty="0"/>
          </a:p>
        </p:txBody>
      </p:sp>
      <p:sp>
        <p:nvSpPr>
          <p:cNvPr id="3" name="Symbol zastępczy zawartości 2"/>
          <p:cNvSpPr>
            <a:spLocks noGrp="1"/>
          </p:cNvSpPr>
          <p:nvPr>
            <p:ph idx="1"/>
          </p:nvPr>
        </p:nvSpPr>
        <p:spPr>
          <a:xfrm>
            <a:off x="914400" y="2332037"/>
            <a:ext cx="8229600" cy="4525963"/>
          </a:xfrm>
        </p:spPr>
        <p:txBody>
          <a:bodyPr>
            <a:normAutofit fontScale="62500" lnSpcReduction="20000"/>
          </a:bodyPr>
          <a:lstStyle/>
          <a:p>
            <a:r>
              <a:rPr lang="pl-PL" dirty="0" smtClean="0"/>
              <a:t>Najpóźniej w chwili wyrażenia przez konsumenta woli związania się umową przedsiębiorca ma obowiązek poinformować konsumenta, o ile informacje te nie wynikają już z okoliczności, w sposób jasny i zrozumiały o:</a:t>
            </a:r>
          </a:p>
          <a:p>
            <a:pPr marL="514350" indent="-514350">
              <a:buFont typeface="+mj-lt"/>
              <a:buAutoNum type="arabicParenR"/>
            </a:pPr>
            <a:r>
              <a:rPr lang="pl-PL" b="1" dirty="0" smtClean="0"/>
              <a:t>głównych cechach świadczenia</a:t>
            </a:r>
            <a:r>
              <a:rPr lang="pl-PL" dirty="0" smtClean="0"/>
              <a:t>, z uwzględnieniem przedmiotu świadczenia oraz sposobu porozumiewania się z konsumentem;</a:t>
            </a:r>
          </a:p>
          <a:p>
            <a:pPr marL="514350" indent="-514350">
              <a:buFont typeface="+mj-lt"/>
              <a:buAutoNum type="arabicParenR"/>
            </a:pPr>
            <a:r>
              <a:rPr lang="pl-PL" b="1" dirty="0" smtClean="0"/>
              <a:t>swoich danych identyfikujących</a:t>
            </a:r>
            <a:r>
              <a:rPr lang="pl-PL" dirty="0" smtClean="0"/>
              <a:t>, w szczególności o firmie, organie, który zarejestrował działalność gospodarczą, i numerze, pod którym został zarejestrowany, adresie, pod którym prowadzi przedsiębiorstwo, i numerze telefonu przedsiębiorstwa; </a:t>
            </a:r>
          </a:p>
          <a:p>
            <a:pPr marL="514350" indent="-514350">
              <a:buFont typeface="+mj-lt"/>
              <a:buAutoNum type="arabicParenR"/>
            </a:pPr>
            <a:r>
              <a:rPr lang="pl-PL" b="1" dirty="0" smtClean="0"/>
              <a:t>łącznej cenie lub wynagrodzeniu za świadczenie </a:t>
            </a:r>
            <a:r>
              <a:rPr lang="pl-PL" dirty="0" smtClean="0"/>
              <a:t>wraz z podatkami, a gdy charakter przedmiotu świadczenia nie pozwala, rozsądnie oceniając, na wcześniejsze obliczenie ich wysokości - sposobie, w jaki będą one obliczane, a także opłatach za dostarczenie, usługi pocztowe oraz jakichkolwiek innych kosztach, a gdy nie można ustalić wysokości tych opłat - o obowiązku ich uiszczenia;</a:t>
            </a:r>
          </a:p>
          <a:p>
            <a:pPr marL="514350" indent="-514350">
              <a:buNone/>
            </a:pP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rmAutofit fontScale="85000" lnSpcReduction="20000"/>
          </a:bodyPr>
          <a:lstStyle/>
          <a:p>
            <a:pPr marL="514350" indent="-514350">
              <a:buFont typeface="+mj-lt"/>
              <a:buAutoNum type="arabicParenR" startAt="4"/>
            </a:pPr>
            <a:r>
              <a:rPr lang="pl-PL" b="1" dirty="0" smtClean="0"/>
              <a:t>sposobie i terminie spełnienia świadczenia </a:t>
            </a:r>
            <a:r>
              <a:rPr lang="pl-PL" dirty="0" smtClean="0"/>
              <a:t>przez przedsiębiorcę oraz stosowanej przez przedsiębiorcę procedurze rozpatrywania reklamacji;</a:t>
            </a:r>
          </a:p>
          <a:p>
            <a:pPr marL="514350" indent="-514350">
              <a:buFont typeface="+mj-lt"/>
              <a:buAutoNum type="arabicParenR" startAt="4"/>
            </a:pPr>
            <a:r>
              <a:rPr lang="pl-PL" dirty="0" smtClean="0"/>
              <a:t>przewidzianej przez prawo</a:t>
            </a:r>
            <a:r>
              <a:rPr lang="pl-PL" b="1" dirty="0" smtClean="0"/>
              <a:t> odpowiedzialności przedsiębiorcy</a:t>
            </a:r>
            <a:r>
              <a:rPr lang="pl-PL" dirty="0" smtClean="0"/>
              <a:t> za jakość świadczenia;</a:t>
            </a:r>
          </a:p>
          <a:p>
            <a:pPr marL="514350" indent="-514350">
              <a:buFont typeface="+mj-lt"/>
              <a:buAutoNum type="arabicParenR" startAt="4"/>
            </a:pPr>
            <a:r>
              <a:rPr lang="pl-PL" b="1" dirty="0" smtClean="0"/>
              <a:t>treści usług posprzedażnych i gwarancji</a:t>
            </a:r>
            <a:r>
              <a:rPr lang="pl-PL" dirty="0" smtClean="0"/>
              <a:t>;</a:t>
            </a:r>
          </a:p>
          <a:p>
            <a:pPr marL="514350" indent="-514350">
              <a:buFont typeface="+mj-lt"/>
              <a:buAutoNum type="arabicParenR" startAt="4"/>
            </a:pPr>
            <a:r>
              <a:rPr lang="pl-PL" b="1" dirty="0" smtClean="0"/>
              <a:t>czasie trwania umowy </a:t>
            </a:r>
            <a:r>
              <a:rPr lang="pl-PL" dirty="0" smtClean="0"/>
              <a:t>lub - gdy umowa zawarta jest na czas nieoznaczony lub ma ulegać automatycznemu przedłużeniu - o sposobie i przesłankach wypowiedzenia umowy;</a:t>
            </a:r>
          </a:p>
          <a:p>
            <a:pPr marL="514350" indent="-514350">
              <a:buFont typeface="+mj-lt"/>
              <a:buAutoNum type="arabicParenR" startAt="4"/>
            </a:pPr>
            <a:r>
              <a:rPr lang="pl-PL" b="1" dirty="0" smtClean="0"/>
              <a:t>funkcjonalności treści cyfrowych </a:t>
            </a:r>
            <a:r>
              <a:rPr lang="pl-PL" dirty="0" smtClean="0"/>
              <a:t>oraz mających zastosowanie technicznych środkach ich ochrony;</a:t>
            </a:r>
          </a:p>
          <a:p>
            <a:pPr marL="514350" indent="-514350">
              <a:buFont typeface="+mj-lt"/>
              <a:buAutoNum type="arabicParenR" startAt="4"/>
            </a:pPr>
            <a:r>
              <a:rPr lang="pl-PL" dirty="0" smtClean="0"/>
              <a:t>mających znaczenie </a:t>
            </a:r>
            <a:r>
              <a:rPr lang="pl-PL" b="1" dirty="0" err="1" smtClean="0"/>
              <a:t>interoperacyjnościach</a:t>
            </a:r>
            <a:r>
              <a:rPr lang="pl-PL" b="1" dirty="0" smtClean="0"/>
              <a:t> treści cyfrowych </a:t>
            </a:r>
            <a:r>
              <a:rPr lang="pl-PL" dirty="0" smtClean="0"/>
              <a:t>ze sprzętem komputerowym i oprogramowaniem.</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1124744"/>
            <a:ext cx="8229600" cy="5472608"/>
          </a:xfrm>
        </p:spPr>
        <p:txBody>
          <a:bodyPr>
            <a:normAutofit fontScale="77500" lnSpcReduction="20000"/>
          </a:bodyPr>
          <a:lstStyle/>
          <a:p>
            <a:r>
              <a:rPr lang="pl-PL" dirty="0" smtClean="0"/>
              <a:t>Obowiązki informacyjne z poprzedniego slajdu nie znajdują zastosowania do drobnych umów życia codziennego wykonywanych natychmiast po ich zawarciu (art. 9).</a:t>
            </a:r>
          </a:p>
          <a:p>
            <a:endParaRPr lang="pl-PL" dirty="0" smtClean="0"/>
          </a:p>
          <a:p>
            <a:r>
              <a:rPr lang="pl-PL" dirty="0" smtClean="0"/>
              <a:t>Najpóźniej w chwili wyrażenia przez konsumenta woli związania się umową przedsiębiorca ma obowiązek uzyskać wyraźną zgodę konsumenta na każdą dodatkową płatność wykraczającą poza uzgodnione wynagrodzenie za główne obowiązki umowne przedsiębiorcy. Jeżeli przedsiębiorca nie otrzymał wyraźnej zgody konsumenta, lecz założył jej istnienie przez zastosowanie domyślnych opcji, które konsument musi odrzucić w celu uniknięcia dodatkowej płatności, konsument ma prawo do zwrotu uiszczonej płatności dodatkowej (art. 10).</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1052736"/>
            <a:ext cx="8229600" cy="1143000"/>
          </a:xfrm>
        </p:spPr>
        <p:txBody>
          <a:bodyPr>
            <a:noAutofit/>
          </a:bodyPr>
          <a:lstStyle/>
          <a:p>
            <a:r>
              <a:rPr lang="pl-PL" sz="2700" b="1" dirty="0" smtClean="0"/>
              <a:t>Obowiązki przedsiębiorcy w umowach zawieranych poza lokalem przedsiębiorstwa lub na odległość (Rozdział 3.)</a:t>
            </a:r>
            <a:br>
              <a:rPr lang="pl-PL" sz="2700" b="1" dirty="0" smtClean="0"/>
            </a:br>
            <a:endParaRPr lang="pl-PL" sz="2700" dirty="0"/>
          </a:p>
        </p:txBody>
      </p:sp>
      <p:sp>
        <p:nvSpPr>
          <p:cNvPr id="3" name="Symbol zastępczy zawartości 2"/>
          <p:cNvSpPr>
            <a:spLocks noGrp="1"/>
          </p:cNvSpPr>
          <p:nvPr>
            <p:ph idx="1"/>
          </p:nvPr>
        </p:nvSpPr>
        <p:spPr>
          <a:xfrm>
            <a:off x="914400" y="2332037"/>
            <a:ext cx="8229600" cy="4525963"/>
          </a:xfrm>
        </p:spPr>
        <p:txBody>
          <a:bodyPr>
            <a:normAutofit fontScale="77500" lnSpcReduction="20000"/>
          </a:bodyPr>
          <a:lstStyle/>
          <a:p>
            <a:r>
              <a:rPr lang="pl-PL" dirty="0" smtClean="0"/>
              <a:t>Zgodnie z art. 12 ust. 1 ustawy, najpóźniej w momencie wyrażenia przez konsumenta woli związania się umową na odległość lub poza lokalem przedsiębiorstwa, przedsiębiorca powinien go poinformować w sposób jasny i zrozumiały m.in. o: </a:t>
            </a:r>
          </a:p>
          <a:p>
            <a:pPr marL="514350" indent="-514350">
              <a:buFont typeface="+mj-lt"/>
              <a:buAutoNum type="arabicParenR"/>
            </a:pPr>
            <a:r>
              <a:rPr lang="pl-PL" b="1" dirty="0" smtClean="0"/>
              <a:t>głównych cechach świadczenia</a:t>
            </a:r>
            <a:r>
              <a:rPr lang="pl-PL" dirty="0" smtClean="0"/>
              <a:t>, oczywiście z uwzględnieniem charakteru sposobu zawierania umowy; </a:t>
            </a:r>
          </a:p>
          <a:p>
            <a:pPr marL="514350" indent="-514350">
              <a:buFont typeface="+mj-lt"/>
              <a:buAutoNum type="arabicParenR"/>
            </a:pPr>
            <a:r>
              <a:rPr lang="pl-PL" b="1" dirty="0" smtClean="0"/>
              <a:t>danych identyfikujących przedsiębiorcę</a:t>
            </a:r>
            <a:r>
              <a:rPr lang="pl-PL" dirty="0" smtClean="0"/>
              <a:t>, włącznie z jego numerem rejestrowym (np. numer NIP, KRS), danymi kontaktowymi (m.in. adres wykonywania przez przedsiębiorcę działalności gospodarczej, numer telefonu, adres e-mail), adresem wskazanym dla składania reklamacji (pod warunkiem że jest on inny niż adres przedsiębiorstwa); </a:t>
            </a:r>
          </a:p>
          <a:p>
            <a:pPr>
              <a:buNone/>
            </a:pP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rmAutofit fontScale="85000" lnSpcReduction="20000"/>
          </a:bodyPr>
          <a:lstStyle/>
          <a:p>
            <a:pPr marL="514350" indent="-514350">
              <a:buFont typeface="+mj-lt"/>
              <a:buAutoNum type="arabicParenR" startAt="3"/>
            </a:pPr>
            <a:r>
              <a:rPr lang="pl-PL" b="1" dirty="0" smtClean="0"/>
              <a:t>łącznej cenie lub wynagrodzeniu </a:t>
            </a:r>
            <a:r>
              <a:rPr lang="pl-PL" dirty="0" smtClean="0"/>
              <a:t>włącznie z podatkami; </a:t>
            </a:r>
          </a:p>
          <a:p>
            <a:pPr marL="514350" indent="-514350">
              <a:buFont typeface="+mj-lt"/>
              <a:buAutoNum type="arabicParenR" startAt="3"/>
            </a:pPr>
            <a:r>
              <a:rPr lang="pl-PL" b="1" dirty="0" smtClean="0"/>
              <a:t>istnieniu i treści gwarancji </a:t>
            </a:r>
            <a:r>
              <a:rPr lang="pl-PL" dirty="0" smtClean="0"/>
              <a:t>i usług posprzedażowych oraz sposobie ich realizacji; </a:t>
            </a:r>
          </a:p>
          <a:p>
            <a:pPr marL="514350" indent="-514350">
              <a:buFont typeface="+mj-lt"/>
              <a:buAutoNum type="arabicParenR" startAt="3"/>
            </a:pPr>
            <a:r>
              <a:rPr lang="pl-PL" dirty="0" smtClean="0"/>
              <a:t>możliwości </a:t>
            </a:r>
            <a:r>
              <a:rPr lang="pl-PL" b="1" dirty="0" smtClean="0"/>
              <a:t>odstąpienia</a:t>
            </a:r>
            <a:r>
              <a:rPr lang="pl-PL" dirty="0" smtClean="0"/>
              <a:t> od umowy; </a:t>
            </a:r>
          </a:p>
          <a:p>
            <a:pPr marL="514350" indent="-514350">
              <a:buFont typeface="+mj-lt"/>
              <a:buAutoNum type="arabicParenR" startAt="3"/>
            </a:pPr>
            <a:r>
              <a:rPr lang="pl-PL" b="1" dirty="0" smtClean="0"/>
              <a:t>braku możliwości późniejszego odstąpienia </a:t>
            </a:r>
            <a:r>
              <a:rPr lang="pl-PL" dirty="0" smtClean="0"/>
              <a:t>od umowy, jeżeli zachodzą przesłanki określone w ustawie; </a:t>
            </a:r>
          </a:p>
          <a:p>
            <a:pPr marL="514350" indent="-514350">
              <a:buFont typeface="+mj-lt"/>
              <a:buAutoNum type="arabicParenR" startAt="3"/>
            </a:pPr>
            <a:r>
              <a:rPr lang="pl-PL" b="1" dirty="0" smtClean="0"/>
              <a:t>sposobie i terminie zapłaty</a:t>
            </a:r>
            <a:r>
              <a:rPr lang="pl-PL" dirty="0" smtClean="0"/>
              <a:t>; </a:t>
            </a:r>
          </a:p>
          <a:p>
            <a:pPr marL="514350" indent="-514350">
              <a:buFont typeface="+mj-lt"/>
              <a:buAutoNum type="arabicParenR" startAt="3"/>
            </a:pPr>
            <a:r>
              <a:rPr lang="pl-PL" b="1" dirty="0" smtClean="0"/>
              <a:t>czasie trwania umowy</a:t>
            </a:r>
            <a:r>
              <a:rPr lang="pl-PL" dirty="0" smtClean="0"/>
              <a:t>, możliwości jej wcześniejszego wypowiedzenia; </a:t>
            </a:r>
          </a:p>
          <a:p>
            <a:pPr marL="514350" indent="-514350">
              <a:buFont typeface="+mj-lt"/>
              <a:buAutoNum type="arabicParenR" startAt="3"/>
            </a:pPr>
            <a:r>
              <a:rPr lang="pl-PL" b="1" dirty="0" smtClean="0"/>
              <a:t>kodeksie dobrych praktyk </a:t>
            </a:r>
            <a:r>
              <a:rPr lang="pl-PL" dirty="0" smtClean="0"/>
              <a:t>wiążących przedsiębiorcę; </a:t>
            </a:r>
          </a:p>
          <a:p>
            <a:pPr marL="514350" indent="-514350">
              <a:buFont typeface="+mj-lt"/>
              <a:buAutoNum type="arabicParenR" startAt="3"/>
            </a:pPr>
            <a:r>
              <a:rPr lang="pl-PL" dirty="0" smtClean="0"/>
              <a:t>możliwości skorzystania z </a:t>
            </a:r>
            <a:r>
              <a:rPr lang="pl-PL" b="1" dirty="0" smtClean="0"/>
              <a:t>pozasądowych metod rozpatrywania reklamacji </a:t>
            </a:r>
            <a:r>
              <a:rPr lang="pl-PL" dirty="0" smtClean="0"/>
              <a:t>i dochodzenia roszczeń, a także zasadach dostępu do tych procedur. </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rmAutofit fontScale="85000" lnSpcReduction="10000"/>
          </a:bodyPr>
          <a:lstStyle/>
          <a:p>
            <a:r>
              <a:rPr lang="pl-PL" dirty="0" smtClean="0"/>
              <a:t>Informacje, o których mowa w art. 12 ust. 1, stanowią </a:t>
            </a:r>
            <a:r>
              <a:rPr lang="pl-PL" b="1" dirty="0" smtClean="0"/>
              <a:t>integralną część umowy </a:t>
            </a:r>
            <a:r>
              <a:rPr lang="pl-PL" dirty="0" smtClean="0"/>
              <a:t>zawieranej na odległość albo poza lokalem przedsiębiorstwa i mogą być zmienione jedynie za wyraźnym porozumieniem </a:t>
            </a:r>
            <a:r>
              <a:rPr lang="pl-PL" dirty="0" smtClean="0"/>
              <a:t>stron (art. 22).</a:t>
            </a:r>
          </a:p>
          <a:p>
            <a:r>
              <a:rPr lang="pl-PL" dirty="0" smtClean="0"/>
              <a:t>Jeżeli przedsiębiorca nie spełnił obowiązków informacyjnych dotyczących opłat dodatkowych lub innych kosztów, o których mowa w art. 12 ust. 1 pkt </a:t>
            </a:r>
            <a:r>
              <a:rPr lang="pl-PL" dirty="0" smtClean="0"/>
              <a:t>5 (</a:t>
            </a:r>
            <a:r>
              <a:rPr lang="pl-PL" b="1" dirty="0" smtClean="0"/>
              <a:t>ustawy, a nie przykładowej listy z poprzednich slajdów</a:t>
            </a:r>
            <a:r>
              <a:rPr lang="pl-PL" dirty="0" smtClean="0"/>
              <a:t>), </a:t>
            </a:r>
            <a:r>
              <a:rPr lang="pl-PL" dirty="0" smtClean="0"/>
              <a:t>lub kosztów zwrotu rzeczy, o których mowa w art. 12 ust. 1 pkt </a:t>
            </a:r>
            <a:r>
              <a:rPr lang="pl-PL" dirty="0" smtClean="0"/>
              <a:t>10 (</a:t>
            </a:r>
            <a:r>
              <a:rPr lang="pl-PL" b="1" dirty="0" err="1" smtClean="0"/>
              <a:t>j.w</a:t>
            </a:r>
            <a:r>
              <a:rPr lang="pl-PL" b="1" dirty="0" smtClean="0"/>
              <a:t>.</a:t>
            </a:r>
            <a:r>
              <a:rPr lang="pl-PL" dirty="0" smtClean="0"/>
              <a:t>), </a:t>
            </a:r>
            <a:r>
              <a:rPr lang="pl-PL" dirty="0" smtClean="0"/>
              <a:t>konsument nie ponosi tych opłat i </a:t>
            </a:r>
            <a:r>
              <a:rPr lang="pl-PL" dirty="0" smtClean="0"/>
              <a:t>kosztów (art. 23).</a:t>
            </a:r>
          </a:p>
          <a:p>
            <a:r>
              <a:rPr lang="pl-PL" b="1" dirty="0" smtClean="0"/>
              <a:t>Ciężar dowodu </a:t>
            </a:r>
            <a:r>
              <a:rPr lang="pl-PL" dirty="0" smtClean="0"/>
              <a:t>spełnienia obowiązków informacyjnych określonych w art. 12 </a:t>
            </a:r>
            <a:r>
              <a:rPr lang="pl-PL" b="1" dirty="0" smtClean="0"/>
              <a:t>spoczywa na </a:t>
            </a:r>
            <a:r>
              <a:rPr lang="pl-PL" b="1" dirty="0" smtClean="0"/>
              <a:t>przedsiębiorcy </a:t>
            </a:r>
            <a:r>
              <a:rPr lang="pl-PL" dirty="0" smtClean="0"/>
              <a:t>(art. 24).</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908720"/>
            <a:ext cx="8229600" cy="5949280"/>
          </a:xfrm>
        </p:spPr>
        <p:txBody>
          <a:bodyPr>
            <a:normAutofit/>
          </a:bodyPr>
          <a:lstStyle/>
          <a:p>
            <a:r>
              <a:rPr lang="pl-PL" dirty="0" smtClean="0"/>
              <a:t>Obowiązek informacyjny z art. 12 ustawy powinien być sformułowany jasnym i zrozumiałym językiem. Wyznacznikiem zrozumienia powinna być osoba nie posiadająca wykształcenia prawniczego.</a:t>
            </a:r>
          </a:p>
          <a:p>
            <a:r>
              <a:rPr lang="pl-PL" smtClean="0"/>
              <a:t>Przedsiębiorca </a:t>
            </a:r>
            <a:r>
              <a:rPr lang="pl-PL" dirty="0" smtClean="0"/>
              <a:t>jest zobowiązany wydać konsumentowi dokument umowy zawartej poza lokalem przedsiębiorstwa lub potwierdzenie jej zawarcia, utrwalone na papierze lub, za zgodą konsumenta, na innym trwałym nośniku.</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Informacje o wynagrodzeniu (art. 16)</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W przypadku zawarcia </a:t>
            </a:r>
            <a:r>
              <a:rPr lang="pl-PL" b="1" dirty="0" smtClean="0"/>
              <a:t>umowy poza lokalem przedsiębiorstwa</a:t>
            </a:r>
            <a:r>
              <a:rPr lang="pl-PL" dirty="0" smtClean="0"/>
              <a:t>, gdy ustalone w umowie wynagrodzenie nie przekracza sześciuset złotych, konsument zażądał wykonania usługi przez przedsiębiorcę w celu naprawy lub konserwacji, a przedsiębiorca i konsument natychmiast wykonują swoje zobowiązania, przedsiębiorca jest zobowiązany:</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1130" y="836712"/>
            <a:ext cx="8229600" cy="1143000"/>
          </a:xfrm>
        </p:spPr>
        <p:txBody>
          <a:bodyPr/>
          <a:lstStyle/>
          <a:p>
            <a:r>
              <a:rPr lang="pl-PL" b="1" dirty="0" smtClean="0"/>
              <a:t>Podstawa prawna</a:t>
            </a:r>
            <a:endParaRPr lang="pl-PL" b="1" dirty="0"/>
          </a:p>
        </p:txBody>
      </p:sp>
      <p:sp>
        <p:nvSpPr>
          <p:cNvPr id="3" name="Symbol zastępczy zawartości 2"/>
          <p:cNvSpPr>
            <a:spLocks noGrp="1"/>
          </p:cNvSpPr>
          <p:nvPr>
            <p:ph idx="1"/>
          </p:nvPr>
        </p:nvSpPr>
        <p:spPr>
          <a:xfrm>
            <a:off x="911130" y="2320174"/>
            <a:ext cx="8229600" cy="4525963"/>
          </a:xfrm>
        </p:spPr>
        <p:txBody>
          <a:bodyPr>
            <a:normAutofit/>
          </a:bodyPr>
          <a:lstStyle/>
          <a:p>
            <a:r>
              <a:rPr lang="pl-PL" dirty="0" smtClean="0"/>
              <a:t>Ustawa z dnia 30 maja 2014 r. o prawach konsumenta (Dz.U. z 2020 r. poz. 287 ze zm.).</a:t>
            </a:r>
          </a:p>
          <a:p>
            <a:r>
              <a:rPr lang="pl-PL" dirty="0" smtClean="0"/>
              <a:t>W zakresie rękojmi i gwarancji odsyłam do oddzielnej prezentacji poświęconej umowie sprzedaży.</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33450" y="828675"/>
            <a:ext cx="8229600" cy="6029325"/>
          </a:xfrm>
        </p:spPr>
        <p:txBody>
          <a:bodyPr>
            <a:normAutofit lnSpcReduction="10000"/>
          </a:bodyPr>
          <a:lstStyle/>
          <a:p>
            <a:pPr marL="514350" indent="-514350">
              <a:buFont typeface="+mj-lt"/>
              <a:buAutoNum type="arabicParenR"/>
            </a:pPr>
            <a:r>
              <a:rPr lang="pl-PL" dirty="0" smtClean="0"/>
              <a:t>udzielić konsumentowi informacji, o których mowa w art. 12 ust. 1 pkt 2 i 3, oraz informacji dotyczących wynagrodzenia i sposobu, w jaki ma być obliczane</a:t>
            </a:r>
            <a:r>
              <a:rPr lang="pl-PL" dirty="0" smtClean="0"/>
              <a:t>;</a:t>
            </a:r>
          </a:p>
          <a:p>
            <a:pPr marL="514350" indent="-514350">
              <a:buFont typeface="+mj-lt"/>
              <a:buAutoNum type="arabicParenR"/>
            </a:pPr>
            <a:r>
              <a:rPr lang="pl-PL" dirty="0" smtClean="0"/>
              <a:t>przedstawić łączny kosztorys utrwalony na papierze lub, za zgodą konsumenta, na innym trwałym nośniku</a:t>
            </a:r>
            <a:r>
              <a:rPr lang="pl-PL" dirty="0" smtClean="0"/>
              <a:t>;</a:t>
            </a:r>
          </a:p>
          <a:p>
            <a:pPr marL="514350" indent="-514350">
              <a:buFont typeface="+mj-lt"/>
              <a:buAutoNum type="arabicParenR"/>
            </a:pPr>
            <a:r>
              <a:rPr lang="pl-PL" dirty="0" smtClean="0"/>
              <a:t>udzielić informacji, o których mowa w art. </a:t>
            </a:r>
            <a:r>
              <a:rPr lang="pl-PL" dirty="0" smtClean="0"/>
              <a:t>12 </a:t>
            </a:r>
            <a:r>
              <a:rPr lang="pl-PL" dirty="0" smtClean="0"/>
              <a:t>ust. 1 pkt 1, 9 i 12, z tym że jeżeli konsument wyrazi na to zgodę, nie muszą być one utrwalone na papierze lub innym trwałym nośniku. </a:t>
            </a:r>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Umowa z obowiązkiem zapłaty </a:t>
            </a:r>
            <a:br>
              <a:rPr lang="pl-PL" b="1" dirty="0" smtClean="0"/>
            </a:br>
            <a:r>
              <a:rPr lang="pl-PL" b="1" dirty="0" smtClean="0"/>
              <a:t>(art. 17)</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70000" lnSpcReduction="20000"/>
          </a:bodyPr>
          <a:lstStyle/>
          <a:p>
            <a:pPr marL="514350" indent="-514350">
              <a:buFont typeface="+mj-lt"/>
              <a:buAutoNum type="arabicPeriod"/>
            </a:pPr>
            <a:r>
              <a:rPr lang="pl-PL" dirty="0" smtClean="0"/>
              <a:t>J</a:t>
            </a:r>
            <a:r>
              <a:rPr lang="pl-PL" dirty="0" smtClean="0"/>
              <a:t>eżeli </a:t>
            </a:r>
            <a:r>
              <a:rPr lang="pl-PL" dirty="0" smtClean="0"/>
              <a:t>umowa zawierana </a:t>
            </a:r>
            <a:r>
              <a:rPr lang="pl-PL" b="1" dirty="0" smtClean="0"/>
              <a:t>na odległość, przy użyciu środków komunikacji elektronicznej</a:t>
            </a:r>
            <a:r>
              <a:rPr lang="pl-PL" dirty="0" smtClean="0"/>
              <a:t>, nakłada na konsumenta obowiązek zapłaty, przedsiębiorca ma obowiązek dostarczyć konsumentowi w sposób jasny i widoczny, bezpośrednio przed złożeniem przez konsumenta zamówienia, informacji, o których mowa w art. 12 ust. 1 pkt 1, 5, 16 i 17</a:t>
            </a:r>
            <a:r>
              <a:rPr lang="pl-PL" dirty="0" smtClean="0"/>
              <a:t>.</a:t>
            </a:r>
          </a:p>
          <a:p>
            <a:pPr marL="514350" indent="-514350">
              <a:buFont typeface="+mj-lt"/>
              <a:buAutoNum type="arabicPeriod"/>
            </a:pPr>
            <a:r>
              <a:rPr lang="pl-PL" dirty="0" smtClean="0"/>
              <a:t>Przedsiębiorca zapewnia, aby konsument w momencie składania zamówienia wyraźnie potwierdził, że </a:t>
            </a:r>
            <a:r>
              <a:rPr lang="pl-PL" b="1" dirty="0" smtClean="0"/>
              <a:t>wie, że zamówienie pociąga za sobą obowiązek zapłaty</a:t>
            </a:r>
            <a:r>
              <a:rPr lang="pl-PL" dirty="0" smtClean="0"/>
              <a:t>.</a:t>
            </a:r>
          </a:p>
          <a:p>
            <a:pPr marL="514350" indent="-514350">
              <a:buFont typeface="+mj-lt"/>
              <a:buAutoNum type="arabicPeriod"/>
            </a:pPr>
            <a:r>
              <a:rPr lang="pl-PL" dirty="0" smtClean="0"/>
              <a:t>Jeżeli do złożenia zamówienia używa się przycisku lub podobnej funkcji, muszą być one oznaczone w łatwo czytelny sposób słowami ,,</a:t>
            </a:r>
            <a:r>
              <a:rPr lang="pl-PL" b="1" dirty="0" smtClean="0"/>
              <a:t>zamówienie z obowiązkiem zapłaty</a:t>
            </a:r>
            <a:r>
              <a:rPr lang="pl-PL" dirty="0" smtClean="0"/>
              <a:t>'' lub innego równoważnego jednoznacznego sformułowania. </a:t>
            </a:r>
            <a:endParaRPr lang="pl-PL" dirty="0" smtClean="0"/>
          </a:p>
          <a:p>
            <a:pPr marL="514350" indent="-514350">
              <a:buFont typeface="+mj-lt"/>
              <a:buAutoNum type="arabicPeriod"/>
            </a:pPr>
            <a:r>
              <a:rPr lang="pl-PL" dirty="0" smtClean="0"/>
              <a:t>Jeżeli przedsiębiorca nie spełnia wymagań określonych w ust. 2 lub 3, </a:t>
            </a:r>
            <a:r>
              <a:rPr lang="pl-PL" b="1" dirty="0" smtClean="0"/>
              <a:t>umowa nie zostaje zawarta</a:t>
            </a:r>
            <a:r>
              <a:rPr lang="pl-PL" dirty="0" smtClean="0"/>
              <a:t>. </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Zawarcie umowy przez telefon </a:t>
            </a:r>
            <a:br>
              <a:rPr lang="pl-PL" b="1" dirty="0" smtClean="0"/>
            </a:br>
            <a:r>
              <a:rPr lang="pl-PL" b="1" dirty="0" smtClean="0"/>
              <a:t>(art. 20)</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77500" lnSpcReduction="20000"/>
          </a:bodyPr>
          <a:lstStyle/>
          <a:p>
            <a:pPr marL="514350" indent="-514350">
              <a:buFont typeface="+mj-lt"/>
              <a:buAutoNum type="arabicPeriod"/>
            </a:pPr>
            <a:r>
              <a:rPr lang="pl-PL" dirty="0" smtClean="0"/>
              <a:t>Jeżeli przedsiębiorca kontaktuje się z konsumentem</a:t>
            </a:r>
            <a:r>
              <a:rPr lang="pl-PL" b="1" dirty="0" smtClean="0"/>
              <a:t> przez telefon</a:t>
            </a:r>
            <a:r>
              <a:rPr lang="pl-PL" dirty="0" smtClean="0"/>
              <a:t> w celu zawarcia umowy na odległość, ma obowiązek na początku rozmowy poinformować konsumenta o tym celu, a ponadto podać identyfikujące go dane oraz dane identyfikujące osobę, w imieniu której telefonuje</a:t>
            </a:r>
            <a:r>
              <a:rPr lang="pl-PL" dirty="0" smtClean="0"/>
              <a:t>.</a:t>
            </a:r>
          </a:p>
          <a:p>
            <a:pPr marL="514350" indent="-514350">
              <a:buFont typeface="+mj-lt"/>
              <a:buAutoNum type="arabicPeriod"/>
            </a:pPr>
            <a:r>
              <a:rPr lang="pl-PL" dirty="0" smtClean="0"/>
              <a:t>Jeżeli przedsiębiorca proponuje konsumentowi zawarcie umowy przez telefon, </a:t>
            </a:r>
            <a:r>
              <a:rPr lang="pl-PL" b="1" dirty="0" smtClean="0"/>
              <a:t>ma obowiązek potwierdzić treść proponowanej umowy</a:t>
            </a:r>
            <a:r>
              <a:rPr lang="pl-PL" dirty="0" smtClean="0"/>
              <a:t> utrwaloną na papierze lub innym trwałym nośniku. Oświadczenie konsumenta o zawarciu umowy jest skuteczne, jeżeli zostało utrwalone na papierze lub innym trwałym nośniku po otrzymaniu potwierdzenia od przedsiębiorcy.</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Odstąpienie od umowy</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85000" lnSpcReduction="10000"/>
          </a:bodyPr>
          <a:lstStyle/>
          <a:p>
            <a:r>
              <a:rPr lang="pl-PL" dirty="0" smtClean="0"/>
              <a:t>To </a:t>
            </a:r>
            <a:r>
              <a:rPr lang="pl-PL" b="1" dirty="0" smtClean="0"/>
              <a:t>lex </a:t>
            </a:r>
            <a:r>
              <a:rPr lang="pl-PL" b="1" dirty="0" smtClean="0"/>
              <a:t>specialis </a:t>
            </a:r>
            <a:r>
              <a:rPr lang="pl-PL" dirty="0" smtClean="0"/>
              <a:t>w stosunku do rozwiązań przyjętych na gruncie Kodeksu cywilnego (m.in. art. 77, 395 i 492 </a:t>
            </a:r>
            <a:r>
              <a:rPr lang="pl-PL" dirty="0" smtClean="0"/>
              <a:t>KC).</a:t>
            </a:r>
          </a:p>
          <a:p>
            <a:r>
              <a:rPr lang="pl-PL" dirty="0" smtClean="0"/>
              <a:t>Do umów zawieranych na odległość lub poza lokalem przedsiębiorstwa.</a:t>
            </a:r>
          </a:p>
          <a:p>
            <a:r>
              <a:rPr lang="pl-PL" dirty="0" smtClean="0"/>
              <a:t>Konsument nie musi podawać przyczyny odstąpienia, ani nie będzie </a:t>
            </a:r>
            <a:r>
              <a:rPr lang="pl-PL" dirty="0" smtClean="0"/>
              <a:t>ponosił kosztów, </a:t>
            </a:r>
            <a:r>
              <a:rPr lang="pl-PL" dirty="0" smtClean="0"/>
              <a:t>za wyjątkiem </a:t>
            </a:r>
            <a:r>
              <a:rPr lang="pl-PL" dirty="0" smtClean="0"/>
              <a:t>określonych w art. 33, art. 34 ust. 2 i art. 35. </a:t>
            </a:r>
            <a:endParaRPr lang="pl-PL" dirty="0" smtClean="0"/>
          </a:p>
          <a:p>
            <a:r>
              <a:rPr lang="pl-PL" dirty="0" smtClean="0"/>
              <a:t>W przypadku odstąpienia od umowy zawartej na odległość lub umowy zawartej poza lokalem przedsiębiorstwa umowę uważa się za </a:t>
            </a:r>
            <a:r>
              <a:rPr lang="pl-PL" b="1" dirty="0" smtClean="0"/>
              <a:t>niezawartą</a:t>
            </a:r>
            <a:r>
              <a:rPr lang="pl-PL" dirty="0" smtClean="0"/>
              <a:t>.</a:t>
            </a:r>
            <a:endParaRPr lang="pl-PL" dirty="0" smtClean="0"/>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rmAutofit lnSpcReduction="10000"/>
          </a:bodyPr>
          <a:lstStyle/>
          <a:p>
            <a:r>
              <a:rPr lang="pl-PL" dirty="0" smtClean="0"/>
              <a:t>Jeżeli konsument </a:t>
            </a:r>
            <a:r>
              <a:rPr lang="pl-PL" dirty="0" smtClean="0"/>
              <a:t>wskaże przyczynę odstąpienia, </a:t>
            </a:r>
            <a:r>
              <a:rPr lang="pl-PL" b="1" dirty="0" smtClean="0"/>
              <a:t>nie spowoduje to bezskuteczności</a:t>
            </a:r>
            <a:r>
              <a:rPr lang="pl-PL" dirty="0" smtClean="0"/>
              <a:t> samego oświadczenia o odstąpieniu (Wyrok Sądu Okręgowego w Elblągu z dnia 8 kwietnia 2013 r., I CA 55/13, </a:t>
            </a:r>
            <a:r>
              <a:rPr lang="pl-PL" dirty="0" smtClean="0"/>
              <a:t>Legalis).</a:t>
            </a:r>
          </a:p>
          <a:p>
            <a:r>
              <a:rPr lang="pl-PL" dirty="0" smtClean="0"/>
              <a:t>Przedsiębiorca </a:t>
            </a:r>
            <a:r>
              <a:rPr lang="pl-PL" dirty="0" smtClean="0"/>
              <a:t>nie może uzależniać skuteczności odstąpienia od umowy od tego, </a:t>
            </a:r>
            <a:r>
              <a:rPr lang="pl-PL" b="1" dirty="0" smtClean="0"/>
              <a:t>czy zakupiony towar został zwrócony w oryginalnym i nienaruszonym opakowaniu </a:t>
            </a:r>
            <a:r>
              <a:rPr lang="pl-PL" dirty="0" smtClean="0"/>
              <a:t>(Wyrok </a:t>
            </a:r>
            <a:r>
              <a:rPr lang="pl-PL" dirty="0" smtClean="0"/>
              <a:t>Sądu Ochrony Konkurencji i Konsumentów z dnia 22 listopada 2011 r., XVII </a:t>
            </a:r>
            <a:r>
              <a:rPr lang="pl-PL" dirty="0" err="1" smtClean="0"/>
              <a:t>AmC</a:t>
            </a:r>
            <a:r>
              <a:rPr lang="pl-PL" dirty="0" smtClean="0"/>
              <a:t> </a:t>
            </a:r>
            <a:r>
              <a:rPr lang="pl-PL" dirty="0" smtClean="0"/>
              <a:t>1894/11).</a:t>
            </a: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Autofit/>
          </a:bodyPr>
          <a:lstStyle/>
          <a:p>
            <a:r>
              <a:rPr lang="pl-PL" sz="2300" dirty="0" smtClean="0"/>
              <a:t>Zgodnie z art. 27 PrKonsum, termin na odstąpienie wynosi </a:t>
            </a:r>
            <a:r>
              <a:rPr lang="pl-PL" sz="2300" b="1" dirty="0" smtClean="0"/>
              <a:t>14 dni</a:t>
            </a:r>
            <a:r>
              <a:rPr lang="pl-PL" sz="2300" dirty="0" smtClean="0"/>
              <a:t>, a początek jego biegu jest uzależniony od przedmiotu umowy; wyróżnione są tutaj następujące sytuacje</a:t>
            </a:r>
            <a:r>
              <a:rPr lang="pl-PL" sz="2300" dirty="0" smtClean="0"/>
              <a:t>:</a:t>
            </a:r>
          </a:p>
          <a:p>
            <a:pPr marL="514350" indent="-514350">
              <a:buFont typeface="+mj-lt"/>
              <a:buAutoNum type="arabicParenR"/>
            </a:pPr>
            <a:r>
              <a:rPr lang="pl-PL" sz="2300" dirty="0" smtClean="0"/>
              <a:t>jeżeli </a:t>
            </a:r>
            <a:r>
              <a:rPr lang="pl-PL" sz="2300" dirty="0" smtClean="0"/>
              <a:t>przedsiębiorca </a:t>
            </a:r>
            <a:r>
              <a:rPr lang="pl-PL" sz="2300" b="1" dirty="0" smtClean="0"/>
              <a:t>ma wydać rzecz</a:t>
            </a:r>
            <a:r>
              <a:rPr lang="pl-PL" sz="2300" dirty="0" smtClean="0"/>
              <a:t>, będąc jednocześnie zobowiązanym do przeniesienia własności, bieg terminu rozpoczyna się </a:t>
            </a:r>
            <a:r>
              <a:rPr lang="pl-PL" sz="2300" b="1" dirty="0" smtClean="0"/>
              <a:t>od wejścia w posiadanie </a:t>
            </a:r>
            <a:r>
              <a:rPr lang="pl-PL" sz="2300" dirty="0" smtClean="0"/>
              <a:t>konsumenta lub osoby przez niego wyznaczonej (którą nie jest przewoźnik</a:t>
            </a:r>
            <a:r>
              <a:rPr lang="pl-PL" sz="2300" dirty="0" smtClean="0"/>
              <a:t>);</a:t>
            </a:r>
          </a:p>
          <a:p>
            <a:pPr marL="514350" indent="-514350">
              <a:buFont typeface="+mj-lt"/>
              <a:buAutoNum type="arabicParenR"/>
            </a:pPr>
            <a:r>
              <a:rPr lang="pl-PL" sz="2300" dirty="0" smtClean="0"/>
              <a:t>jeżeli konsument ma wejść </a:t>
            </a:r>
            <a:r>
              <a:rPr lang="pl-PL" sz="2300" b="1" dirty="0" smtClean="0"/>
              <a:t>w posiadanie wielu rzeczy</a:t>
            </a:r>
            <a:r>
              <a:rPr lang="pl-PL" sz="2300" dirty="0" smtClean="0"/>
              <a:t>, które są mu dostarczane osobno, partiami, czy też w częściach, bieg terminu rozpoczyna się </a:t>
            </a:r>
            <a:r>
              <a:rPr lang="pl-PL" sz="2300" b="1" dirty="0" smtClean="0"/>
              <a:t>od wejścia w posiadanie tej ostatniej rzeczy, partii lub części</a:t>
            </a:r>
            <a:r>
              <a:rPr lang="pl-PL" sz="2300" dirty="0" smtClean="0"/>
              <a:t>; </a:t>
            </a:r>
            <a:endParaRPr lang="pl-PL" sz="2300" dirty="0" smtClean="0"/>
          </a:p>
          <a:p>
            <a:pPr marL="514350" indent="-514350">
              <a:buFont typeface="+mj-lt"/>
              <a:buAutoNum type="arabicParenR"/>
            </a:pPr>
            <a:r>
              <a:rPr lang="pl-PL" sz="2300" dirty="0" smtClean="0"/>
              <a:t>jeżeli </a:t>
            </a:r>
            <a:r>
              <a:rPr lang="pl-PL" sz="2300" dirty="0" smtClean="0"/>
              <a:t>umowa polega na </a:t>
            </a:r>
            <a:r>
              <a:rPr lang="pl-PL" sz="2300" b="1" dirty="0" smtClean="0"/>
              <a:t>systematycznym dostarczaniu rzeczy przez oznaczony czas</a:t>
            </a:r>
            <a:r>
              <a:rPr lang="pl-PL" sz="2300" dirty="0" smtClean="0"/>
              <a:t> (np. prenumerata czasopisma), wówczas termin zaczyna biec </a:t>
            </a:r>
            <a:r>
              <a:rPr lang="pl-PL" sz="2300" b="1" dirty="0" smtClean="0"/>
              <a:t>od dostarczenia pierwszej z tych rzeczy</a:t>
            </a:r>
            <a:r>
              <a:rPr lang="pl-PL" sz="2300" dirty="0" smtClean="0"/>
              <a:t>; po drugie, jeżeli umowa nie zobowiązuje do wydania rzeczy, bieg terminu rozpoczyna się od dnia zawarcia umowy.  </a:t>
            </a:r>
            <a:endParaRPr lang="pl-PL" sz="23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Brak informacji o odstąpieniu od umowy (art. 29)</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92500" lnSpcReduction="20000"/>
          </a:bodyPr>
          <a:lstStyle/>
          <a:p>
            <a:pPr marL="514350" indent="-514350">
              <a:buFont typeface="+mj-lt"/>
              <a:buAutoNum type="arabicPeriod"/>
            </a:pPr>
            <a:r>
              <a:rPr lang="pl-PL" dirty="0" smtClean="0"/>
              <a:t>Jeżeli konsument nie został poinformowany przez przedsiębiorcę o prawie odstąpienia od umowy, </a:t>
            </a:r>
            <a:r>
              <a:rPr lang="pl-PL" b="1" dirty="0" smtClean="0"/>
              <a:t>prawo to wygasa po upływie 12 miesięcy od dnia upływu terminu</a:t>
            </a:r>
            <a:r>
              <a:rPr lang="pl-PL" dirty="0" smtClean="0"/>
              <a:t>, o którym mowa w art. 27</a:t>
            </a:r>
            <a:r>
              <a:rPr lang="pl-PL" dirty="0" smtClean="0"/>
              <a:t>.</a:t>
            </a:r>
          </a:p>
          <a:p>
            <a:pPr marL="514350" indent="-514350">
              <a:buFont typeface="+mj-lt"/>
              <a:buAutoNum type="arabicPeriod"/>
            </a:pPr>
            <a:r>
              <a:rPr lang="pl-PL" dirty="0" smtClean="0"/>
              <a:t>Jeżeli konsument został poinformowany przez przedsiębiorcę o prawie odstąpienia od umowy przed upływem terminu, o którym mowa w ust. 1, termin do odstąpienia od umowy </a:t>
            </a:r>
            <a:r>
              <a:rPr lang="pl-PL" b="1" dirty="0" smtClean="0"/>
              <a:t>upływa po 14 dniach od udzielenia konsumentowi informacji o tym prawie</a:t>
            </a:r>
            <a:r>
              <a:rPr lang="pl-PL" dirty="0" smtClean="0"/>
              <a:t>.</a:t>
            </a:r>
            <a:endParaRPr lang="pl-P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Formy odstąpienia od umowy i zachowanie terminu na odstąpienie</a:t>
            </a:r>
            <a:endParaRPr lang="pl-PL" b="1" dirty="0"/>
          </a:p>
        </p:txBody>
      </p:sp>
      <p:sp>
        <p:nvSpPr>
          <p:cNvPr id="3" name="Symbol zastępczy zawartości 2"/>
          <p:cNvSpPr>
            <a:spLocks noGrp="1"/>
          </p:cNvSpPr>
          <p:nvPr>
            <p:ph idx="1"/>
          </p:nvPr>
        </p:nvSpPr>
        <p:spPr>
          <a:xfrm>
            <a:off x="914400" y="2332037"/>
            <a:ext cx="8229600" cy="4525963"/>
          </a:xfrm>
        </p:spPr>
        <p:txBody>
          <a:bodyPr>
            <a:normAutofit lnSpcReduction="10000"/>
          </a:bodyPr>
          <a:lstStyle/>
          <a:p>
            <a:r>
              <a:rPr lang="pl-PL" dirty="0" smtClean="0"/>
              <a:t>Polskie przepisy nie przewidują </a:t>
            </a:r>
            <a:r>
              <a:rPr lang="pl-PL" dirty="0" smtClean="0"/>
              <a:t>żadnej szczególnej formy odstąpienia konsumenta od umowy zawartej poza lokalem przedsiębiorstwa lub na odległość</a:t>
            </a:r>
            <a:r>
              <a:rPr lang="pl-PL" dirty="0" smtClean="0"/>
              <a:t>. </a:t>
            </a:r>
            <a:r>
              <a:rPr lang="pl-PL" b="1" dirty="0" smtClean="0"/>
              <a:t>Odstąpienie będzie ważne, jeżeli konsument ujawni swoją wolę w sposób dostateczny.</a:t>
            </a:r>
          </a:p>
          <a:p>
            <a:endParaRPr lang="pl-PL" dirty="0" smtClean="0"/>
          </a:p>
          <a:p>
            <a:r>
              <a:rPr lang="pl-PL" dirty="0" smtClean="0"/>
              <a:t>Do </a:t>
            </a:r>
            <a:r>
              <a:rPr lang="pl-PL" dirty="0" smtClean="0"/>
              <a:t>zachowania terminu wystarczy wysłanie oświadczenia przed jego upływem.</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Zwrot rzeczy</a:t>
            </a:r>
            <a:endParaRPr lang="pl-PL" b="1" dirty="0"/>
          </a:p>
        </p:txBody>
      </p:sp>
      <p:sp>
        <p:nvSpPr>
          <p:cNvPr id="3" name="Symbol zastępczy zawartości 2"/>
          <p:cNvSpPr>
            <a:spLocks noGrp="1"/>
          </p:cNvSpPr>
          <p:nvPr>
            <p:ph idx="1"/>
          </p:nvPr>
        </p:nvSpPr>
        <p:spPr>
          <a:xfrm>
            <a:off x="914400" y="2332037"/>
            <a:ext cx="8229600" cy="4525963"/>
          </a:xfrm>
        </p:spPr>
        <p:txBody>
          <a:bodyPr>
            <a:normAutofit lnSpcReduction="10000"/>
          </a:bodyPr>
          <a:lstStyle/>
          <a:p>
            <a:r>
              <a:rPr lang="pl-PL" dirty="0" smtClean="0"/>
              <a:t>Zgodnie z art. 34 ust. 1 </a:t>
            </a:r>
            <a:r>
              <a:rPr lang="pl-PL" dirty="0" smtClean="0"/>
              <a:t>ustawy obowiązkiem </a:t>
            </a:r>
            <a:r>
              <a:rPr lang="pl-PL" dirty="0" smtClean="0"/>
              <a:t>konsumenta w przypadku odstąpienia od umowy jest zwrot nabytej rzeczy. Rzecz powinna zostać zwrócona przedsiębiorcy lub innej osobie przez niego upoważnionej, chyba że sprzedawca postanowi sam ją odebrać. Zwrot powinien nastąpić </a:t>
            </a:r>
            <a:r>
              <a:rPr lang="pl-PL" b="1" dirty="0" smtClean="0"/>
              <a:t>w terminie 14 dni od dnia odstąpienia</a:t>
            </a:r>
            <a:r>
              <a:rPr lang="pl-PL" dirty="0" smtClean="0"/>
              <a:t>. Obowiązek ten zostanie zrealizowany, jeżeli w tym przedziale czasowym konsument odeśle rzecz. </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Kiedy nie można odstąpić o umowy?</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92500" lnSpcReduction="20000"/>
          </a:bodyPr>
          <a:lstStyle/>
          <a:p>
            <a:r>
              <a:rPr lang="pl-PL" dirty="0" smtClean="0"/>
              <a:t>W art. 38 PrKonsum wskazany został katalog sytuacji, kiedy konsument nie ma możliwości skorzystania z prawa odstąpienia od umowy zawartej m.in. na odległość. Są to umowy</a:t>
            </a:r>
            <a:r>
              <a:rPr lang="pl-PL" dirty="0" smtClean="0"/>
              <a:t>:</a:t>
            </a:r>
          </a:p>
          <a:p>
            <a:pPr marL="514350" indent="-514350">
              <a:buFont typeface="+mj-lt"/>
              <a:buAutoNum type="arabicParenR"/>
            </a:pPr>
            <a:r>
              <a:rPr lang="pl-PL" dirty="0" smtClean="0"/>
              <a:t>o świadczenie usług, kiedy konsument wyraził zgodę na </a:t>
            </a:r>
            <a:r>
              <a:rPr lang="pl-PL" b="1" dirty="0" smtClean="0"/>
              <a:t>wykonanie usługi przez przedsiębiorcę przed upływem terminu na skorzystanie z prawa odstąpienia od umowy</a:t>
            </a:r>
            <a:r>
              <a:rPr lang="pl-PL" dirty="0" smtClean="0"/>
              <a:t>, a jednocześnie przed wykonaniem usługi został poinformowany, że później nie będzie mógł skorzystać z tego prawa;</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Co reguluje ta ustawa? (art. 1)</a:t>
            </a:r>
            <a:endParaRPr lang="pl-PL" b="1" dirty="0"/>
          </a:p>
        </p:txBody>
      </p:sp>
      <p:sp>
        <p:nvSpPr>
          <p:cNvPr id="3" name="Symbol zastępczy zawartości 2"/>
          <p:cNvSpPr>
            <a:spLocks noGrp="1"/>
          </p:cNvSpPr>
          <p:nvPr>
            <p:ph idx="1"/>
          </p:nvPr>
        </p:nvSpPr>
        <p:spPr>
          <a:xfrm>
            <a:off x="1043608" y="2348880"/>
            <a:ext cx="8100392" cy="4509120"/>
          </a:xfrm>
        </p:spPr>
        <p:txBody>
          <a:bodyPr>
            <a:normAutofit fontScale="85000" lnSpcReduction="10000"/>
          </a:bodyPr>
          <a:lstStyle/>
          <a:p>
            <a:pPr marL="514350" indent="-514350">
              <a:buFont typeface="+mj-lt"/>
              <a:buAutoNum type="arabicParenR"/>
            </a:pPr>
            <a:r>
              <a:rPr lang="pl-PL" dirty="0" smtClean="0"/>
              <a:t>Obowiązki przedsiębiorcy zawierającego</a:t>
            </a:r>
            <a:r>
              <a:rPr lang="pl-PL" b="1" dirty="0" smtClean="0"/>
              <a:t> umowę z konsumentem</a:t>
            </a:r>
            <a:r>
              <a:rPr lang="pl-PL" dirty="0" smtClean="0"/>
              <a:t>;</a:t>
            </a:r>
          </a:p>
          <a:p>
            <a:pPr marL="514350" indent="-514350">
              <a:buFont typeface="+mj-lt"/>
              <a:buAutoNum type="arabicParenR"/>
            </a:pPr>
            <a:r>
              <a:rPr lang="pl-PL" dirty="0" smtClean="0"/>
              <a:t>zasady i tryb zawierania z konsumentem </a:t>
            </a:r>
            <a:r>
              <a:rPr lang="pl-PL" b="1" dirty="0" smtClean="0"/>
              <a:t>umowy na odległość i poza lokalem przedsiębiorstwa </a:t>
            </a:r>
            <a:r>
              <a:rPr lang="pl-PL" dirty="0" smtClean="0"/>
              <a:t>(dwa różne sposoby zawierania umów);</a:t>
            </a:r>
          </a:p>
          <a:p>
            <a:pPr marL="514350" indent="-514350">
              <a:buFont typeface="+mj-lt"/>
              <a:buAutoNum type="arabicParenR"/>
            </a:pPr>
            <a:r>
              <a:rPr lang="pl-PL" dirty="0" smtClean="0"/>
              <a:t>zasady i tryb wykonania przysługującego konsumentowi </a:t>
            </a:r>
            <a:r>
              <a:rPr lang="pl-PL" b="1" dirty="0" smtClean="0"/>
              <a:t>prawa odstąpienia od umowy </a:t>
            </a:r>
            <a:r>
              <a:rPr lang="pl-PL" dirty="0" smtClean="0"/>
              <a:t>zawartej na odległość lub poza lokalem przedsiębiorstwa;</a:t>
            </a:r>
          </a:p>
          <a:p>
            <a:pPr marL="514350" indent="-514350">
              <a:buFont typeface="+mj-lt"/>
              <a:buAutoNum type="arabicParenR"/>
            </a:pPr>
            <a:r>
              <a:rPr lang="pl-PL" dirty="0" smtClean="0"/>
              <a:t>zasady i tryb zawierania z konsumentem </a:t>
            </a:r>
            <a:r>
              <a:rPr lang="pl-PL" b="1" dirty="0" smtClean="0"/>
              <a:t>umowy na odległość dotyczącej usług finansowych</a:t>
            </a:r>
            <a:r>
              <a:rPr lang="pl-PL" dirty="0" smtClean="0"/>
              <a:t>.</a:t>
            </a:r>
          </a:p>
          <a:p>
            <a:pPr marL="514350" indent="-514350">
              <a:buFont typeface="+mj-lt"/>
              <a:buAutoNum type="arabicParenR"/>
            </a:pP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rmAutofit fontScale="85000" lnSpcReduction="20000"/>
          </a:bodyPr>
          <a:lstStyle/>
          <a:p>
            <a:pPr marL="514350" indent="-514350">
              <a:buFont typeface="+mj-lt"/>
              <a:buAutoNum type="arabicParenR" startAt="2"/>
            </a:pPr>
            <a:r>
              <a:rPr lang="pl-PL" dirty="0" smtClean="0"/>
              <a:t>w których cena lub wynagrodzenie zależy od </a:t>
            </a:r>
            <a:r>
              <a:rPr lang="pl-PL" b="1" dirty="0" smtClean="0"/>
              <a:t>wahań na rynku finansowym</a:t>
            </a:r>
            <a:r>
              <a:rPr lang="pl-PL" dirty="0" smtClean="0"/>
              <a:t>, nad którymi przedsiębiorca nie sprawuje kontroli, a które mogą wystąpić przed upływem terminu do odstąpienia od umowy</a:t>
            </a:r>
            <a:r>
              <a:rPr lang="pl-PL" dirty="0" smtClean="0"/>
              <a:t>;</a:t>
            </a:r>
          </a:p>
          <a:p>
            <a:pPr marL="514350" indent="-514350">
              <a:buFont typeface="+mj-lt"/>
              <a:buAutoNum type="arabicParenR" startAt="2"/>
            </a:pPr>
            <a:r>
              <a:rPr lang="pl-PL" dirty="0" smtClean="0"/>
              <a:t>w których przedmiotem świadczenia są </a:t>
            </a:r>
            <a:r>
              <a:rPr lang="pl-PL" b="1" dirty="0" smtClean="0"/>
              <a:t>rzeczy nieprefabrykowane</a:t>
            </a:r>
            <a:r>
              <a:rPr lang="pl-PL" dirty="0" smtClean="0"/>
              <a:t>, wyprodukowane według specyfikacji konsumenta lub służące zaspokojeniu jego zindywidualizowanych potrzeb</a:t>
            </a:r>
            <a:r>
              <a:rPr lang="pl-PL" dirty="0" smtClean="0"/>
              <a:t>;</a:t>
            </a:r>
          </a:p>
          <a:p>
            <a:pPr marL="514350" indent="-514350">
              <a:buFont typeface="+mj-lt"/>
              <a:buAutoNum type="arabicParenR" startAt="2"/>
            </a:pPr>
            <a:r>
              <a:rPr lang="pl-PL" dirty="0" smtClean="0"/>
              <a:t>w których przedmiotem świadczenia są rzeczy ulegające </a:t>
            </a:r>
            <a:r>
              <a:rPr lang="pl-PL" b="1" dirty="0" smtClean="0"/>
              <a:t>szybkiemu zepsuciu lub mające krótki termin przydatności do użycia</a:t>
            </a:r>
            <a:r>
              <a:rPr lang="pl-PL" dirty="0" smtClean="0"/>
              <a:t>;</a:t>
            </a:r>
          </a:p>
          <a:p>
            <a:pPr marL="514350" indent="-514350">
              <a:buFont typeface="+mj-lt"/>
              <a:buAutoNum type="arabicParenR" startAt="2"/>
            </a:pPr>
            <a:r>
              <a:rPr lang="pl-PL" dirty="0" smtClean="0"/>
              <a:t>w których przedmiotem świadczenia są rzeczy dostarczane w zapieczętowanym opakowaniu, których </a:t>
            </a:r>
            <a:r>
              <a:rPr lang="pl-PL" b="1" dirty="0" smtClean="0"/>
              <a:t>po otwarciu opakowania nie można zwrócić ze względu na ochronę zdrowia lub ze względów higienicznych</a:t>
            </a:r>
            <a:r>
              <a:rPr lang="pl-PL" dirty="0" smtClean="0"/>
              <a:t>, jeżeli opakowanie zostało otwarte po dostarczeniu;</a:t>
            </a: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Autofit/>
          </a:bodyPr>
          <a:lstStyle/>
          <a:p>
            <a:pPr marL="514350" indent="-514350">
              <a:buFont typeface="+mj-lt"/>
              <a:buAutoNum type="arabicParenR" startAt="6"/>
            </a:pPr>
            <a:r>
              <a:rPr lang="pl-PL" sz="2000" dirty="0" smtClean="0"/>
              <a:t>w których przedmiotem świadczenia są rzeczy, jakie po dostarczeniu, mając na względzie ich charakter, zostają </a:t>
            </a:r>
            <a:r>
              <a:rPr lang="pl-PL" sz="2000" b="1" dirty="0" smtClean="0"/>
              <a:t>nierozłącznie połączone z innymi rzeczami</a:t>
            </a:r>
            <a:r>
              <a:rPr lang="pl-PL" sz="2000" dirty="0" smtClean="0"/>
              <a:t>;</a:t>
            </a:r>
          </a:p>
          <a:p>
            <a:pPr marL="514350" indent="-514350">
              <a:buFont typeface="+mj-lt"/>
              <a:buAutoNum type="arabicParenR" startAt="6"/>
            </a:pPr>
            <a:r>
              <a:rPr lang="pl-PL" sz="2000" dirty="0" smtClean="0"/>
              <a:t>w których przedmiotem świadczenia </a:t>
            </a:r>
            <a:r>
              <a:rPr lang="pl-PL" sz="2000" dirty="0" smtClean="0"/>
              <a:t>są </a:t>
            </a:r>
            <a:r>
              <a:rPr lang="pl-PL" sz="2000" b="1" dirty="0" smtClean="0"/>
              <a:t>napoje alkoholowe</a:t>
            </a:r>
            <a:r>
              <a:rPr lang="pl-PL" sz="2000" dirty="0" smtClean="0"/>
              <a:t>, </a:t>
            </a:r>
            <a:r>
              <a:rPr lang="pl-PL" sz="2000" dirty="0" smtClean="0"/>
              <a:t>których cena została uzgodniona przy zawarciu umowy sprzedaży, a których dostarczenie może nastąpić dopiero po upływie 30 dni, a ich wartość zależy od wahań na rynku, w stosunku do których przedsiębiorca nie ma kontroli</a:t>
            </a:r>
            <a:r>
              <a:rPr lang="pl-PL" sz="2000" dirty="0" smtClean="0"/>
              <a:t>;</a:t>
            </a:r>
          </a:p>
          <a:p>
            <a:pPr marL="514350" indent="-514350">
              <a:buFont typeface="+mj-lt"/>
              <a:buAutoNum type="arabicParenR" startAt="6"/>
            </a:pPr>
            <a:r>
              <a:rPr lang="pl-PL" sz="2000" dirty="0" smtClean="0"/>
              <a:t>w których konsument wyraźnie żądał, aby przedsiębiorca do niego </a:t>
            </a:r>
            <a:r>
              <a:rPr lang="pl-PL" sz="2000" b="1" dirty="0" smtClean="0"/>
              <a:t>przyjechał w celu dokonania pilnej naprawy lub konserwacji</a:t>
            </a:r>
            <a:r>
              <a:rPr lang="pl-PL" sz="2000" dirty="0" smtClean="0"/>
              <a:t>; jeśli przedsiębiorca świadczy dodatkowo inne usługi niż te, których wykonania konsument żądał, lub dostarcza rzeczy inne niż części zamienne niezbędne do wykonania naprawy lub konserwacji, prawo odstąpienia od umowy przysługuje konsumentowi w odniesieniu do dodatkowych usług lub rzeczy</a:t>
            </a:r>
            <a:r>
              <a:rPr lang="pl-PL" sz="2000" dirty="0" smtClean="0"/>
              <a:t>;</a:t>
            </a:r>
          </a:p>
          <a:p>
            <a:pPr marL="514350" indent="-514350">
              <a:buFont typeface="+mj-lt"/>
              <a:buAutoNum type="arabicParenR" startAt="6"/>
            </a:pPr>
            <a:r>
              <a:rPr lang="pl-PL" sz="2000" dirty="0" smtClean="0"/>
              <a:t>w których przedmiotem świadczenia są </a:t>
            </a:r>
            <a:r>
              <a:rPr lang="pl-PL" sz="2000" b="1" dirty="0" smtClean="0"/>
              <a:t>nagrania dźwiękowe lub wizualne bądź programy komputerowe </a:t>
            </a:r>
            <a:r>
              <a:rPr lang="pl-PL" sz="2000" dirty="0" smtClean="0"/>
              <a:t>dostarczane w zapieczętowanym opakowaniu, jeśli opakowanie zostało otwarte po </a:t>
            </a:r>
            <a:r>
              <a:rPr lang="pl-PL" sz="2000" dirty="0" smtClean="0"/>
              <a:t>dostarczeniu;</a:t>
            </a:r>
            <a:endParaRPr lang="pl-PL"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normAutofit fontScale="85000" lnSpcReduction="10000"/>
          </a:bodyPr>
          <a:lstStyle/>
          <a:p>
            <a:pPr marL="514350" indent="-514350">
              <a:buFont typeface="+mj-lt"/>
              <a:buAutoNum type="arabicParenR" startAt="10"/>
            </a:pPr>
            <a:r>
              <a:rPr lang="pl-PL" dirty="0" smtClean="0"/>
              <a:t>o dostarczanie </a:t>
            </a:r>
            <a:r>
              <a:rPr lang="pl-PL" b="1" dirty="0" smtClean="0"/>
              <a:t>dzienników, periodyków lub czasopism</a:t>
            </a:r>
            <a:r>
              <a:rPr lang="pl-PL" dirty="0" smtClean="0"/>
              <a:t>, za wyjątkiem umowy o prenumeratę</a:t>
            </a:r>
            <a:r>
              <a:rPr lang="pl-PL" dirty="0" smtClean="0"/>
              <a:t>;</a:t>
            </a:r>
          </a:p>
          <a:p>
            <a:pPr marL="514350" indent="-514350">
              <a:buFont typeface="+mj-lt"/>
              <a:buAutoNum type="arabicParenR" startAt="10"/>
            </a:pPr>
            <a:r>
              <a:rPr lang="pl-PL" dirty="0" smtClean="0"/>
              <a:t>zawarte w drodze </a:t>
            </a:r>
            <a:r>
              <a:rPr lang="pl-PL" b="1" dirty="0" smtClean="0"/>
              <a:t>aukcji publicznej</a:t>
            </a:r>
            <a:r>
              <a:rPr lang="pl-PL" dirty="0" smtClean="0"/>
              <a:t>;</a:t>
            </a:r>
          </a:p>
          <a:p>
            <a:pPr marL="514350" indent="-514350">
              <a:buFont typeface="+mj-lt"/>
              <a:buAutoNum type="arabicParenR" startAt="10"/>
            </a:pPr>
            <a:r>
              <a:rPr lang="pl-PL" dirty="0" smtClean="0"/>
              <a:t>o świadczenie usług w zakresie </a:t>
            </a:r>
            <a:r>
              <a:rPr lang="pl-PL" b="1" dirty="0" smtClean="0"/>
              <a:t>zakwaterowania, innych niż do celów mieszkalnych, przewozu rzeczy, najmu samochodów, gastronomii, usług związanych z wypoczynkiem, wydarzeniami rozrywkowymi, sportowymi lub kulturalnymi</a:t>
            </a:r>
            <a:r>
              <a:rPr lang="pl-PL" dirty="0" smtClean="0"/>
              <a:t>, jeśli w umowie oznaczono dzień lub okres świadczenia usługi</a:t>
            </a:r>
            <a:r>
              <a:rPr lang="pl-PL" dirty="0" smtClean="0"/>
              <a:t>;</a:t>
            </a:r>
          </a:p>
          <a:p>
            <a:pPr marL="514350" indent="-514350">
              <a:buFont typeface="+mj-lt"/>
              <a:buAutoNum type="arabicParenR" startAt="10"/>
            </a:pPr>
            <a:r>
              <a:rPr lang="pl-PL" dirty="0" smtClean="0"/>
              <a:t>o dostarczanie </a:t>
            </a:r>
            <a:r>
              <a:rPr lang="pl-PL" b="1" dirty="0" smtClean="0"/>
              <a:t>treści cyfrowych</a:t>
            </a:r>
            <a:r>
              <a:rPr lang="pl-PL" dirty="0" smtClean="0"/>
              <a:t>, jakie nie są zapisane na nośniku materialnym, jeżeli spełnianie świadczenia rozpoczęło się za wyraźną zgodą konsumenta przed upływem terminu do odstąpienia od umowy wraz z poinformowaniem go przez przedsiębiorcę o utracie prawa odstąpienia od umowy.</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UWAGA!</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85000" lnSpcReduction="10000"/>
          </a:bodyPr>
          <a:lstStyle/>
          <a:p>
            <a:r>
              <a:rPr lang="pl-PL" dirty="0" smtClean="0"/>
              <a:t>Art. 38a </a:t>
            </a:r>
            <a:r>
              <a:rPr lang="pl-PL" dirty="0" smtClean="0"/>
              <a:t>- Przepisy dotyczące konsumenta zawarte </a:t>
            </a:r>
            <a:r>
              <a:rPr lang="pl-PL" dirty="0" smtClean="0"/>
              <a:t>w rozdziale dotyczącym odstąpienia od umowy stosuje </a:t>
            </a:r>
            <a:r>
              <a:rPr lang="pl-PL" dirty="0" smtClean="0"/>
              <a:t>się do </a:t>
            </a:r>
            <a:r>
              <a:rPr lang="pl-PL" b="1" dirty="0" smtClean="0"/>
              <a:t>osoby fizycznej zawierającej umowę bezpośrednio związaną z jej działalnością gospodarczą</a:t>
            </a:r>
            <a:r>
              <a:rPr lang="pl-PL" dirty="0" smtClean="0"/>
              <a:t>, gdy z treści tej umowy wynika, że nie posiada ona dla tej osoby </a:t>
            </a:r>
            <a:r>
              <a:rPr lang="pl-PL" b="1" dirty="0" smtClean="0"/>
              <a:t>charakteru zawodowego</a:t>
            </a:r>
            <a:r>
              <a:rPr lang="pl-PL" dirty="0" smtClean="0"/>
              <a:t>, wynikającego w szczególności z przedmiotu wykonywanej przez nią działalności gospodarczej, udostępnionego na podstawie przepisów o </a:t>
            </a:r>
            <a:r>
              <a:rPr lang="pl-PL" b="1" dirty="0" smtClean="0"/>
              <a:t>Centralnej Ewidencji i Informacji o Działalności Gospodarczej</a:t>
            </a:r>
            <a:r>
              <a:rPr lang="pl-PL" dirty="0" smtClean="0"/>
              <a:t>. </a:t>
            </a:r>
            <a:endParaRPr lang="pl-PL" dirty="0" smtClean="0"/>
          </a:p>
          <a:p>
            <a:r>
              <a:rPr lang="pl-PL" dirty="0" smtClean="0"/>
              <a:t>Przepis wchodzi w życie 1 stycznia 2021 r.</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924944"/>
            <a:ext cx="8229600" cy="1143000"/>
          </a:xfrm>
        </p:spPr>
        <p:txBody>
          <a:bodyPr/>
          <a:lstStyle/>
          <a:p>
            <a:r>
              <a:rPr lang="pl-PL" b="1" dirty="0"/>
              <a:t>Dziękuję za uwagę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Ważne terminy (art. 2)</a:t>
            </a:r>
            <a:endParaRPr lang="pl-PL" b="1" dirty="0"/>
          </a:p>
        </p:txBody>
      </p:sp>
      <p:sp>
        <p:nvSpPr>
          <p:cNvPr id="3" name="Symbol zastępczy zawartości 2"/>
          <p:cNvSpPr>
            <a:spLocks noGrp="1"/>
          </p:cNvSpPr>
          <p:nvPr>
            <p:ph idx="1"/>
          </p:nvPr>
        </p:nvSpPr>
        <p:spPr>
          <a:xfrm>
            <a:off x="885825" y="2333625"/>
            <a:ext cx="8229600" cy="4525963"/>
          </a:xfrm>
        </p:spPr>
        <p:txBody>
          <a:bodyPr>
            <a:normAutofit fontScale="55000" lnSpcReduction="20000"/>
          </a:bodyPr>
          <a:lstStyle/>
          <a:p>
            <a:r>
              <a:rPr lang="pl-PL" b="1" dirty="0" smtClean="0"/>
              <a:t>Umowa zawarta na odległość </a:t>
            </a:r>
            <a:r>
              <a:rPr lang="pl-PL" dirty="0" smtClean="0"/>
              <a:t>– to umowa zawarta z konsumentem w ramach zorganizowanego systemu zawierania umów na odległość, bez jednoczesnej fizycznej obecności stron, z wyłącznym wykorzystaniem jednego lub większej liczby środków porozumiewania się na odległość do chwili zawarcia umowy włącznie (np. przez telefon, przez sklep internetowy);</a:t>
            </a:r>
          </a:p>
          <a:p>
            <a:r>
              <a:rPr lang="pl-PL" b="1" dirty="0" smtClean="0"/>
              <a:t>Umowa zawarta poza lokalem przedsiębiorstwa </a:t>
            </a:r>
            <a:r>
              <a:rPr lang="pl-PL" dirty="0" smtClean="0"/>
              <a:t>– to umowa z konsumentem zawarta:</a:t>
            </a:r>
          </a:p>
          <a:p>
            <a:pPr marL="514350" indent="-514350">
              <a:buFont typeface="+mj-lt"/>
              <a:buAutoNum type="alphaLcParenR"/>
            </a:pPr>
            <a:r>
              <a:rPr lang="pl-PL" dirty="0" smtClean="0"/>
              <a:t>przy jednoczesnej fizycznej obecności stron w miejscu, które nie jest lokalem przedsiębiorstwa danego przedsiębiorcy, </a:t>
            </a:r>
          </a:p>
          <a:p>
            <a:pPr marL="514350" indent="-514350">
              <a:buFont typeface="+mj-lt"/>
              <a:buAutoNum type="alphaLcParenR"/>
            </a:pPr>
            <a:r>
              <a:rPr lang="pl-PL" dirty="0" smtClean="0"/>
              <a:t>w wyniku przyjęcia oferty złożonej przez konsumenta w okolicznościach, o których mowa w lit. a, </a:t>
            </a:r>
          </a:p>
          <a:p>
            <a:pPr marL="514350" indent="-514350">
              <a:buFont typeface="+mj-lt"/>
              <a:buAutoNum type="alphaLcParenR"/>
            </a:pPr>
            <a:r>
              <a:rPr lang="pl-PL" dirty="0" smtClean="0"/>
              <a:t>w lokalu przedsiębiorstwa danego przedsiębiorcy lub za pomocą środków porozumiewania się na odległość bezpośrednio po tym, jak nawiązano indywidualny i osobisty kontakt z konsumentem w miejscu, które nie jest lokalem przedsiębiorstwa danego przedsiębiorcy, przy jednoczesnej fizycznej obecności stron, </a:t>
            </a:r>
          </a:p>
          <a:p>
            <a:pPr marL="514350" indent="-514350">
              <a:buFont typeface="+mj-lt"/>
              <a:buAutoNum type="alphaLcParenR"/>
            </a:pPr>
            <a:r>
              <a:rPr lang="pl-PL" dirty="0" smtClean="0"/>
              <a:t>podczas wycieczki zorganizowanej przez przedsiębiorcę, której celem lub skutkiem jest promocja oraz zawieranie umów z konsumentami.</a:t>
            </a:r>
            <a:endParaRPr lang="pl-PL"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Ważne terminy (art. 2)</a:t>
            </a:r>
            <a:endParaRPr lang="pl-PL" dirty="0"/>
          </a:p>
        </p:txBody>
      </p:sp>
      <p:sp>
        <p:nvSpPr>
          <p:cNvPr id="3" name="Symbol zastępczy zawartości 2"/>
          <p:cNvSpPr>
            <a:spLocks noGrp="1"/>
          </p:cNvSpPr>
          <p:nvPr>
            <p:ph idx="1"/>
          </p:nvPr>
        </p:nvSpPr>
        <p:spPr>
          <a:xfrm>
            <a:off x="914400" y="2332037"/>
            <a:ext cx="8229600" cy="4525963"/>
          </a:xfrm>
        </p:spPr>
        <p:txBody>
          <a:bodyPr>
            <a:normAutofit fontScale="92500" lnSpcReduction="20000"/>
          </a:bodyPr>
          <a:lstStyle/>
          <a:p>
            <a:r>
              <a:rPr lang="pl-PL" b="1" dirty="0" smtClean="0"/>
              <a:t>Trwały nośnik </a:t>
            </a:r>
            <a:r>
              <a:rPr lang="pl-PL" dirty="0" smtClean="0"/>
              <a:t>– to materiał lub narzędzie umożliwiające konsumentowi lub przedsiębiorcy przechowywanie informacji kierowanych osobiście do niego, w sposób umożliwiający dostęp do informacji w przyszłości przez czas odpowiedni do celów, jakim te informacje służą, i które pozwalają na odtworzenie przechowywanych informacji w niezmienionej postaci.</a:t>
            </a:r>
          </a:p>
          <a:p>
            <a:r>
              <a:rPr lang="pl-PL" b="1" dirty="0" smtClean="0"/>
              <a:t>treść cyfrowa </a:t>
            </a:r>
            <a:r>
              <a:rPr lang="pl-PL" dirty="0" smtClean="0"/>
              <a:t>– to dane wytwarzane i dostarczane w postaci cyfrowej.</a:t>
            </a:r>
            <a:endParaRPr lang="pl-PL"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Kiedy nie stosuje się przepisów ustawy? (art. 3)</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70000" lnSpcReduction="20000"/>
          </a:bodyPr>
          <a:lstStyle/>
          <a:p>
            <a:r>
              <a:rPr lang="pl-PL" b="1" dirty="0" smtClean="0"/>
              <a:t>Do jakich umów?</a:t>
            </a:r>
          </a:p>
          <a:p>
            <a:pPr marL="514350" indent="-514350">
              <a:buFont typeface="+mj-lt"/>
              <a:buAutoNum type="arabicParenR"/>
            </a:pPr>
            <a:r>
              <a:rPr lang="pl-PL" dirty="0" smtClean="0"/>
              <a:t>dotyczących </a:t>
            </a:r>
            <a:r>
              <a:rPr lang="pl-PL" b="1" dirty="0" smtClean="0"/>
              <a:t>usług socjalnych, mieszkań socjalnych, opieki nad dziećmi, wsparcia dla rodzin i osób znajdujących się stale lub czasowo w potrzebie</a:t>
            </a:r>
            <a:r>
              <a:rPr lang="pl-PL" dirty="0" smtClean="0"/>
              <a:t>, w tym opieki długoterminowej (</a:t>
            </a:r>
            <a:r>
              <a:rPr lang="pl-PL" b="1" dirty="0" smtClean="0"/>
              <a:t>wyjątek art. 7a</a:t>
            </a:r>
            <a:r>
              <a:rPr lang="pl-PL" dirty="0" smtClean="0"/>
              <a:t>);</a:t>
            </a:r>
          </a:p>
          <a:p>
            <a:pPr marL="514350" indent="-514350">
              <a:buFont typeface="+mj-lt"/>
              <a:buAutoNum type="arabicParenR"/>
            </a:pPr>
            <a:r>
              <a:rPr lang="pl-PL" dirty="0" smtClean="0"/>
              <a:t>dotyczących </a:t>
            </a:r>
            <a:r>
              <a:rPr lang="pl-PL" b="1" dirty="0" smtClean="0"/>
              <a:t>gier hazardowych</a:t>
            </a:r>
            <a:r>
              <a:rPr lang="pl-PL" dirty="0" smtClean="0"/>
              <a:t>;</a:t>
            </a:r>
          </a:p>
          <a:p>
            <a:pPr marL="514350" indent="-514350">
              <a:buFont typeface="+mj-lt"/>
              <a:buAutoNum type="arabicParenR"/>
            </a:pPr>
            <a:r>
              <a:rPr lang="pl-PL" dirty="0" smtClean="0"/>
              <a:t>zawieranych z przedsiębiorcą dokonującym </a:t>
            </a:r>
            <a:r>
              <a:rPr lang="pl-PL" b="1" dirty="0" smtClean="0"/>
              <a:t>częstych i regularnych objazdów</a:t>
            </a:r>
            <a:r>
              <a:rPr lang="pl-PL" dirty="0" smtClean="0"/>
              <a:t>, podczas których przedsiębiorca dostarcza </a:t>
            </a:r>
            <a:r>
              <a:rPr lang="pl-PL" b="1" dirty="0" smtClean="0"/>
              <a:t>środki spożywcze, napoje i inne artykuły</a:t>
            </a:r>
            <a:r>
              <a:rPr lang="pl-PL" dirty="0" smtClean="0"/>
              <a:t>, przeznaczone do bieżącego spożycia w gospodarstwach domowych, do miejsca zamieszkania, pobytu lub pracy konsumenta (</a:t>
            </a:r>
            <a:r>
              <a:rPr lang="pl-PL" b="1" dirty="0" smtClean="0"/>
              <a:t>wyjątek art. 7a</a:t>
            </a:r>
            <a:r>
              <a:rPr lang="pl-PL" dirty="0" smtClean="0"/>
              <a:t>);</a:t>
            </a:r>
          </a:p>
          <a:p>
            <a:pPr marL="514350" indent="-514350">
              <a:buFont typeface="+mj-lt"/>
              <a:buAutoNum type="arabicParenR"/>
            </a:pPr>
            <a:r>
              <a:rPr lang="pl-PL" dirty="0" smtClean="0"/>
              <a:t>dotyczących </a:t>
            </a:r>
            <a:r>
              <a:rPr lang="pl-PL" b="1" dirty="0" smtClean="0"/>
              <a:t>przewozu osób </a:t>
            </a:r>
            <a:r>
              <a:rPr lang="pl-PL" dirty="0" smtClean="0"/>
              <a:t>(</a:t>
            </a:r>
            <a:r>
              <a:rPr lang="pl-PL" b="1" dirty="0" smtClean="0"/>
              <a:t>wyjątek art. 7a, art. 10 i art. 17</a:t>
            </a:r>
            <a:r>
              <a:rPr lang="pl-PL" dirty="0" smtClean="0"/>
              <a:t>);</a:t>
            </a:r>
          </a:p>
          <a:p>
            <a:pPr marL="514350" indent="-514350">
              <a:buFont typeface="+mj-lt"/>
              <a:buAutoNum type="arabicParenR"/>
            </a:pPr>
            <a:r>
              <a:rPr lang="pl-PL" dirty="0" smtClean="0"/>
              <a:t>zawieranych za pomocą </a:t>
            </a:r>
            <a:r>
              <a:rPr lang="pl-PL" b="1" dirty="0" smtClean="0"/>
              <a:t>automatów sprzedających lub zautomatyzowanych punktów sprzedaży</a:t>
            </a:r>
            <a:r>
              <a:rPr lang="pl-PL"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Kiedy nie stosuje się przepisów ustawy? (art. 3)</a:t>
            </a:r>
            <a:endParaRPr lang="pl-PL" dirty="0"/>
          </a:p>
        </p:txBody>
      </p:sp>
      <p:sp>
        <p:nvSpPr>
          <p:cNvPr id="3" name="Symbol zastępczy zawartości 2"/>
          <p:cNvSpPr>
            <a:spLocks noGrp="1"/>
          </p:cNvSpPr>
          <p:nvPr>
            <p:ph idx="1"/>
          </p:nvPr>
        </p:nvSpPr>
        <p:spPr>
          <a:xfrm>
            <a:off x="914400" y="2332037"/>
            <a:ext cx="8229600" cy="4525963"/>
          </a:xfrm>
        </p:spPr>
        <p:txBody>
          <a:bodyPr>
            <a:normAutofit fontScale="40000" lnSpcReduction="20000"/>
          </a:bodyPr>
          <a:lstStyle/>
          <a:p>
            <a:pPr marL="514350" indent="-514350">
              <a:buFont typeface="+mj-lt"/>
              <a:buAutoNum type="arabicParenR" startAt="6"/>
            </a:pPr>
            <a:r>
              <a:rPr lang="pl-PL" sz="4000" dirty="0" smtClean="0"/>
              <a:t>zawieranych z </a:t>
            </a:r>
            <a:r>
              <a:rPr lang="pl-PL" sz="4000" b="1" dirty="0" smtClean="0"/>
              <a:t>dostawcą usług</a:t>
            </a:r>
            <a:r>
              <a:rPr lang="pl-PL" sz="4000" dirty="0" smtClean="0"/>
              <a:t>, o którym mowa w art. 2 pkt 27 lit. a ustawy z dnia 16 lipca 2004 r. - </a:t>
            </a:r>
            <a:r>
              <a:rPr lang="pl-PL" sz="4000" b="1" dirty="0" smtClean="0"/>
              <a:t>Prawo telekomunikacyjne </a:t>
            </a:r>
            <a:r>
              <a:rPr lang="pl-PL" sz="4000" dirty="0" smtClean="0"/>
              <a:t>(Dz.U. z 2019 r. poz. 2460) za pomocą aparatu publicznego w celu skorzystania z takiego aparatu lub zawieranych w celu wykonania jednorazowego połączenia telefonicznego, internetowego lub faksowego przez konsumenta;</a:t>
            </a:r>
          </a:p>
          <a:p>
            <a:pPr marL="514350" indent="-514350">
              <a:buFont typeface="+mj-lt"/>
              <a:buAutoNum type="arabicParenR" startAt="6"/>
            </a:pPr>
            <a:r>
              <a:rPr lang="pl-PL" sz="4000" dirty="0" smtClean="0"/>
              <a:t>dotyczących </a:t>
            </a:r>
            <a:r>
              <a:rPr lang="pl-PL" sz="4000" b="1" dirty="0" smtClean="0"/>
              <a:t>usług zdrowotnych </a:t>
            </a:r>
            <a:r>
              <a:rPr lang="pl-PL" sz="4000" dirty="0" smtClean="0"/>
              <a:t>świadczonych przez pracowników służby zdrowia pacjentom w celu oceny, utrzymania lub poprawy ich stanu zdrowia, łącznie z przepisywaniem, wydawaniem i udostępnianiem produktów leczniczych oraz wyrobów medycznych, bez względu na to, czy są one oferowane za pośrednictwem placówek opieki zdrowotnej;</a:t>
            </a:r>
          </a:p>
          <a:p>
            <a:pPr marL="514350" indent="-514350">
              <a:buFont typeface="+mj-lt"/>
              <a:buAutoNum type="arabicParenR" startAt="6"/>
            </a:pPr>
            <a:r>
              <a:rPr lang="pl-PL" sz="4000" dirty="0" smtClean="0"/>
              <a:t>o udział w </a:t>
            </a:r>
            <a:r>
              <a:rPr lang="pl-PL" sz="4000" b="1" dirty="0" smtClean="0"/>
              <a:t>imprezie turystycznej</a:t>
            </a:r>
            <a:r>
              <a:rPr lang="pl-PL" sz="4000" dirty="0" smtClean="0"/>
              <a:t>, o której mowa w ustawie z dnia 24 listopada 2017 r. o imprezach turystycznych i powiązanych usługach turystycznych (Dz.U. z 2019 r. poz. 548), (</a:t>
            </a:r>
            <a:r>
              <a:rPr lang="pl-PL" sz="4000" b="1" dirty="0" smtClean="0"/>
              <a:t>wyjątek art. 10, art. 11, art. 12 ust. 1 pkt 1, 5, 16 i 17, art. 17 oraz art. 20 ust. 2</a:t>
            </a:r>
            <a:r>
              <a:rPr lang="pl-PL" sz="4000" dirty="0" smtClean="0"/>
              <a:t>);</a:t>
            </a:r>
          </a:p>
          <a:p>
            <a:pPr marL="514350" indent="-514350">
              <a:buFont typeface="+mj-lt"/>
              <a:buAutoNum type="arabicParenR" startAt="6"/>
            </a:pPr>
            <a:r>
              <a:rPr lang="pl-PL" sz="4000" dirty="0" smtClean="0"/>
              <a:t>o których mowa w art. 1 ust. 1 ustawy z dnia 16 września 2011 r. o </a:t>
            </a:r>
            <a:r>
              <a:rPr lang="pl-PL" sz="4000" dirty="0" err="1" smtClean="0"/>
              <a:t>timeshare</a:t>
            </a:r>
            <a:r>
              <a:rPr lang="pl-PL" sz="4000" dirty="0" smtClean="0"/>
              <a:t> (Dz.U. poz. 1370);</a:t>
            </a:r>
          </a:p>
          <a:p>
            <a:pPr marL="514350" indent="-514350">
              <a:buFont typeface="+mj-lt"/>
              <a:buAutoNum type="arabicParenR" startAt="6"/>
            </a:pPr>
            <a:r>
              <a:rPr lang="pl-PL" sz="4000" dirty="0" smtClean="0"/>
              <a:t>zawieranych poza lokalem przedsiębiorstwa, jeżeli konsument jest zobowiązany do zapłaty kwoty nieprzekraczającej </a:t>
            </a:r>
            <a:r>
              <a:rPr lang="pl-PL" sz="4000" b="1" dirty="0" smtClean="0"/>
              <a:t>pięćdziesięciu złotych </a:t>
            </a:r>
            <a:r>
              <a:rPr lang="pl-PL" sz="4000" dirty="0" smtClean="0"/>
              <a:t>(wyjątek art. 7a).</a:t>
            </a:r>
          </a:p>
          <a:p>
            <a:pPr marL="514350" indent="-514350">
              <a:buNone/>
            </a:pPr>
            <a:endParaRPr lang="pl-PL" sz="4000" dirty="0" smtClean="0"/>
          </a:p>
          <a:p>
            <a:pPr marL="514350" indent="-514350"/>
            <a:r>
              <a:rPr lang="pl-PL" sz="4000" dirty="0" smtClean="0"/>
              <a:t>Przepisów ustawy nie stosuje się do sprzedaży dokonywanej w postępowaniu egzekucyjnym oraz postępowaniu upadłościowym w związku z likwidacją masy upadłości.</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Kiedy jeszcze nie stosujemy ustawy? (art. 4)</a:t>
            </a:r>
            <a:endParaRPr lang="pl-PL" b="1" dirty="0"/>
          </a:p>
        </p:txBody>
      </p:sp>
      <p:sp>
        <p:nvSpPr>
          <p:cNvPr id="3" name="Symbol zastępczy zawartości 2"/>
          <p:cNvSpPr>
            <a:spLocks noGrp="1"/>
          </p:cNvSpPr>
          <p:nvPr>
            <p:ph idx="1"/>
          </p:nvPr>
        </p:nvSpPr>
        <p:spPr>
          <a:xfrm>
            <a:off x="914400" y="2332037"/>
            <a:ext cx="8229600" cy="4525963"/>
          </a:xfrm>
        </p:spPr>
        <p:txBody>
          <a:bodyPr>
            <a:noAutofit/>
          </a:bodyPr>
          <a:lstStyle/>
          <a:p>
            <a:r>
              <a:rPr lang="pl-PL" sz="2250" dirty="0" smtClean="0"/>
              <a:t>Do umów dotyczących ustanawiania, nabywania i przenoszenia </a:t>
            </a:r>
            <a:r>
              <a:rPr lang="pl-PL" sz="2250" b="1" dirty="0" smtClean="0"/>
              <a:t>własności nieruchomości </a:t>
            </a:r>
            <a:r>
              <a:rPr lang="pl-PL" sz="2250" dirty="0" smtClean="0"/>
              <a:t>lub innych praw do nieruchomości oraz do umów dotyczących najmu pomieszczeń do celów mieszkalnych, z wyjątkiem przepisów rozdziału 2, które stosuje się, jeżeli odrębne przepisy nie stanowią inaczej.</a:t>
            </a:r>
          </a:p>
          <a:p>
            <a:r>
              <a:rPr lang="pl-PL" sz="2250" dirty="0" smtClean="0"/>
              <a:t>do umów dotyczących </a:t>
            </a:r>
            <a:r>
              <a:rPr lang="pl-PL" sz="2250" b="1" dirty="0" smtClean="0"/>
              <a:t>usług finansowych</a:t>
            </a:r>
            <a:r>
              <a:rPr lang="pl-PL" sz="2250" dirty="0" smtClean="0"/>
              <a:t>, w szczególności takich jak: czynności bankowe, umowy kredytu konsumenckiego, czynności ubezpieczeniowe, umowy nabycia lub odkupienia jednostek uczestnictwa funduszu inwestycyjnego otwartego albo specjalistycznego funduszu inwestycyjnego otwartego i nabycia lub objęcia certyfikatów inwestycyjnych funduszu inwestycyjnego zamkniętego, usługi płatnicze - z wyjątkiem umów dotyczących usług finansowych zawieranych na odległość.</a:t>
            </a:r>
            <a:endParaRPr lang="pl-PL" sz="225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Spełnienie świadczenia niezamówionego (art. 5)</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85000" lnSpcReduction="10000"/>
          </a:bodyPr>
          <a:lstStyle/>
          <a:p>
            <a:r>
              <a:rPr lang="pl-PL" b="1" dirty="0" smtClean="0"/>
              <a:t>art. 9 pkt 6 </a:t>
            </a:r>
            <a:r>
              <a:rPr lang="pl-PL" dirty="0" smtClean="0"/>
              <a:t>ustawy z dnia 23 sierpnia 2007 r. o przeciwdziałaniu nieuczciwym praktykom rynkowym - żądanie natychmiastowej lub odroczonej zapłaty za produkty bądź zwrotu lub przechowania produktów, które zostały dostarczone przez przedsiębiorcę, ale nie zostały zamówione przez konsumenta;</a:t>
            </a:r>
          </a:p>
          <a:p>
            <a:r>
              <a:rPr lang="pl-PL" dirty="0" smtClean="0"/>
              <a:t>Spełnienie świadczenia niezamówionego przez konsumenta następuje na ryzyko przedsiębiorcy i nie nakłada na konsumenta żadnych zobowiązań.</a:t>
            </a:r>
          </a:p>
          <a:p>
            <a:r>
              <a:rPr lang="pl-PL" b="1" dirty="0" smtClean="0"/>
              <a:t>Brak odpowiedzi konsumenta na niezamówione świadczenie nie stanowi zgody na zawarcie umowy.</a:t>
            </a: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1382</TotalTime>
  <Words>2158</Words>
  <Application>Microsoft Office PowerPoint</Application>
  <PresentationFormat>Pokaz na ekranie (4:3)</PresentationFormat>
  <Paragraphs>134</Paragraphs>
  <Slides>34</Slides>
  <Notes>0</Notes>
  <HiddenSlides>0</HiddenSlides>
  <MMClips>0</MMClips>
  <ScaleCrop>false</ScaleCrop>
  <HeadingPairs>
    <vt:vector size="4" baseType="variant">
      <vt:variant>
        <vt:lpstr>Motyw</vt:lpstr>
      </vt:variant>
      <vt:variant>
        <vt:i4>1</vt:i4>
      </vt:variant>
      <vt:variant>
        <vt:lpstr>Tytuły slajdów</vt:lpstr>
      </vt:variant>
      <vt:variant>
        <vt:i4>34</vt:i4>
      </vt:variant>
    </vt:vector>
  </HeadingPairs>
  <TitlesOfParts>
    <vt:vector size="35" baseType="lpstr">
      <vt:lpstr>Motyw pakietu Office</vt:lpstr>
      <vt:lpstr>Prawa konsumenta - zawieranie umów na odległość oraz poza lokalem przedsiębiorstwa, odstąpienie od umowy</vt:lpstr>
      <vt:lpstr>Podstawa prawna</vt:lpstr>
      <vt:lpstr>Co reguluje ta ustawa? (art. 1)</vt:lpstr>
      <vt:lpstr>Ważne terminy (art. 2)</vt:lpstr>
      <vt:lpstr>Ważne terminy (art. 2)</vt:lpstr>
      <vt:lpstr>Kiedy nie stosuje się przepisów ustawy? (art. 3)</vt:lpstr>
      <vt:lpstr>Kiedy nie stosuje się przepisów ustawy? (art. 3)</vt:lpstr>
      <vt:lpstr>Kiedy jeszcze nie stosujemy ustawy? (art. 4)</vt:lpstr>
      <vt:lpstr>Spełnienie świadczenia niezamówionego (art. 5)</vt:lpstr>
      <vt:lpstr>Niemożność zrzeczenia się praw  (art. 7)</vt:lpstr>
      <vt:lpstr>Termin odpowiedzi na reklamację (art. 7a)</vt:lpstr>
      <vt:lpstr>Obowiązki przedsiębiorcy w umowach, innych niż umowy zawierane poza lokalem przedsiębiorstwa lub na odległość (Rozdział 2.) </vt:lpstr>
      <vt:lpstr>Slajd 13</vt:lpstr>
      <vt:lpstr>Slajd 14</vt:lpstr>
      <vt:lpstr>Obowiązki przedsiębiorcy w umowach zawieranych poza lokalem przedsiębiorstwa lub na odległość (Rozdział 3.) </vt:lpstr>
      <vt:lpstr>Slajd 16</vt:lpstr>
      <vt:lpstr>Slajd 17</vt:lpstr>
      <vt:lpstr>Slajd 18</vt:lpstr>
      <vt:lpstr>Informacje o wynagrodzeniu (art. 16)</vt:lpstr>
      <vt:lpstr>Slajd 20</vt:lpstr>
      <vt:lpstr>Umowa z obowiązkiem zapłaty  (art. 17)</vt:lpstr>
      <vt:lpstr>Zawarcie umowy przez telefon  (art. 20)</vt:lpstr>
      <vt:lpstr>Odstąpienie od umowy</vt:lpstr>
      <vt:lpstr>Slajd 24</vt:lpstr>
      <vt:lpstr>Slajd 25</vt:lpstr>
      <vt:lpstr>Brak informacji o odstąpieniu od umowy (art. 29)</vt:lpstr>
      <vt:lpstr>Formy odstąpienia od umowy i zachowanie terminu na odstąpienie</vt:lpstr>
      <vt:lpstr>Zwrot rzeczy</vt:lpstr>
      <vt:lpstr>Kiedy nie można odstąpić o umowy?</vt:lpstr>
      <vt:lpstr>Slajd 30</vt:lpstr>
      <vt:lpstr>Slajd 31</vt:lpstr>
      <vt:lpstr>Slajd 32</vt:lpstr>
      <vt:lpstr>UWAGA!</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do bycia zapomnianym na gruncie polskiego prawa</dc:title>
  <dc:creator>Wojtek</dc:creator>
  <cp:lastModifiedBy>Wojtek</cp:lastModifiedBy>
  <cp:revision>141</cp:revision>
  <dcterms:created xsi:type="dcterms:W3CDTF">2016-05-10T21:23:03Z</dcterms:created>
  <dcterms:modified xsi:type="dcterms:W3CDTF">2020-04-20T12:28:55Z</dcterms:modified>
</cp:coreProperties>
</file>