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>
            <a:normAutofit fontScale="80000"/>
          </a:bodyPr>
          <a:p>
            <a:r>
              <a:rPr b="1" lang="pl-PL" sz="4800" spc="-1" strike="noStrike">
                <a:solidFill>
                  <a:srgbClr val="333333"/>
                </a:solidFill>
                <a:latin typeface="Noto Sans Regular"/>
              </a:rPr>
              <a:t>Kliknij, aby edytować format tekstu tytułu</a:t>
            </a:r>
            <a:endParaRPr b="1" lang="pl-PL" sz="4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982440"/>
          </a:xfrm>
          <a:prstGeom prst="rect">
            <a:avLst/>
          </a:prstGeom>
        </p:spPr>
        <p:txBody>
          <a:bodyPr lIns="0" rIns="0" tIns="0" bIns="0">
            <a:normAutofit fontScale="13000"/>
          </a:bodyPr>
          <a:p>
            <a:pPr marL="432000" indent="-324000">
              <a:spcAft>
                <a:spcPts val="1879"/>
              </a:spcAft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Kliknij, aby edytować format tekstu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1" marL="864000" indent="-324000">
              <a:spcAft>
                <a:spcPts val="1497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Drugi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2" marL="1296000" indent="-288000">
              <a:spcAft>
                <a:spcPts val="112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Trzeci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3" marL="1728000" indent="-216000">
              <a:spcAft>
                <a:spcPts val="743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Czwarty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4" marL="2160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Piąty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5" marL="2592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Szósty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  <a:p>
            <a:pPr lvl="6" marL="3024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Bold"/>
              </a:rPr>
              <a:t>Siódmy poziom konspektu</a:t>
            </a:r>
            <a:endParaRPr b="0" lang="pl-PL" sz="2400" spc="-1" strike="noStrike">
              <a:solidFill>
                <a:srgbClr val="333333"/>
              </a:solidFill>
              <a:latin typeface="Noto Sans Bold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l-PL" sz="1400" spc="-1" strike="noStrike">
                <a:latin typeface="Noto Sans Regular"/>
              </a:rPr>
              <a:t>&lt;data/godzina&gt;</a:t>
            </a:r>
            <a:endParaRPr b="0" lang="pl-PL" sz="1400" spc="-1" strike="noStrike">
              <a:latin typeface="Noto Sans Regular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44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pl-PL" sz="1400" spc="-1" strike="noStrike">
                <a:latin typeface="Noto Sans Regular"/>
              </a:rPr>
              <a:t>&lt;stopka&gt;</a:t>
            </a:r>
            <a:endParaRPr b="0" lang="pl-PL" sz="1400" spc="-1" strike="noStrike">
              <a:latin typeface="Noto Sans Regular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44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E0413478-4832-4A4F-95B2-909F672D3644}" type="slidenum">
              <a:rPr b="0" lang="pl-PL" sz="1400" spc="-1" strike="noStrike">
                <a:latin typeface="Noto Sans Regular"/>
              </a:rPr>
              <a:t>&lt;numer&gt;</a:t>
            </a:fld>
            <a:r>
              <a:rPr b="0" lang="pl-PL" sz="1400" spc="-1" strike="noStrike">
                <a:latin typeface="Noto Sans Regular"/>
              </a:rPr>
              <a:t> / </a:t>
            </a:r>
            <a:fld id="{AB379932-E3BC-4F17-B9E4-D5ACD1A56495}" type="slidecount">
              <a:rPr b="0" lang="pl-PL" sz="1400" spc="-1" strike="noStrike">
                <a:latin typeface="Noto Sans Regular"/>
              </a:rPr>
              <a:t>&lt;liczba&gt;</a:t>
            </a:fld>
            <a:endParaRPr b="0" lang="pl-PL" sz="1400" spc="-1" strike="noStrike">
              <a:latin typeface="Noto Sans Regular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0" y="4320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Kliknij, aby edytować format tekstu tytułu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Kliknij, aby edytować format tekstu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1" marL="864000" indent="-324000">
              <a:spcAft>
                <a:spcPts val="1134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Drugi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2" marL="1296000" indent="-288000">
              <a:spcAft>
                <a:spcPts val="845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Trzeci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3" marL="1728000" indent="-216000">
              <a:spcAft>
                <a:spcPts val="567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Czwarty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4" marL="2160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Piąty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5" marL="2592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Szósty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lvl="6" marL="3024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Siódmy poziom konspektu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l-PL" sz="1400" spc="-1" strike="noStrike">
                <a:latin typeface="Noto Sans Regular"/>
              </a:rPr>
              <a:t>&lt;data/godzina&gt;</a:t>
            </a:r>
            <a:endParaRPr b="0" lang="pl-PL" sz="1400" spc="-1" strike="noStrike">
              <a:latin typeface="Noto Sans Regular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pl-PL" sz="1400" spc="-1" strike="noStrike">
                <a:latin typeface="Noto Sans Regular"/>
              </a:rPr>
              <a:t>&lt;stopka&gt;</a:t>
            </a:r>
            <a:endParaRPr b="0" lang="pl-PL" sz="1400" spc="-1" strike="noStrike">
              <a:latin typeface="Noto Sans Regular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08F403F1-F03D-46F8-86D6-85266F40790C}" type="slidenum">
              <a:rPr b="0" lang="pl-PL" sz="1400" spc="-1" strike="noStrike">
                <a:latin typeface="Noto Sans Regular"/>
              </a:rPr>
              <a:t>&lt;numer&gt;</a:t>
            </a:fld>
            <a:r>
              <a:rPr b="0" lang="pl-PL" sz="1400" spc="-1" strike="noStrike">
                <a:latin typeface="Noto Sans Regular"/>
              </a:rPr>
              <a:t> / </a:t>
            </a:r>
            <a:fld id="{208E00C3-7E9C-46C3-BB9A-5AFE1826DBD7}" type="slidecount">
              <a:rPr b="0" lang="pl-PL" sz="1400" spc="-1" strike="noStrike">
                <a:latin typeface="Noto Sans Regular"/>
              </a:rPr>
              <a:t>14</a:t>
            </a:fld>
            <a:endParaRPr b="0" lang="pl-PL" sz="1400" spc="-1" strike="noStrike">
              <a:latin typeface="Noto Sans Regular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0" y="288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792000" y="3993480"/>
            <a:ext cx="8568000" cy="1661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r>
              <a:rPr b="1" lang="pl-PL" sz="4800" spc="-1" strike="noStrike">
                <a:solidFill>
                  <a:srgbClr val="333333"/>
                </a:solidFill>
                <a:latin typeface="Noto Sans Regular"/>
              </a:rPr>
              <a:t>Prawo karne wykonawcze</a:t>
            </a:r>
            <a:endParaRPr b="1" lang="pl-PL" sz="48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792000" y="5904000"/>
            <a:ext cx="8568000" cy="98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pl-PL" sz="3200" spc="-1" strike="noStrike">
                <a:latin typeface="Noto Sans Regular"/>
              </a:rPr>
              <a:t>Zajęcia nr 1 – 06.11.2021 r.</a:t>
            </a:r>
            <a:endParaRPr b="0" lang="pl-PL" sz="3200" spc="-1" strike="noStrike"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720000" y="169920"/>
            <a:ext cx="8855640" cy="152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Typy zakładów karnych – art. 70 k.k.w.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720000" y="1750320"/>
            <a:ext cx="8712000" cy="554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Art. 70. § 1. Zakłady karne wymienione w art. 69 mogą być organizowane jako: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1)  zakłady karne typu zamkniętego;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2) zakłady karne typu półotwartego;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3) zakłady karne typu otwartego.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§ 2. Zakłady karne, o których mowa w § 1, różnią się w szczególności stopniem zabezpieczenia, izolacji skazanych oraz wynikającymi z tego ich obowiązkami i uprawnieniami w zakresie poruszania się w zakładzie i poza jego obrębem.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Systemy wykonywania kary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Art. 81. Karę pozbawienia wolności wykonuje się w systemie: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1) programowanego oddziaływania;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2) terapeutycznym;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3) zwykłym.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Początek wykonywania kary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720000" y="179424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Art. 80a. Początek wykonywania kary liczy się od dnia: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1) przyjęcia skazanego lub ukaranego, który zgłosił się do odbycia kary,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2) zatrzymania skazanego lub ukaranego, który został doprowadzony do odbycia kary,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3) wprowadzenia do wykonania orzeczenia w stosunku do osoby pozbawionej wolności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– </a:t>
            </a: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chyba że ustawa stanowi inaczej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48000" y="792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333333"/>
                </a:solidFill>
                <a:latin typeface="Noto Sans Regular"/>
              </a:rPr>
              <a:t>Art. 79. § 1. Skazanego na karę pozbawienia wolności sąd wzywa do stawienia się w wyznaczonym terminie w areszcie śledczym, położonym najbliżej miejsca jego stałego pobytu, wraz z dokumentem stwierdzającym tożsamość. Sąd może polecić doprowadzenie skazanego do aresztu śledczego bez wezwania.</a:t>
            </a:r>
            <a:endParaRPr b="0" lang="pl-PL" sz="20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333333"/>
                </a:solidFill>
                <a:latin typeface="Noto Sans Regular"/>
              </a:rPr>
              <a:t>§ 2. Jeżeli skazany, mimo wezwania, nie stawił się w areszcie śledczym, sąd poleca go doprowadzić. Kosztami doprowadzenia sąd obciąża skazanego.</a:t>
            </a:r>
            <a:endParaRPr b="0" lang="pl-PL" sz="20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333333"/>
                </a:solidFill>
                <a:latin typeface="Noto Sans Regular"/>
              </a:rPr>
              <a:t>§ 3. Przeniesienie skazanego z aresztu śledczego do właściwego zakładu karnego następuje po decyzji klasyfikacyjnej komisji penitencjarnej.</a:t>
            </a:r>
            <a:endParaRPr b="0" lang="pl-PL" sz="20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333333"/>
                </a:solidFill>
                <a:latin typeface="Noto Sans Regular"/>
              </a:rPr>
              <a:t>§ 4. Jeżeli skazanym jest żołnierz, a sąd zarządza doprowadzenie go do aresztu śledczego, obowiązek doprowadzenia spoczywa na właściwych organach wojskowych.</a:t>
            </a:r>
            <a:endParaRPr b="0" lang="pl-PL" sz="20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T. Szymanowski, „Prawo karne wykonawcze z elementami polityki karnej i penitencjarnej”, Warszawa 2017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„</a:t>
            </a: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Kodeks karny wykonawczy. Komentarz” red. Lachowski (Legalis) 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Ustawa z dnia 6 czerwca 1997 r. Kodeks karny wykonawczy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  <a:ea typeface="DejaVu Sans"/>
              </a:rPr>
              <a:t>Prawo karne wykonawcze </a:t>
            </a:r>
            <a:br/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  <a:ea typeface="DejaVu Sans"/>
              </a:rPr>
              <a:t>– przedmiot i zakres</a:t>
            </a:r>
            <a:endParaRPr b="1" lang="pl-PL" sz="30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Postanowienia ustawy z dnia 6 czerwca 1997 – Kodeks karny wykonawczy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1 § 1 k.k.w. 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274320" indent="-27324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i="1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„</a:t>
            </a:r>
            <a:r>
              <a:rPr b="0" i="1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Wykonywanie orzeczeń w postępowaniu karnym, w postępowaniu w sprawach o przestępstwa skarbowe i wykroczenia skarbowe i w postępowaniu w sprawach o wykroczenia oraz kar porządkowych i środków przymusu skutkujących pozbawienie wolności odbywa się według przepisów niniejszego kodeksu, chyba że ustawa stanowi inaczej”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liczne przepisy dot. m.in. warunków bytowych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Do prawa karnego wykonawczego należą te wszystkie unormowania, które określają wykonywanie orzeczeń sądowych skazujących sprawców przestępstw na kary, środki karne kompensacyjne, przepadek i środki zabezpieczające, wykonywanie postanowień sądów dot. orzekania o tymczasowym aresztowaniu i karze aresztu oraz wykonywanie kar porządkowych i środków przymusu skutkujących pozbawieniem wolności, które w praktyce mają znaczenie marginalne.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  <a:ea typeface="DejaVu Sans"/>
              </a:rPr>
              <a:t>Prawo penitencjarne</a:t>
            </a:r>
            <a:endParaRPr b="1" lang="pl-PL" sz="30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 algn="just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Stanowi część (z wielu względów najważniejszą) prawa karnego wykonawczego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 algn="just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Stanowi podstawę polityki penitencjarnej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274320" indent="-273240" algn="just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- polityka penitencjarna – realizacja przepisów regulujących wykonywanie kary pozbawienia wolności oraz innych środków izolacji wykonywanych w zakładach karnych, aresztach śledczych, zakładach zabezpieczających oraz metody ich stosowania w praktyce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Zalicza się do niego wszystkie te przepisy, które regulują wykonywanie kar i środków skutkujących pozbawieniem wolności w związku z popełnionym przestępstwem lub toczącym się postępowaniem karnym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  <a:ea typeface="DejaVu Sans"/>
              </a:rPr>
              <a:t>więziennictwo</a:t>
            </a:r>
            <a:endParaRPr b="1" lang="pl-PL" sz="30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Struktura organizacyjna w państwie, obejmująca ogół więzień (zakładów karnych i aresztów) znajdujących się na danym terenie i określonym czasie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Podstawowe elementy składowe (m.in.):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baza materialna (budynki),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pozostała infrastruktura,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kadra dozorująca i sposób zarządzania,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obowiązujące przepisy prawne i określone w nich cele izolacji,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stosowany system penitencjarny,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  <a:ea typeface="DejaVu Sans"/>
              </a:rPr>
              <a:t>populacja wiezienna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720000" y="169920"/>
            <a:ext cx="8855640" cy="152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Cele kary pozbawienia wolności</a:t>
            </a:r>
            <a:br/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- art. 67 k.k.w.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720000" y="169452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i="1" lang="pl-PL" sz="2400" spc="-1" strike="noStrike">
                <a:solidFill>
                  <a:srgbClr val="333333"/>
                </a:solidFill>
                <a:latin typeface="Noto Sans Regular"/>
              </a:rPr>
              <a:t>§ 1. Wykonywanie kary pozbawienia wolności ma na celu wzbudzanie w skazanym woli współdziałania w kształtowaniu jego społecznie pożądanych postaw, w szczególności poczucia odpowiedzialności oraz potrzeby przestrzegania porządku prawnego i tym samym powstrzymania się od powrotu do przestępstwa.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333333"/>
                </a:solidFill>
                <a:latin typeface="Noto Sans Regular"/>
              </a:rPr>
              <a:t>cel wskazany w tym przepisie ma charakter postulatywny, co oznacza, że działania organów postępowania wykonawczego powinny być ukierunkowane na jego realizację, nie oznacza to jednak, że cel ten w każdym przypadku będzie zrealizowany. </a:t>
            </a: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endParaRPr b="0" lang="pl-PL" sz="24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720000" y="360000"/>
            <a:ext cx="8640000" cy="61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i="1" lang="pl-PL" sz="2800" spc="-1" strike="noStrike">
                <a:solidFill>
                  <a:srgbClr val="333333"/>
                </a:solidFill>
                <a:latin typeface="Noto Sans Regular"/>
              </a:rPr>
              <a:t>§ 2. Dla osiągnięcia celu określonego w § 1 prowadzi się zindywidualizowane oddziaływanie na skazanych w ramach określonych w ustawie systemów wykonywania kary, w różnych rodzajach i typach zakładów karnych.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 algn="just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i="1" lang="pl-PL" sz="2800" spc="-1" strike="noStrike">
                <a:solidFill>
                  <a:srgbClr val="333333"/>
                </a:solidFill>
                <a:latin typeface="Noto Sans Regular"/>
              </a:rPr>
              <a:t>§ 3. W oddziaływaniu na skazanych, przy poszanowaniu ich praw i wymaganiu wypełniania przez nich obowiązków, uwzględnia się przede wszystkim pracę, zwłaszcza sprzyjającą zdobywaniu odpowiednich kwalifikacji zawodowych, nauczanie, zajęcia kulturalno-oświatowe i sportowe, podtrzymywanie kontaktów z rodziną i światem zewnętrznym oraz środki terapeutyczne.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720000" y="169920"/>
            <a:ext cx="8855640" cy="152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1" lang="pl-PL" sz="4400" spc="-1" strike="noStrike">
                <a:solidFill>
                  <a:srgbClr val="333333"/>
                </a:solidFill>
                <a:latin typeface="Noto Sans Regular"/>
              </a:rPr>
              <a:t>Rodzaje zakładów karnych – art. 69 k.kw.</a:t>
            </a:r>
            <a:endParaRPr b="1" lang="pl-PL" sz="4400" spc="-1" strike="noStrike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1) zakład karny dla młodocianych;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2) zakład karny dla odbywających karę po raz pierwszy;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3) zakład karny dla recydywistów penitencjarnych;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4) zakład karny dla odbywających karę aresztu wojskowego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720000" y="576000"/>
            <a:ext cx="8640000" cy="662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1" lang="pl-PL" sz="2800" spc="-1" strike="noStrike">
                <a:solidFill>
                  <a:srgbClr val="333333"/>
                </a:solidFill>
                <a:latin typeface="Noto Sans Regular"/>
              </a:rPr>
              <a:t>Art. 72. § 1. k.k.w.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Zakładem karnym kieruje dyrektor, a wyodrębnionym oddziałem może kierować podlegający dyrektorowi kierownik.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1" lang="pl-PL" sz="2800" spc="-1" strike="noStrike">
                <a:solidFill>
                  <a:srgbClr val="333333"/>
                </a:solidFill>
                <a:latin typeface="Noto Sans Regular"/>
              </a:rPr>
              <a:t>§ 3. </a:t>
            </a: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Zakłady karne mogą być tworzone jako samodzielne zakłady lub jako wyodrębnione oddziały zakładów karnych i aresztów śledczych. Kilka zakładów może posiadać wspólną administrację bądź wydzielone służby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1" lang="pl-PL" sz="2800" spc="-1" strike="noStrike">
                <a:solidFill>
                  <a:srgbClr val="333333"/>
                </a:solidFill>
                <a:latin typeface="Noto Sans Regular"/>
              </a:rPr>
              <a:t>Art. 68. 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333333"/>
                </a:solidFill>
                <a:latin typeface="Noto Sans Regular"/>
              </a:rPr>
              <a:t>Zakłady karne podlegają Ministrowi Sprawiedliwości.</a:t>
            </a:r>
            <a:endParaRPr b="0" lang="pl-PL" sz="2800" spc="-1" strike="noStrike">
              <a:solidFill>
                <a:srgbClr val="333333"/>
              </a:solidFill>
              <a:latin typeface="Noto Sans Regular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LibreOffice/6.3.2.2$Windows_X86_64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2021-11-27T08:47:27Z</dcterms:created>
  <dc:creator/>
  <dc:description/>
  <dc:language>pl-PL</dc:language>
  <cp:lastModifiedBy/>
  <dcterms:modified xsi:type="dcterms:W3CDTF">2021-11-27T15:29:36Z</dcterms:modified>
  <cp:revision>8</cp:revision>
  <dc:subject/>
  <dc:title>Impress</dc:title>
</cp:coreProperties>
</file>