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1326171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397769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26817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153467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8029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949200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523235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65429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410967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C7C612B-7A96-4F98-B238-7425352824AF}" type="datetimeFigureOut">
              <a:rPr lang="en-GB" smtClean="0"/>
              <a:t>21/11/2020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759950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C7C612B-7A96-4F98-B238-7425352824AF}" type="datetimeFigureOut">
              <a:rPr lang="en-GB" smtClean="0"/>
              <a:t>21/11/2020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3412377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C7C612B-7A96-4F98-B238-7425352824AF}" type="datetimeFigureOut">
              <a:rPr lang="en-GB" smtClean="0"/>
              <a:t>21/11/2020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330373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C7C612B-7A96-4F98-B238-7425352824AF}" type="datetimeFigureOut">
              <a:rPr lang="en-GB" smtClean="0"/>
              <a:t>21/11/2020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115595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C612B-7A96-4F98-B238-7425352824AF}" type="datetimeFigureOut">
              <a:rPr lang="en-GB" smtClean="0"/>
              <a:t>21/11/2020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422676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C7C612B-7A96-4F98-B238-7425352824AF}" type="datetimeFigureOut">
              <a:rPr lang="en-GB" smtClean="0"/>
              <a:t>21/11/2020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1519482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C7C612B-7A96-4F98-B238-7425352824AF}" type="datetimeFigureOut">
              <a:rPr lang="en-GB" smtClean="0"/>
              <a:t>21/11/2020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04196-208C-4E2A-A424-1167D6ACA96D}" type="slidenum">
              <a:rPr lang="en-GB" smtClean="0"/>
              <a:t>‹#›</a:t>
            </a:fld>
            <a:endParaRPr lang="en-GB"/>
          </a:p>
        </p:txBody>
      </p:sp>
    </p:spTree>
    <p:extLst>
      <p:ext uri="{BB962C8B-B14F-4D97-AF65-F5344CB8AC3E}">
        <p14:creationId xmlns:p14="http://schemas.microsoft.com/office/powerpoint/2010/main" val="102355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7C612B-7A96-4F98-B238-7425352824AF}" type="datetimeFigureOut">
              <a:rPr lang="en-GB" smtClean="0"/>
              <a:t>21/11/2020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DC04196-208C-4E2A-A424-1167D6ACA96D}" type="slidenum">
              <a:rPr lang="en-GB" smtClean="0"/>
              <a:t>‹#›</a:t>
            </a:fld>
            <a:endParaRPr lang="en-GB"/>
          </a:p>
        </p:txBody>
      </p:sp>
    </p:spTree>
    <p:extLst>
      <p:ext uri="{BB962C8B-B14F-4D97-AF65-F5344CB8AC3E}">
        <p14:creationId xmlns:p14="http://schemas.microsoft.com/office/powerpoint/2010/main" val="4219283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1C710-1300-4B96-AD60-39B10ACD9791}"/>
              </a:ext>
            </a:extLst>
          </p:cNvPr>
          <p:cNvSpPr>
            <a:spLocks noGrp="1"/>
          </p:cNvSpPr>
          <p:nvPr>
            <p:ph type="ctrTitle"/>
          </p:nvPr>
        </p:nvSpPr>
        <p:spPr/>
        <p:txBody>
          <a:bodyPr/>
          <a:lstStyle/>
          <a:p>
            <a:r>
              <a:rPr lang="pl-PL" dirty="0"/>
              <a:t>Ułaskawienie. Abolicja indywidualna</a:t>
            </a:r>
            <a:endParaRPr lang="en-GB" dirty="0"/>
          </a:p>
        </p:txBody>
      </p:sp>
      <p:sp>
        <p:nvSpPr>
          <p:cNvPr id="3" name="Podtytuł 2">
            <a:extLst>
              <a:ext uri="{FF2B5EF4-FFF2-40B4-BE49-F238E27FC236}">
                <a16:creationId xmlns:a16="http://schemas.microsoft.com/office/drawing/2014/main" id="{4D991AC4-465F-45FD-B393-412643D5C91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17093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A5B67A-667B-4BAF-84C8-7E94AD4DFA25}"/>
              </a:ext>
            </a:extLst>
          </p:cNvPr>
          <p:cNvSpPr>
            <a:spLocks noGrp="1"/>
          </p:cNvSpPr>
          <p:nvPr>
            <p:ph type="title"/>
          </p:nvPr>
        </p:nvSpPr>
        <p:spPr/>
        <p:txBody>
          <a:bodyPr/>
          <a:lstStyle/>
          <a:p>
            <a:r>
              <a:rPr lang="pl-PL" dirty="0"/>
              <a:t>Uchwała SN</a:t>
            </a:r>
            <a:endParaRPr lang="en-GB" dirty="0"/>
          </a:p>
        </p:txBody>
      </p:sp>
      <p:sp>
        <p:nvSpPr>
          <p:cNvPr id="3" name="Symbol zastępczy zawartości 2">
            <a:extLst>
              <a:ext uri="{FF2B5EF4-FFF2-40B4-BE49-F238E27FC236}">
                <a16:creationId xmlns:a16="http://schemas.microsoft.com/office/drawing/2014/main" id="{2443446E-22DC-41F1-8A07-6280B6DF4668}"/>
              </a:ext>
            </a:extLst>
          </p:cNvPr>
          <p:cNvSpPr>
            <a:spLocks noGrp="1"/>
          </p:cNvSpPr>
          <p:nvPr>
            <p:ph idx="1"/>
          </p:nvPr>
        </p:nvSpPr>
        <p:spPr/>
        <p:txBody>
          <a:bodyPr/>
          <a:lstStyle/>
          <a:p>
            <a:pPr algn="just"/>
            <a:r>
              <a:rPr lang="pl-PL" dirty="0">
                <a:effectLst/>
              </a:rPr>
              <a:t>Stosowanie prawa łaski w postaci abolicji, przed wydaniem prawomocnego wyroku, może naruszać zasadę prawa do sądu (art. 45 ust. 1 Konstytucji Rzeczypospolitej Polskiej).</a:t>
            </a:r>
          </a:p>
          <a:p>
            <a:pPr marL="0" indent="0">
              <a:buNone/>
            </a:pPr>
            <a:endParaRPr lang="pl-PL" b="1" dirty="0">
              <a:solidFill>
                <a:srgbClr val="1B1B1B"/>
              </a:solidFill>
              <a:effectLst/>
              <a:latin typeface="inherit"/>
            </a:endParaRPr>
          </a:p>
          <a:p>
            <a:pPr algn="just"/>
            <a:r>
              <a:rPr lang="pl-PL" dirty="0">
                <a:effectLst/>
              </a:rPr>
              <a:t>Stosowanie prawa łaski w postaci abolicji, przed wydaniem prawomocnego wyroku, może naruszać zasadę domniemania niewinności (art. 42 ust. 3 Konstytucji Rzeczypospolitej Polskiej).</a:t>
            </a:r>
          </a:p>
          <a:p>
            <a:pPr marL="0" indent="0">
              <a:buNone/>
            </a:pPr>
            <a:endParaRPr lang="pl-PL" b="1" dirty="0">
              <a:solidFill>
                <a:srgbClr val="1B1B1B"/>
              </a:solidFill>
              <a:effectLst/>
              <a:latin typeface="inherit"/>
            </a:endParaRPr>
          </a:p>
          <a:p>
            <a:pPr algn="just"/>
            <a:r>
              <a:rPr lang="pl-PL" dirty="0">
                <a:effectLst/>
              </a:rPr>
              <a:t>Prawo łaski nie może wyrażać się w ingerencjach w toczący się proces i objęcia swym zasięgiem oskarżonego lub obwinionego, a nawet skazanego, przed uprawomocnieniem się wyroku.</a:t>
            </a:r>
          </a:p>
          <a:p>
            <a:endParaRPr lang="en-GB" dirty="0"/>
          </a:p>
        </p:txBody>
      </p:sp>
    </p:spTree>
    <p:extLst>
      <p:ext uri="{BB962C8B-B14F-4D97-AF65-F5344CB8AC3E}">
        <p14:creationId xmlns:p14="http://schemas.microsoft.com/office/powerpoint/2010/main" val="405097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F8C82F-D2C1-439C-9C63-08F652B1CB69}"/>
              </a:ext>
            </a:extLst>
          </p:cNvPr>
          <p:cNvSpPr>
            <a:spLocks noGrp="1"/>
          </p:cNvSpPr>
          <p:nvPr>
            <p:ph type="title"/>
          </p:nvPr>
        </p:nvSpPr>
        <p:spPr/>
        <p:txBody>
          <a:bodyPr/>
          <a:lstStyle/>
          <a:p>
            <a:r>
              <a:rPr lang="pl-PL" dirty="0"/>
              <a:t>Uchwała SN</a:t>
            </a:r>
            <a:endParaRPr lang="en-GB" dirty="0"/>
          </a:p>
        </p:txBody>
      </p:sp>
      <p:sp>
        <p:nvSpPr>
          <p:cNvPr id="3" name="Symbol zastępczy zawartości 2">
            <a:extLst>
              <a:ext uri="{FF2B5EF4-FFF2-40B4-BE49-F238E27FC236}">
                <a16:creationId xmlns:a16="http://schemas.microsoft.com/office/drawing/2014/main" id="{4B01E617-7E3B-4D8A-B7DF-832B38EBA0D9}"/>
              </a:ext>
            </a:extLst>
          </p:cNvPr>
          <p:cNvSpPr>
            <a:spLocks noGrp="1"/>
          </p:cNvSpPr>
          <p:nvPr>
            <p:ph idx="1"/>
          </p:nvPr>
        </p:nvSpPr>
        <p:spPr/>
        <p:txBody>
          <a:bodyPr>
            <a:normAutofit lnSpcReduction="10000"/>
          </a:bodyPr>
          <a:lstStyle/>
          <a:p>
            <a:pPr algn="just"/>
            <a:r>
              <a:rPr lang="pl-PL" dirty="0">
                <a:effectLst/>
              </a:rPr>
              <a:t>Ułaskawienie stanowi przeszkodę w wykonaniu orzeczonej kary, nie dotykając samego wyroku.</a:t>
            </a:r>
          </a:p>
          <a:p>
            <a:pPr marL="0" indent="0">
              <a:buNone/>
            </a:pPr>
            <a:endParaRPr lang="pl-PL" b="1" dirty="0">
              <a:solidFill>
                <a:srgbClr val="1B1B1B"/>
              </a:solidFill>
              <a:effectLst/>
              <a:latin typeface="inherit"/>
            </a:endParaRPr>
          </a:p>
          <a:p>
            <a:pPr algn="just"/>
            <a:r>
              <a:rPr lang="pl-PL" dirty="0">
                <a:effectLst/>
              </a:rPr>
              <a:t>Ułaskawienie jest przyrzeczeniem władzy publicznej, skierowanym do skazanego, że orzeczona wobec niego kara, nie będzie wykonana.</a:t>
            </a:r>
          </a:p>
          <a:p>
            <a:pPr marL="0" indent="0">
              <a:buNone/>
            </a:pPr>
            <a:endParaRPr lang="pl-PL" b="1" dirty="0">
              <a:solidFill>
                <a:srgbClr val="1B1B1B"/>
              </a:solidFill>
              <a:effectLst/>
              <a:latin typeface="inherit"/>
            </a:endParaRPr>
          </a:p>
          <a:p>
            <a:pPr algn="just"/>
            <a:r>
              <a:rPr lang="pl-PL" dirty="0">
                <a:effectLst/>
              </a:rPr>
              <a:t>Stosowanie prawa łaski w postaci abolicji, przed wydaniem prawomocnego wyroku, może naruszać zasadę wyłączności sądów w sprawowaniu wymiaru sprawiedliwości (art. 175 ust. 1 Konstytucji Rzeczypospolitej Polskiej).</a:t>
            </a:r>
          </a:p>
          <a:p>
            <a:r>
              <a:rPr lang="pl-PL" b="0" i="0" dirty="0">
                <a:solidFill>
                  <a:srgbClr val="333333"/>
                </a:solidFill>
                <a:effectLst/>
                <a:latin typeface="Open Sans"/>
              </a:rPr>
              <a:t>Stosowanie prawa łaski w postaci abolicji, przed wydaniem prawomocnego wyroku, może naruszać zasadę trójpodziału władzy (art. 10 w zw. z art. 7 Konstytucji Rzeczypospolitej Polskiej).</a:t>
            </a:r>
            <a:endParaRPr lang="en-GB" dirty="0"/>
          </a:p>
        </p:txBody>
      </p:sp>
    </p:spTree>
    <p:extLst>
      <p:ext uri="{BB962C8B-B14F-4D97-AF65-F5344CB8AC3E}">
        <p14:creationId xmlns:p14="http://schemas.microsoft.com/office/powerpoint/2010/main" val="53524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DB69D7-CB4A-4F04-BA9F-F068F9E378CB}"/>
              </a:ext>
            </a:extLst>
          </p:cNvPr>
          <p:cNvSpPr>
            <a:spLocks noGrp="1"/>
          </p:cNvSpPr>
          <p:nvPr>
            <p:ph type="title"/>
          </p:nvPr>
        </p:nvSpPr>
        <p:spPr/>
        <p:txBody>
          <a:bodyPr/>
          <a:lstStyle/>
          <a:p>
            <a:pPr algn="ctr"/>
            <a:r>
              <a:rPr lang="pl-PL" dirty="0"/>
              <a:t>UŁASKAWIENIE</a:t>
            </a:r>
            <a:endParaRPr lang="en-GB" dirty="0"/>
          </a:p>
        </p:txBody>
      </p:sp>
      <p:sp>
        <p:nvSpPr>
          <p:cNvPr id="3" name="Symbol zastępczy zawartości 2">
            <a:extLst>
              <a:ext uri="{FF2B5EF4-FFF2-40B4-BE49-F238E27FC236}">
                <a16:creationId xmlns:a16="http://schemas.microsoft.com/office/drawing/2014/main" id="{56CA9926-1FA3-41D1-8699-27C960B588E3}"/>
              </a:ext>
            </a:extLst>
          </p:cNvPr>
          <p:cNvSpPr>
            <a:spLocks noGrp="1"/>
          </p:cNvSpPr>
          <p:nvPr>
            <p:ph idx="1"/>
          </p:nvPr>
        </p:nvSpPr>
        <p:spPr>
          <a:xfrm>
            <a:off x="677334" y="2160589"/>
            <a:ext cx="8596668" cy="1625599"/>
          </a:xfrm>
        </p:spPr>
        <p:txBody>
          <a:bodyPr>
            <a:normAutofit/>
          </a:bodyPr>
          <a:lstStyle/>
          <a:p>
            <a:pPr marL="0" indent="0" algn="just">
              <a:buNone/>
            </a:pPr>
            <a:r>
              <a:rPr lang="pl-PL" sz="2200" dirty="0">
                <a:solidFill>
                  <a:srgbClr val="181717"/>
                </a:solidFill>
                <a:latin typeface="Garamond" panose="02020404030301010803" pitchFamily="18" charset="0"/>
                <a:ea typeface="Garamond" panose="02020404030301010803" pitchFamily="18" charset="0"/>
                <a:cs typeface="Garamond" panose="02020404030301010803" pitchFamily="18" charset="0"/>
              </a:rPr>
              <a:t>A</a:t>
            </a:r>
            <a:r>
              <a:rPr lang="pl-PL" sz="2200" dirty="0">
                <a:solidFill>
                  <a:srgbClr val="181717"/>
                </a:solidFill>
                <a:effectLst/>
                <a:latin typeface="Garamond" panose="02020404030301010803" pitchFamily="18" charset="0"/>
                <a:ea typeface="Garamond" panose="02020404030301010803" pitchFamily="18" charset="0"/>
                <a:cs typeface="Garamond" panose="02020404030301010803" pitchFamily="18" charset="0"/>
              </a:rPr>
              <a:t>kt indywidualny, który dotyczyć może wszystkich kar prawomocnie orzeczonych, darując je w całości lub łagodząc.</a:t>
            </a:r>
            <a:endParaRPr lang="en-GB" sz="2200" dirty="0"/>
          </a:p>
        </p:txBody>
      </p:sp>
    </p:spTree>
    <p:extLst>
      <p:ext uri="{BB962C8B-B14F-4D97-AF65-F5344CB8AC3E}">
        <p14:creationId xmlns:p14="http://schemas.microsoft.com/office/powerpoint/2010/main" val="47227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CF25D1-F889-4E33-9EB7-73A4BF6B96D8}"/>
              </a:ext>
            </a:extLst>
          </p:cNvPr>
          <p:cNvSpPr>
            <a:spLocks noGrp="1"/>
          </p:cNvSpPr>
          <p:nvPr>
            <p:ph type="title"/>
          </p:nvPr>
        </p:nvSpPr>
        <p:spPr/>
        <p:txBody>
          <a:bodyPr/>
          <a:lstStyle/>
          <a:p>
            <a:pPr algn="ctr"/>
            <a:r>
              <a:rPr lang="pl-PL" dirty="0"/>
              <a:t>PRAWO ŁASKI</a:t>
            </a:r>
            <a:endParaRPr lang="en-GB" dirty="0"/>
          </a:p>
        </p:txBody>
      </p:sp>
      <p:sp>
        <p:nvSpPr>
          <p:cNvPr id="3" name="Symbol zastępczy zawartości 2">
            <a:extLst>
              <a:ext uri="{FF2B5EF4-FFF2-40B4-BE49-F238E27FC236}">
                <a16:creationId xmlns:a16="http://schemas.microsoft.com/office/drawing/2014/main" id="{B54AA354-1990-49F2-B1F4-0ACFE739BE33}"/>
              </a:ext>
            </a:extLst>
          </p:cNvPr>
          <p:cNvSpPr>
            <a:spLocks noGrp="1"/>
          </p:cNvSpPr>
          <p:nvPr>
            <p:ph idx="1"/>
          </p:nvPr>
        </p:nvSpPr>
        <p:spPr/>
        <p:txBody>
          <a:bodyPr>
            <a:normAutofit/>
          </a:bodyPr>
          <a:lstStyle/>
          <a:p>
            <a:pPr marL="0" indent="0">
              <a:buNone/>
            </a:pPr>
            <a:r>
              <a:rPr lang="pl-PL" sz="2000" dirty="0">
                <a:solidFill>
                  <a:schemeClr val="tx1"/>
                </a:solidFill>
                <a:latin typeface="Garamond" panose="02020404030301010803" pitchFamily="18" charset="0"/>
                <a:cs typeface="Times New Roman" panose="02020603050405020304" pitchFamily="18" charset="0"/>
              </a:rPr>
              <a:t>Art.139 Konstytucji</a:t>
            </a:r>
          </a:p>
          <a:p>
            <a:pPr marL="0" indent="0">
              <a:buNone/>
            </a:pPr>
            <a:r>
              <a:rPr lang="pl-PL" sz="2000" b="0" i="0" dirty="0">
                <a:solidFill>
                  <a:schemeClr val="tx1"/>
                </a:solidFill>
                <a:effectLst/>
                <a:latin typeface="Garamond" panose="02020404030301010803" pitchFamily="18" charset="0"/>
                <a:cs typeface="Times New Roman" panose="02020603050405020304" pitchFamily="18" charset="0"/>
              </a:rPr>
              <a:t>Prezydent Rzeczypospolitej stosuje prawo łaski. Prawa łaski nie stosuje się do osób skazanych przez Trybunał Stanu.</a:t>
            </a:r>
          </a:p>
          <a:p>
            <a:pPr marL="0" indent="0">
              <a:buNone/>
            </a:pPr>
            <a:endParaRPr lang="pl-PL" sz="2000" dirty="0">
              <a:solidFill>
                <a:schemeClr val="tx1"/>
              </a:solidFill>
              <a:latin typeface="Garamond" panose="02020404030301010803" pitchFamily="18" charset="0"/>
              <a:cs typeface="Times New Roman" panose="02020603050405020304" pitchFamily="18" charset="0"/>
            </a:endParaRPr>
          </a:p>
          <a:p>
            <a:pPr marL="0" indent="0">
              <a:buNone/>
            </a:pPr>
            <a:r>
              <a:rPr lang="pl-PL" sz="2000" dirty="0">
                <a:solidFill>
                  <a:schemeClr val="tx1"/>
                </a:solidFill>
                <a:latin typeface="Garamond" panose="02020404030301010803" pitchFamily="18" charset="0"/>
                <a:cs typeface="Times New Roman" panose="02020603050405020304" pitchFamily="18" charset="0"/>
              </a:rPr>
              <a:t>Art. 560-568 K.p.k.</a:t>
            </a:r>
          </a:p>
          <a:p>
            <a:pPr marL="0" indent="0">
              <a:buNone/>
            </a:pPr>
            <a:r>
              <a:rPr lang="pl-PL" sz="2000" dirty="0">
                <a:solidFill>
                  <a:schemeClr val="tx1"/>
                </a:solidFill>
                <a:effectLst/>
                <a:latin typeface="Garamond" panose="02020404030301010803" pitchFamily="18" charset="0"/>
                <a:ea typeface="Garamond" panose="02020404030301010803" pitchFamily="18" charset="0"/>
                <a:cs typeface="Garamond" panose="02020404030301010803" pitchFamily="18" charset="0"/>
              </a:rPr>
              <a:t>Postępowanie w przedmiocie ułaskawienia jako jedno z tzw. postępowań następczych (toczonych po uprawomocnieniu się orzeczenia) uregulowane zostało w rozdziale 59 Kodeksu postępowania karnego (art. 560–568). Samo postępowanie ma wyłącznie pomocniczy charakter w stosunku do regulacji konstytucyjnej.</a:t>
            </a:r>
            <a:endParaRPr lang="en-GB" sz="2000" dirty="0">
              <a:solidFill>
                <a:schemeClr val="tx1"/>
              </a:solidFill>
              <a:latin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11609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260FD6-5082-4126-80A7-B0B23DFF2BAA}"/>
              </a:ext>
            </a:extLst>
          </p:cNvPr>
          <p:cNvSpPr>
            <a:spLocks noGrp="1"/>
          </p:cNvSpPr>
          <p:nvPr>
            <p:ph idx="1"/>
          </p:nvPr>
        </p:nvSpPr>
        <p:spPr>
          <a:xfrm>
            <a:off x="763059" y="1543051"/>
            <a:ext cx="8596668" cy="3343274"/>
          </a:xfrm>
        </p:spPr>
        <p:txBody>
          <a:bodyPr/>
          <a:lstStyle/>
          <a:p>
            <a:pPr indent="0" algn="just">
              <a:lnSpc>
                <a:spcPct val="103000"/>
              </a:lnSpc>
              <a:spcAft>
                <a:spcPts val="30"/>
              </a:spcAft>
              <a:buNone/>
            </a:pPr>
            <a:r>
              <a:rPr lang="pl-PL" sz="2200" dirty="0">
                <a:solidFill>
                  <a:srgbClr val="181717"/>
                </a:solidFill>
                <a:latin typeface="Garamond" panose="02020404030301010803" pitchFamily="18" charset="0"/>
                <a:ea typeface="Garamond" panose="02020404030301010803" pitchFamily="18" charset="0"/>
                <a:cs typeface="Garamond" panose="02020404030301010803" pitchFamily="18" charset="0"/>
              </a:rPr>
              <a:t>P</a:t>
            </a:r>
            <a:r>
              <a:rPr lang="pl-PL" sz="2200" dirty="0">
                <a:solidFill>
                  <a:srgbClr val="181717"/>
                </a:solidFill>
                <a:effectLst/>
                <a:latin typeface="Garamond" panose="02020404030301010803" pitchFamily="18" charset="0"/>
                <a:ea typeface="Garamond" panose="02020404030301010803" pitchFamily="18" charset="0"/>
                <a:cs typeface="Garamond" panose="02020404030301010803" pitchFamily="18" charset="0"/>
              </a:rPr>
              <a:t>rawo łaski można rozpatrywać w trojaki sposób:</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jako wyrównanie zbytniej surowości prawa, tak aby </a:t>
            </a:r>
            <a:r>
              <a:rPr lang="pl-PL" sz="2200" i="1"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summum</a:t>
            </a:r>
            <a:r>
              <a:rPr lang="pl-PL" sz="2200" i="1"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a:t>
            </a:r>
            <a:r>
              <a:rPr lang="pl-PL" sz="2200" i="1"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ius</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nie stało się </a:t>
            </a:r>
            <a:r>
              <a:rPr lang="pl-PL" sz="2200" i="1"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summa </a:t>
            </a:r>
            <a:r>
              <a:rPr lang="pl-PL" sz="2200" i="1"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iniuria</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(tzw. teoria wentyla bezpieczeństwa przy wymiarze </a:t>
            </a:r>
            <a:r>
              <a:rPr lang="pl-PL" sz="2200"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sprawiedl</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a:t>
            </a:r>
            <a:r>
              <a:rPr lang="pl-PL" sz="2200"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iwości</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jako </a:t>
            </a:r>
            <a:r>
              <a:rPr lang="pl-PL" sz="2200" i="1"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veto</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przeciwko prawu i </a:t>
            </a:r>
            <a:r>
              <a:rPr lang="pl-PL" sz="2200"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sprawied</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a:t>
            </a:r>
            <a:r>
              <a:rPr lang="pl-PL" sz="2200"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liwości</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(tzw. teoria unicestwienia aktu </a:t>
            </a:r>
            <a:r>
              <a:rPr lang="pl-PL" sz="2200"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sprawied</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 </a:t>
            </a:r>
            <a:r>
              <a:rPr lang="pl-PL" sz="2200" u="none" strike="noStrike" dirty="0" err="1">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liwości</a:t>
            </a: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jako zaniechanie ukarania ze strony państwa</a:t>
            </a:r>
            <a:r>
              <a:rPr lang="pl-PL" sz="2200" baseline="30000" dirty="0">
                <a:solidFill>
                  <a:srgbClr val="181717"/>
                </a:solidFill>
                <a:uFill>
                  <a:solidFill>
                    <a:srgbClr val="000000"/>
                  </a:solidFill>
                </a:uFill>
                <a:latin typeface="Garamond" panose="02020404030301010803" pitchFamily="18" charset="0"/>
                <a:ea typeface="Garamond" panose="02020404030301010803" pitchFamily="18" charset="0"/>
                <a:cs typeface="Garamond" panose="02020404030301010803" pitchFamily="18" charset="0"/>
              </a:rPr>
              <a:t>.</a:t>
            </a:r>
            <a:endPar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endParaRPr>
          </a:p>
          <a:p>
            <a:endParaRPr lang="en-GB" dirty="0"/>
          </a:p>
        </p:txBody>
      </p:sp>
    </p:spTree>
    <p:extLst>
      <p:ext uri="{BB962C8B-B14F-4D97-AF65-F5344CB8AC3E}">
        <p14:creationId xmlns:p14="http://schemas.microsoft.com/office/powerpoint/2010/main" val="4071585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94A34-1D1D-4FBE-99C7-0223B0DCD02A}"/>
              </a:ext>
            </a:extLst>
          </p:cNvPr>
          <p:cNvSpPr>
            <a:spLocks noGrp="1"/>
          </p:cNvSpPr>
          <p:nvPr>
            <p:ph type="title"/>
          </p:nvPr>
        </p:nvSpPr>
        <p:spPr/>
        <p:txBody>
          <a:bodyPr/>
          <a:lstStyle/>
          <a:p>
            <a:pPr algn="ctr"/>
            <a:r>
              <a:rPr lang="pl-PL" dirty="0"/>
              <a:t>Ułaskawienie</a:t>
            </a:r>
            <a:endParaRPr lang="en-GB" dirty="0"/>
          </a:p>
        </p:txBody>
      </p:sp>
      <p:sp>
        <p:nvSpPr>
          <p:cNvPr id="3" name="Symbol zastępczy zawartości 2">
            <a:extLst>
              <a:ext uri="{FF2B5EF4-FFF2-40B4-BE49-F238E27FC236}">
                <a16:creationId xmlns:a16="http://schemas.microsoft.com/office/drawing/2014/main" id="{0C20EE08-7A22-4E19-8B7D-E332C9C4A5BA}"/>
              </a:ext>
            </a:extLst>
          </p:cNvPr>
          <p:cNvSpPr>
            <a:spLocks noGrp="1"/>
          </p:cNvSpPr>
          <p:nvPr>
            <p:ph idx="1"/>
          </p:nvPr>
        </p:nvSpPr>
        <p:spPr/>
        <p:txBody>
          <a:bodyPr/>
          <a:lstStyle/>
          <a:p>
            <a:pPr indent="0" algn="just">
              <a:lnSpc>
                <a:spcPct val="103000"/>
              </a:lnSpc>
              <a:spcAft>
                <a:spcPts val="30"/>
              </a:spcAft>
              <a:buNone/>
            </a:pPr>
            <a:r>
              <a:rPr lang="pl-PL" sz="2200" dirty="0">
                <a:solidFill>
                  <a:srgbClr val="181717"/>
                </a:solidFill>
                <a:latin typeface="Garamond" panose="02020404030301010803" pitchFamily="18" charset="0"/>
                <a:ea typeface="Garamond" panose="02020404030301010803" pitchFamily="18" charset="0"/>
                <a:cs typeface="Garamond" panose="02020404030301010803" pitchFamily="18" charset="0"/>
              </a:rPr>
              <a:t>P</a:t>
            </a:r>
            <a:r>
              <a:rPr lang="pl-PL" sz="2200" dirty="0">
                <a:solidFill>
                  <a:srgbClr val="181717"/>
                </a:solidFill>
                <a:effectLst/>
                <a:latin typeface="Garamond" panose="02020404030301010803" pitchFamily="18" charset="0"/>
                <a:ea typeface="Garamond" panose="02020404030301010803" pitchFamily="18" charset="0"/>
                <a:cs typeface="Garamond" panose="02020404030301010803" pitchFamily="18" charset="0"/>
              </a:rPr>
              <a:t>owody (przyczyny) ułaskawienia wg. A. Murzynowskiego:</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powody ułaskawienia, które wynikają z okoliczności niemożliwych do uwzględnienia przez sąd, a przemawiających na korzyść skazanego;</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powody ułaskawienia wynikające z zakwestionowania poprawności wyroku lub innego orzeczenia sądowego;</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powody ułaskawienia o charakterze politycznym;</a:t>
            </a:r>
          </a:p>
          <a:p>
            <a:pPr marL="342900" lvl="0" indent="-342900" algn="just" fontAlgn="base">
              <a:lnSpc>
                <a:spcPct val="103000"/>
              </a:lnSpc>
              <a:spcAft>
                <a:spcPts val="30"/>
              </a:spcAft>
              <a:buClr>
                <a:srgbClr val="181717"/>
              </a:buClr>
              <a:buSzPts val="1100"/>
              <a:buFont typeface="+mj-lt"/>
              <a:buAutoNum type="arabicParenR"/>
            </a:pPr>
            <a:r>
              <a:rPr lang="pl-PL" sz="2200" u="none" strike="noStrike" dirty="0">
                <a:solidFill>
                  <a:srgbClr val="181717"/>
                </a:solidFill>
                <a:effectLst/>
                <a:uFill>
                  <a:solidFill>
                    <a:srgbClr val="000000"/>
                  </a:solidFill>
                </a:uFill>
                <a:latin typeface="Garamond" panose="02020404030301010803" pitchFamily="18" charset="0"/>
                <a:ea typeface="Garamond" panose="02020404030301010803" pitchFamily="18" charset="0"/>
                <a:cs typeface="Garamond" panose="02020404030301010803" pitchFamily="18" charset="0"/>
              </a:rPr>
              <a:t>inne okoliczności, które mają znaczenie dla sprawy ułaskawienia; 5) powody ułaskawienia w razie wydania wyroku śmierci.</a:t>
            </a:r>
          </a:p>
          <a:p>
            <a:pPr marL="0" indent="0">
              <a:buNone/>
            </a:pPr>
            <a:endParaRPr lang="en-GB" dirty="0"/>
          </a:p>
        </p:txBody>
      </p:sp>
    </p:spTree>
    <p:extLst>
      <p:ext uri="{BB962C8B-B14F-4D97-AF65-F5344CB8AC3E}">
        <p14:creationId xmlns:p14="http://schemas.microsoft.com/office/powerpoint/2010/main" val="3841586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87DF75-5B03-4091-97BD-FC9D8201BDEA}"/>
              </a:ext>
            </a:extLst>
          </p:cNvPr>
          <p:cNvSpPr>
            <a:spLocks noGrp="1"/>
          </p:cNvSpPr>
          <p:nvPr>
            <p:ph type="title"/>
          </p:nvPr>
        </p:nvSpPr>
        <p:spPr/>
        <p:txBody>
          <a:bodyPr/>
          <a:lstStyle/>
          <a:p>
            <a:pPr algn="ctr"/>
            <a:r>
              <a:rPr lang="pl-PL" dirty="0"/>
              <a:t>ABOLICJA</a:t>
            </a:r>
            <a:endParaRPr lang="en-GB" dirty="0"/>
          </a:p>
        </p:txBody>
      </p:sp>
      <p:sp>
        <p:nvSpPr>
          <p:cNvPr id="3" name="Symbol zastępczy zawartości 2">
            <a:extLst>
              <a:ext uri="{FF2B5EF4-FFF2-40B4-BE49-F238E27FC236}">
                <a16:creationId xmlns:a16="http://schemas.microsoft.com/office/drawing/2014/main" id="{85928F92-A88A-4A84-BAA0-2396028E5195}"/>
              </a:ext>
            </a:extLst>
          </p:cNvPr>
          <p:cNvSpPr>
            <a:spLocks noGrp="1"/>
          </p:cNvSpPr>
          <p:nvPr>
            <p:ph idx="1"/>
          </p:nvPr>
        </p:nvSpPr>
        <p:spPr/>
        <p:txBody>
          <a:bodyPr>
            <a:normAutofit/>
          </a:bodyPr>
          <a:lstStyle/>
          <a:p>
            <a:pPr marL="0" indent="0" algn="just">
              <a:buNone/>
            </a:pPr>
            <a:r>
              <a:rPr lang="pl-PL" sz="2200" b="1" dirty="0">
                <a:solidFill>
                  <a:schemeClr val="tx1"/>
                </a:solidFill>
                <a:latin typeface="Garamond" panose="02020404030301010803" pitchFamily="18" charset="0"/>
              </a:rPr>
              <a:t>A</a:t>
            </a:r>
            <a:r>
              <a:rPr lang="pl-PL" sz="2200" b="1" i="0" dirty="0">
                <a:solidFill>
                  <a:schemeClr val="tx1"/>
                </a:solidFill>
                <a:effectLst/>
                <a:latin typeface="Garamond" panose="02020404030301010803" pitchFamily="18" charset="0"/>
              </a:rPr>
              <a:t>bolicja </a:t>
            </a:r>
            <a:r>
              <a:rPr lang="pl-PL" sz="2200" b="0" i="0" dirty="0">
                <a:solidFill>
                  <a:schemeClr val="tx1"/>
                </a:solidFill>
                <a:effectLst/>
                <a:latin typeface="Garamond" panose="02020404030301010803" pitchFamily="18" charset="0"/>
              </a:rPr>
              <a:t>[łac. </a:t>
            </a:r>
            <a:r>
              <a:rPr lang="pl-PL" sz="2200" b="0" i="1" dirty="0" err="1">
                <a:solidFill>
                  <a:schemeClr val="tx1"/>
                </a:solidFill>
                <a:effectLst/>
                <a:latin typeface="Garamond" panose="02020404030301010803" pitchFamily="18" charset="0"/>
              </a:rPr>
              <a:t>abolitio</a:t>
            </a:r>
            <a:r>
              <a:rPr lang="pl-PL" sz="2200" b="0" i="0" dirty="0">
                <a:solidFill>
                  <a:schemeClr val="tx1"/>
                </a:solidFill>
                <a:effectLst/>
                <a:latin typeface="Garamond" panose="02020404030301010803" pitchFamily="18" charset="0"/>
              </a:rPr>
              <a:t> ‘zniesienie’, ‘umorzenie’]</a:t>
            </a:r>
          </a:p>
          <a:p>
            <a:pPr marL="0" indent="0">
              <a:buNone/>
            </a:pPr>
            <a:r>
              <a:rPr lang="pl-PL" sz="2200" b="0" i="1" dirty="0">
                <a:solidFill>
                  <a:schemeClr val="tx1"/>
                </a:solidFill>
                <a:effectLst/>
                <a:latin typeface="Garamond" panose="02020404030301010803" pitchFamily="18" charset="0"/>
              </a:rPr>
              <a:t>prawo powszechny akt łaski polegający na zakazie wszczynania lub nakazie umorzenia postępowania karnego już wszczętego, ale jeszcze nieukończonego prawomocnym wyrokiem.</a:t>
            </a:r>
            <a:endParaRPr lang="en-GB" sz="22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932646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9A1C69-20CA-457D-9F14-1CEDD3FD9C5A}"/>
              </a:ext>
            </a:extLst>
          </p:cNvPr>
          <p:cNvSpPr>
            <a:spLocks noGrp="1"/>
          </p:cNvSpPr>
          <p:nvPr>
            <p:ph type="title"/>
          </p:nvPr>
        </p:nvSpPr>
        <p:spPr/>
        <p:txBody>
          <a:bodyPr/>
          <a:lstStyle/>
          <a:p>
            <a:r>
              <a:rPr lang="pl-PL" dirty="0"/>
              <a:t>Wyrok TK z dnia 17 lipca 2018r., sygn. K 9/17</a:t>
            </a:r>
            <a:endParaRPr lang="en-GB" dirty="0"/>
          </a:p>
        </p:txBody>
      </p:sp>
      <p:sp>
        <p:nvSpPr>
          <p:cNvPr id="3" name="Symbol zastępczy zawartości 2">
            <a:extLst>
              <a:ext uri="{FF2B5EF4-FFF2-40B4-BE49-F238E27FC236}">
                <a16:creationId xmlns:a16="http://schemas.microsoft.com/office/drawing/2014/main" id="{55166416-6360-4F7F-BB2C-67755DAEB335}"/>
              </a:ext>
            </a:extLst>
          </p:cNvPr>
          <p:cNvSpPr>
            <a:spLocks noGrp="1"/>
          </p:cNvSpPr>
          <p:nvPr>
            <p:ph idx="1"/>
          </p:nvPr>
        </p:nvSpPr>
        <p:spPr/>
        <p:txBody>
          <a:bodyPr>
            <a:normAutofit lnSpcReduction="10000"/>
          </a:bodyPr>
          <a:lstStyle/>
          <a:p>
            <a:pPr marL="0" indent="0">
              <a:buNone/>
            </a:pPr>
            <a:r>
              <a:rPr lang="pl-PL" dirty="0">
                <a:solidFill>
                  <a:srgbClr val="000000"/>
                </a:solidFill>
                <a:latin typeface="Times New Roman" panose="02020603050405020304" pitchFamily="18" charset="0"/>
                <a:ea typeface="Times New Roman" panose="02020603050405020304" pitchFamily="18" charset="0"/>
              </a:rPr>
              <a:t>O</a:t>
            </a:r>
            <a:r>
              <a:rPr lang="pl-PL" sz="1800" dirty="0">
                <a:solidFill>
                  <a:srgbClr val="000000"/>
                </a:solidFill>
                <a:effectLst/>
                <a:latin typeface="Times New Roman" panose="02020603050405020304" pitchFamily="18" charset="0"/>
                <a:ea typeface="Times New Roman" panose="02020603050405020304" pitchFamily="18" charset="0"/>
              </a:rPr>
              <a:t>rzeczenie zostało wydane w trybie kontroli abstrakcyjnej, zainicjowanej wnioskiem Prokuratora Generalnego, w którym zakwestionował on m.in.: zgodność z Konstytucją przepisów trzech kodeksów „w zakresie, w jakim nie przewidują one prezydenckiego aktu łaski jako negatywnej przesłanki powodującej niedopuszczalność prowadzenia – odpowiednio – postępowania karnego, postępowania w sprawach o wykroczenia lub postępowania karnego wykonawczego”. </a:t>
            </a:r>
            <a:endParaRPr lang="pl-PL" dirty="0">
              <a:solidFill>
                <a:srgbClr val="000000"/>
              </a:solidFill>
              <a:latin typeface="Times New Roman" panose="02020603050405020304" pitchFamily="18" charset="0"/>
              <a:ea typeface="Times New Roman" panose="02020603050405020304" pitchFamily="18" charset="0"/>
            </a:endParaRPr>
          </a:p>
          <a:p>
            <a:pPr marL="0" indent="0">
              <a:buNone/>
            </a:pPr>
            <a:r>
              <a:rPr lang="pl-PL" sz="1800" dirty="0">
                <a:solidFill>
                  <a:srgbClr val="000000"/>
                </a:solidFill>
                <a:effectLst/>
                <a:latin typeface="Times New Roman" panose="02020603050405020304" pitchFamily="18" charset="0"/>
                <a:ea typeface="Times New Roman" panose="02020603050405020304" pitchFamily="18" charset="0"/>
              </a:rPr>
              <a:t>Wzorcem kontroli wnioskodawca uczynił </a:t>
            </a:r>
            <a:r>
              <a:rPr lang="pl-PL" sz="1800" dirty="0">
                <a:solidFill>
                  <a:srgbClr val="1B1B1B"/>
                </a:solidFill>
                <a:effectLst/>
                <a:latin typeface="Times New Roman" panose="02020603050405020304" pitchFamily="18" charset="0"/>
                <a:ea typeface="Times New Roman" panose="02020603050405020304" pitchFamily="18" charset="0"/>
              </a:rPr>
              <a:t>art. 139</a:t>
            </a:r>
            <a:r>
              <a:rPr lang="pl-PL" sz="1800" dirty="0">
                <a:solidFill>
                  <a:srgbClr val="000000"/>
                </a:solidFill>
                <a:effectLst/>
                <a:latin typeface="Times New Roman" panose="02020603050405020304" pitchFamily="18" charset="0"/>
                <a:ea typeface="Times New Roman" panose="02020603050405020304" pitchFamily="18" charset="0"/>
              </a:rPr>
              <a:t> Konstytucji, opierając się w tym zakresie na twierdzeniu, zgodnie z którym prezydencka prerogatywa stosowania prawa łaski obejmuje również abolicję indywidualną </a:t>
            </a:r>
            <a:endParaRPr lang="pl-PL" sz="1800" baseline="30000" dirty="0">
              <a:solidFill>
                <a:srgbClr val="000000"/>
              </a:solidFill>
              <a:effectLst/>
              <a:latin typeface="Times New Roman" panose="02020603050405020304" pitchFamily="18" charset="0"/>
              <a:ea typeface="Times New Roman" panose="02020603050405020304" pitchFamily="18" charset="0"/>
            </a:endParaRPr>
          </a:p>
          <a:p>
            <a:pPr marL="0" indent="0">
              <a:buNone/>
            </a:pPr>
            <a:r>
              <a:rPr lang="pl-PL" sz="1800" dirty="0">
                <a:solidFill>
                  <a:srgbClr val="000000"/>
                </a:solidFill>
                <a:effectLst/>
                <a:latin typeface="Times New Roman" panose="02020603050405020304" pitchFamily="18" charset="0"/>
                <a:ea typeface="Times New Roman" panose="02020603050405020304" pitchFamily="18" charset="0"/>
              </a:rPr>
              <a:t> Trybunał Konstytucyjny podzielił zarzuty wnioskodawcy, stwierdzając niezgodność </a:t>
            </a:r>
            <a:r>
              <a:rPr lang="pl-PL" sz="1800" dirty="0">
                <a:solidFill>
                  <a:srgbClr val="1B1B1B"/>
                </a:solidFill>
                <a:effectLst/>
                <a:latin typeface="Times New Roman" panose="02020603050405020304" pitchFamily="18" charset="0"/>
                <a:ea typeface="Times New Roman" panose="02020603050405020304" pitchFamily="18" charset="0"/>
              </a:rPr>
              <a:t>art. 17 § 1</a:t>
            </a:r>
            <a:r>
              <a:rPr lang="pl-PL" sz="1800" dirty="0">
                <a:solidFill>
                  <a:srgbClr val="000000"/>
                </a:solidFill>
                <a:effectLst/>
                <a:latin typeface="Times New Roman" panose="02020603050405020304" pitchFamily="18" charset="0"/>
                <a:ea typeface="Times New Roman" panose="02020603050405020304" pitchFamily="18" charset="0"/>
              </a:rPr>
              <a:t> k.p.k., </a:t>
            </a:r>
            <a:r>
              <a:rPr lang="pl-PL" sz="1800" dirty="0">
                <a:solidFill>
                  <a:srgbClr val="1B1B1B"/>
                </a:solidFill>
                <a:effectLst/>
                <a:latin typeface="Times New Roman" panose="02020603050405020304" pitchFamily="18" charset="0"/>
                <a:ea typeface="Times New Roman" panose="02020603050405020304" pitchFamily="18" charset="0"/>
              </a:rPr>
              <a:t>art. 5 § 1</a:t>
            </a:r>
            <a:r>
              <a:rPr lang="pl-PL" sz="1800" dirty="0">
                <a:solidFill>
                  <a:srgbClr val="000000"/>
                </a:solidFill>
                <a:effectLst/>
                <a:latin typeface="Times New Roman" panose="02020603050405020304" pitchFamily="18" charset="0"/>
                <a:ea typeface="Times New Roman" panose="02020603050405020304" pitchFamily="18" charset="0"/>
              </a:rPr>
              <a:t> </a:t>
            </a:r>
            <a:r>
              <a:rPr lang="pl-PL" sz="1800" dirty="0" err="1">
                <a:solidFill>
                  <a:srgbClr val="000000"/>
                </a:solidFill>
                <a:effectLst/>
                <a:latin typeface="Times New Roman" panose="02020603050405020304" pitchFamily="18" charset="0"/>
                <a:ea typeface="Times New Roman" panose="02020603050405020304" pitchFamily="18" charset="0"/>
              </a:rPr>
              <a:t>k.p.w</a:t>
            </a:r>
            <a:r>
              <a:rPr lang="pl-PL" sz="1800" dirty="0">
                <a:solidFill>
                  <a:srgbClr val="000000"/>
                </a:solidFill>
                <a:effectLst/>
                <a:latin typeface="Times New Roman" panose="02020603050405020304" pitchFamily="18" charset="0"/>
                <a:ea typeface="Times New Roman" panose="02020603050405020304" pitchFamily="18" charset="0"/>
              </a:rPr>
              <a:t>. oraz </a:t>
            </a:r>
            <a:r>
              <a:rPr lang="pl-PL" sz="1800" dirty="0">
                <a:solidFill>
                  <a:srgbClr val="1B1B1B"/>
                </a:solidFill>
                <a:effectLst/>
                <a:latin typeface="Times New Roman" panose="02020603050405020304" pitchFamily="18" charset="0"/>
                <a:ea typeface="Times New Roman" panose="02020603050405020304" pitchFamily="18" charset="0"/>
              </a:rPr>
              <a:t>art. 15 § 1</a:t>
            </a:r>
            <a:r>
              <a:rPr lang="pl-PL" sz="1800" dirty="0">
                <a:solidFill>
                  <a:srgbClr val="000000"/>
                </a:solidFill>
                <a:effectLst/>
                <a:latin typeface="Times New Roman" panose="02020603050405020304" pitchFamily="18" charset="0"/>
                <a:ea typeface="Times New Roman" panose="02020603050405020304" pitchFamily="18" charset="0"/>
              </a:rPr>
              <a:t> </a:t>
            </a:r>
            <a:r>
              <a:rPr lang="pl-PL" sz="1800" dirty="0" err="1">
                <a:solidFill>
                  <a:srgbClr val="000000"/>
                </a:solidFill>
                <a:effectLst/>
                <a:latin typeface="Times New Roman" panose="02020603050405020304" pitchFamily="18" charset="0"/>
                <a:ea typeface="Times New Roman" panose="02020603050405020304" pitchFamily="18" charset="0"/>
              </a:rPr>
              <a:t>k.k.w</a:t>
            </a:r>
            <a:r>
              <a:rPr lang="pl-PL" sz="1800" dirty="0">
                <a:solidFill>
                  <a:srgbClr val="000000"/>
                </a:solidFill>
                <a:effectLst/>
                <a:latin typeface="Times New Roman" panose="02020603050405020304" pitchFamily="18" charset="0"/>
                <a:ea typeface="Times New Roman" panose="02020603050405020304" pitchFamily="18" charset="0"/>
              </a:rPr>
              <a:t>. z </a:t>
            </a:r>
            <a:r>
              <a:rPr lang="pl-PL" sz="1800" dirty="0">
                <a:solidFill>
                  <a:srgbClr val="1B1B1B"/>
                </a:solidFill>
                <a:effectLst/>
                <a:latin typeface="Times New Roman" panose="02020603050405020304" pitchFamily="18" charset="0"/>
                <a:ea typeface="Times New Roman" panose="02020603050405020304" pitchFamily="18" charset="0"/>
              </a:rPr>
              <a:t>art. 139</a:t>
            </a:r>
            <a:r>
              <a:rPr lang="pl-PL" sz="1800" dirty="0">
                <a:solidFill>
                  <a:srgbClr val="000000"/>
                </a:solidFill>
                <a:effectLst/>
                <a:latin typeface="Times New Roman" panose="02020603050405020304" pitchFamily="18" charset="0"/>
                <a:ea typeface="Times New Roman" panose="02020603050405020304" pitchFamily="18" charset="0"/>
              </a:rPr>
              <a:t> zdanie pierwsze Konstytucji „w zakresie, w jakim nie czynią aktu abolicji indywidualnej negatywną przesłanką prowadzenia – odpowiednio – postępowania karnego, postępowania w sprawach o wykroczenia albo postępowania karnego wykonawczego”.</a:t>
            </a:r>
            <a:endParaRPr lang="en-GB" dirty="0"/>
          </a:p>
        </p:txBody>
      </p:sp>
    </p:spTree>
    <p:extLst>
      <p:ext uri="{BB962C8B-B14F-4D97-AF65-F5344CB8AC3E}">
        <p14:creationId xmlns:p14="http://schemas.microsoft.com/office/powerpoint/2010/main" val="4084415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1D5D65-CCD6-47E2-B263-BE903224EA1F}"/>
              </a:ext>
            </a:extLst>
          </p:cNvPr>
          <p:cNvSpPr>
            <a:spLocks noGrp="1"/>
          </p:cNvSpPr>
          <p:nvPr>
            <p:ph type="title"/>
          </p:nvPr>
        </p:nvSpPr>
        <p:spPr/>
        <p:txBody>
          <a:bodyPr/>
          <a:lstStyle/>
          <a:p>
            <a:r>
              <a:rPr lang="pl-PL" dirty="0"/>
              <a:t>Wyrok TK</a:t>
            </a:r>
            <a:endParaRPr lang="en-GB" dirty="0"/>
          </a:p>
        </p:txBody>
      </p:sp>
      <p:sp>
        <p:nvSpPr>
          <p:cNvPr id="3" name="Symbol zastępczy zawartości 2">
            <a:extLst>
              <a:ext uri="{FF2B5EF4-FFF2-40B4-BE49-F238E27FC236}">
                <a16:creationId xmlns:a16="http://schemas.microsoft.com/office/drawing/2014/main" id="{75F7E534-A2C7-4EBD-BDF9-AFA8A84D6C6A}"/>
              </a:ext>
            </a:extLst>
          </p:cNvPr>
          <p:cNvSpPr>
            <a:spLocks noGrp="1"/>
          </p:cNvSpPr>
          <p:nvPr>
            <p:ph idx="1"/>
          </p:nvPr>
        </p:nvSpPr>
        <p:spPr>
          <a:xfrm>
            <a:off x="677334" y="2160589"/>
            <a:ext cx="8596668" cy="1797049"/>
          </a:xfrm>
        </p:spPr>
        <p:txBody>
          <a:bodyPr/>
          <a:lstStyle/>
          <a:p>
            <a:r>
              <a:rPr lang="pl-PL" dirty="0"/>
              <a:t>Kwestia wykładni literalnej przepisu art. 139 Konstytucji</a:t>
            </a:r>
          </a:p>
          <a:p>
            <a:r>
              <a:rPr lang="pl-PL" dirty="0"/>
              <a:t>Czy Prezydent może realizować swoją prerogatywę w sposób dowolny?</a:t>
            </a:r>
          </a:p>
          <a:p>
            <a:r>
              <a:rPr lang="pl-PL" dirty="0"/>
              <a:t>Granice w relacjach między władzą sądowniczą i wykonawczą.</a:t>
            </a:r>
            <a:endParaRPr lang="en-GB" dirty="0"/>
          </a:p>
        </p:txBody>
      </p:sp>
    </p:spTree>
    <p:extLst>
      <p:ext uri="{BB962C8B-B14F-4D97-AF65-F5344CB8AC3E}">
        <p14:creationId xmlns:p14="http://schemas.microsoft.com/office/powerpoint/2010/main" val="3404513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88F73C-EFA5-4B12-9A69-6414A35AF0D3}"/>
              </a:ext>
            </a:extLst>
          </p:cNvPr>
          <p:cNvSpPr>
            <a:spLocks noGrp="1"/>
          </p:cNvSpPr>
          <p:nvPr>
            <p:ph type="title"/>
          </p:nvPr>
        </p:nvSpPr>
        <p:spPr/>
        <p:txBody>
          <a:bodyPr/>
          <a:lstStyle/>
          <a:p>
            <a:r>
              <a:rPr lang="pl-PL" dirty="0"/>
              <a:t>Uchwała SN z dnia 31 maja 2017r., I KZP 4/17</a:t>
            </a:r>
            <a:endParaRPr lang="en-GB" dirty="0"/>
          </a:p>
        </p:txBody>
      </p:sp>
      <p:sp>
        <p:nvSpPr>
          <p:cNvPr id="3" name="Symbol zastępczy zawartości 2">
            <a:extLst>
              <a:ext uri="{FF2B5EF4-FFF2-40B4-BE49-F238E27FC236}">
                <a16:creationId xmlns:a16="http://schemas.microsoft.com/office/drawing/2014/main" id="{57A302B8-6B94-457C-9B56-233D1A5C8970}"/>
              </a:ext>
            </a:extLst>
          </p:cNvPr>
          <p:cNvSpPr>
            <a:spLocks noGrp="1"/>
          </p:cNvSpPr>
          <p:nvPr>
            <p:ph idx="1"/>
          </p:nvPr>
        </p:nvSpPr>
        <p:spPr/>
        <p:txBody>
          <a:bodyPr>
            <a:normAutofit fontScale="85000" lnSpcReduction="10000"/>
          </a:bodyPr>
          <a:lstStyle/>
          <a:p>
            <a:r>
              <a:rPr lang="pl-PL" b="0" i="0" dirty="0">
                <a:solidFill>
                  <a:srgbClr val="333333"/>
                </a:solidFill>
                <a:effectLst/>
                <a:latin typeface="Open Sans"/>
              </a:rPr>
              <a:t> Czy przewidziany w zdaniu pierwszym art. 139 Konstytucji Rzeczypospolitej Polskiej zakres normowania zwrotu «prawo łaski» obejmuje również normę kompetencyjną do stosowania abolicji indywidualnej?</a:t>
            </a:r>
          </a:p>
          <a:p>
            <a:endParaRPr lang="pl-PL" dirty="0">
              <a:solidFill>
                <a:srgbClr val="333333"/>
              </a:solidFill>
              <a:latin typeface="Open Sans"/>
            </a:endParaRPr>
          </a:p>
          <a:p>
            <a:pPr algn="just"/>
            <a:r>
              <a:rPr lang="pl-PL" b="0" i="0" dirty="0">
                <a:solidFill>
                  <a:srgbClr val="333333"/>
                </a:solidFill>
                <a:effectLst/>
                <a:latin typeface="Open Sans"/>
              </a:rPr>
              <a:t>Prawo łaski, jako uprawnienie Prezydenta Rzeczypospolitej Polskiej określone w art. 139 zdanie pierwsze Konstytucji Rzeczypospolitej Polskiej, może być realizowane wyłącznie wobec osób, których winę stwierdzono prawomocnym wyrokiem sądu (osób skazanych). Tylko przy takim ujęciu zakresu tego prawa nie dochodzi do naruszenia zasad wyrażonych w treści art. 10 w zw. z art. 7, art. 42 ust. 3, art. 45 ust. 1, art. 175 ust. 1 i art. 177 Konstytucji Rzeczypospolitej Polskiej.</a:t>
            </a:r>
            <a:endParaRPr lang="pl-PL" b="1" dirty="0">
              <a:solidFill>
                <a:srgbClr val="1B1B1B"/>
              </a:solidFill>
              <a:effectLst/>
              <a:latin typeface="inherit"/>
            </a:endParaRPr>
          </a:p>
          <a:p>
            <a:pPr algn="just"/>
            <a:r>
              <a:rPr lang="pl-PL" dirty="0">
                <a:effectLst/>
              </a:rPr>
              <a:t>Stosowanie prawa łaski w postaci abolicji, przed wydaniem prawomocnego wyroku, może naruszać zasadę dwuinstancyjności postępowania (art. 176 ust. 1 Konstytucji Rzeczypospolitej Polskiej).</a:t>
            </a:r>
            <a:endParaRPr lang="pl-PL" b="1" dirty="0">
              <a:solidFill>
                <a:srgbClr val="1B1B1B"/>
              </a:solidFill>
              <a:effectLst/>
              <a:latin typeface="inherit"/>
            </a:endParaRPr>
          </a:p>
          <a:p>
            <a:pPr algn="just"/>
            <a:r>
              <a:rPr lang="pl-PL" dirty="0">
                <a:effectLst/>
              </a:rPr>
              <a:t>Prawo łaski określone w art. 139 Konstytucji Rzeczypospolitej Polskiej, może być realizowane wyłącznie wobec osób, których winę stwierdzono prawomocnym wyrokiem sądu (osób skazanych).</a:t>
            </a:r>
          </a:p>
          <a:p>
            <a:pPr algn="just"/>
            <a:endParaRPr lang="pl-PL" b="0" i="0" dirty="0">
              <a:solidFill>
                <a:srgbClr val="333333"/>
              </a:solidFill>
              <a:effectLst/>
              <a:latin typeface="Open Sans"/>
            </a:endParaRPr>
          </a:p>
          <a:p>
            <a:endParaRPr lang="en-GB" dirty="0"/>
          </a:p>
        </p:txBody>
      </p:sp>
    </p:spTree>
    <p:extLst>
      <p:ext uri="{BB962C8B-B14F-4D97-AF65-F5344CB8AC3E}">
        <p14:creationId xmlns:p14="http://schemas.microsoft.com/office/powerpoint/2010/main" val="438745014"/>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236</TotalTime>
  <Words>842</Words>
  <Application>Microsoft Office PowerPoint</Application>
  <PresentationFormat>Panoramiczny</PresentationFormat>
  <Paragraphs>49</Paragraphs>
  <Slides>11</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11</vt:i4>
      </vt:variant>
    </vt:vector>
  </HeadingPairs>
  <TitlesOfParts>
    <vt:vector size="19" baseType="lpstr">
      <vt:lpstr>Arial</vt:lpstr>
      <vt:lpstr>Garamond</vt:lpstr>
      <vt:lpstr>inherit</vt:lpstr>
      <vt:lpstr>Open Sans</vt:lpstr>
      <vt:lpstr>Times New Roman</vt:lpstr>
      <vt:lpstr>Trebuchet MS</vt:lpstr>
      <vt:lpstr>Wingdings 3</vt:lpstr>
      <vt:lpstr>Faseta</vt:lpstr>
      <vt:lpstr>Ułaskawienie. Abolicja indywidualna</vt:lpstr>
      <vt:lpstr>UŁASKAWIENIE</vt:lpstr>
      <vt:lpstr>PRAWO ŁASKI</vt:lpstr>
      <vt:lpstr>Prezentacja programu PowerPoint</vt:lpstr>
      <vt:lpstr>Ułaskawienie</vt:lpstr>
      <vt:lpstr>ABOLICJA</vt:lpstr>
      <vt:lpstr>Wyrok TK z dnia 17 lipca 2018r., sygn. K 9/17</vt:lpstr>
      <vt:lpstr>Wyrok TK</vt:lpstr>
      <vt:lpstr>Uchwała SN z dnia 31 maja 2017r., I KZP 4/17</vt:lpstr>
      <vt:lpstr>Uchwała SN</vt:lpstr>
      <vt:lpstr>Uchwała SN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Ułaskawienie. Abolicja indywidualna</dc:title>
  <dc:creator>Monika</dc:creator>
  <cp:lastModifiedBy>Monika</cp:lastModifiedBy>
  <cp:revision>4</cp:revision>
  <dcterms:created xsi:type="dcterms:W3CDTF">2020-11-21T08:11:06Z</dcterms:created>
  <dcterms:modified xsi:type="dcterms:W3CDTF">2020-11-21T12:07:36Z</dcterms:modified>
</cp:coreProperties>
</file>